
<file path=[Content_Types].xml><?xml version="1.0" encoding="utf-8"?>
<Types xmlns="http://schemas.openxmlformats.org/package/2006/content-types">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34" r:id="rId1"/>
  </p:sldMasterIdLst>
  <p:notesMasterIdLst>
    <p:notesMasterId r:id="rId37"/>
  </p:notesMasterIdLst>
  <p:sldIdLst>
    <p:sldId id="316" r:id="rId2"/>
    <p:sldId id="372" r:id="rId3"/>
    <p:sldId id="454" r:id="rId4"/>
    <p:sldId id="455" r:id="rId5"/>
    <p:sldId id="488" r:id="rId6"/>
    <p:sldId id="489" r:id="rId7"/>
    <p:sldId id="486" r:id="rId8"/>
    <p:sldId id="460" r:id="rId9"/>
    <p:sldId id="490" r:id="rId10"/>
    <p:sldId id="487" r:id="rId11"/>
    <p:sldId id="467" r:id="rId12"/>
    <p:sldId id="491" r:id="rId13"/>
    <p:sldId id="470" r:id="rId14"/>
    <p:sldId id="472" r:id="rId15"/>
    <p:sldId id="492" r:id="rId16"/>
    <p:sldId id="493" r:id="rId17"/>
    <p:sldId id="478" r:id="rId18"/>
    <p:sldId id="479" r:id="rId19"/>
    <p:sldId id="494" r:id="rId20"/>
    <p:sldId id="481" r:id="rId21"/>
    <p:sldId id="495" r:id="rId22"/>
    <p:sldId id="508" r:id="rId23"/>
    <p:sldId id="497" r:id="rId24"/>
    <p:sldId id="496" r:id="rId25"/>
    <p:sldId id="498" r:id="rId26"/>
    <p:sldId id="499" r:id="rId27"/>
    <p:sldId id="500" r:id="rId28"/>
    <p:sldId id="501" r:id="rId29"/>
    <p:sldId id="502" r:id="rId30"/>
    <p:sldId id="503" r:id="rId31"/>
    <p:sldId id="504" r:id="rId32"/>
    <p:sldId id="505" r:id="rId33"/>
    <p:sldId id="506" r:id="rId34"/>
    <p:sldId id="507" r:id="rId35"/>
    <p:sldId id="483" r:id="rId36"/>
  </p:sldIdLst>
  <p:sldSz cx="9144000" cy="6858000" type="screen4x3"/>
  <p:notesSz cx="6858000" cy="9144000"/>
  <p:defaultTextStyle>
    <a:defPPr>
      <a:defRPr lang="en-US"/>
    </a:defPPr>
    <a:lvl1pPr algn="l" rtl="0" fontAlgn="base">
      <a:spcBef>
        <a:spcPct val="0"/>
      </a:spcBef>
      <a:spcAft>
        <a:spcPct val="0"/>
      </a:spcAft>
      <a:defRPr sz="2400" kern="1200">
        <a:solidFill>
          <a:schemeClr val="tx1"/>
        </a:solidFill>
        <a:latin typeface="Arial" charset="0"/>
        <a:ea typeface="ＭＳ Ｐゴシック" pitchFamily="34" charset="-128"/>
        <a:cs typeface="+mn-cs"/>
      </a:defRPr>
    </a:lvl1pPr>
    <a:lvl2pPr marL="457200" algn="l" rtl="0" fontAlgn="base">
      <a:spcBef>
        <a:spcPct val="0"/>
      </a:spcBef>
      <a:spcAft>
        <a:spcPct val="0"/>
      </a:spcAft>
      <a:defRPr sz="2400" kern="1200">
        <a:solidFill>
          <a:schemeClr val="tx1"/>
        </a:solidFill>
        <a:latin typeface="Arial" charset="0"/>
        <a:ea typeface="ＭＳ Ｐゴシック" pitchFamily="34" charset="-128"/>
        <a:cs typeface="+mn-cs"/>
      </a:defRPr>
    </a:lvl2pPr>
    <a:lvl3pPr marL="914400" algn="l" rtl="0" fontAlgn="base">
      <a:spcBef>
        <a:spcPct val="0"/>
      </a:spcBef>
      <a:spcAft>
        <a:spcPct val="0"/>
      </a:spcAft>
      <a:defRPr sz="2400" kern="1200">
        <a:solidFill>
          <a:schemeClr val="tx1"/>
        </a:solidFill>
        <a:latin typeface="Arial" charset="0"/>
        <a:ea typeface="ＭＳ Ｐゴシック" pitchFamily="34" charset="-128"/>
        <a:cs typeface="+mn-cs"/>
      </a:defRPr>
    </a:lvl3pPr>
    <a:lvl4pPr marL="1371600" algn="l" rtl="0" fontAlgn="base">
      <a:spcBef>
        <a:spcPct val="0"/>
      </a:spcBef>
      <a:spcAft>
        <a:spcPct val="0"/>
      </a:spcAft>
      <a:defRPr sz="2400" kern="1200">
        <a:solidFill>
          <a:schemeClr val="tx1"/>
        </a:solidFill>
        <a:latin typeface="Arial" charset="0"/>
        <a:ea typeface="ＭＳ Ｐゴシック" pitchFamily="34" charset="-128"/>
        <a:cs typeface="+mn-cs"/>
      </a:defRPr>
    </a:lvl4pPr>
    <a:lvl5pPr marL="1828800" algn="l" rtl="0" fontAlgn="base">
      <a:spcBef>
        <a:spcPct val="0"/>
      </a:spcBef>
      <a:spcAft>
        <a:spcPct val="0"/>
      </a:spcAft>
      <a:defRPr sz="2400" kern="1200">
        <a:solidFill>
          <a:schemeClr val="tx1"/>
        </a:solidFill>
        <a:latin typeface="Arial" charset="0"/>
        <a:ea typeface="ＭＳ Ｐゴシック" pitchFamily="34" charset="-128"/>
        <a:cs typeface="+mn-cs"/>
      </a:defRPr>
    </a:lvl5pPr>
    <a:lvl6pPr marL="2286000" algn="l" defTabSz="914400" rtl="0" eaLnBrk="1" latinLnBrk="0" hangingPunct="1">
      <a:defRPr sz="2400" kern="1200">
        <a:solidFill>
          <a:schemeClr val="tx1"/>
        </a:solidFill>
        <a:latin typeface="Arial" charset="0"/>
        <a:ea typeface="ＭＳ Ｐゴシック" pitchFamily="34" charset="-128"/>
        <a:cs typeface="+mn-cs"/>
      </a:defRPr>
    </a:lvl6pPr>
    <a:lvl7pPr marL="2743200" algn="l" defTabSz="914400" rtl="0" eaLnBrk="1" latinLnBrk="0" hangingPunct="1">
      <a:defRPr sz="2400" kern="1200">
        <a:solidFill>
          <a:schemeClr val="tx1"/>
        </a:solidFill>
        <a:latin typeface="Arial" charset="0"/>
        <a:ea typeface="ＭＳ Ｐゴシック" pitchFamily="34" charset="-128"/>
        <a:cs typeface="+mn-cs"/>
      </a:defRPr>
    </a:lvl7pPr>
    <a:lvl8pPr marL="3200400" algn="l" defTabSz="914400" rtl="0" eaLnBrk="1" latinLnBrk="0" hangingPunct="1">
      <a:defRPr sz="2400" kern="1200">
        <a:solidFill>
          <a:schemeClr val="tx1"/>
        </a:solidFill>
        <a:latin typeface="Arial" charset="0"/>
        <a:ea typeface="ＭＳ Ｐゴシック" pitchFamily="34" charset="-128"/>
        <a:cs typeface="+mn-cs"/>
      </a:defRPr>
    </a:lvl8pPr>
    <a:lvl9pPr marL="3657600" algn="l" defTabSz="914400" rtl="0" eaLnBrk="1" latinLnBrk="0" hangingPunct="1">
      <a:defRPr sz="2400" kern="1200">
        <a:solidFill>
          <a:schemeClr val="tx1"/>
        </a:solidFill>
        <a:latin typeface="Arial" charset="0"/>
        <a:ea typeface="ＭＳ Ｐゴシック" pitchFamily="34" charset="-128"/>
        <a:cs typeface="+mn-cs"/>
      </a:defRPr>
    </a:lvl9pPr>
  </p:defaultTextStyle>
  <p:extLst>
    <p:ext uri="{EFAFB233-063F-42B5-8137-9DF3F51BA10A}">
      <p15:sldGuideLst xmlns:p15="http://schemas.microsoft.com/office/powerpoint/2012/main">
        <p15:guide id="1" orient="horz" pos="2160">
          <p15:clr>
            <a:srgbClr val="A4A3A4"/>
          </p15:clr>
        </p15:guide>
        <p15:guide id="2" orient="horz" pos="1002">
          <p15:clr>
            <a:srgbClr val="A4A3A4"/>
          </p15:clr>
        </p15:guide>
        <p15:guide id="3" pos="2880">
          <p15:clr>
            <a:srgbClr val="A4A3A4"/>
          </p15:clr>
        </p15:guide>
        <p15:guide id="4" pos="5246">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Ellen Kunkelmann" initials="AU" lastIdx="7"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425" autoAdjust="0"/>
    <p:restoredTop sz="89521" autoAdjust="0"/>
  </p:normalViewPr>
  <p:slideViewPr>
    <p:cSldViewPr snapToGrid="0">
      <p:cViewPr varScale="1">
        <p:scale>
          <a:sx n="67" d="100"/>
          <a:sy n="67" d="100"/>
        </p:scale>
        <p:origin x="1524" y="60"/>
      </p:cViewPr>
      <p:guideLst>
        <p:guide orient="horz" pos="2160"/>
        <p:guide orient="horz" pos="1002"/>
        <p:guide pos="2880"/>
        <p:guide pos="5246"/>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snapToGrid="0">
      <p:cViewPr varScale="1">
        <p:scale>
          <a:sx n="64" d="100"/>
          <a:sy n="64" d="100"/>
        </p:scale>
        <p:origin x="-3342" y="-10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commentAuthors" Target="commentAuthor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notesMaster" Target="notesMasters/notesMaster1.xml"/><Relationship Id="rId40"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944578" name="Rectangle 2"/>
          <p:cNvSpPr>
            <a:spLocks noGrp="1" noChangeArrowheads="1"/>
          </p:cNvSpPr>
          <p:nvPr>
            <p:ph type="hdr" sz="quarter"/>
          </p:nvPr>
        </p:nvSpPr>
        <p:spPr bwMode="auto">
          <a:xfrm>
            <a:off x="0" y="0"/>
            <a:ext cx="2971800" cy="457200"/>
          </a:xfrm>
          <a:prstGeom prst="rect">
            <a:avLst/>
          </a:prstGeom>
          <a:noFill/>
          <a:ln>
            <a:noFill/>
          </a:ln>
          <a:effectLst/>
          <a:extLst/>
        </p:spPr>
        <p:txBody>
          <a:bodyPr vert="horz" wrap="none" lIns="91440" tIns="45720" rIns="91440" bIns="45720" numCol="1" anchor="t" anchorCtr="0" compatLnSpc="1">
            <a:prstTxWarp prst="textNoShape">
              <a:avLst/>
            </a:prstTxWarp>
          </a:bodyPr>
          <a:lstStyle>
            <a:lvl1pPr>
              <a:defRPr sz="1200">
                <a:latin typeface="Arial" charset="0"/>
                <a:ea typeface="ＭＳ Ｐゴシック" charset="0"/>
                <a:cs typeface="+mn-cs"/>
              </a:defRPr>
            </a:lvl1pPr>
          </a:lstStyle>
          <a:p>
            <a:pPr>
              <a:defRPr/>
            </a:pPr>
            <a:endParaRPr lang="en-US" dirty="0"/>
          </a:p>
        </p:txBody>
      </p:sp>
      <p:sp>
        <p:nvSpPr>
          <p:cNvPr id="1944579" name="Rectangle 3"/>
          <p:cNvSpPr>
            <a:spLocks noGrp="1" noChangeArrowheads="1"/>
          </p:cNvSpPr>
          <p:nvPr>
            <p:ph type="dt" idx="1"/>
          </p:nvPr>
        </p:nvSpPr>
        <p:spPr bwMode="auto">
          <a:xfrm>
            <a:off x="3886200" y="0"/>
            <a:ext cx="2971800" cy="457200"/>
          </a:xfrm>
          <a:prstGeom prst="rect">
            <a:avLst/>
          </a:prstGeom>
          <a:noFill/>
          <a:ln>
            <a:noFill/>
          </a:ln>
          <a:effectLst/>
          <a:extLst/>
        </p:spPr>
        <p:txBody>
          <a:bodyPr vert="horz" wrap="none" lIns="91440" tIns="45720" rIns="91440" bIns="45720" numCol="1" anchor="t" anchorCtr="0" compatLnSpc="1">
            <a:prstTxWarp prst="textNoShape">
              <a:avLst/>
            </a:prstTxWarp>
          </a:bodyPr>
          <a:lstStyle>
            <a:lvl1pPr algn="r">
              <a:defRPr sz="1200">
                <a:latin typeface="Arial" charset="0"/>
                <a:ea typeface="ＭＳ Ｐゴシック" charset="0"/>
                <a:cs typeface="+mn-cs"/>
              </a:defRPr>
            </a:lvl1pPr>
          </a:lstStyle>
          <a:p>
            <a:pPr>
              <a:defRPr/>
            </a:pPr>
            <a:endParaRPr lang="en-US" dirty="0"/>
          </a:p>
        </p:txBody>
      </p:sp>
      <p:sp>
        <p:nvSpPr>
          <p:cNvPr id="52228"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1944581" name="Rectangle 5"/>
          <p:cNvSpPr>
            <a:spLocks noGrp="1" noChangeArrowheads="1"/>
          </p:cNvSpPr>
          <p:nvPr>
            <p:ph type="body" sz="quarter" idx="3"/>
          </p:nvPr>
        </p:nvSpPr>
        <p:spPr bwMode="auto">
          <a:xfrm>
            <a:off x="914400" y="4343400"/>
            <a:ext cx="5029200" cy="4114800"/>
          </a:xfrm>
          <a:prstGeom prst="rect">
            <a:avLst/>
          </a:prstGeom>
          <a:noFill/>
          <a:ln>
            <a:noFill/>
          </a:ln>
          <a:effectLst/>
          <a:extLst/>
        </p:spPr>
        <p:txBody>
          <a:bodyPr vert="horz" wrap="square" lIns="91440" tIns="45720" rIns="91440" bIns="45720" numCol="1" anchor="t" anchorCtr="0" compatLnSpc="1">
            <a:prstTxWarp prst="textNoShape">
              <a:avLst/>
            </a:prstTxWarp>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1944582" name="Rectangle 6"/>
          <p:cNvSpPr>
            <a:spLocks noGrp="1" noChangeArrowheads="1"/>
          </p:cNvSpPr>
          <p:nvPr>
            <p:ph type="ftr" sz="quarter" idx="4"/>
          </p:nvPr>
        </p:nvSpPr>
        <p:spPr bwMode="auto">
          <a:xfrm>
            <a:off x="0" y="8686800"/>
            <a:ext cx="2971800" cy="457200"/>
          </a:xfrm>
          <a:prstGeom prst="rect">
            <a:avLst/>
          </a:prstGeom>
          <a:noFill/>
          <a:ln>
            <a:noFill/>
          </a:ln>
          <a:effectLst/>
          <a:extLst/>
        </p:spPr>
        <p:txBody>
          <a:bodyPr vert="horz" wrap="none" lIns="91440" tIns="45720" rIns="91440" bIns="45720" numCol="1" anchor="b" anchorCtr="0" compatLnSpc="1">
            <a:prstTxWarp prst="textNoShape">
              <a:avLst/>
            </a:prstTxWarp>
          </a:bodyPr>
          <a:lstStyle>
            <a:lvl1pPr>
              <a:defRPr sz="1200">
                <a:latin typeface="Arial" charset="0"/>
                <a:ea typeface="ＭＳ Ｐゴシック" charset="0"/>
                <a:cs typeface="+mn-cs"/>
              </a:defRPr>
            </a:lvl1pPr>
          </a:lstStyle>
          <a:p>
            <a:pPr>
              <a:defRPr/>
            </a:pPr>
            <a:endParaRPr lang="en-US" dirty="0"/>
          </a:p>
        </p:txBody>
      </p:sp>
      <p:sp>
        <p:nvSpPr>
          <p:cNvPr id="1944583" name="Rectangle 7"/>
          <p:cNvSpPr>
            <a:spLocks noGrp="1" noChangeArrowheads="1"/>
          </p:cNvSpPr>
          <p:nvPr>
            <p:ph type="sldNum" sz="quarter" idx="5"/>
          </p:nvPr>
        </p:nvSpPr>
        <p:spPr bwMode="auto">
          <a:xfrm>
            <a:off x="3886200" y="8686800"/>
            <a:ext cx="2971800" cy="457200"/>
          </a:xfrm>
          <a:prstGeom prst="rect">
            <a:avLst/>
          </a:prstGeom>
          <a:noFill/>
          <a:ln>
            <a:noFill/>
          </a:ln>
          <a:effectLst/>
          <a:extLst/>
        </p:spPr>
        <p:txBody>
          <a:bodyPr vert="horz" wrap="none" lIns="91440" tIns="45720" rIns="91440" bIns="45720" numCol="1" anchor="b" anchorCtr="0" compatLnSpc="1">
            <a:prstTxWarp prst="textNoShape">
              <a:avLst/>
            </a:prstTxWarp>
          </a:bodyPr>
          <a:lstStyle>
            <a:lvl1pPr algn="r">
              <a:defRPr sz="1200">
                <a:latin typeface="Arial" pitchFamily="34" charset="0"/>
                <a:ea typeface="ＭＳ Ｐゴシック" pitchFamily="34" charset="-128"/>
                <a:cs typeface="+mn-cs"/>
              </a:defRPr>
            </a:lvl1pPr>
          </a:lstStyle>
          <a:p>
            <a:pPr>
              <a:defRPr/>
            </a:pPr>
            <a:fld id="{5BF81156-E6AF-44C8-BBE8-65F3689151C1}" type="slidenum">
              <a:rPr lang="en-US"/>
              <a:pPr>
                <a:defRPr/>
              </a:pPr>
              <a:t>‹#›</a:t>
            </a:fld>
            <a:endParaRPr lang="en-US" dirty="0"/>
          </a:p>
        </p:txBody>
      </p:sp>
    </p:spTree>
    <p:extLst>
      <p:ext uri="{BB962C8B-B14F-4D97-AF65-F5344CB8AC3E}">
        <p14:creationId xmlns:p14="http://schemas.microsoft.com/office/powerpoint/2010/main" val="751957324"/>
      </p:ext>
    </p:extLst>
  </p:cSld>
  <p:clrMap bg1="lt1" tx1="dk1" bg2="lt2" tx2="dk2" accent1="accent1" accent2="accent2" accent3="accent3" accent4="accent4" accent5="accent5" accent6="accent6" hlink="hlink" folHlink="folHlink"/>
  <p:notesStyle>
    <a:lvl1pPr marL="171450" indent="-171450" algn="l" rtl="0" eaLnBrk="0" fontAlgn="base" hangingPunct="0">
      <a:spcBef>
        <a:spcPct val="30000"/>
      </a:spcBef>
      <a:spcAft>
        <a:spcPct val="0"/>
      </a:spcAft>
      <a:buFont typeface="Arial" pitchFamily="34" charset="0"/>
      <a:buChar char="•"/>
      <a:defRPr sz="1200" kern="1200">
        <a:solidFill>
          <a:schemeClr val="tx1"/>
        </a:solidFill>
        <a:latin typeface="Arial" charset="0"/>
        <a:ea typeface="ＭＳ Ｐゴシック" charset="0"/>
        <a:cs typeface="ＭＳ Ｐゴシック" charset="0"/>
      </a:defRPr>
    </a:lvl1pPr>
    <a:lvl2pPr marL="628650" indent="-171450" algn="l" rtl="0" eaLnBrk="0" fontAlgn="base" hangingPunct="0">
      <a:spcBef>
        <a:spcPct val="30000"/>
      </a:spcBef>
      <a:spcAft>
        <a:spcPct val="0"/>
      </a:spcAft>
      <a:buFont typeface="Arial" pitchFamily="34" charset="0"/>
      <a:buChar char="•"/>
      <a:defRPr sz="1200" kern="1200">
        <a:solidFill>
          <a:schemeClr val="tx1"/>
        </a:solidFill>
        <a:latin typeface="Arial" charset="0"/>
        <a:ea typeface="ＭＳ Ｐゴシック" charset="0"/>
        <a:cs typeface="+mn-cs"/>
      </a:defRPr>
    </a:lvl2pPr>
    <a:lvl3pPr marL="1085850" indent="-171450" algn="l" rtl="0" eaLnBrk="0" fontAlgn="base" hangingPunct="0">
      <a:spcBef>
        <a:spcPct val="30000"/>
      </a:spcBef>
      <a:spcAft>
        <a:spcPct val="0"/>
      </a:spcAft>
      <a:buFont typeface="Arial" pitchFamily="34" charset="0"/>
      <a:buChar char="•"/>
      <a:defRPr sz="1200" kern="1200">
        <a:solidFill>
          <a:schemeClr val="tx1"/>
        </a:solidFill>
        <a:latin typeface="Arial" charset="0"/>
        <a:ea typeface="ＭＳ Ｐゴシック" charset="0"/>
        <a:cs typeface="+mn-cs"/>
      </a:defRPr>
    </a:lvl3pPr>
    <a:lvl4pPr marL="1543050" indent="-171450" algn="l" rtl="0" eaLnBrk="0" fontAlgn="base" hangingPunct="0">
      <a:spcBef>
        <a:spcPct val="30000"/>
      </a:spcBef>
      <a:spcAft>
        <a:spcPct val="0"/>
      </a:spcAft>
      <a:buFont typeface="Arial" pitchFamily="34" charset="0"/>
      <a:buChar char="•"/>
      <a:defRPr sz="1200" kern="1200">
        <a:solidFill>
          <a:schemeClr val="tx1"/>
        </a:solidFill>
        <a:latin typeface="Arial" charset="0"/>
        <a:ea typeface="ＭＳ Ｐゴシック" charset="0"/>
        <a:cs typeface="+mn-cs"/>
      </a:defRPr>
    </a:lvl4pPr>
    <a:lvl5pPr marL="2000250" indent="-171450" algn="l" rtl="0" eaLnBrk="0" fontAlgn="base" hangingPunct="0">
      <a:spcBef>
        <a:spcPct val="30000"/>
      </a:spcBef>
      <a:spcAft>
        <a:spcPct val="0"/>
      </a:spcAft>
      <a:buFont typeface="Arial" pitchFamily="34" charset="0"/>
      <a:buChar char="•"/>
      <a:defRPr sz="1200" kern="1200">
        <a:solidFill>
          <a:schemeClr val="tx1"/>
        </a:solidFill>
        <a:latin typeface="Arial" charset="0"/>
        <a:ea typeface="ＭＳ Ｐゴシック" charset="0"/>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171450" indent="-171450"/>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1</a:t>
            </a:fld>
            <a:endParaRPr lang="en-US" dirty="0"/>
          </a:p>
        </p:txBody>
      </p:sp>
    </p:spTree>
    <p:extLst>
      <p:ext uri="{BB962C8B-B14F-4D97-AF65-F5344CB8AC3E}">
        <p14:creationId xmlns:p14="http://schemas.microsoft.com/office/powerpoint/2010/main" val="188492269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Clamping instruments</a:t>
            </a:r>
            <a:r>
              <a:rPr lang="en-US" baseline="0" dirty="0"/>
              <a:t> are used for many different tasks.</a:t>
            </a:r>
          </a:p>
          <a:p>
            <a:r>
              <a:rPr lang="en-US" baseline="0" dirty="0"/>
              <a:t>Refer to Figures 24.9 through 24.13, as well as Table 24.2, in the textbook.</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10</a:t>
            </a:fld>
            <a:endParaRPr lang="en-US" dirty="0"/>
          </a:p>
        </p:txBody>
      </p:sp>
    </p:spTree>
    <p:extLst>
      <p:ext uri="{BB962C8B-B14F-4D97-AF65-F5344CB8AC3E}">
        <p14:creationId xmlns:p14="http://schemas.microsoft.com/office/powerpoint/2010/main" val="86193863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Arial" charset="0"/>
                <a:ea typeface="ＭＳ Ｐゴシック" charset="0"/>
                <a:cs typeface="ＭＳ Ｐゴシック" charset="0"/>
              </a:rPr>
              <a:t>Refer to Figure 24.14 in the textbook to see a Senn retractor.</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11</a:t>
            </a:fld>
            <a:endParaRPr lang="en-US" dirty="0"/>
          </a:p>
        </p:txBody>
      </p:sp>
    </p:spTree>
    <p:extLst>
      <p:ext uri="{BB962C8B-B14F-4D97-AF65-F5344CB8AC3E}">
        <p14:creationId xmlns:p14="http://schemas.microsoft.com/office/powerpoint/2010/main" val="102887523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Arial" charset="0"/>
                <a:ea typeface="ＭＳ Ｐゴシック" charset="0"/>
                <a:cs typeface="ＭＳ Ｐゴシック" charset="0"/>
              </a:rPr>
              <a:t>What are the purposes</a:t>
            </a:r>
            <a:r>
              <a:rPr lang="en-US" sz="1200" kern="1200" baseline="0" dirty="0">
                <a:solidFill>
                  <a:schemeClr val="tx1"/>
                </a:solidFill>
                <a:effectLst/>
                <a:latin typeface="Arial" charset="0"/>
                <a:ea typeface="ＭＳ Ｐゴシック" charset="0"/>
                <a:cs typeface="ＭＳ Ｐゴシック" charset="0"/>
              </a:rPr>
              <a:t> of </a:t>
            </a:r>
            <a:r>
              <a:rPr lang="en-US" sz="1200" kern="1200" dirty="0">
                <a:solidFill>
                  <a:schemeClr val="tx1"/>
                </a:solidFill>
                <a:effectLst/>
                <a:latin typeface="Arial" charset="0"/>
                <a:ea typeface="ＭＳ Ｐゴシック" charset="0"/>
                <a:cs typeface="ＭＳ Ｐゴシック" charset="0"/>
              </a:rPr>
              <a:t>probes and dilators? </a:t>
            </a:r>
            <a:r>
              <a:rPr lang="en-US" sz="1200" i="1" kern="1200" dirty="0">
                <a:solidFill>
                  <a:schemeClr val="tx1"/>
                </a:solidFill>
                <a:effectLst/>
                <a:latin typeface="Arial" charset="0"/>
                <a:ea typeface="ＭＳ Ｐゴシック" charset="0"/>
                <a:cs typeface="ＭＳ Ｐゴシック" charset="0"/>
              </a:rPr>
              <a:t>(Probes and dilators are used for both surgery and examinations. Probes can be used to search for a foreign body in a wound or to enter a fistula. Dilators are used to stretch a cavity or opening for examination or before inserting another instrument to obtain a tissue specimen.)</a:t>
            </a:r>
          </a:p>
          <a:p>
            <a:r>
              <a:rPr lang="en-US" sz="1200" i="0" kern="1200" dirty="0">
                <a:solidFill>
                  <a:schemeClr val="tx1"/>
                </a:solidFill>
                <a:effectLst/>
                <a:latin typeface="Arial" charset="0"/>
                <a:ea typeface="ＭＳ Ｐゴシック" charset="0"/>
              </a:rPr>
              <a:t>Refer to Figures 24.15 and 24.16, as well as Table 24.3, in the textbook.</a:t>
            </a:r>
            <a:endParaRPr lang="en-US" i="0"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12</a:t>
            </a:fld>
            <a:endParaRPr lang="en-US" dirty="0"/>
          </a:p>
        </p:txBody>
      </p:sp>
    </p:spTree>
    <p:extLst>
      <p:ext uri="{BB962C8B-B14F-4D97-AF65-F5344CB8AC3E}">
        <p14:creationId xmlns:p14="http://schemas.microsoft.com/office/powerpoint/2010/main" val="409614385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medical</a:t>
            </a:r>
            <a:r>
              <a:rPr lang="en-US" baseline="0" dirty="0"/>
              <a:t> assistant must organize and set up the instruments needed for each particular examination in what is called a </a:t>
            </a:r>
            <a:r>
              <a:rPr lang="en-US" i="1" baseline="0" dirty="0"/>
              <a:t>tray setup.</a:t>
            </a:r>
          </a:p>
          <a:p>
            <a:r>
              <a:rPr lang="en-US" i="0" baseline="0" dirty="0"/>
              <a:t>Refer to Table 24.4 in the textbook, as well as Figures 24.17 and 24.18.</a:t>
            </a:r>
            <a:endParaRPr lang="en-US" i="0"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13</a:t>
            </a:fld>
            <a:endParaRPr lang="en-US" dirty="0"/>
          </a:p>
        </p:txBody>
      </p:sp>
    </p:spTree>
    <p:extLst>
      <p:ext uri="{BB962C8B-B14F-4D97-AF65-F5344CB8AC3E}">
        <p14:creationId xmlns:p14="http://schemas.microsoft.com/office/powerpoint/2010/main" val="73650971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Another specialty grouping</a:t>
            </a:r>
            <a:r>
              <a:rPr lang="en-US" baseline="0" dirty="0"/>
              <a:t> of instruments is ophthalmologic and otolaryngologic instruments.</a:t>
            </a:r>
          </a:p>
          <a:p>
            <a:r>
              <a:rPr lang="en-US" baseline="0" dirty="0"/>
              <a:t>Refer to Table 24.5 in the textbook, as well as Figures 24.19 and 24.20.</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14</a:t>
            </a:fld>
            <a:endParaRPr lang="en-US" dirty="0"/>
          </a:p>
        </p:txBody>
      </p:sp>
    </p:spTree>
    <p:extLst>
      <p:ext uri="{BB962C8B-B14F-4D97-AF65-F5344CB8AC3E}">
        <p14:creationId xmlns:p14="http://schemas.microsoft.com/office/powerpoint/2010/main" val="131726370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Refer to Table 24.6 in the textbook, as well as Figure 24.21.</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15</a:t>
            </a:fld>
            <a:endParaRPr lang="en-US" dirty="0"/>
          </a:p>
        </p:txBody>
      </p:sp>
    </p:spTree>
    <p:extLst>
      <p:ext uri="{BB962C8B-B14F-4D97-AF65-F5344CB8AC3E}">
        <p14:creationId xmlns:p14="http://schemas.microsoft.com/office/powerpoint/2010/main" val="227603767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Refer to Table 24.7 in the textbook, as well as Figure 24.22.</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16</a:t>
            </a:fld>
            <a:endParaRPr lang="en-US" dirty="0"/>
          </a:p>
        </p:txBody>
      </p:sp>
    </p:spTree>
    <p:extLst>
      <p:ext uri="{BB962C8B-B14F-4D97-AF65-F5344CB8AC3E}">
        <p14:creationId xmlns:p14="http://schemas.microsoft.com/office/powerpoint/2010/main" val="399471331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Arial" charset="0"/>
                <a:ea typeface="ＭＳ Ｐゴシック" charset="0"/>
                <a:cs typeface="ＭＳ Ｐゴシック" charset="0"/>
              </a:rPr>
              <a:t>The physician will request a certain type of suture based on the specific properties of the suture material, the desirable rate of absorption, the size of the suture, and the type of needle the physician prefers.</a:t>
            </a:r>
          </a:p>
          <a:p>
            <a:r>
              <a:rPr lang="en-US" sz="1200" kern="1200" dirty="0">
                <a:solidFill>
                  <a:schemeClr val="tx1"/>
                </a:solidFill>
                <a:effectLst/>
                <a:latin typeface="Arial" charset="0"/>
                <a:ea typeface="ＭＳ Ｐゴシック" charset="0"/>
                <a:cs typeface="ＭＳ Ｐゴシック" charset="0"/>
              </a:rPr>
              <a:t>Refer</a:t>
            </a:r>
            <a:r>
              <a:rPr lang="en-US" sz="1200" kern="1200" baseline="0" dirty="0">
                <a:solidFill>
                  <a:schemeClr val="tx1"/>
                </a:solidFill>
                <a:effectLst/>
                <a:latin typeface="Arial" charset="0"/>
                <a:ea typeface="ＭＳ Ｐゴシック" charset="0"/>
                <a:cs typeface="ＭＳ Ｐゴシック" charset="0"/>
              </a:rPr>
              <a:t> to Figures 24.23 and 24.24 in the textbook.</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17</a:t>
            </a:fld>
            <a:endParaRPr lang="en-US" dirty="0"/>
          </a:p>
        </p:txBody>
      </p:sp>
    </p:spTree>
    <p:extLst>
      <p:ext uri="{BB962C8B-B14F-4D97-AF65-F5344CB8AC3E}">
        <p14:creationId xmlns:p14="http://schemas.microsoft.com/office/powerpoint/2010/main" val="151727411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Arial" charset="0"/>
                <a:ea typeface="ＭＳ Ｐゴシック" charset="0"/>
                <a:cs typeface="ＭＳ Ｐゴシック" charset="0"/>
              </a:rPr>
              <a:t>Ideal suture material is easy to handle, makes a secure knot, does not cause a localized tissue reaction, is nonallergenic, has adequate strength without cutting through tissue, and can be sterilized.</a:t>
            </a:r>
          </a:p>
          <a:p>
            <a:pPr lvl="0"/>
            <a:r>
              <a:rPr lang="en-US" sz="1200" kern="1200" dirty="0">
                <a:solidFill>
                  <a:schemeClr val="tx1"/>
                </a:solidFill>
                <a:effectLst/>
                <a:latin typeface="Arial" charset="0"/>
                <a:ea typeface="ＭＳ Ｐゴシック" charset="0"/>
                <a:cs typeface="ＭＳ Ｐゴシック" charset="0"/>
              </a:rPr>
              <a:t>What common material is often used for nonabsorbable sutures? </a:t>
            </a:r>
            <a:r>
              <a:rPr lang="en-US" sz="1200" i="1" kern="1200" dirty="0">
                <a:solidFill>
                  <a:schemeClr val="tx1"/>
                </a:solidFill>
                <a:effectLst/>
                <a:latin typeface="Arial" charset="0"/>
                <a:ea typeface="ＭＳ Ｐゴシック" charset="0"/>
                <a:cs typeface="ＭＳ Ｐゴシック" charset="0"/>
              </a:rPr>
              <a:t>(A common, nonabsorbable suture material is silk because it is strong and easy to tie. It is treated</a:t>
            </a:r>
            <a:r>
              <a:rPr lang="en-US" sz="1200" i="0" kern="1200" baseline="0" dirty="0">
                <a:solidFill>
                  <a:schemeClr val="tx1"/>
                </a:solidFill>
                <a:effectLst/>
                <a:latin typeface="Arial" charset="0"/>
                <a:ea typeface="ＭＳ Ｐゴシック" charset="0"/>
                <a:cs typeface="ＭＳ Ｐゴシック" charset="0"/>
              </a:rPr>
              <a:t> </a:t>
            </a:r>
            <a:r>
              <a:rPr lang="en-US" sz="1200" i="1" kern="1200" dirty="0">
                <a:solidFill>
                  <a:schemeClr val="tx1"/>
                </a:solidFill>
                <a:effectLst/>
                <a:latin typeface="Arial" charset="0"/>
                <a:ea typeface="ＭＳ Ｐゴシック" charset="0"/>
                <a:cs typeface="ＭＳ Ｐゴシック" charset="0"/>
              </a:rPr>
              <a:t>with a coating to prevent tissue drag and flaking.)</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18</a:t>
            </a:fld>
            <a:endParaRPr lang="en-US" dirty="0"/>
          </a:p>
        </p:txBody>
      </p:sp>
    </p:spTree>
    <p:extLst>
      <p:ext uri="{BB962C8B-B14F-4D97-AF65-F5344CB8AC3E}">
        <p14:creationId xmlns:p14="http://schemas.microsoft.com/office/powerpoint/2010/main" val="96385711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19</a:t>
            </a:fld>
            <a:endParaRPr lang="en-US" dirty="0"/>
          </a:p>
        </p:txBody>
      </p:sp>
    </p:spTree>
    <p:extLst>
      <p:ext uri="{BB962C8B-B14F-4D97-AF65-F5344CB8AC3E}">
        <p14:creationId xmlns:p14="http://schemas.microsoft.com/office/powerpoint/2010/main" val="422017801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7"/>
          <p:cNvSpPr>
            <a:spLocks noGrp="1" noChangeArrowheads="1"/>
          </p:cNvSpPr>
          <p:nvPr>
            <p:ph type="sldNum" sz="quarter" idx="5"/>
          </p:nvPr>
        </p:nvSpPr>
        <p:spPr>
          <a:ln>
            <a:miter lim="800000"/>
            <a:headEnd/>
            <a:tailEnd/>
          </a:ln>
        </p:spPr>
        <p:txBody>
          <a:bodyPr/>
          <a:lstStyle/>
          <a:p>
            <a:pPr>
              <a:defRPr/>
            </a:pPr>
            <a:fld id="{1EC53791-3B67-456B-BE62-314E38E80534}" type="slidenum">
              <a:rPr lang="en-US" smtClean="0">
                <a:latin typeface="Arial" charset="0"/>
                <a:ea typeface="ＭＳ Ｐゴシック" charset="-128"/>
              </a:rPr>
              <a:pPr>
                <a:defRPr/>
              </a:pPr>
              <a:t>2</a:t>
            </a:fld>
            <a:endParaRPr lang="en-US" dirty="0">
              <a:latin typeface="Arial" charset="0"/>
              <a:ea typeface="ＭＳ Ｐゴシック" charset="-128"/>
            </a:endParaRPr>
          </a:p>
        </p:txBody>
      </p:sp>
      <p:sp>
        <p:nvSpPr>
          <p:cNvPr id="63491" name="Rectangle 2"/>
          <p:cNvSpPr>
            <a:spLocks noGrp="1" noRot="1" noChangeAspect="1" noChangeArrowheads="1" noTextEdit="1"/>
          </p:cNvSpPr>
          <p:nvPr>
            <p:ph type="sldImg"/>
          </p:nvPr>
        </p:nvSpPr>
        <p:spPr>
          <a:solidFill>
            <a:srgbClr val="FFFFFF"/>
          </a:solidFill>
          <a:ln/>
        </p:spPr>
      </p:sp>
      <p:sp>
        <p:nvSpPr>
          <p:cNvPr id="63492" name="Rectangle 3"/>
          <p:cNvSpPr>
            <a:spLocks noGrp="1" noChangeArrowheads="1"/>
          </p:cNvSpPr>
          <p:nvPr>
            <p:ph type="body" idx="1"/>
          </p:nvPr>
        </p:nvSpPr>
        <p:spPr>
          <a:solidFill>
            <a:srgbClr val="FFFFFF"/>
          </a:solidFill>
          <a:ln>
            <a:solidFill>
              <a:srgbClr val="000000"/>
            </a:solidFill>
            <a:miter lim="800000"/>
            <a:headEnd/>
            <a:tailEnd/>
          </a:ln>
        </p:spPr>
        <p:txBody>
          <a:bodyPr/>
          <a:lstStyle/>
          <a:p>
            <a:pPr marL="171450" indent="-171450"/>
            <a:endParaRPr lang="en-US" dirty="0">
              <a:ea typeface="ＭＳ Ｐゴシック" pitchFamily="34" charset="-128"/>
            </a:endParaRPr>
          </a:p>
        </p:txBody>
      </p:sp>
    </p:spTree>
    <p:extLst>
      <p:ext uri="{BB962C8B-B14F-4D97-AF65-F5344CB8AC3E}">
        <p14:creationId xmlns:p14="http://schemas.microsoft.com/office/powerpoint/2010/main" val="21702474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Arial" charset="0"/>
                <a:ea typeface="ＭＳ Ｐゴシック" charset="0"/>
                <a:cs typeface="ＭＳ Ｐゴシック" charset="0"/>
              </a:rPr>
              <a:t>Needles are manufactured with the suture material attached, or swaged, to the needle.</a:t>
            </a:r>
          </a:p>
          <a:p>
            <a:r>
              <a:rPr lang="en-US" sz="1200" kern="1200" dirty="0">
                <a:solidFill>
                  <a:schemeClr val="tx1"/>
                </a:solidFill>
                <a:effectLst/>
                <a:latin typeface="Arial" charset="0"/>
                <a:ea typeface="ＭＳ Ｐゴシック" charset="0"/>
                <a:cs typeface="ＭＳ Ｐゴシック" charset="0"/>
              </a:rPr>
              <a:t>Refer</a:t>
            </a:r>
            <a:r>
              <a:rPr lang="en-US" sz="1200" kern="1200" baseline="0" dirty="0">
                <a:solidFill>
                  <a:schemeClr val="tx1"/>
                </a:solidFill>
                <a:effectLst/>
                <a:latin typeface="Arial" charset="0"/>
                <a:ea typeface="ＭＳ Ｐゴシック" charset="0"/>
                <a:cs typeface="ＭＳ Ｐゴシック" charset="0"/>
              </a:rPr>
              <a:t> to Figure 24.25 in the textbook to see a swaged suture needle.</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20</a:t>
            </a:fld>
            <a:endParaRPr lang="en-US" dirty="0"/>
          </a:p>
        </p:txBody>
      </p:sp>
    </p:spTree>
    <p:extLst>
      <p:ext uri="{BB962C8B-B14F-4D97-AF65-F5344CB8AC3E}">
        <p14:creationId xmlns:p14="http://schemas.microsoft.com/office/powerpoint/2010/main" val="427030867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Arial" charset="0"/>
                <a:ea typeface="ＭＳ Ｐゴシック" charset="0"/>
                <a:cs typeface="ＭＳ Ｐゴシック" charset="0"/>
              </a:rPr>
              <a:t>Refer</a:t>
            </a:r>
            <a:r>
              <a:rPr lang="en-US" sz="1200" kern="1200" baseline="0" dirty="0">
                <a:solidFill>
                  <a:schemeClr val="tx1"/>
                </a:solidFill>
                <a:effectLst/>
                <a:latin typeface="Arial" charset="0"/>
                <a:ea typeface="ＭＳ Ｐゴシック" charset="0"/>
                <a:cs typeface="ＭＳ Ｐゴシック" charset="0"/>
              </a:rPr>
              <a:t> to Figures 24.26 through 24.28 in the textbook to see a disposable skin stapler, a surgical staple remover, and a wound closed with Steri-Strips.</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21</a:t>
            </a:fld>
            <a:endParaRPr lang="en-US" dirty="0"/>
          </a:p>
        </p:txBody>
      </p:sp>
    </p:spTree>
    <p:extLst>
      <p:ext uri="{BB962C8B-B14F-4D97-AF65-F5344CB8AC3E}">
        <p14:creationId xmlns:p14="http://schemas.microsoft.com/office/powerpoint/2010/main" val="231724525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22</a:t>
            </a:fld>
            <a:endParaRPr lang="en-US" dirty="0"/>
          </a:p>
        </p:txBody>
      </p:sp>
    </p:spTree>
    <p:extLst>
      <p:ext uri="{BB962C8B-B14F-4D97-AF65-F5344CB8AC3E}">
        <p14:creationId xmlns:p14="http://schemas.microsoft.com/office/powerpoint/2010/main" val="37587192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Surgical asepsis is a mandatory technique for any procedure that invades the body’s skin or tissues, such as surgery.</a:t>
            </a:r>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23</a:t>
            </a:fld>
            <a:endParaRPr lang="en-US" dirty="0"/>
          </a:p>
        </p:txBody>
      </p:sp>
    </p:spTree>
    <p:extLst>
      <p:ext uri="{BB962C8B-B14F-4D97-AF65-F5344CB8AC3E}">
        <p14:creationId xmlns:p14="http://schemas.microsoft.com/office/powerpoint/2010/main" val="76872300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Refer to Figure 24.29 in the textbook to see an ultrasonic cleaner unit.</a:t>
            </a:r>
          </a:p>
          <a:p>
            <a:r>
              <a:rPr lang="en-US" dirty="0"/>
              <a:t>After sanitization and inspection, the instruments are ready for the sterilization process.</a:t>
            </a:r>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24</a:t>
            </a:fld>
            <a:endParaRPr lang="en-US" dirty="0"/>
          </a:p>
        </p:txBody>
      </p:sp>
    </p:spTree>
    <p:extLst>
      <p:ext uri="{BB962C8B-B14F-4D97-AF65-F5344CB8AC3E}">
        <p14:creationId xmlns:p14="http://schemas.microsoft.com/office/powerpoint/2010/main" val="22765525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Before an instrument or piece of equipment can be used in a surgical procedure, it must be sanitized, then disinfected, and finally sterilized to remove all forms of microorganisms.</a:t>
            </a:r>
          </a:p>
          <a:p>
            <a:r>
              <a:rPr lang="en-US" dirty="0"/>
              <a:t>Refer to Table 24.8 in the textbook to discuss common factors influencing the effectiveness of sterilization.</a:t>
            </a:r>
          </a:p>
          <a:p>
            <a:r>
              <a:rPr lang="en-US" dirty="0"/>
              <a:t>Many types of disinfecting agents are available, and they have varying degrees of effectiveness.</a:t>
            </a:r>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25</a:t>
            </a:fld>
            <a:endParaRPr lang="en-US" dirty="0"/>
          </a:p>
        </p:txBody>
      </p:sp>
    </p:spTree>
    <p:extLst>
      <p:ext uri="{BB962C8B-B14F-4D97-AF65-F5344CB8AC3E}">
        <p14:creationId xmlns:p14="http://schemas.microsoft.com/office/powerpoint/2010/main" val="89955504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Sterilization can be achieved by moist heat, dry heat, ultraviolet or ionizing radiation, or gas, or with chemicals.</a:t>
            </a:r>
          </a:p>
          <a:p>
            <a:r>
              <a:rPr lang="en-US" dirty="0"/>
              <a:t>Refer to Figure 24.30 (to see a steam autoclave) and Table 24.9 (to discuss tips for improving autoclaving techniques) in the textbook.</a:t>
            </a:r>
          </a:p>
          <a:p>
            <a:r>
              <a:rPr lang="en-US" dirty="0"/>
              <a:t>The main cause of incomplete sterilization in the autoclave is the presence of residual air.</a:t>
            </a:r>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26</a:t>
            </a:fld>
            <a:endParaRPr lang="en-US" dirty="0"/>
          </a:p>
        </p:txBody>
      </p:sp>
    </p:spTree>
    <p:extLst>
      <p:ext uri="{BB962C8B-B14F-4D97-AF65-F5344CB8AC3E}">
        <p14:creationId xmlns:p14="http://schemas.microsoft.com/office/powerpoint/2010/main" val="348025982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Refer to Figure 24.31 in the textbook to see sterilization pouches with sterilization indicators.</a:t>
            </a:r>
          </a:p>
          <a:p>
            <a:r>
              <a:rPr lang="en-US" dirty="0"/>
              <a:t>A wrapper should not be used if it is torn or has a hole in it.</a:t>
            </a:r>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27</a:t>
            </a:fld>
            <a:endParaRPr lang="en-US" dirty="0"/>
          </a:p>
        </p:txBody>
      </p:sp>
    </p:spTree>
    <p:extLst>
      <p:ext uri="{BB962C8B-B14F-4D97-AF65-F5344CB8AC3E}">
        <p14:creationId xmlns:p14="http://schemas.microsoft.com/office/powerpoint/2010/main" val="114380823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If a number of instruments are to be placed on a stainless-steel tray for wrapping, first place a double-folded towel on the tray, and then position the instruments. This helps to protect them.</a:t>
            </a:r>
          </a:p>
          <a:p>
            <a:r>
              <a:rPr lang="en-US" dirty="0"/>
              <a:t>Polypropylene is a plastic capable of withstanding autoclaving but is resistant to heat transfer.</a:t>
            </a:r>
          </a:p>
          <a:p>
            <a:r>
              <a:rPr lang="en-US" dirty="0"/>
              <a:t>When using sterilizing bags, insert the handles of the instruments into the end of the bag that will be opened first to ensure that the grasping end of the instruments can be reached easily when the bag is opened.</a:t>
            </a:r>
          </a:p>
          <a:p>
            <a:r>
              <a:rPr lang="en-US" dirty="0"/>
              <a:t>When using two-ply autoclave paper, use specialized autoclave tape to seal the package.</a:t>
            </a:r>
          </a:p>
          <a:p>
            <a:r>
              <a:rPr lang="en-US" dirty="0"/>
              <a:t>Label each pack according to the instruments contents and sterilization date and write your initials.</a:t>
            </a:r>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28</a:t>
            </a:fld>
            <a:endParaRPr lang="en-US" dirty="0"/>
          </a:p>
        </p:txBody>
      </p:sp>
    </p:spTree>
    <p:extLst>
      <p:ext uri="{BB962C8B-B14F-4D97-AF65-F5344CB8AC3E}">
        <p14:creationId xmlns:p14="http://schemas.microsoft.com/office/powerpoint/2010/main" val="264141644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Refer to Figure 24.32 in the textbook to see autoclave tape.</a:t>
            </a:r>
          </a:p>
          <a:p>
            <a:r>
              <a:rPr lang="en-US" dirty="0"/>
              <a:t>The healthcare facility should have a policy for how frequently the autoclave is tested using biologic sterilization indicators.</a:t>
            </a:r>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29</a:t>
            </a:fld>
            <a:endParaRPr lang="en-US" dirty="0"/>
          </a:p>
        </p:txBody>
      </p:sp>
    </p:spTree>
    <p:extLst>
      <p:ext uri="{BB962C8B-B14F-4D97-AF65-F5344CB8AC3E}">
        <p14:creationId xmlns:p14="http://schemas.microsoft.com/office/powerpoint/2010/main" val="370604129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Arial" charset="0"/>
                <a:ea typeface="ＭＳ Ｐゴシック" charset="0"/>
                <a:cs typeface="ＭＳ Ｐゴシック" charset="0"/>
              </a:rPr>
              <a:t>Supplies used in this room should not be used elsewhere, and supplies used elsewhere should not be brought into this room.</a:t>
            </a:r>
          </a:p>
          <a:p>
            <a:r>
              <a:rPr lang="en-US" sz="1200" kern="1200" dirty="0">
                <a:solidFill>
                  <a:schemeClr val="tx1"/>
                </a:solidFill>
                <a:effectLst/>
                <a:latin typeface="Arial" charset="0"/>
                <a:ea typeface="ＭＳ Ｐゴシック" charset="0"/>
              </a:rPr>
              <a:t>Refer to Figure 24.1 in the textbook to see a typical surgical procedure room in an ambulatory care setting.</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3</a:t>
            </a:fld>
            <a:endParaRPr lang="en-US" dirty="0"/>
          </a:p>
        </p:txBody>
      </p:sp>
    </p:spTree>
    <p:extLst>
      <p:ext uri="{BB962C8B-B14F-4D97-AF65-F5344CB8AC3E}">
        <p14:creationId xmlns:p14="http://schemas.microsoft.com/office/powerpoint/2010/main" val="94579164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30</a:t>
            </a:fld>
            <a:endParaRPr lang="en-US" dirty="0"/>
          </a:p>
        </p:txBody>
      </p:sp>
    </p:spTree>
    <p:extLst>
      <p:ext uri="{BB962C8B-B14F-4D97-AF65-F5344CB8AC3E}">
        <p14:creationId xmlns:p14="http://schemas.microsoft.com/office/powerpoint/2010/main" val="310048143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Refer to Procedure 24.2 in the textbook to discuss how to operate an autoclave.</a:t>
            </a:r>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31</a:t>
            </a:fld>
            <a:endParaRPr lang="en-US" dirty="0"/>
          </a:p>
        </p:txBody>
      </p:sp>
    </p:spTree>
    <p:extLst>
      <p:ext uri="{BB962C8B-B14F-4D97-AF65-F5344CB8AC3E}">
        <p14:creationId xmlns:p14="http://schemas.microsoft.com/office/powerpoint/2010/main" val="75505044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32</a:t>
            </a:fld>
            <a:endParaRPr lang="en-US" dirty="0"/>
          </a:p>
        </p:txBody>
      </p:sp>
    </p:spTree>
    <p:extLst>
      <p:ext uri="{BB962C8B-B14F-4D97-AF65-F5344CB8AC3E}">
        <p14:creationId xmlns:p14="http://schemas.microsoft.com/office/powerpoint/2010/main" val="579113599"/>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lvl="0" indent="-171450" algn="l" defTabSz="914400" rtl="0" eaLnBrk="0" fontAlgn="base" latinLnBrk="0" hangingPunct="0">
              <a:lnSpc>
                <a:spcPct val="100000"/>
              </a:lnSpc>
              <a:spcBef>
                <a:spcPct val="30000"/>
              </a:spcBef>
              <a:spcAft>
                <a:spcPct val="0"/>
              </a:spcAft>
              <a:buClrTx/>
              <a:buSzTx/>
              <a:buFont typeface="Arial" pitchFamily="34" charset="0"/>
              <a:buChar char="•"/>
              <a:tabLst/>
              <a:defRPr/>
            </a:pPr>
            <a:r>
              <a:rPr lang="en-US" dirty="0"/>
              <a:t>General recommendation is that as long as the sterilized items are stored so that packaging material remains intact and undamaged, then the pack is considered sterile.</a:t>
            </a:r>
          </a:p>
          <a:p>
            <a:pPr marL="171450" marR="0" lvl="0" indent="-171450" algn="l" defTabSz="914400" rtl="0" eaLnBrk="0" fontAlgn="base" latinLnBrk="0" hangingPunct="0">
              <a:lnSpc>
                <a:spcPct val="100000"/>
              </a:lnSpc>
              <a:spcBef>
                <a:spcPct val="30000"/>
              </a:spcBef>
              <a:spcAft>
                <a:spcPct val="0"/>
              </a:spcAft>
              <a:buClrTx/>
              <a:buSzTx/>
              <a:buFont typeface="Arial" pitchFamily="34" charset="0"/>
              <a:buChar char="•"/>
              <a:tabLst/>
              <a:defRPr/>
            </a:pPr>
            <a:r>
              <a:rPr lang="en-US" dirty="0"/>
              <a:t>Any package that is wet/turn/dropped/damaged should be sanitized, disinfected, and wrapped in new autoclave paper or placed in new autoclave pouches, and autoclaved again.</a:t>
            </a:r>
          </a:p>
          <a:p>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33</a:t>
            </a:fld>
            <a:endParaRPr lang="en-US" dirty="0"/>
          </a:p>
        </p:txBody>
      </p:sp>
    </p:spTree>
    <p:extLst>
      <p:ext uri="{BB962C8B-B14F-4D97-AF65-F5344CB8AC3E}">
        <p14:creationId xmlns:p14="http://schemas.microsoft.com/office/powerpoint/2010/main" val="1635228959"/>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Sterilizing chemical solution must be mixed correctly exactly according to the instructions on the bottle.</a:t>
            </a:r>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34</a:t>
            </a:fld>
            <a:endParaRPr lang="en-US" dirty="0"/>
          </a:p>
        </p:txBody>
      </p:sp>
    </p:spTree>
    <p:extLst>
      <p:ext uri="{BB962C8B-B14F-4D97-AF65-F5344CB8AC3E}">
        <p14:creationId xmlns:p14="http://schemas.microsoft.com/office/powerpoint/2010/main" val="11327206"/>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Arial" charset="0"/>
                <a:ea typeface="ＭＳ Ｐゴシック" charset="0"/>
                <a:cs typeface="ＭＳ Ｐゴシック" charset="0"/>
              </a:rPr>
              <a:t>The better the patient’s understanding, the greater the likelihood that he or she will comply with presurgical preparations and postsurgical care.</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35</a:t>
            </a:fld>
            <a:endParaRPr lang="en-US" dirty="0"/>
          </a:p>
        </p:txBody>
      </p:sp>
    </p:spTree>
    <p:extLst>
      <p:ext uri="{BB962C8B-B14F-4D97-AF65-F5344CB8AC3E}">
        <p14:creationId xmlns:p14="http://schemas.microsoft.com/office/powerpoint/2010/main" val="401548800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Arial" charset="0"/>
                <a:ea typeface="ＭＳ Ｐゴシック" charset="0"/>
                <a:cs typeface="ＭＳ Ｐゴシック" charset="0"/>
              </a:rPr>
              <a:t>Although the solutions and medications listed here are basic, every physician’s office practice has preferred items and methods of applying them.</a:t>
            </a:r>
          </a:p>
          <a:p>
            <a:r>
              <a:rPr lang="en-US" sz="1200" kern="1200" dirty="0">
                <a:solidFill>
                  <a:schemeClr val="tx1"/>
                </a:solidFill>
                <a:effectLst/>
                <a:latin typeface="Arial" charset="0"/>
                <a:ea typeface="ＭＳ Ｐゴシック" charset="0"/>
              </a:rPr>
              <a:t>Surgical scrub preparations should:</a:t>
            </a:r>
          </a:p>
          <a:p>
            <a:pPr lvl="1"/>
            <a:r>
              <a:rPr lang="en-US" kern="1200" dirty="0">
                <a:solidFill>
                  <a:schemeClr val="tx1"/>
                </a:solidFill>
                <a:effectLst/>
                <a:latin typeface="Arial" charset="0"/>
                <a:ea typeface="ＭＳ Ｐゴシック" charset="0"/>
              </a:rPr>
              <a:t>Be effective against bacterial spores</a:t>
            </a:r>
          </a:p>
          <a:p>
            <a:pPr lvl="1"/>
            <a:r>
              <a:rPr lang="en-US" kern="1200" dirty="0">
                <a:solidFill>
                  <a:schemeClr val="tx1"/>
                </a:solidFill>
                <a:effectLst/>
                <a:latin typeface="Arial" charset="0"/>
                <a:ea typeface="ＭＳ Ｐゴシック" charset="0"/>
              </a:rPr>
              <a:t>Work to reduce transient bacteria</a:t>
            </a:r>
          </a:p>
          <a:p>
            <a:pPr lvl="1"/>
            <a:r>
              <a:rPr lang="en-US" kern="1200" dirty="0">
                <a:solidFill>
                  <a:schemeClr val="tx1"/>
                </a:solidFill>
                <a:effectLst/>
                <a:latin typeface="Arial" charset="0"/>
                <a:ea typeface="ＭＳ Ｐゴシック" charset="0"/>
              </a:rPr>
              <a:t>Show evidence of persistent activity on the skin</a:t>
            </a:r>
          </a:p>
          <a:p>
            <a:pPr lvl="1"/>
            <a:r>
              <a:rPr lang="en-US" kern="1200" dirty="0">
                <a:solidFill>
                  <a:schemeClr val="tx1"/>
                </a:solidFill>
                <a:effectLst/>
                <a:latin typeface="Arial" charset="0"/>
                <a:ea typeface="ＭＳ Ｐゴシック" charset="0"/>
              </a:rPr>
              <a:t>Work despite the presence of organic matter, such as blood or wound drainage</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4</a:t>
            </a:fld>
            <a:endParaRPr lang="en-US" dirty="0"/>
          </a:p>
        </p:txBody>
      </p:sp>
    </p:spTree>
    <p:extLst>
      <p:ext uri="{BB962C8B-B14F-4D97-AF65-F5344CB8AC3E}">
        <p14:creationId xmlns:p14="http://schemas.microsoft.com/office/powerpoint/2010/main" val="269280585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Sometimes the provider may want to use a topical silver nitrate solution or coated applicator sticks to stop localized bleeding.</a:t>
            </a:r>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5</a:t>
            </a:fld>
            <a:endParaRPr lang="en-US" dirty="0"/>
          </a:p>
        </p:txBody>
      </p:sp>
    </p:spTree>
    <p:extLst>
      <p:ext uri="{BB962C8B-B14F-4D97-AF65-F5344CB8AC3E}">
        <p14:creationId xmlns:p14="http://schemas.microsoft.com/office/powerpoint/2010/main" val="301505729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Refer to Figure 24.2 in the textbook to see gauze strips.</a:t>
            </a:r>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6</a:t>
            </a:fld>
            <a:endParaRPr lang="en-US" dirty="0"/>
          </a:p>
        </p:txBody>
      </p:sp>
    </p:spTree>
    <p:extLst>
      <p:ext uri="{BB962C8B-B14F-4D97-AF65-F5344CB8AC3E}">
        <p14:creationId xmlns:p14="http://schemas.microsoft.com/office/powerpoint/2010/main" val="69257871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Arial" charset="0"/>
                <a:ea typeface="ＭＳ Ｐゴシック" charset="0"/>
                <a:cs typeface="ＭＳ Ｐゴシック" charset="0"/>
              </a:rPr>
              <a:t>Many instruments can be ordered with either straight or curved tips, depending on the operator’s preference and the task to be performed.</a:t>
            </a:r>
          </a:p>
          <a:p>
            <a:r>
              <a:rPr lang="en-US" sz="1200" kern="1200" dirty="0">
                <a:solidFill>
                  <a:schemeClr val="tx1"/>
                </a:solidFill>
                <a:effectLst/>
                <a:latin typeface="Arial" charset="0"/>
                <a:ea typeface="ＭＳ Ｐゴシック" charset="0"/>
                <a:cs typeface="ＭＳ Ｐゴシック" charset="0"/>
              </a:rPr>
              <a:t>Procedure 24.1 describes how to wrap surgical instruments and supplies for sterilization in an autoclave.</a:t>
            </a:r>
          </a:p>
          <a:p>
            <a:r>
              <a:rPr lang="en-US" sz="1200" kern="1200" dirty="0">
                <a:solidFill>
                  <a:schemeClr val="tx1"/>
                </a:solidFill>
                <a:effectLst/>
                <a:latin typeface="Arial" charset="0"/>
                <a:ea typeface="ＭＳ Ｐゴシック" charset="0"/>
              </a:rPr>
              <a:t>Refer to Figures 24.3 through 24.5 in the textbook to view ring-handle forceps, spring-handle forceps, instruments with serrations, toothed jaws, and teeth of Allis tissue forceps.</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7</a:t>
            </a:fld>
            <a:endParaRPr lang="en-US" dirty="0"/>
          </a:p>
        </p:txBody>
      </p:sp>
    </p:spTree>
    <p:extLst>
      <p:ext uri="{BB962C8B-B14F-4D97-AF65-F5344CB8AC3E}">
        <p14:creationId xmlns:p14="http://schemas.microsoft.com/office/powerpoint/2010/main" val="245625895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8</a:t>
            </a:fld>
            <a:endParaRPr lang="en-US" dirty="0"/>
          </a:p>
        </p:txBody>
      </p:sp>
    </p:spTree>
    <p:extLst>
      <p:ext uri="{BB962C8B-B14F-4D97-AF65-F5344CB8AC3E}">
        <p14:creationId xmlns:p14="http://schemas.microsoft.com/office/powerpoint/2010/main" val="52429227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Arial" charset="0"/>
                <a:ea typeface="ＭＳ Ｐゴシック" charset="0"/>
                <a:cs typeface="ＭＳ Ｐゴシック" charset="0"/>
              </a:rPr>
              <a:t>Refer to Table 24.1 in the textbook to discuss scissors.</a:t>
            </a:r>
          </a:p>
          <a:p>
            <a:r>
              <a:rPr lang="en-US" sz="1200" kern="1200" dirty="0">
                <a:solidFill>
                  <a:schemeClr val="tx1"/>
                </a:solidFill>
                <a:effectLst/>
                <a:latin typeface="Arial" charset="0"/>
                <a:ea typeface="ＭＳ Ｐゴシック" charset="0"/>
              </a:rPr>
              <a:t>Refer also to Figures 24.6 through 24.8 in the textbook to see Lister bandage scissors, operating scissors, suture scissors, and disposable scalpels.</a:t>
            </a:r>
          </a:p>
          <a:p>
            <a:r>
              <a:rPr lang="en-US" sz="1200" kern="1200" dirty="0">
                <a:solidFill>
                  <a:schemeClr val="tx1"/>
                </a:solidFill>
                <a:effectLst/>
                <a:latin typeface="Arial" charset="0"/>
                <a:ea typeface="ＭＳ Ｐゴシック" charset="0"/>
              </a:rPr>
              <a:t>Most scalpels used in minor procedures are disposable. Once used, disposable scalpel/blade units are discarded in a sharps container.</a:t>
            </a:r>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9</a:t>
            </a:fld>
            <a:endParaRPr lang="en-US" dirty="0"/>
          </a:p>
        </p:txBody>
      </p:sp>
    </p:spTree>
    <p:extLst>
      <p:ext uri="{BB962C8B-B14F-4D97-AF65-F5344CB8AC3E}">
        <p14:creationId xmlns:p14="http://schemas.microsoft.com/office/powerpoint/2010/main" val="117553793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3600"/>
            </a:lvl1pPr>
          </a:lstStyle>
          <a:p>
            <a:r>
              <a:rPr lang="en-US" dirty="0"/>
              <a:t>Click to edit Master title style</a:t>
            </a:r>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Rectangle 13"/>
          <p:cNvSpPr>
            <a:spLocks noGrp="1" noChangeArrowheads="1"/>
          </p:cNvSpPr>
          <p:nvPr>
            <p:ph type="sldNum" sz="quarter" idx="4"/>
          </p:nvPr>
        </p:nvSpPr>
        <p:spPr bwMode="auto">
          <a:xfrm>
            <a:off x="7715250" y="6582468"/>
            <a:ext cx="1327150" cy="219854"/>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lgn="r">
              <a:defRPr sz="1000" i="0" smtClean="0">
                <a:solidFill>
                  <a:schemeClr val="bg2"/>
                </a:solidFill>
                <a:ea typeface="ＭＳ Ｐゴシック" charset="-128"/>
                <a:cs typeface="Arial" charset="0"/>
              </a:defRPr>
            </a:lvl1pPr>
          </a:lstStyle>
          <a:p>
            <a:pPr>
              <a:defRPr/>
            </a:pPr>
            <a:r>
              <a:rPr lang="en-GB" dirty="0"/>
              <a:t> </a:t>
            </a:r>
            <a:fld id="{71EFB42C-6A15-4A9A-871B-37380EDB6A26}" type="slidenum">
              <a:rPr lang="en-GB" sz="800" smtClean="0"/>
              <a:pPr>
                <a:defRPr/>
              </a:pPr>
              <a:t>‹#›</a:t>
            </a:fld>
            <a:endParaRPr lang="en-GB" sz="800" dirty="0"/>
          </a:p>
          <a:p>
            <a:pPr>
              <a:defRPr/>
            </a:pPr>
            <a:endParaRPr lang="en-GB"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Rectangle 13"/>
          <p:cNvSpPr>
            <a:spLocks noGrp="1" noChangeArrowheads="1"/>
          </p:cNvSpPr>
          <p:nvPr>
            <p:ph type="sldNum" sz="quarter" idx="4"/>
          </p:nvPr>
        </p:nvSpPr>
        <p:spPr bwMode="auto">
          <a:xfrm>
            <a:off x="7715250" y="6582468"/>
            <a:ext cx="1327150" cy="219854"/>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lgn="r">
              <a:defRPr sz="1000" i="0" smtClean="0">
                <a:solidFill>
                  <a:schemeClr val="bg2"/>
                </a:solidFill>
                <a:ea typeface="ＭＳ Ｐゴシック" charset="-128"/>
                <a:cs typeface="Arial" charset="0"/>
              </a:defRPr>
            </a:lvl1pPr>
          </a:lstStyle>
          <a:p>
            <a:pPr>
              <a:defRPr/>
            </a:pPr>
            <a:r>
              <a:rPr lang="en-GB" dirty="0"/>
              <a:t> </a:t>
            </a:r>
            <a:fld id="{71EFB42C-6A15-4A9A-871B-37380EDB6A26}" type="slidenum">
              <a:rPr lang="en-GB" sz="800" smtClean="0"/>
              <a:pPr>
                <a:defRPr/>
              </a:pPr>
              <a:t>‹#›</a:t>
            </a:fld>
            <a:endParaRPr lang="en-GB" sz="800" dirty="0"/>
          </a:p>
          <a:p>
            <a:pPr>
              <a:defRPr/>
            </a:pPr>
            <a:endParaRPr lang="en-GB" dirty="0"/>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tx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85800" y="228600"/>
            <a:ext cx="7772400" cy="1219200"/>
          </a:xfrm>
          <a:prstGeom prst="rect">
            <a:avLst/>
          </a:prstGeom>
          <a:noFill/>
          <a:ln w="9525">
            <a:noFill/>
            <a:miter lim="800000"/>
            <a:headEnd/>
            <a:tailEnd/>
          </a:ln>
        </p:spPr>
        <p:txBody>
          <a:bodyPr vert="horz" wrap="square" lIns="92075" tIns="46038" rIns="92075" bIns="46038" numCol="1" anchor="ctr" anchorCtr="0" compatLnSpc="1">
            <a:prstTxWarp prst="textNoShape">
              <a:avLst/>
            </a:prstTxWarp>
          </a:bodyPr>
          <a:lstStyle/>
          <a:p>
            <a:pPr lvl="0"/>
            <a:r>
              <a:rPr lang="en-GB" dirty="0"/>
              <a:t>Click to edit Master title style</a:t>
            </a:r>
          </a:p>
        </p:txBody>
      </p:sp>
      <p:sp>
        <p:nvSpPr>
          <p:cNvPr id="1027" name="Rectangle 3"/>
          <p:cNvSpPr>
            <a:spLocks noGrp="1" noChangeArrowheads="1"/>
          </p:cNvSpPr>
          <p:nvPr>
            <p:ph type="body" idx="1"/>
          </p:nvPr>
        </p:nvSpPr>
        <p:spPr bwMode="auto">
          <a:xfrm>
            <a:off x="685800" y="1641475"/>
            <a:ext cx="7772400" cy="4454525"/>
          </a:xfrm>
          <a:prstGeom prst="rect">
            <a:avLst/>
          </a:prstGeom>
          <a:noFill/>
          <a:ln w="9525">
            <a:noFill/>
            <a:miter lim="800000"/>
            <a:headEnd/>
            <a:tailEnd/>
          </a:ln>
        </p:spPr>
        <p:txBody>
          <a:bodyPr vert="horz" wrap="square" lIns="91440" tIns="45720" rIns="91440" bIns="45720" numCol="1" anchor="t" anchorCtr="0" compatLnSpc="1">
            <a:prstTxWarp prst="textNoShape">
              <a:avLst/>
            </a:prstTxWarp>
            <a:normAutofit/>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4109" name="Rectangle 13"/>
          <p:cNvSpPr>
            <a:spLocks noGrp="1" noChangeArrowheads="1"/>
          </p:cNvSpPr>
          <p:nvPr>
            <p:ph type="sldNum" sz="quarter" idx="4"/>
          </p:nvPr>
        </p:nvSpPr>
        <p:spPr bwMode="auto">
          <a:xfrm>
            <a:off x="7715250" y="6582468"/>
            <a:ext cx="1327150" cy="219854"/>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lgn="r">
              <a:defRPr sz="1000" i="0" smtClean="0">
                <a:solidFill>
                  <a:schemeClr val="bg2"/>
                </a:solidFill>
                <a:ea typeface="ＭＳ Ｐゴシック" charset="-128"/>
                <a:cs typeface="Arial" charset="0"/>
              </a:defRPr>
            </a:lvl1pPr>
          </a:lstStyle>
          <a:p>
            <a:pPr>
              <a:defRPr/>
            </a:pPr>
            <a:r>
              <a:rPr lang="en-GB" dirty="0"/>
              <a:t> </a:t>
            </a:r>
            <a:fld id="{71EFB42C-6A15-4A9A-871B-37380EDB6A26}" type="slidenum">
              <a:rPr lang="en-GB" sz="800" smtClean="0"/>
              <a:pPr>
                <a:defRPr/>
              </a:pPr>
              <a:t>‹#›</a:t>
            </a:fld>
            <a:endParaRPr lang="en-GB" sz="800" dirty="0"/>
          </a:p>
          <a:p>
            <a:pPr>
              <a:defRPr/>
            </a:pPr>
            <a:endParaRPr lang="en-GB" dirty="0"/>
          </a:p>
        </p:txBody>
      </p:sp>
      <p:sp>
        <p:nvSpPr>
          <p:cNvPr id="6" name="Rectangle 13"/>
          <p:cNvSpPr txBox="1">
            <a:spLocks noChangeArrowheads="1"/>
          </p:cNvSpPr>
          <p:nvPr userDrawn="1"/>
        </p:nvSpPr>
        <p:spPr bwMode="auto">
          <a:xfrm>
            <a:off x="1790700" y="6615921"/>
            <a:ext cx="5562600" cy="238125"/>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lgn="r">
              <a:defRPr sz="800" smtClean="0">
                <a:solidFill>
                  <a:schemeClr val="bg2"/>
                </a:solidFill>
                <a:ea typeface="ＭＳ Ｐゴシック" charset="-128"/>
                <a:cs typeface="Arial" charset="0"/>
              </a:defRPr>
            </a:lvl1pPr>
          </a:lstStyle>
          <a:p>
            <a:pPr algn="ctr"/>
            <a:r>
              <a:rPr lang="en-US" sz="800" kern="1200" dirty="0">
                <a:solidFill>
                  <a:schemeClr val="bg2"/>
                </a:solidFill>
                <a:effectLst/>
                <a:latin typeface="Arial" charset="0"/>
                <a:ea typeface="ＭＳ Ｐゴシック" charset="-128"/>
                <a:cs typeface="Arial" charset="0"/>
              </a:rPr>
              <a:t>Copyright © </a:t>
            </a:r>
            <a:r>
              <a:rPr lang="en-US" sz="800" kern="1200" dirty="0" smtClean="0">
                <a:solidFill>
                  <a:schemeClr val="bg2"/>
                </a:solidFill>
                <a:effectLst/>
                <a:latin typeface="Arial" charset="0"/>
                <a:ea typeface="ＭＳ Ｐゴシック" charset="-128"/>
                <a:cs typeface="Arial" charset="0"/>
              </a:rPr>
              <a:t>2020, </a:t>
            </a:r>
            <a:r>
              <a:rPr lang="en-US" sz="800" kern="1200" dirty="0">
                <a:solidFill>
                  <a:schemeClr val="bg2"/>
                </a:solidFill>
                <a:effectLst/>
                <a:latin typeface="Arial" charset="0"/>
                <a:ea typeface="ＭＳ Ｐゴシック" charset="-128"/>
                <a:cs typeface="Arial" charset="0"/>
              </a:rPr>
              <a:t>Elsevier Inc.</a:t>
            </a:r>
            <a:r>
              <a:rPr lang="en-US" sz="800" kern="1200" baseline="0" dirty="0">
                <a:solidFill>
                  <a:schemeClr val="bg2"/>
                </a:solidFill>
                <a:effectLst/>
                <a:latin typeface="Arial" charset="0"/>
                <a:ea typeface="ＭＳ Ｐゴシック" charset="-128"/>
                <a:cs typeface="Arial" charset="0"/>
              </a:rPr>
              <a:t> All Rights Reserved.</a:t>
            </a:r>
            <a:endParaRPr lang="en-US" sz="800" kern="1200" dirty="0">
              <a:solidFill>
                <a:schemeClr val="bg2"/>
              </a:solidFill>
              <a:effectLst/>
              <a:latin typeface="Arial" charset="0"/>
              <a:ea typeface="ＭＳ Ｐゴシック" charset="-128"/>
              <a:cs typeface="Arial" charset="0"/>
            </a:endParaRPr>
          </a:p>
        </p:txBody>
      </p:sp>
    </p:spTree>
  </p:cSld>
  <p:clrMap bg1="dk2" tx1="lt1" bg2="dk1" tx2="lt2" accent1="accent1" accent2="accent2" accent3="accent3" accent4="accent4" accent5="accent5" accent6="accent6" hlink="hlink" folHlink="folHlink"/>
  <p:sldLayoutIdLst>
    <p:sldLayoutId id="2147483737" r:id="rId1"/>
    <p:sldLayoutId id="2147483742" r:id="rId2"/>
  </p:sldLayoutIdLst>
  <p:timing>
    <p:tnLst>
      <p:par>
        <p:cTn id="1" dur="indefinite" restart="never" nodeType="tmRoot"/>
      </p:par>
    </p:tnLst>
  </p:timing>
  <p:hf hdr="0" ftr="0" dt="0"/>
  <p:txStyles>
    <p:titleStyle>
      <a:lvl1pPr algn="ctr" rtl="0" eaLnBrk="0" fontAlgn="base" hangingPunct="0">
        <a:spcBef>
          <a:spcPct val="0"/>
        </a:spcBef>
        <a:spcAft>
          <a:spcPct val="0"/>
        </a:spcAft>
        <a:defRPr sz="3600">
          <a:solidFill>
            <a:schemeClr val="bg2"/>
          </a:solidFill>
          <a:latin typeface="+mj-lt"/>
          <a:ea typeface="+mj-ea"/>
          <a:cs typeface="+mj-cs"/>
        </a:defRPr>
      </a:lvl1pPr>
      <a:lvl2pPr algn="ctr" rtl="0" eaLnBrk="0" fontAlgn="base" hangingPunct="0">
        <a:spcBef>
          <a:spcPct val="0"/>
        </a:spcBef>
        <a:spcAft>
          <a:spcPct val="0"/>
        </a:spcAft>
        <a:defRPr sz="3400">
          <a:solidFill>
            <a:schemeClr val="bg2"/>
          </a:solidFill>
          <a:latin typeface="ArialMT" pitchFamily="34" charset="0"/>
          <a:ea typeface="ＭＳ Ｐゴシック" charset="-128"/>
        </a:defRPr>
      </a:lvl2pPr>
      <a:lvl3pPr algn="ctr" rtl="0" eaLnBrk="0" fontAlgn="base" hangingPunct="0">
        <a:spcBef>
          <a:spcPct val="0"/>
        </a:spcBef>
        <a:spcAft>
          <a:spcPct val="0"/>
        </a:spcAft>
        <a:defRPr sz="3400">
          <a:solidFill>
            <a:schemeClr val="bg2"/>
          </a:solidFill>
          <a:latin typeface="ArialMT" pitchFamily="34" charset="0"/>
          <a:ea typeface="ＭＳ Ｐゴシック" charset="-128"/>
        </a:defRPr>
      </a:lvl3pPr>
      <a:lvl4pPr algn="ctr" rtl="0" eaLnBrk="0" fontAlgn="base" hangingPunct="0">
        <a:spcBef>
          <a:spcPct val="0"/>
        </a:spcBef>
        <a:spcAft>
          <a:spcPct val="0"/>
        </a:spcAft>
        <a:defRPr sz="3400">
          <a:solidFill>
            <a:schemeClr val="bg2"/>
          </a:solidFill>
          <a:latin typeface="ArialMT" pitchFamily="34" charset="0"/>
          <a:ea typeface="ＭＳ Ｐゴシック" charset="-128"/>
        </a:defRPr>
      </a:lvl4pPr>
      <a:lvl5pPr algn="ctr" rtl="0" eaLnBrk="0" fontAlgn="base" hangingPunct="0">
        <a:spcBef>
          <a:spcPct val="0"/>
        </a:spcBef>
        <a:spcAft>
          <a:spcPct val="0"/>
        </a:spcAft>
        <a:defRPr sz="3400">
          <a:solidFill>
            <a:schemeClr val="bg2"/>
          </a:solidFill>
          <a:latin typeface="ArialMT" pitchFamily="34" charset="0"/>
          <a:ea typeface="ＭＳ Ｐゴシック" charset="-128"/>
        </a:defRPr>
      </a:lvl5pPr>
      <a:lvl6pPr marL="457200" algn="ctr" rtl="0" fontAlgn="base">
        <a:spcBef>
          <a:spcPct val="0"/>
        </a:spcBef>
        <a:spcAft>
          <a:spcPct val="0"/>
        </a:spcAft>
        <a:defRPr sz="4000">
          <a:solidFill>
            <a:schemeClr val="bg2"/>
          </a:solidFill>
          <a:latin typeface="ArialMT" pitchFamily="34" charset="0"/>
          <a:ea typeface="ＭＳ Ｐゴシック" charset="-128"/>
        </a:defRPr>
      </a:lvl6pPr>
      <a:lvl7pPr marL="914400" algn="ctr" rtl="0" fontAlgn="base">
        <a:spcBef>
          <a:spcPct val="0"/>
        </a:spcBef>
        <a:spcAft>
          <a:spcPct val="0"/>
        </a:spcAft>
        <a:defRPr sz="4000">
          <a:solidFill>
            <a:schemeClr val="bg2"/>
          </a:solidFill>
          <a:latin typeface="ArialMT" pitchFamily="34" charset="0"/>
          <a:ea typeface="ＭＳ Ｐゴシック" charset="-128"/>
        </a:defRPr>
      </a:lvl7pPr>
      <a:lvl8pPr marL="1371600" algn="ctr" rtl="0" fontAlgn="base">
        <a:spcBef>
          <a:spcPct val="0"/>
        </a:spcBef>
        <a:spcAft>
          <a:spcPct val="0"/>
        </a:spcAft>
        <a:defRPr sz="4000">
          <a:solidFill>
            <a:schemeClr val="bg2"/>
          </a:solidFill>
          <a:latin typeface="ArialMT" pitchFamily="34" charset="0"/>
          <a:ea typeface="ＭＳ Ｐゴシック" charset="-128"/>
        </a:defRPr>
      </a:lvl8pPr>
      <a:lvl9pPr marL="1828800" algn="ctr" rtl="0" fontAlgn="base">
        <a:spcBef>
          <a:spcPct val="0"/>
        </a:spcBef>
        <a:spcAft>
          <a:spcPct val="0"/>
        </a:spcAft>
        <a:defRPr sz="4000">
          <a:solidFill>
            <a:schemeClr val="bg2"/>
          </a:solidFill>
          <a:latin typeface="ArialMT" pitchFamily="34" charset="0"/>
          <a:ea typeface="ＭＳ Ｐゴシック" charset="-128"/>
        </a:defRPr>
      </a:lvl9pPr>
    </p:titleStyle>
    <p:bodyStyle>
      <a:lvl1pPr marL="342900" indent="-342900" algn="l" rtl="0" eaLnBrk="0" fontAlgn="base" hangingPunct="0">
        <a:spcBef>
          <a:spcPts val="0"/>
        </a:spcBef>
        <a:spcAft>
          <a:spcPct val="0"/>
        </a:spcAft>
        <a:buClr>
          <a:schemeClr val="bg1"/>
        </a:buClr>
        <a:buSzPct val="70000"/>
        <a:buFont typeface="Wingdings 2" pitchFamily="18" charset="2"/>
        <a:buChar char=""/>
        <a:defRPr sz="2800">
          <a:solidFill>
            <a:schemeClr val="bg2"/>
          </a:solidFill>
          <a:latin typeface="+mn-lt"/>
          <a:ea typeface="+mn-ea"/>
          <a:cs typeface="+mn-cs"/>
        </a:defRPr>
      </a:lvl1pPr>
      <a:lvl2pPr marL="742950" indent="-285750" algn="l" rtl="0" eaLnBrk="0" fontAlgn="base" hangingPunct="0">
        <a:spcBef>
          <a:spcPts val="0"/>
        </a:spcBef>
        <a:spcAft>
          <a:spcPct val="0"/>
        </a:spcAft>
        <a:buClr>
          <a:schemeClr val="bg1"/>
        </a:buClr>
        <a:buSzPct val="70000"/>
        <a:buFont typeface="Wingdings" pitchFamily="2" charset="2"/>
        <a:buChar char="Ø"/>
        <a:defRPr sz="2400">
          <a:solidFill>
            <a:schemeClr val="bg2"/>
          </a:solidFill>
          <a:latin typeface="+mn-lt"/>
          <a:ea typeface="+mn-ea"/>
        </a:defRPr>
      </a:lvl2pPr>
      <a:lvl3pPr marL="1143000" indent="-228600" algn="l" rtl="0" eaLnBrk="0" fontAlgn="base" hangingPunct="0">
        <a:spcBef>
          <a:spcPts val="0"/>
        </a:spcBef>
        <a:spcAft>
          <a:spcPct val="0"/>
        </a:spcAft>
        <a:buClr>
          <a:schemeClr val="bg1"/>
        </a:buClr>
        <a:buSzPct val="70000"/>
        <a:buChar char="•"/>
        <a:defRPr sz="2000">
          <a:solidFill>
            <a:schemeClr val="bg2"/>
          </a:solidFill>
          <a:latin typeface="+mn-lt"/>
          <a:ea typeface="+mn-ea"/>
        </a:defRPr>
      </a:lvl3pPr>
      <a:lvl4pPr marL="1600200" indent="-228600" algn="l" rtl="0" eaLnBrk="0" fontAlgn="base" hangingPunct="0">
        <a:spcBef>
          <a:spcPts val="0"/>
        </a:spcBef>
        <a:spcAft>
          <a:spcPct val="0"/>
        </a:spcAft>
        <a:buClr>
          <a:schemeClr val="bg1"/>
        </a:buClr>
        <a:buSzPct val="70000"/>
        <a:buFont typeface="Wingdings 3" pitchFamily="18" charset="2"/>
        <a:buChar char=""/>
        <a:defRPr>
          <a:solidFill>
            <a:schemeClr val="bg2"/>
          </a:solidFill>
          <a:latin typeface="+mn-lt"/>
          <a:ea typeface="+mn-ea"/>
        </a:defRPr>
      </a:lvl4pPr>
      <a:lvl5pPr marL="2057400" indent="-228600" algn="l" rtl="0" eaLnBrk="0" fontAlgn="base" hangingPunct="0">
        <a:spcBef>
          <a:spcPts val="0"/>
        </a:spcBef>
        <a:spcAft>
          <a:spcPct val="0"/>
        </a:spcAft>
        <a:buClr>
          <a:schemeClr val="bg1"/>
        </a:buClr>
        <a:buSzPct val="70000"/>
        <a:buFont typeface="Times New Roman" pitchFamily="18" charset="0"/>
        <a:buChar char="–"/>
        <a:defRPr sz="1600">
          <a:solidFill>
            <a:schemeClr val="bg2"/>
          </a:solidFill>
          <a:latin typeface="+mn-lt"/>
          <a:ea typeface="+mn-ea"/>
        </a:defRPr>
      </a:lvl5pPr>
      <a:lvl6pPr marL="2514600" indent="-228600" algn="l" rtl="0" fontAlgn="base">
        <a:spcBef>
          <a:spcPct val="20000"/>
        </a:spcBef>
        <a:spcAft>
          <a:spcPct val="0"/>
        </a:spcAft>
        <a:buClr>
          <a:schemeClr val="bg1"/>
        </a:buClr>
        <a:buFont typeface="Times New Roman" pitchFamily="18" charset="0"/>
        <a:buChar char="–"/>
        <a:defRPr sz="1600">
          <a:solidFill>
            <a:schemeClr val="bg2"/>
          </a:solidFill>
          <a:latin typeface="+mn-lt"/>
          <a:ea typeface="+mn-ea"/>
        </a:defRPr>
      </a:lvl6pPr>
      <a:lvl7pPr marL="2971800" indent="-228600" algn="l" rtl="0" fontAlgn="base">
        <a:spcBef>
          <a:spcPct val="20000"/>
        </a:spcBef>
        <a:spcAft>
          <a:spcPct val="0"/>
        </a:spcAft>
        <a:buClr>
          <a:schemeClr val="bg1"/>
        </a:buClr>
        <a:buFont typeface="Times New Roman" pitchFamily="18" charset="0"/>
        <a:buChar char="–"/>
        <a:defRPr sz="1600">
          <a:solidFill>
            <a:schemeClr val="bg2"/>
          </a:solidFill>
          <a:latin typeface="+mn-lt"/>
          <a:ea typeface="+mn-ea"/>
        </a:defRPr>
      </a:lvl7pPr>
      <a:lvl8pPr marL="3429000" indent="-228600" algn="l" rtl="0" fontAlgn="base">
        <a:spcBef>
          <a:spcPct val="20000"/>
        </a:spcBef>
        <a:spcAft>
          <a:spcPct val="0"/>
        </a:spcAft>
        <a:buClr>
          <a:schemeClr val="bg1"/>
        </a:buClr>
        <a:buFont typeface="Times New Roman" pitchFamily="18" charset="0"/>
        <a:buChar char="–"/>
        <a:defRPr sz="1600">
          <a:solidFill>
            <a:schemeClr val="bg2"/>
          </a:solidFill>
          <a:latin typeface="+mn-lt"/>
          <a:ea typeface="+mn-ea"/>
        </a:defRPr>
      </a:lvl8pPr>
      <a:lvl9pPr marL="3886200" indent="-228600" algn="l" rtl="0" fontAlgn="base">
        <a:spcBef>
          <a:spcPct val="20000"/>
        </a:spcBef>
        <a:spcAft>
          <a:spcPct val="0"/>
        </a:spcAft>
        <a:buClr>
          <a:schemeClr val="bg1"/>
        </a:buClr>
        <a:buFont typeface="Times New Roman" pitchFamily="18" charset="0"/>
        <a:buChar char="–"/>
        <a:defRPr sz="1600">
          <a:solidFill>
            <a:schemeClr val="bg2"/>
          </a:solidFill>
          <a:latin typeface="+mn-lt"/>
          <a:ea typeface="+mn-ea"/>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6"/>
          <p:cNvSpPr>
            <a:spLocks noChangeArrowheads="1"/>
          </p:cNvSpPr>
          <p:nvPr/>
        </p:nvSpPr>
        <p:spPr bwMode="auto">
          <a:xfrm>
            <a:off x="583221" y="2711498"/>
            <a:ext cx="7977558" cy="1619201"/>
          </a:xfrm>
          <a:prstGeom prst="rect">
            <a:avLst/>
          </a:prstGeom>
          <a:noFill/>
          <a:ln w="9525">
            <a:noFill/>
            <a:miter lim="800000"/>
            <a:headEnd/>
            <a:tailEnd/>
          </a:ln>
          <a:effectLst/>
        </p:spPr>
        <p:txBody>
          <a:bodyPr lIns="92075" tIns="46038" rIns="92075" bIns="46038" anchor="ctr"/>
          <a:lstStyle/>
          <a:p>
            <a:pPr algn="ctr"/>
            <a:r>
              <a:rPr lang="en-US" sz="4000" dirty="0">
                <a:solidFill>
                  <a:schemeClr val="bg2"/>
                </a:solidFill>
              </a:rPr>
              <a:t>Surgical Supplies and Instruments</a:t>
            </a:r>
          </a:p>
          <a:p>
            <a:pPr algn="ctr"/>
            <a:endParaRPr lang="en-US" sz="4000" dirty="0">
              <a:solidFill>
                <a:schemeClr val="bg2"/>
              </a:solidFill>
            </a:endParaRPr>
          </a:p>
          <a:p>
            <a:pPr algn="ctr"/>
            <a:r>
              <a:rPr lang="en-US" sz="3000" dirty="0">
                <a:solidFill>
                  <a:schemeClr val="bg2"/>
                </a:solidFill>
              </a:rPr>
              <a:t>Chapter 24</a:t>
            </a:r>
          </a:p>
        </p:txBody>
      </p:sp>
      <p:sp>
        <p:nvSpPr>
          <p:cNvPr id="4" name="Slide Number Placeholder 3"/>
          <p:cNvSpPr>
            <a:spLocks noGrp="1"/>
          </p:cNvSpPr>
          <p:nvPr>
            <p:ph type="sldNum" sz="quarter" idx="4"/>
          </p:nvPr>
        </p:nvSpPr>
        <p:spPr/>
        <p:txBody>
          <a:bodyPr/>
          <a:lstStyle/>
          <a:p>
            <a:pPr>
              <a:defRPr/>
            </a:pPr>
            <a:r>
              <a:rPr lang="en-GB" dirty="0"/>
              <a:t> </a:t>
            </a:r>
            <a:fld id="{71EFB42C-6A15-4A9A-871B-37380EDB6A26}" type="slidenum">
              <a:rPr lang="en-GB" sz="800" smtClean="0"/>
              <a:pPr>
                <a:defRPr/>
              </a:pPr>
              <a:t>1</a:t>
            </a:fld>
            <a:endParaRPr lang="en-GB" sz="800" dirty="0"/>
          </a:p>
          <a:p>
            <a:pPr>
              <a:defRPr/>
            </a:pPr>
            <a:endParaRPr lang="en-GB"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Grasping and Clamping Instruments </a:t>
            </a:r>
          </a:p>
        </p:txBody>
      </p:sp>
      <p:sp>
        <p:nvSpPr>
          <p:cNvPr id="3" name="Content Placeholder 2"/>
          <p:cNvSpPr>
            <a:spLocks noGrp="1"/>
          </p:cNvSpPr>
          <p:nvPr>
            <p:ph idx="1"/>
          </p:nvPr>
        </p:nvSpPr>
        <p:spPr>
          <a:xfrm>
            <a:off x="685800" y="1641475"/>
            <a:ext cx="8242300" cy="4454525"/>
          </a:xfrm>
        </p:spPr>
        <p:txBody>
          <a:bodyPr numCol="2">
            <a:normAutofit/>
          </a:bodyPr>
          <a:lstStyle/>
          <a:p>
            <a:pPr lvl="0"/>
            <a:r>
              <a:rPr lang="en-US" dirty="0"/>
              <a:t>Hemostat forceps</a:t>
            </a:r>
          </a:p>
          <a:p>
            <a:pPr lvl="0"/>
            <a:r>
              <a:rPr lang="en-US" dirty="0"/>
              <a:t>Needle holders</a:t>
            </a:r>
          </a:p>
          <a:p>
            <a:pPr lvl="0"/>
            <a:r>
              <a:rPr lang="en-US" dirty="0"/>
              <a:t>Splinter forceps</a:t>
            </a:r>
          </a:p>
          <a:p>
            <a:pPr lvl="0"/>
            <a:r>
              <a:rPr lang="en-US" dirty="0"/>
              <a:t>Adson forceps</a:t>
            </a:r>
          </a:p>
          <a:p>
            <a:pPr lvl="0"/>
            <a:r>
              <a:rPr lang="en-US" dirty="0"/>
              <a:t>Plain thumb (dressing) forceps</a:t>
            </a:r>
          </a:p>
          <a:p>
            <a:pPr lvl="0"/>
            <a:r>
              <a:rPr lang="en-US" dirty="0"/>
              <a:t>Towel forceps</a:t>
            </a:r>
          </a:p>
          <a:p>
            <a:pPr lvl="0"/>
            <a:r>
              <a:rPr lang="en-US" dirty="0"/>
              <a:t>Allis tissue forceps</a:t>
            </a:r>
            <a:br>
              <a:rPr lang="en-US" dirty="0"/>
            </a:br>
            <a:r>
              <a:rPr lang="en-US" dirty="0"/>
              <a:t/>
            </a:r>
            <a:br>
              <a:rPr lang="en-US" dirty="0"/>
            </a:br>
            <a:endParaRPr lang="en-US" dirty="0"/>
          </a:p>
          <a:p>
            <a:pPr lvl="0"/>
            <a:r>
              <a:rPr lang="en-US" dirty="0"/>
              <a:t>Foerster sponge forceps</a:t>
            </a:r>
          </a:p>
          <a:p>
            <a:pPr lvl="0"/>
            <a:r>
              <a:rPr lang="en-US" dirty="0"/>
              <a:t>Transfer forceps</a:t>
            </a:r>
          </a:p>
          <a:p>
            <a:pPr lvl="0"/>
            <a:r>
              <a:rPr lang="en-US" dirty="0"/>
              <a:t>Adson thumb forceps</a:t>
            </a:r>
          </a:p>
          <a:p>
            <a:pPr lvl="0"/>
            <a:r>
              <a:rPr lang="en-US" dirty="0"/>
              <a:t>Bayonet forceps</a:t>
            </a:r>
          </a:p>
          <a:p>
            <a:pPr lvl="0"/>
            <a:r>
              <a:rPr lang="en-US" dirty="0"/>
              <a:t>Plain-tip tissue forceps</a:t>
            </a:r>
          </a:p>
          <a:p>
            <a:r>
              <a:rPr lang="en-US" dirty="0"/>
              <a:t>Toothed tissue forceps </a:t>
            </a:r>
          </a:p>
        </p:txBody>
      </p:sp>
      <p:sp>
        <p:nvSpPr>
          <p:cNvPr id="5" name="Slide Number Placeholder 4"/>
          <p:cNvSpPr>
            <a:spLocks noGrp="1"/>
          </p:cNvSpPr>
          <p:nvPr>
            <p:ph type="sldNum" sz="quarter" idx="4"/>
          </p:nvPr>
        </p:nvSpPr>
        <p:spPr/>
        <p:txBody>
          <a:bodyPr/>
          <a:lstStyle/>
          <a:p>
            <a:pPr>
              <a:defRPr/>
            </a:pPr>
            <a:r>
              <a:rPr lang="en-GB" dirty="0"/>
              <a:t> </a:t>
            </a:r>
            <a:fld id="{71EFB42C-6A15-4A9A-871B-37380EDB6A26}" type="slidenum">
              <a:rPr lang="en-GB" sz="800" smtClean="0"/>
              <a:pPr>
                <a:defRPr/>
              </a:pPr>
              <a:t>10</a:t>
            </a:fld>
            <a:endParaRPr lang="en-GB" sz="800" dirty="0"/>
          </a:p>
          <a:p>
            <a:pPr>
              <a:defRPr/>
            </a:pPr>
            <a:endParaRPr lang="en-GB" dirty="0"/>
          </a:p>
        </p:txBody>
      </p:sp>
    </p:spTree>
    <p:extLst>
      <p:ext uri="{BB962C8B-B14F-4D97-AF65-F5344CB8AC3E}">
        <p14:creationId xmlns:p14="http://schemas.microsoft.com/office/powerpoint/2010/main" val="439628070"/>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Retractors</a:t>
            </a:r>
          </a:p>
        </p:txBody>
      </p:sp>
      <p:sp>
        <p:nvSpPr>
          <p:cNvPr id="3" name="Content Placeholder 2"/>
          <p:cNvSpPr>
            <a:spLocks noGrp="1"/>
          </p:cNvSpPr>
          <p:nvPr>
            <p:ph idx="1"/>
          </p:nvPr>
        </p:nvSpPr>
        <p:spPr/>
        <p:txBody>
          <a:bodyPr/>
          <a:lstStyle/>
          <a:p>
            <a:pPr lvl="0"/>
            <a:r>
              <a:rPr lang="en-US" dirty="0"/>
              <a:t>Hold tissue away from surgical wound incision</a:t>
            </a:r>
          </a:p>
          <a:p>
            <a:pPr lvl="0"/>
            <a:r>
              <a:rPr lang="en-US" dirty="0"/>
              <a:t>Handheld skin hooks or Senn retractors based on provider’s preference</a:t>
            </a:r>
          </a:p>
          <a:p>
            <a:pPr lvl="0"/>
            <a:r>
              <a:rPr lang="en-US" dirty="0">
                <a:solidFill>
                  <a:srgbClr val="00B0F0"/>
                </a:solidFill>
              </a:rPr>
              <a:t>Senn retractor </a:t>
            </a:r>
          </a:p>
          <a:p>
            <a:pPr lvl="1"/>
            <a:r>
              <a:rPr lang="en-US" dirty="0">
                <a:solidFill>
                  <a:srgbClr val="00B0F0"/>
                </a:solidFill>
              </a:rPr>
              <a:t>Flat end is blunt retractor</a:t>
            </a:r>
          </a:p>
          <a:p>
            <a:pPr lvl="1"/>
            <a:r>
              <a:rPr lang="en-US" dirty="0">
                <a:solidFill>
                  <a:srgbClr val="00B0F0"/>
                </a:solidFill>
              </a:rPr>
              <a:t>Three-prong end may be sharp or dull</a:t>
            </a:r>
          </a:p>
          <a:p>
            <a:pPr lvl="1"/>
            <a:r>
              <a:rPr lang="en-US" dirty="0">
                <a:solidFill>
                  <a:srgbClr val="00B0F0"/>
                </a:solidFill>
              </a:rPr>
              <a:t>Used to retract small incisions or to secure a skin edge for suturing</a:t>
            </a:r>
          </a:p>
        </p:txBody>
      </p:sp>
      <p:sp>
        <p:nvSpPr>
          <p:cNvPr id="5" name="Slide Number Placeholder 4"/>
          <p:cNvSpPr>
            <a:spLocks noGrp="1"/>
          </p:cNvSpPr>
          <p:nvPr>
            <p:ph type="sldNum" sz="quarter" idx="4"/>
          </p:nvPr>
        </p:nvSpPr>
        <p:spPr/>
        <p:txBody>
          <a:bodyPr/>
          <a:lstStyle/>
          <a:p>
            <a:pPr>
              <a:defRPr/>
            </a:pPr>
            <a:r>
              <a:rPr lang="en-GB" dirty="0"/>
              <a:t> </a:t>
            </a:r>
            <a:fld id="{71EFB42C-6A15-4A9A-871B-37380EDB6A26}" type="slidenum">
              <a:rPr lang="en-GB" sz="800" smtClean="0"/>
              <a:pPr>
                <a:defRPr/>
              </a:pPr>
              <a:t>11</a:t>
            </a:fld>
            <a:endParaRPr lang="en-GB" sz="800" dirty="0"/>
          </a:p>
          <a:p>
            <a:pPr>
              <a:defRPr/>
            </a:pPr>
            <a:endParaRPr lang="en-GB" dirty="0"/>
          </a:p>
        </p:txBody>
      </p:sp>
    </p:spTree>
    <p:extLst>
      <p:ext uri="{BB962C8B-B14F-4D97-AF65-F5344CB8AC3E}">
        <p14:creationId xmlns:p14="http://schemas.microsoft.com/office/powerpoint/2010/main" val="3265563544"/>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Probes and Dilators </a:t>
            </a:r>
          </a:p>
        </p:txBody>
      </p:sp>
      <p:sp>
        <p:nvSpPr>
          <p:cNvPr id="3" name="Content Placeholder 2"/>
          <p:cNvSpPr>
            <a:spLocks noGrp="1"/>
          </p:cNvSpPr>
          <p:nvPr>
            <p:ph idx="1"/>
          </p:nvPr>
        </p:nvSpPr>
        <p:spPr/>
        <p:txBody>
          <a:bodyPr/>
          <a:lstStyle/>
          <a:p>
            <a:pPr lvl="0"/>
            <a:r>
              <a:rPr lang="en-US" dirty="0"/>
              <a:t>Probes</a:t>
            </a:r>
          </a:p>
          <a:p>
            <a:pPr lvl="0"/>
            <a:r>
              <a:rPr lang="en-US" dirty="0"/>
              <a:t>Trocars and obturators</a:t>
            </a:r>
          </a:p>
          <a:p>
            <a:pPr lvl="0"/>
            <a:r>
              <a:rPr lang="en-US" dirty="0"/>
              <a:t>Specula</a:t>
            </a:r>
          </a:p>
          <a:p>
            <a:pPr lvl="0"/>
            <a:r>
              <a:rPr lang="en-US" dirty="0"/>
              <a:t>Nasal specula </a:t>
            </a:r>
          </a:p>
        </p:txBody>
      </p:sp>
      <p:sp>
        <p:nvSpPr>
          <p:cNvPr id="5" name="Slide Number Placeholder 4"/>
          <p:cNvSpPr>
            <a:spLocks noGrp="1"/>
          </p:cNvSpPr>
          <p:nvPr>
            <p:ph type="sldNum" sz="quarter" idx="4"/>
          </p:nvPr>
        </p:nvSpPr>
        <p:spPr/>
        <p:txBody>
          <a:bodyPr/>
          <a:lstStyle/>
          <a:p>
            <a:pPr>
              <a:defRPr/>
            </a:pPr>
            <a:r>
              <a:rPr lang="en-GB" dirty="0"/>
              <a:t> </a:t>
            </a:r>
            <a:fld id="{71EFB42C-6A15-4A9A-871B-37380EDB6A26}" type="slidenum">
              <a:rPr lang="en-GB" sz="800" smtClean="0"/>
              <a:pPr>
                <a:defRPr/>
              </a:pPr>
              <a:t>12</a:t>
            </a:fld>
            <a:endParaRPr lang="en-GB" sz="800" dirty="0"/>
          </a:p>
          <a:p>
            <a:pPr>
              <a:defRPr/>
            </a:pPr>
            <a:endParaRPr lang="en-GB" dirty="0"/>
          </a:p>
        </p:txBody>
      </p:sp>
    </p:spTree>
    <p:extLst>
      <p:ext uri="{BB962C8B-B14F-4D97-AF65-F5344CB8AC3E}">
        <p14:creationId xmlns:p14="http://schemas.microsoft.com/office/powerpoint/2010/main" val="344208293"/>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Gynecologic Instruments </a:t>
            </a:r>
          </a:p>
        </p:txBody>
      </p:sp>
      <p:sp>
        <p:nvSpPr>
          <p:cNvPr id="3" name="Content Placeholder 2"/>
          <p:cNvSpPr>
            <a:spLocks noGrp="1"/>
          </p:cNvSpPr>
          <p:nvPr>
            <p:ph idx="1"/>
          </p:nvPr>
        </p:nvSpPr>
        <p:spPr/>
        <p:txBody>
          <a:bodyPr numCol="1">
            <a:normAutofit/>
          </a:bodyPr>
          <a:lstStyle/>
          <a:p>
            <a:pPr lvl="0"/>
            <a:r>
              <a:rPr lang="en-US" dirty="0"/>
              <a:t>Placenta forceps</a:t>
            </a:r>
          </a:p>
          <a:p>
            <a:pPr lvl="0"/>
            <a:r>
              <a:rPr lang="en-US" dirty="0"/>
              <a:t>Endocervical curette</a:t>
            </a:r>
          </a:p>
          <a:p>
            <a:pPr lvl="0"/>
            <a:r>
              <a:rPr lang="en-US" dirty="0"/>
              <a:t>Sims uterine curette</a:t>
            </a:r>
          </a:p>
          <a:p>
            <a:pPr lvl="0"/>
            <a:r>
              <a:rPr lang="en-US" dirty="0"/>
              <a:t>Schroeder uterine vulsellum forceps</a:t>
            </a:r>
          </a:p>
          <a:p>
            <a:pPr lvl="0"/>
            <a:r>
              <a:rPr lang="en-US" dirty="0"/>
              <a:t>Hegar uterine dilators</a:t>
            </a:r>
          </a:p>
          <a:p>
            <a:r>
              <a:rPr lang="en-US" dirty="0"/>
              <a:t>Sims uterine sounds </a:t>
            </a:r>
          </a:p>
        </p:txBody>
      </p:sp>
      <p:sp>
        <p:nvSpPr>
          <p:cNvPr id="5" name="Slide Number Placeholder 4"/>
          <p:cNvSpPr>
            <a:spLocks noGrp="1"/>
          </p:cNvSpPr>
          <p:nvPr>
            <p:ph type="sldNum" sz="quarter" idx="4"/>
          </p:nvPr>
        </p:nvSpPr>
        <p:spPr/>
        <p:txBody>
          <a:bodyPr/>
          <a:lstStyle/>
          <a:p>
            <a:pPr>
              <a:defRPr/>
            </a:pPr>
            <a:r>
              <a:rPr lang="en-GB" dirty="0"/>
              <a:t> </a:t>
            </a:r>
            <a:fld id="{71EFB42C-6A15-4A9A-871B-37380EDB6A26}" type="slidenum">
              <a:rPr lang="en-GB" sz="800" smtClean="0"/>
              <a:pPr>
                <a:defRPr/>
              </a:pPr>
              <a:t>13</a:t>
            </a:fld>
            <a:endParaRPr lang="en-GB" sz="800" dirty="0"/>
          </a:p>
          <a:p>
            <a:pPr>
              <a:defRPr/>
            </a:pPr>
            <a:endParaRPr lang="en-GB" dirty="0"/>
          </a:p>
        </p:txBody>
      </p:sp>
    </p:spTree>
    <p:extLst>
      <p:ext uri="{BB962C8B-B14F-4D97-AF65-F5344CB8AC3E}">
        <p14:creationId xmlns:p14="http://schemas.microsoft.com/office/powerpoint/2010/main" val="292707854"/>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Ophthalmologic and </a:t>
            </a:r>
            <a:br>
              <a:rPr lang="en-US" dirty="0"/>
            </a:br>
            <a:r>
              <a:rPr lang="en-US" dirty="0"/>
              <a:t>Otolaryngologic Instruments </a:t>
            </a:r>
          </a:p>
        </p:txBody>
      </p:sp>
      <p:sp>
        <p:nvSpPr>
          <p:cNvPr id="3" name="Content Placeholder 2"/>
          <p:cNvSpPr>
            <a:spLocks noGrp="1"/>
          </p:cNvSpPr>
          <p:nvPr>
            <p:ph idx="1"/>
          </p:nvPr>
        </p:nvSpPr>
        <p:spPr/>
        <p:txBody>
          <a:bodyPr/>
          <a:lstStyle/>
          <a:p>
            <a:pPr lvl="0"/>
            <a:r>
              <a:rPr lang="en-US" dirty="0"/>
              <a:t>Krause nasal snare</a:t>
            </a:r>
          </a:p>
          <a:p>
            <a:pPr lvl="0"/>
            <a:r>
              <a:rPr lang="en-US" dirty="0"/>
              <a:t>Metal tongue depressor</a:t>
            </a:r>
          </a:p>
          <a:p>
            <a:pPr lvl="0"/>
            <a:r>
              <a:rPr lang="en-US" dirty="0"/>
              <a:t>Hartmann “alligator” ear forceps</a:t>
            </a:r>
          </a:p>
          <a:p>
            <a:pPr lvl="0"/>
            <a:r>
              <a:rPr lang="en-US" dirty="0"/>
              <a:t>Laryngeal mirror</a:t>
            </a:r>
          </a:p>
          <a:p>
            <a:pPr lvl="0"/>
            <a:r>
              <a:rPr lang="en-US" dirty="0"/>
              <a:t>Ivan laryngeal metal applicator</a:t>
            </a:r>
          </a:p>
          <a:p>
            <a:pPr lvl="0"/>
            <a:r>
              <a:rPr lang="en-US" dirty="0"/>
              <a:t>“Buck” ear curette</a:t>
            </a:r>
          </a:p>
          <a:p>
            <a:r>
              <a:rPr lang="en-US" dirty="0"/>
              <a:t>Sharp ear dissector</a:t>
            </a:r>
          </a:p>
          <a:p>
            <a:r>
              <a:rPr lang="en-US" dirty="0"/>
              <a:t>Wilde ear forceps</a:t>
            </a:r>
          </a:p>
        </p:txBody>
      </p:sp>
      <p:sp>
        <p:nvSpPr>
          <p:cNvPr id="5" name="Slide Number Placeholder 4"/>
          <p:cNvSpPr>
            <a:spLocks noGrp="1"/>
          </p:cNvSpPr>
          <p:nvPr>
            <p:ph type="sldNum" sz="quarter" idx="4"/>
          </p:nvPr>
        </p:nvSpPr>
        <p:spPr/>
        <p:txBody>
          <a:bodyPr/>
          <a:lstStyle/>
          <a:p>
            <a:pPr>
              <a:defRPr/>
            </a:pPr>
            <a:r>
              <a:rPr lang="en-GB" dirty="0"/>
              <a:t> </a:t>
            </a:r>
            <a:fld id="{71EFB42C-6A15-4A9A-871B-37380EDB6A26}" type="slidenum">
              <a:rPr lang="en-GB" sz="800" smtClean="0"/>
              <a:pPr>
                <a:defRPr/>
              </a:pPr>
              <a:t>14</a:t>
            </a:fld>
            <a:endParaRPr lang="en-GB" sz="800" dirty="0"/>
          </a:p>
          <a:p>
            <a:pPr>
              <a:defRPr/>
            </a:pPr>
            <a:endParaRPr lang="en-GB" dirty="0"/>
          </a:p>
        </p:txBody>
      </p:sp>
    </p:spTree>
    <p:extLst>
      <p:ext uri="{BB962C8B-B14F-4D97-AF65-F5344CB8AC3E}">
        <p14:creationId xmlns:p14="http://schemas.microsoft.com/office/powerpoint/2010/main" val="581245808"/>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Biopsy Instruments</a:t>
            </a:r>
          </a:p>
        </p:txBody>
      </p:sp>
      <p:sp>
        <p:nvSpPr>
          <p:cNvPr id="3" name="Content Placeholder 2"/>
          <p:cNvSpPr>
            <a:spLocks noGrp="1"/>
          </p:cNvSpPr>
          <p:nvPr>
            <p:ph idx="1"/>
          </p:nvPr>
        </p:nvSpPr>
        <p:spPr/>
        <p:txBody>
          <a:bodyPr/>
          <a:lstStyle/>
          <a:p>
            <a:pPr lvl="0"/>
            <a:r>
              <a:rPr lang="en-US" dirty="0"/>
              <a:t>Cervical biopsy forceps</a:t>
            </a:r>
          </a:p>
          <a:p>
            <a:pPr lvl="0"/>
            <a:r>
              <a:rPr lang="en-US" dirty="0"/>
              <a:t>Rectal biopsy punch</a:t>
            </a:r>
          </a:p>
          <a:p>
            <a:pPr lvl="0"/>
            <a:r>
              <a:rPr lang="en-US" dirty="0"/>
              <a:t>Silverman biopsy needle</a:t>
            </a:r>
          </a:p>
        </p:txBody>
      </p:sp>
      <p:sp>
        <p:nvSpPr>
          <p:cNvPr id="5" name="Slide Number Placeholder 4"/>
          <p:cNvSpPr>
            <a:spLocks noGrp="1"/>
          </p:cNvSpPr>
          <p:nvPr>
            <p:ph type="sldNum" sz="quarter" idx="4"/>
          </p:nvPr>
        </p:nvSpPr>
        <p:spPr/>
        <p:txBody>
          <a:bodyPr/>
          <a:lstStyle/>
          <a:p>
            <a:pPr>
              <a:defRPr/>
            </a:pPr>
            <a:r>
              <a:rPr lang="en-GB" dirty="0"/>
              <a:t> </a:t>
            </a:r>
            <a:fld id="{71EFB42C-6A15-4A9A-871B-37380EDB6A26}" type="slidenum">
              <a:rPr lang="en-GB" sz="800" smtClean="0"/>
              <a:pPr>
                <a:defRPr/>
              </a:pPr>
              <a:t>15</a:t>
            </a:fld>
            <a:endParaRPr lang="en-GB" sz="800" dirty="0"/>
          </a:p>
          <a:p>
            <a:pPr>
              <a:defRPr/>
            </a:pPr>
            <a:endParaRPr lang="en-GB" dirty="0"/>
          </a:p>
        </p:txBody>
      </p:sp>
    </p:spTree>
    <p:extLst>
      <p:ext uri="{BB962C8B-B14F-4D97-AF65-F5344CB8AC3E}">
        <p14:creationId xmlns:p14="http://schemas.microsoft.com/office/powerpoint/2010/main" val="3756278439"/>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Genitourinary Instruments</a:t>
            </a:r>
          </a:p>
        </p:txBody>
      </p:sp>
      <p:sp>
        <p:nvSpPr>
          <p:cNvPr id="3" name="Content Placeholder 2"/>
          <p:cNvSpPr>
            <a:spLocks noGrp="1"/>
          </p:cNvSpPr>
          <p:nvPr>
            <p:ph idx="1"/>
          </p:nvPr>
        </p:nvSpPr>
        <p:spPr/>
        <p:txBody>
          <a:bodyPr/>
          <a:lstStyle/>
          <a:p>
            <a:pPr lvl="0"/>
            <a:r>
              <a:rPr lang="en-US" dirty="0"/>
              <a:t>Foley catheter with inflated balloon</a:t>
            </a:r>
          </a:p>
          <a:p>
            <a:pPr lvl="0"/>
            <a:r>
              <a:rPr lang="en-US" dirty="0"/>
              <a:t>Red Robinson catheter</a:t>
            </a:r>
          </a:p>
          <a:p>
            <a:pPr lvl="0"/>
            <a:r>
              <a:rPr lang="en-US" dirty="0"/>
              <a:t>Coude-tip catheter</a:t>
            </a:r>
          </a:p>
          <a:p>
            <a:pPr lvl="0"/>
            <a:r>
              <a:rPr lang="en-US" dirty="0"/>
              <a:t>12-mL Luer-Lok syringe</a:t>
            </a:r>
          </a:p>
        </p:txBody>
      </p:sp>
      <p:sp>
        <p:nvSpPr>
          <p:cNvPr id="5" name="Slide Number Placeholder 4"/>
          <p:cNvSpPr>
            <a:spLocks noGrp="1"/>
          </p:cNvSpPr>
          <p:nvPr>
            <p:ph type="sldNum" sz="quarter" idx="4"/>
          </p:nvPr>
        </p:nvSpPr>
        <p:spPr/>
        <p:txBody>
          <a:bodyPr/>
          <a:lstStyle/>
          <a:p>
            <a:pPr>
              <a:defRPr/>
            </a:pPr>
            <a:r>
              <a:rPr lang="en-GB" dirty="0"/>
              <a:t> </a:t>
            </a:r>
            <a:fld id="{71EFB42C-6A15-4A9A-871B-37380EDB6A26}" type="slidenum">
              <a:rPr lang="en-GB" sz="800" smtClean="0"/>
              <a:pPr>
                <a:defRPr/>
              </a:pPr>
              <a:t>16</a:t>
            </a:fld>
            <a:endParaRPr lang="en-GB" sz="800" dirty="0"/>
          </a:p>
          <a:p>
            <a:pPr>
              <a:defRPr/>
            </a:pPr>
            <a:endParaRPr lang="en-GB" dirty="0"/>
          </a:p>
        </p:txBody>
      </p:sp>
    </p:spTree>
    <p:extLst>
      <p:ext uri="{BB962C8B-B14F-4D97-AF65-F5344CB8AC3E}">
        <p14:creationId xmlns:p14="http://schemas.microsoft.com/office/powerpoint/2010/main" val="1313922829"/>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Drapes and Sutures</a:t>
            </a:r>
          </a:p>
        </p:txBody>
      </p:sp>
      <p:sp>
        <p:nvSpPr>
          <p:cNvPr id="3" name="Content Placeholder 2"/>
          <p:cNvSpPr>
            <a:spLocks noGrp="1"/>
          </p:cNvSpPr>
          <p:nvPr>
            <p:ph idx="1"/>
          </p:nvPr>
        </p:nvSpPr>
        <p:spPr/>
        <p:txBody>
          <a:bodyPr/>
          <a:lstStyle/>
          <a:p>
            <a:pPr lvl="0"/>
            <a:r>
              <a:rPr lang="en-US" dirty="0"/>
              <a:t>Disposable surgical drapes are placed over operative area using sterile technique</a:t>
            </a:r>
          </a:p>
          <a:p>
            <a:pPr lvl="0"/>
            <a:r>
              <a:rPr lang="en-US" dirty="0"/>
              <a:t>Ideal suture material is easy to handle and knot, nonallergenic, strong without cutting through tissue, can be sterilized</a:t>
            </a:r>
          </a:p>
        </p:txBody>
      </p:sp>
      <p:sp>
        <p:nvSpPr>
          <p:cNvPr id="5" name="Slide Number Placeholder 4"/>
          <p:cNvSpPr>
            <a:spLocks noGrp="1"/>
          </p:cNvSpPr>
          <p:nvPr>
            <p:ph type="sldNum" sz="quarter" idx="4"/>
          </p:nvPr>
        </p:nvSpPr>
        <p:spPr/>
        <p:txBody>
          <a:bodyPr/>
          <a:lstStyle/>
          <a:p>
            <a:pPr>
              <a:defRPr/>
            </a:pPr>
            <a:r>
              <a:rPr lang="en-GB" dirty="0"/>
              <a:t> </a:t>
            </a:r>
            <a:fld id="{71EFB42C-6A15-4A9A-871B-37380EDB6A26}" type="slidenum">
              <a:rPr lang="en-GB" sz="800" smtClean="0"/>
              <a:pPr>
                <a:defRPr/>
              </a:pPr>
              <a:t>17</a:t>
            </a:fld>
            <a:endParaRPr lang="en-GB" sz="800" dirty="0"/>
          </a:p>
          <a:p>
            <a:pPr>
              <a:defRPr/>
            </a:pPr>
            <a:endParaRPr lang="en-GB" dirty="0"/>
          </a:p>
        </p:txBody>
      </p:sp>
    </p:spTree>
    <p:extLst>
      <p:ext uri="{BB962C8B-B14F-4D97-AF65-F5344CB8AC3E}">
        <p14:creationId xmlns:p14="http://schemas.microsoft.com/office/powerpoint/2010/main" val="3563925001"/>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Types of Suture Materials </a:t>
            </a:r>
          </a:p>
        </p:txBody>
      </p:sp>
      <p:sp>
        <p:nvSpPr>
          <p:cNvPr id="3" name="Content Placeholder 2"/>
          <p:cNvSpPr>
            <a:spLocks noGrp="1"/>
          </p:cNvSpPr>
          <p:nvPr>
            <p:ph idx="1"/>
          </p:nvPr>
        </p:nvSpPr>
        <p:spPr/>
        <p:txBody>
          <a:bodyPr/>
          <a:lstStyle/>
          <a:p>
            <a:pPr lvl="0"/>
            <a:r>
              <a:rPr lang="en-US" dirty="0"/>
              <a:t>Absorbable sutures are dissolved by the body during healing process</a:t>
            </a:r>
          </a:p>
          <a:p>
            <a:pPr lvl="1"/>
            <a:r>
              <a:rPr lang="en-US" dirty="0"/>
              <a:t>Used for deep incisions or lacerations or when removal is difficult</a:t>
            </a:r>
          </a:p>
          <a:p>
            <a:pPr lvl="0"/>
            <a:r>
              <a:rPr lang="en-US" dirty="0"/>
              <a:t>Nonabsorbable suture material is left until healing is complete in minor procedures</a:t>
            </a:r>
          </a:p>
          <a:p>
            <a:pPr lvl="1"/>
            <a:r>
              <a:rPr lang="en-US" dirty="0"/>
              <a:t>Surgical staples are made of stainless steel or titanium</a:t>
            </a:r>
          </a:p>
        </p:txBody>
      </p:sp>
      <p:sp>
        <p:nvSpPr>
          <p:cNvPr id="5" name="Slide Number Placeholder 4"/>
          <p:cNvSpPr>
            <a:spLocks noGrp="1"/>
          </p:cNvSpPr>
          <p:nvPr>
            <p:ph type="sldNum" sz="quarter" idx="4"/>
          </p:nvPr>
        </p:nvSpPr>
        <p:spPr/>
        <p:txBody>
          <a:bodyPr/>
          <a:lstStyle/>
          <a:p>
            <a:pPr>
              <a:defRPr/>
            </a:pPr>
            <a:r>
              <a:rPr lang="en-GB" dirty="0"/>
              <a:t> </a:t>
            </a:r>
            <a:fld id="{71EFB42C-6A15-4A9A-871B-37380EDB6A26}" type="slidenum">
              <a:rPr lang="en-GB" sz="800" smtClean="0"/>
              <a:pPr>
                <a:defRPr/>
              </a:pPr>
              <a:t>18</a:t>
            </a:fld>
            <a:endParaRPr lang="en-GB" sz="800" dirty="0"/>
          </a:p>
          <a:p>
            <a:pPr>
              <a:defRPr/>
            </a:pPr>
            <a:endParaRPr lang="en-GB" dirty="0"/>
          </a:p>
        </p:txBody>
      </p:sp>
    </p:spTree>
    <p:extLst>
      <p:ext uri="{BB962C8B-B14F-4D97-AF65-F5344CB8AC3E}">
        <p14:creationId xmlns:p14="http://schemas.microsoft.com/office/powerpoint/2010/main" val="402696919"/>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Suture Sizing and Packaging</a:t>
            </a:r>
          </a:p>
        </p:txBody>
      </p:sp>
      <p:sp>
        <p:nvSpPr>
          <p:cNvPr id="3" name="Content Placeholder 2"/>
          <p:cNvSpPr>
            <a:spLocks noGrp="1"/>
          </p:cNvSpPr>
          <p:nvPr>
            <p:ph idx="1"/>
          </p:nvPr>
        </p:nvSpPr>
        <p:spPr>
          <a:xfrm>
            <a:off x="685800" y="1641475"/>
            <a:ext cx="8051800" cy="4454525"/>
          </a:xfrm>
        </p:spPr>
        <p:txBody>
          <a:bodyPr/>
          <a:lstStyle/>
          <a:p>
            <a:pPr lvl="0"/>
            <a:r>
              <a:rPr lang="en-US" dirty="0"/>
              <a:t>Available in variety of diameters and lengths</a:t>
            </a:r>
          </a:p>
          <a:p>
            <a:pPr lvl="0"/>
            <a:r>
              <a:rPr lang="en-US" dirty="0"/>
              <a:t>Diameter of the suture strand determines its size</a:t>
            </a:r>
          </a:p>
          <a:p>
            <a:pPr lvl="1"/>
            <a:r>
              <a:rPr lang="en-US" dirty="0">
                <a:solidFill>
                  <a:srgbClr val="00B0F0"/>
                </a:solidFill>
              </a:rPr>
              <a:t>Smaller gauges are numbered 0 (</a:t>
            </a:r>
            <a:r>
              <a:rPr lang="en-US" i="1" dirty="0">
                <a:solidFill>
                  <a:srgbClr val="00B0F0"/>
                </a:solidFill>
              </a:rPr>
              <a:t>aught)</a:t>
            </a:r>
          </a:p>
          <a:p>
            <a:pPr lvl="1"/>
            <a:r>
              <a:rPr lang="en-US" dirty="0">
                <a:solidFill>
                  <a:srgbClr val="00B0F0"/>
                </a:solidFill>
              </a:rPr>
              <a:t>Larger gauges are identified with numbers above 0</a:t>
            </a:r>
          </a:p>
          <a:p>
            <a:r>
              <a:rPr lang="en-US" dirty="0"/>
              <a:t>Length of suture material may vary</a:t>
            </a:r>
          </a:p>
          <a:p>
            <a:pPr lvl="1"/>
            <a:r>
              <a:rPr lang="en-US" dirty="0"/>
              <a:t>Strands precut in 18-, 24-, 54- and 60-inch lengths</a:t>
            </a:r>
          </a:p>
        </p:txBody>
      </p:sp>
      <p:sp>
        <p:nvSpPr>
          <p:cNvPr id="5" name="Slide Number Placeholder 4"/>
          <p:cNvSpPr>
            <a:spLocks noGrp="1"/>
          </p:cNvSpPr>
          <p:nvPr>
            <p:ph type="sldNum" sz="quarter" idx="4"/>
          </p:nvPr>
        </p:nvSpPr>
        <p:spPr/>
        <p:txBody>
          <a:bodyPr/>
          <a:lstStyle/>
          <a:p>
            <a:pPr>
              <a:defRPr/>
            </a:pPr>
            <a:r>
              <a:rPr lang="en-GB" dirty="0"/>
              <a:t> </a:t>
            </a:r>
            <a:fld id="{71EFB42C-6A15-4A9A-871B-37380EDB6A26}" type="slidenum">
              <a:rPr lang="en-GB" sz="800" smtClean="0"/>
              <a:pPr>
                <a:defRPr/>
              </a:pPr>
              <a:t>19</a:t>
            </a:fld>
            <a:endParaRPr lang="en-GB" sz="800" dirty="0"/>
          </a:p>
          <a:p>
            <a:pPr>
              <a:defRPr/>
            </a:pPr>
            <a:endParaRPr lang="en-GB" dirty="0"/>
          </a:p>
        </p:txBody>
      </p:sp>
    </p:spTree>
    <p:extLst>
      <p:ext uri="{BB962C8B-B14F-4D97-AF65-F5344CB8AC3E}">
        <p14:creationId xmlns:p14="http://schemas.microsoft.com/office/powerpoint/2010/main" val="395601822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63014" name="Rectangle 6"/>
          <p:cNvSpPr>
            <a:spLocks noGrp="1" noChangeArrowheads="1"/>
          </p:cNvSpPr>
          <p:nvPr>
            <p:ph type="title" idx="4294967295"/>
          </p:nvPr>
        </p:nvSpPr>
        <p:spPr>
          <a:xfrm>
            <a:off x="894736" y="428533"/>
            <a:ext cx="7354528" cy="1056706"/>
          </a:xfrm>
        </p:spPr>
        <p:txBody>
          <a:bodyPr>
            <a:noAutofit/>
          </a:bodyPr>
          <a:lstStyle/>
          <a:p>
            <a:r>
              <a:rPr lang="en-US" dirty="0" smtClean="0"/>
              <a:t> </a:t>
            </a:r>
            <a:r>
              <a:rPr lang="en-US" dirty="0"/>
              <a:t>Surgical </a:t>
            </a:r>
            <a:r>
              <a:rPr lang="en-US" dirty="0" smtClean="0"/>
              <a:t/>
            </a:r>
            <a:br>
              <a:rPr lang="en-US" dirty="0" smtClean="0"/>
            </a:br>
            <a:r>
              <a:rPr lang="en-US" dirty="0" smtClean="0"/>
              <a:t>Supplies and </a:t>
            </a:r>
            <a:r>
              <a:rPr lang="en-US" dirty="0"/>
              <a:t>Instruments</a:t>
            </a:r>
          </a:p>
        </p:txBody>
      </p:sp>
      <p:sp>
        <p:nvSpPr>
          <p:cNvPr id="1963015" name="Rectangle 7"/>
          <p:cNvSpPr>
            <a:spLocks noGrp="1" noChangeArrowheads="1"/>
          </p:cNvSpPr>
          <p:nvPr>
            <p:ph type="body" idx="4294967295"/>
          </p:nvPr>
        </p:nvSpPr>
        <p:spPr>
          <a:xfrm>
            <a:off x="342900" y="1850571"/>
            <a:ext cx="8534400" cy="4250198"/>
          </a:xfrm>
        </p:spPr>
        <p:txBody>
          <a:bodyPr>
            <a:noAutofit/>
          </a:bodyPr>
          <a:lstStyle/>
          <a:p>
            <a:pPr marL="457200">
              <a:buFont typeface="+mj-lt"/>
              <a:buAutoNum type="arabicPeriod"/>
            </a:pPr>
            <a:r>
              <a:rPr lang="en-US" dirty="0"/>
              <a:t>Describe typical solutions and medications used in minor surgical procedures.</a:t>
            </a:r>
          </a:p>
          <a:p>
            <a:pPr marL="457200">
              <a:buFont typeface="+mj-lt"/>
              <a:buAutoNum type="arabicPeriod"/>
            </a:pPr>
            <a:r>
              <a:rPr lang="en-US" dirty="0"/>
              <a:t>Summarize methods for </a:t>
            </a:r>
            <a:r>
              <a:rPr lang="en-US" dirty="0">
                <a:solidFill>
                  <a:srgbClr val="00B0F0"/>
                </a:solidFill>
              </a:rPr>
              <a:t>identifying surgical instruments used in minor office surgery,</a:t>
            </a:r>
            <a:r>
              <a:rPr lang="en-US" dirty="0"/>
              <a:t> and then identify some surgical instruments.</a:t>
            </a:r>
          </a:p>
          <a:p>
            <a:pPr marL="457200">
              <a:buFont typeface="+mj-lt"/>
              <a:buAutoNum type="arabicPeriod"/>
            </a:pPr>
            <a:r>
              <a:rPr lang="en-US" dirty="0"/>
              <a:t>Outline the general classifications of surgical instruments.</a:t>
            </a:r>
          </a:p>
          <a:p>
            <a:pPr marL="457200">
              <a:buFont typeface="+mj-lt"/>
              <a:buAutoNum type="arabicPeriod"/>
            </a:pPr>
            <a:r>
              <a:rPr lang="en-US" dirty="0">
                <a:solidFill>
                  <a:srgbClr val="00B0F0"/>
                </a:solidFill>
              </a:rPr>
              <a:t>Identify drapes and different types of sutures and surgical needles.</a:t>
            </a:r>
          </a:p>
          <a:p>
            <a:pPr marL="457200">
              <a:buFont typeface="+mj-lt"/>
              <a:buAutoNum type="arabicPeriod"/>
            </a:pPr>
            <a:r>
              <a:rPr lang="en-US" dirty="0"/>
              <a:t>Describe the care and handling of surgical instruments.</a:t>
            </a:r>
          </a:p>
        </p:txBody>
      </p:sp>
      <p:sp>
        <p:nvSpPr>
          <p:cNvPr id="2" name="Slide Number Placeholder 1"/>
          <p:cNvSpPr>
            <a:spLocks noGrp="1"/>
          </p:cNvSpPr>
          <p:nvPr>
            <p:ph type="sldNum" sz="quarter" idx="4"/>
          </p:nvPr>
        </p:nvSpPr>
        <p:spPr/>
        <p:txBody>
          <a:bodyPr/>
          <a:lstStyle/>
          <a:p>
            <a:pPr>
              <a:defRPr/>
            </a:pPr>
            <a:r>
              <a:rPr lang="en-GB" dirty="0"/>
              <a:t> </a:t>
            </a:r>
            <a:fld id="{71EFB42C-6A15-4A9A-871B-37380EDB6A26}" type="slidenum">
              <a:rPr lang="en-GB" sz="800" smtClean="0"/>
              <a:pPr>
                <a:defRPr/>
              </a:pPr>
              <a:t>2</a:t>
            </a:fld>
            <a:endParaRPr lang="en-GB" sz="800" dirty="0"/>
          </a:p>
          <a:p>
            <a:pPr>
              <a:defRPr/>
            </a:pPr>
            <a:endParaRPr lang="en-GB"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Needles</a:t>
            </a:r>
          </a:p>
        </p:txBody>
      </p:sp>
      <p:sp>
        <p:nvSpPr>
          <p:cNvPr id="3" name="Content Placeholder 2"/>
          <p:cNvSpPr>
            <a:spLocks noGrp="1"/>
          </p:cNvSpPr>
          <p:nvPr>
            <p:ph idx="1"/>
          </p:nvPr>
        </p:nvSpPr>
        <p:spPr/>
        <p:txBody>
          <a:bodyPr/>
          <a:lstStyle/>
          <a:p>
            <a:r>
              <a:rPr lang="en-US" dirty="0"/>
              <a:t>Surgical needles are chosen according to the area in which they are to be used and the depth and width of the desired suture</a:t>
            </a:r>
          </a:p>
          <a:p>
            <a:r>
              <a:rPr lang="en-US" dirty="0"/>
              <a:t>Point of a needle can be  a taper or a cutting edge</a:t>
            </a:r>
          </a:p>
        </p:txBody>
      </p:sp>
      <p:sp>
        <p:nvSpPr>
          <p:cNvPr id="5" name="Slide Number Placeholder 4"/>
          <p:cNvSpPr>
            <a:spLocks noGrp="1"/>
          </p:cNvSpPr>
          <p:nvPr>
            <p:ph type="sldNum" sz="quarter" idx="4"/>
          </p:nvPr>
        </p:nvSpPr>
        <p:spPr/>
        <p:txBody>
          <a:bodyPr/>
          <a:lstStyle/>
          <a:p>
            <a:pPr>
              <a:defRPr/>
            </a:pPr>
            <a:r>
              <a:rPr lang="en-GB" dirty="0"/>
              <a:t> </a:t>
            </a:r>
            <a:fld id="{71EFB42C-6A15-4A9A-871B-37380EDB6A26}" type="slidenum">
              <a:rPr lang="en-GB" sz="800" smtClean="0"/>
              <a:pPr>
                <a:defRPr/>
              </a:pPr>
              <a:t>20</a:t>
            </a:fld>
            <a:endParaRPr lang="en-GB" sz="800" dirty="0"/>
          </a:p>
          <a:p>
            <a:pPr>
              <a:defRPr/>
            </a:pPr>
            <a:endParaRPr lang="en-GB" dirty="0"/>
          </a:p>
        </p:txBody>
      </p:sp>
    </p:spTree>
    <p:extLst>
      <p:ext uri="{BB962C8B-B14F-4D97-AF65-F5344CB8AC3E}">
        <p14:creationId xmlns:p14="http://schemas.microsoft.com/office/powerpoint/2010/main" val="507191738"/>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Other Closure Materials</a:t>
            </a:r>
          </a:p>
        </p:txBody>
      </p:sp>
      <p:sp>
        <p:nvSpPr>
          <p:cNvPr id="3" name="Content Placeholder 2"/>
          <p:cNvSpPr>
            <a:spLocks noGrp="1"/>
          </p:cNvSpPr>
          <p:nvPr>
            <p:ph idx="1"/>
          </p:nvPr>
        </p:nvSpPr>
        <p:spPr/>
        <p:txBody>
          <a:bodyPr/>
          <a:lstStyle/>
          <a:p>
            <a:r>
              <a:rPr lang="en-US" dirty="0"/>
              <a:t>Surgical </a:t>
            </a:r>
            <a:r>
              <a:rPr lang="en-US" dirty="0" smtClean="0"/>
              <a:t>staples applied with specific staple instruments</a:t>
            </a:r>
          </a:p>
          <a:p>
            <a:r>
              <a:rPr lang="en-US" dirty="0" smtClean="0"/>
              <a:t>Steri-Strips: self-adhesive tape placed over wounds</a:t>
            </a:r>
          </a:p>
          <a:p>
            <a:r>
              <a:rPr lang="en-US" dirty="0" smtClean="0"/>
              <a:t>Tissue adhesives (similar to glue)</a:t>
            </a:r>
            <a:endParaRPr lang="en-US" dirty="0"/>
          </a:p>
        </p:txBody>
      </p:sp>
      <p:sp>
        <p:nvSpPr>
          <p:cNvPr id="5" name="Slide Number Placeholder 4"/>
          <p:cNvSpPr>
            <a:spLocks noGrp="1"/>
          </p:cNvSpPr>
          <p:nvPr>
            <p:ph type="sldNum" sz="quarter" idx="4"/>
          </p:nvPr>
        </p:nvSpPr>
        <p:spPr/>
        <p:txBody>
          <a:bodyPr/>
          <a:lstStyle/>
          <a:p>
            <a:pPr>
              <a:defRPr/>
            </a:pPr>
            <a:r>
              <a:rPr lang="en-GB" dirty="0"/>
              <a:t> </a:t>
            </a:r>
            <a:fld id="{71EFB42C-6A15-4A9A-871B-37380EDB6A26}" type="slidenum">
              <a:rPr lang="en-GB" sz="800" smtClean="0"/>
              <a:pPr>
                <a:defRPr/>
              </a:pPr>
              <a:t>21</a:t>
            </a:fld>
            <a:endParaRPr lang="en-GB" sz="800" dirty="0"/>
          </a:p>
          <a:p>
            <a:pPr>
              <a:defRPr/>
            </a:pPr>
            <a:endParaRPr lang="en-GB" dirty="0"/>
          </a:p>
        </p:txBody>
      </p:sp>
    </p:spTree>
    <p:extLst>
      <p:ext uri="{BB962C8B-B14F-4D97-AF65-F5344CB8AC3E}">
        <p14:creationId xmlns:p14="http://schemas.microsoft.com/office/powerpoint/2010/main" val="3886074926"/>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Advantages of Tissue Adhesive</a:t>
            </a:r>
          </a:p>
        </p:txBody>
      </p:sp>
      <p:sp>
        <p:nvSpPr>
          <p:cNvPr id="3" name="Content Placeholder 2"/>
          <p:cNvSpPr>
            <a:spLocks noGrp="1"/>
          </p:cNvSpPr>
          <p:nvPr>
            <p:ph idx="1"/>
          </p:nvPr>
        </p:nvSpPr>
        <p:spPr/>
        <p:txBody>
          <a:bodyPr/>
          <a:lstStyle/>
          <a:p>
            <a:r>
              <a:rPr lang="en-US" dirty="0"/>
              <a:t>Saves time during wound repair</a:t>
            </a:r>
          </a:p>
          <a:p>
            <a:r>
              <a:rPr lang="en-US" dirty="0"/>
              <a:t>Creates a flexible, water-resistant protective coating for the wound</a:t>
            </a:r>
          </a:p>
          <a:p>
            <a:r>
              <a:rPr lang="en-US" dirty="0"/>
              <a:t>Eliminates the need for suture removal</a:t>
            </a:r>
          </a:p>
          <a:p>
            <a:r>
              <a:rPr lang="en-US" dirty="0"/>
              <a:t>Results in better cosmetic outcomes because there is no scarring from suture entry</a:t>
            </a:r>
          </a:p>
          <a:p>
            <a:r>
              <a:rPr lang="en-US" dirty="0"/>
              <a:t>May also be used on larger wounds for which subcutaneous sutures are needed</a:t>
            </a:r>
          </a:p>
          <a:p>
            <a:r>
              <a:rPr lang="en-US" dirty="0"/>
              <a:t>Especially helpful in pediatric patients or individuals afraid of needles</a:t>
            </a:r>
          </a:p>
        </p:txBody>
      </p:sp>
      <p:sp>
        <p:nvSpPr>
          <p:cNvPr id="5" name="Slide Number Placeholder 4"/>
          <p:cNvSpPr>
            <a:spLocks noGrp="1"/>
          </p:cNvSpPr>
          <p:nvPr>
            <p:ph type="sldNum" sz="quarter" idx="4"/>
          </p:nvPr>
        </p:nvSpPr>
        <p:spPr/>
        <p:txBody>
          <a:bodyPr/>
          <a:lstStyle/>
          <a:p>
            <a:pPr>
              <a:defRPr/>
            </a:pPr>
            <a:r>
              <a:rPr lang="en-GB" dirty="0"/>
              <a:t> </a:t>
            </a:r>
            <a:fld id="{71EFB42C-6A15-4A9A-871B-37380EDB6A26}" type="slidenum">
              <a:rPr lang="en-GB" sz="800" smtClean="0"/>
              <a:pPr>
                <a:defRPr/>
              </a:pPr>
              <a:t>22</a:t>
            </a:fld>
            <a:endParaRPr lang="en-GB" sz="800" dirty="0"/>
          </a:p>
          <a:p>
            <a:pPr>
              <a:defRPr/>
            </a:pPr>
            <a:endParaRPr lang="en-GB" dirty="0"/>
          </a:p>
        </p:txBody>
      </p:sp>
    </p:spTree>
    <p:extLst>
      <p:ext uri="{BB962C8B-B14F-4D97-AF65-F5344CB8AC3E}">
        <p14:creationId xmlns:p14="http://schemas.microsoft.com/office/powerpoint/2010/main" val="2279084149"/>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Surgical Asepsis and </a:t>
            </a:r>
            <a:r>
              <a:rPr lang="en-US" dirty="0" smtClean="0"/>
              <a:t>Preparation</a:t>
            </a:r>
            <a:br>
              <a:rPr lang="en-US" dirty="0" smtClean="0"/>
            </a:br>
            <a:r>
              <a:rPr lang="en-US" dirty="0"/>
              <a:t>o</a:t>
            </a:r>
            <a:r>
              <a:rPr lang="en-US" dirty="0" smtClean="0"/>
              <a:t>f </a:t>
            </a:r>
            <a:r>
              <a:rPr lang="en-US" dirty="0"/>
              <a:t>Surgical Instruments</a:t>
            </a:r>
          </a:p>
        </p:txBody>
      </p:sp>
      <p:sp>
        <p:nvSpPr>
          <p:cNvPr id="3" name="Content Placeholder 2"/>
          <p:cNvSpPr>
            <a:spLocks noGrp="1"/>
          </p:cNvSpPr>
          <p:nvPr>
            <p:ph idx="1"/>
          </p:nvPr>
        </p:nvSpPr>
        <p:spPr/>
        <p:txBody>
          <a:bodyPr/>
          <a:lstStyle/>
          <a:p>
            <a:r>
              <a:rPr lang="en-US" dirty="0">
                <a:solidFill>
                  <a:srgbClr val="00B0F0"/>
                </a:solidFill>
              </a:rPr>
              <a:t>Asepsis: Condition of being free of infection or infectious material</a:t>
            </a:r>
          </a:p>
          <a:p>
            <a:r>
              <a:rPr lang="en-US" dirty="0">
                <a:solidFill>
                  <a:srgbClr val="00B0F0"/>
                </a:solidFill>
              </a:rPr>
              <a:t>Medical asepsis: Reduction of microorganisms and the prevention of transfer of microorganisms</a:t>
            </a:r>
          </a:p>
          <a:p>
            <a:r>
              <a:rPr lang="en-US" dirty="0">
                <a:solidFill>
                  <a:srgbClr val="00B0F0"/>
                </a:solidFill>
              </a:rPr>
              <a:t>Surgical asepsis: Complete destruction of microorganisms</a:t>
            </a:r>
            <a:endParaRPr lang="en-US" i="1" dirty="0">
              <a:solidFill>
                <a:srgbClr val="00B0F0"/>
              </a:solidFill>
            </a:endParaRPr>
          </a:p>
        </p:txBody>
      </p:sp>
      <p:sp>
        <p:nvSpPr>
          <p:cNvPr id="5" name="Slide Number Placeholder 4"/>
          <p:cNvSpPr>
            <a:spLocks noGrp="1"/>
          </p:cNvSpPr>
          <p:nvPr>
            <p:ph type="sldNum" sz="quarter" idx="4"/>
          </p:nvPr>
        </p:nvSpPr>
        <p:spPr/>
        <p:txBody>
          <a:bodyPr/>
          <a:lstStyle/>
          <a:p>
            <a:pPr>
              <a:defRPr/>
            </a:pPr>
            <a:r>
              <a:rPr lang="en-GB" dirty="0"/>
              <a:t> </a:t>
            </a:r>
            <a:fld id="{71EFB42C-6A15-4A9A-871B-37380EDB6A26}" type="slidenum">
              <a:rPr lang="en-GB" sz="800" smtClean="0"/>
              <a:pPr>
                <a:defRPr/>
              </a:pPr>
              <a:t>23</a:t>
            </a:fld>
            <a:endParaRPr lang="en-GB" sz="800" dirty="0"/>
          </a:p>
          <a:p>
            <a:pPr>
              <a:defRPr/>
            </a:pPr>
            <a:endParaRPr lang="en-GB" dirty="0"/>
          </a:p>
        </p:txBody>
      </p:sp>
    </p:spTree>
    <p:extLst>
      <p:ext uri="{BB962C8B-B14F-4D97-AF65-F5344CB8AC3E}">
        <p14:creationId xmlns:p14="http://schemas.microsoft.com/office/powerpoint/2010/main" val="1373877380"/>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Care and Handling of Instruments</a:t>
            </a:r>
          </a:p>
        </p:txBody>
      </p:sp>
      <p:sp>
        <p:nvSpPr>
          <p:cNvPr id="3" name="Content Placeholder 2"/>
          <p:cNvSpPr>
            <a:spLocks noGrp="1"/>
          </p:cNvSpPr>
          <p:nvPr>
            <p:ph idx="1"/>
          </p:nvPr>
        </p:nvSpPr>
        <p:spPr>
          <a:xfrm>
            <a:off x="685800" y="1641475"/>
            <a:ext cx="8331200" cy="4454525"/>
          </a:xfrm>
        </p:spPr>
        <p:txBody>
          <a:bodyPr>
            <a:noAutofit/>
          </a:bodyPr>
          <a:lstStyle/>
          <a:p>
            <a:r>
              <a:rPr lang="en-US" dirty="0"/>
              <a:t>Success of procedure depends on quality of instruments</a:t>
            </a:r>
          </a:p>
          <a:p>
            <a:r>
              <a:rPr lang="en-US" dirty="0"/>
              <a:t>All instruments should be carefully examined when they are purchased</a:t>
            </a:r>
          </a:p>
          <a:p>
            <a:r>
              <a:rPr lang="en-US" dirty="0"/>
              <a:t>After surgical procedure, contaminated instruments should be placed in basin of disinfectant solution</a:t>
            </a:r>
          </a:p>
          <a:p>
            <a:r>
              <a:rPr lang="en-US" dirty="0" smtClean="0">
                <a:solidFill>
                  <a:srgbClr val="00B0F0"/>
                </a:solidFill>
              </a:rPr>
              <a:t>Instruments </a:t>
            </a:r>
            <a:r>
              <a:rPr lang="en-US" dirty="0">
                <a:solidFill>
                  <a:srgbClr val="00B0F0"/>
                </a:solidFill>
              </a:rPr>
              <a:t>should be cleaned while submerged to prevent airborne spread of microorganisms</a:t>
            </a:r>
          </a:p>
          <a:p>
            <a:r>
              <a:rPr lang="en-US" dirty="0"/>
              <a:t>Mechanical washing can be used for most instruments</a:t>
            </a:r>
          </a:p>
        </p:txBody>
      </p:sp>
      <p:sp>
        <p:nvSpPr>
          <p:cNvPr id="5" name="Slide Number Placeholder 4"/>
          <p:cNvSpPr>
            <a:spLocks noGrp="1"/>
          </p:cNvSpPr>
          <p:nvPr>
            <p:ph type="sldNum" sz="quarter" idx="4"/>
          </p:nvPr>
        </p:nvSpPr>
        <p:spPr/>
        <p:txBody>
          <a:bodyPr/>
          <a:lstStyle/>
          <a:p>
            <a:pPr>
              <a:defRPr/>
            </a:pPr>
            <a:r>
              <a:rPr lang="en-GB" dirty="0"/>
              <a:t> </a:t>
            </a:r>
            <a:fld id="{71EFB42C-6A15-4A9A-871B-37380EDB6A26}" type="slidenum">
              <a:rPr lang="en-GB" sz="800" smtClean="0"/>
              <a:pPr>
                <a:defRPr/>
              </a:pPr>
              <a:t>24</a:t>
            </a:fld>
            <a:endParaRPr lang="en-GB" sz="800" dirty="0"/>
          </a:p>
          <a:p>
            <a:pPr>
              <a:defRPr/>
            </a:pPr>
            <a:endParaRPr lang="en-GB" dirty="0"/>
          </a:p>
        </p:txBody>
      </p:sp>
    </p:spTree>
    <p:extLst>
      <p:ext uri="{BB962C8B-B14F-4D97-AF65-F5344CB8AC3E}">
        <p14:creationId xmlns:p14="http://schemas.microsoft.com/office/powerpoint/2010/main" val="148934097"/>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rgbClr val="00B0F0"/>
                </a:solidFill>
              </a:rPr>
              <a:t>Sterilization</a:t>
            </a:r>
          </a:p>
        </p:txBody>
      </p:sp>
      <p:sp>
        <p:nvSpPr>
          <p:cNvPr id="3" name="Content Placeholder 2"/>
          <p:cNvSpPr>
            <a:spLocks noGrp="1"/>
          </p:cNvSpPr>
          <p:nvPr>
            <p:ph idx="1"/>
          </p:nvPr>
        </p:nvSpPr>
        <p:spPr/>
        <p:txBody>
          <a:bodyPr/>
          <a:lstStyle/>
          <a:p>
            <a:r>
              <a:rPr lang="en-US" dirty="0"/>
              <a:t>Cleansing process that removes all organic material and reduces the number of microorganisms to a safe level</a:t>
            </a:r>
          </a:p>
          <a:p>
            <a:r>
              <a:rPr lang="en-US" dirty="0"/>
              <a:t>Should be completed immediately after instruments are used</a:t>
            </a:r>
          </a:p>
          <a:p>
            <a:r>
              <a:rPr lang="en-US" dirty="0"/>
              <a:t>Always wear utility gloves</a:t>
            </a:r>
          </a:p>
          <a:p>
            <a:r>
              <a:rPr lang="en-US" dirty="0"/>
              <a:t>Disinfection: Process of killing pathogenic organisms or rending them inactive</a:t>
            </a:r>
            <a:endParaRPr lang="en-US" i="1" dirty="0"/>
          </a:p>
        </p:txBody>
      </p:sp>
      <p:sp>
        <p:nvSpPr>
          <p:cNvPr id="5" name="Slide Number Placeholder 4"/>
          <p:cNvSpPr>
            <a:spLocks noGrp="1"/>
          </p:cNvSpPr>
          <p:nvPr>
            <p:ph type="sldNum" sz="quarter" idx="4"/>
          </p:nvPr>
        </p:nvSpPr>
        <p:spPr/>
        <p:txBody>
          <a:bodyPr/>
          <a:lstStyle/>
          <a:p>
            <a:pPr>
              <a:defRPr/>
            </a:pPr>
            <a:r>
              <a:rPr lang="en-GB" dirty="0"/>
              <a:t> </a:t>
            </a:r>
            <a:fld id="{71EFB42C-6A15-4A9A-871B-37380EDB6A26}" type="slidenum">
              <a:rPr lang="en-GB" sz="800" smtClean="0"/>
              <a:pPr>
                <a:defRPr/>
              </a:pPr>
              <a:t>25</a:t>
            </a:fld>
            <a:endParaRPr lang="en-GB" sz="800" dirty="0"/>
          </a:p>
          <a:p>
            <a:pPr>
              <a:defRPr/>
            </a:pPr>
            <a:endParaRPr lang="en-GB" dirty="0"/>
          </a:p>
        </p:txBody>
      </p:sp>
    </p:spTree>
    <p:extLst>
      <p:ext uri="{BB962C8B-B14F-4D97-AF65-F5344CB8AC3E}">
        <p14:creationId xmlns:p14="http://schemas.microsoft.com/office/powerpoint/2010/main" val="3349575442"/>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rgbClr val="00B0F0"/>
                </a:solidFill>
              </a:rPr>
              <a:t>Autoclave</a:t>
            </a:r>
          </a:p>
        </p:txBody>
      </p:sp>
      <p:sp>
        <p:nvSpPr>
          <p:cNvPr id="3" name="Content Placeholder 2"/>
          <p:cNvSpPr>
            <a:spLocks noGrp="1"/>
          </p:cNvSpPr>
          <p:nvPr>
            <p:ph idx="1"/>
          </p:nvPr>
        </p:nvSpPr>
        <p:spPr/>
        <p:txBody>
          <a:bodyPr/>
          <a:lstStyle/>
          <a:p>
            <a:r>
              <a:rPr lang="en-US" dirty="0"/>
              <a:t>Uses moist heat and pressure to achieve sterilization</a:t>
            </a:r>
          </a:p>
          <a:p>
            <a:r>
              <a:rPr lang="en-US" dirty="0"/>
              <a:t>Pressure allows for heat higher than boiling point</a:t>
            </a:r>
          </a:p>
          <a:p>
            <a:pPr lvl="1"/>
            <a:r>
              <a:rPr lang="en-US" dirty="0"/>
              <a:t>To be effective, steam moisture must come in contact with all surfaces being sterilized</a:t>
            </a:r>
          </a:p>
          <a:p>
            <a:r>
              <a:rPr lang="en-US" dirty="0"/>
              <a:t>Recommended temperature is </a:t>
            </a:r>
            <a:r>
              <a:rPr lang="en-US" dirty="0" smtClean="0"/>
              <a:t>250º to 255º </a:t>
            </a:r>
            <a:r>
              <a:rPr lang="en-US" dirty="0"/>
              <a:t>F</a:t>
            </a:r>
          </a:p>
          <a:p>
            <a:r>
              <a:rPr lang="en-US" dirty="0"/>
              <a:t>Incorrect operation may result in superheated steam</a:t>
            </a:r>
          </a:p>
        </p:txBody>
      </p:sp>
      <p:sp>
        <p:nvSpPr>
          <p:cNvPr id="5" name="Slide Number Placeholder 4"/>
          <p:cNvSpPr>
            <a:spLocks noGrp="1"/>
          </p:cNvSpPr>
          <p:nvPr>
            <p:ph type="sldNum" sz="quarter" idx="4"/>
          </p:nvPr>
        </p:nvSpPr>
        <p:spPr/>
        <p:txBody>
          <a:bodyPr/>
          <a:lstStyle/>
          <a:p>
            <a:pPr>
              <a:defRPr/>
            </a:pPr>
            <a:r>
              <a:rPr lang="en-GB" dirty="0"/>
              <a:t> </a:t>
            </a:r>
            <a:fld id="{71EFB42C-6A15-4A9A-871B-37380EDB6A26}" type="slidenum">
              <a:rPr lang="en-GB" sz="800" smtClean="0"/>
              <a:pPr>
                <a:defRPr/>
              </a:pPr>
              <a:t>26</a:t>
            </a:fld>
            <a:endParaRPr lang="en-GB" sz="800" dirty="0"/>
          </a:p>
          <a:p>
            <a:pPr>
              <a:defRPr/>
            </a:pPr>
            <a:endParaRPr lang="en-GB" dirty="0"/>
          </a:p>
        </p:txBody>
      </p:sp>
    </p:spTree>
    <p:extLst>
      <p:ext uri="{BB962C8B-B14F-4D97-AF65-F5344CB8AC3E}">
        <p14:creationId xmlns:p14="http://schemas.microsoft.com/office/powerpoint/2010/main" val="161121806"/>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Wrapping Materials</a:t>
            </a:r>
          </a:p>
        </p:txBody>
      </p:sp>
      <p:sp>
        <p:nvSpPr>
          <p:cNvPr id="3" name="Content Placeholder 2"/>
          <p:cNvSpPr>
            <a:spLocks noGrp="1"/>
          </p:cNvSpPr>
          <p:nvPr>
            <p:ph idx="1"/>
          </p:nvPr>
        </p:nvSpPr>
        <p:spPr/>
        <p:txBody>
          <a:bodyPr>
            <a:normAutofit fontScale="92500" lnSpcReduction="10000"/>
          </a:bodyPr>
          <a:lstStyle/>
          <a:p>
            <a:pPr>
              <a:lnSpc>
                <a:spcPct val="110000"/>
              </a:lnSpc>
            </a:pPr>
            <a:r>
              <a:rPr lang="en-US" dirty="0"/>
              <a:t>Maintaining sterility of autoclaved package depends completely on wrapper and method of wrapping</a:t>
            </a:r>
          </a:p>
          <a:p>
            <a:pPr lvl="1">
              <a:lnSpc>
                <a:spcPct val="110000"/>
              </a:lnSpc>
            </a:pPr>
            <a:r>
              <a:rPr lang="en-US" dirty="0">
                <a:solidFill>
                  <a:srgbClr val="00B0F0"/>
                </a:solidFill>
              </a:rPr>
              <a:t>Wrapping paper must be permeable to steam but impervious to contaminants</a:t>
            </a:r>
          </a:p>
          <a:p>
            <a:pPr>
              <a:lnSpc>
                <a:spcPct val="110000"/>
              </a:lnSpc>
            </a:pPr>
            <a:r>
              <a:rPr lang="en-US" dirty="0"/>
              <a:t>Types of wrapping used for instruments that are to be autoclaved:</a:t>
            </a:r>
          </a:p>
          <a:p>
            <a:pPr lvl="1">
              <a:lnSpc>
                <a:spcPct val="110000"/>
              </a:lnSpc>
            </a:pPr>
            <a:r>
              <a:rPr lang="en-US" dirty="0"/>
              <a:t>Disposable double-ply autoclave paper</a:t>
            </a:r>
          </a:p>
          <a:p>
            <a:pPr lvl="1">
              <a:lnSpc>
                <a:spcPct val="110000"/>
              </a:lnSpc>
            </a:pPr>
            <a:r>
              <a:rPr lang="en-US" dirty="0"/>
              <a:t>Peel-apart polypropylene bags</a:t>
            </a:r>
          </a:p>
          <a:p>
            <a:pPr>
              <a:lnSpc>
                <a:spcPct val="110000"/>
              </a:lnSpc>
            </a:pPr>
            <a:r>
              <a:rPr lang="en-US" dirty="0"/>
              <a:t>Double-layered autoclave paper provides multiple layers of protection</a:t>
            </a:r>
          </a:p>
        </p:txBody>
      </p:sp>
      <p:sp>
        <p:nvSpPr>
          <p:cNvPr id="5" name="Slide Number Placeholder 4"/>
          <p:cNvSpPr>
            <a:spLocks noGrp="1"/>
          </p:cNvSpPr>
          <p:nvPr>
            <p:ph type="sldNum" sz="quarter" idx="4"/>
          </p:nvPr>
        </p:nvSpPr>
        <p:spPr/>
        <p:txBody>
          <a:bodyPr/>
          <a:lstStyle/>
          <a:p>
            <a:pPr>
              <a:defRPr/>
            </a:pPr>
            <a:r>
              <a:rPr lang="en-GB" dirty="0"/>
              <a:t> </a:t>
            </a:r>
            <a:fld id="{71EFB42C-6A15-4A9A-871B-37380EDB6A26}" type="slidenum">
              <a:rPr lang="en-GB" sz="800" smtClean="0"/>
              <a:pPr>
                <a:defRPr/>
              </a:pPr>
              <a:t>27</a:t>
            </a:fld>
            <a:endParaRPr lang="en-GB" sz="800" dirty="0"/>
          </a:p>
          <a:p>
            <a:pPr>
              <a:defRPr/>
            </a:pPr>
            <a:endParaRPr lang="en-GB" dirty="0"/>
          </a:p>
        </p:txBody>
      </p:sp>
    </p:spTree>
    <p:extLst>
      <p:ext uri="{BB962C8B-B14F-4D97-AF65-F5344CB8AC3E}">
        <p14:creationId xmlns:p14="http://schemas.microsoft.com/office/powerpoint/2010/main" val="3601884562"/>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Wrapping Instruments</a:t>
            </a:r>
          </a:p>
        </p:txBody>
      </p:sp>
      <p:sp>
        <p:nvSpPr>
          <p:cNvPr id="3" name="Content Placeholder 2"/>
          <p:cNvSpPr>
            <a:spLocks noGrp="1"/>
          </p:cNvSpPr>
          <p:nvPr>
            <p:ph idx="1"/>
          </p:nvPr>
        </p:nvSpPr>
        <p:spPr/>
        <p:txBody>
          <a:bodyPr/>
          <a:lstStyle/>
          <a:p>
            <a:r>
              <a:rPr lang="en-US" dirty="0"/>
              <a:t>Must allow pack to be opened without becoming contaminated </a:t>
            </a:r>
          </a:p>
          <a:p>
            <a:r>
              <a:rPr lang="en-US" dirty="0"/>
              <a:t>Discard autoclave paper that is torn or has holes</a:t>
            </a:r>
          </a:p>
          <a:p>
            <a:r>
              <a:rPr lang="en-US" dirty="0"/>
              <a:t>Wrap all hinged instruments in the open position</a:t>
            </a:r>
          </a:p>
          <a:p>
            <a:r>
              <a:rPr lang="en-US" dirty="0"/>
              <a:t>Place gauze square around tips of sharp instruments</a:t>
            </a:r>
          </a:p>
        </p:txBody>
      </p:sp>
      <p:sp>
        <p:nvSpPr>
          <p:cNvPr id="5" name="Slide Number Placeholder 4"/>
          <p:cNvSpPr>
            <a:spLocks noGrp="1"/>
          </p:cNvSpPr>
          <p:nvPr>
            <p:ph type="sldNum" sz="quarter" idx="4"/>
          </p:nvPr>
        </p:nvSpPr>
        <p:spPr/>
        <p:txBody>
          <a:bodyPr/>
          <a:lstStyle/>
          <a:p>
            <a:pPr>
              <a:defRPr/>
            </a:pPr>
            <a:r>
              <a:rPr lang="en-GB" dirty="0"/>
              <a:t> </a:t>
            </a:r>
            <a:fld id="{71EFB42C-6A15-4A9A-871B-37380EDB6A26}" type="slidenum">
              <a:rPr lang="en-GB" sz="800" smtClean="0"/>
              <a:pPr>
                <a:defRPr/>
              </a:pPr>
              <a:t>28</a:t>
            </a:fld>
            <a:endParaRPr lang="en-GB" sz="800" dirty="0"/>
          </a:p>
          <a:p>
            <a:pPr>
              <a:defRPr/>
            </a:pPr>
            <a:endParaRPr lang="en-GB" dirty="0"/>
          </a:p>
        </p:txBody>
      </p:sp>
    </p:spTree>
    <p:extLst>
      <p:ext uri="{BB962C8B-B14F-4D97-AF65-F5344CB8AC3E}">
        <p14:creationId xmlns:p14="http://schemas.microsoft.com/office/powerpoint/2010/main" val="154847575"/>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rgbClr val="00B0F0"/>
                </a:solidFill>
              </a:rPr>
              <a:t>Sterilization Indicators</a:t>
            </a:r>
          </a:p>
        </p:txBody>
      </p:sp>
      <p:sp>
        <p:nvSpPr>
          <p:cNvPr id="3" name="Content Placeholder 2"/>
          <p:cNvSpPr>
            <a:spLocks noGrp="1"/>
          </p:cNvSpPr>
          <p:nvPr>
            <p:ph idx="1"/>
          </p:nvPr>
        </p:nvSpPr>
        <p:spPr/>
        <p:txBody>
          <a:bodyPr/>
          <a:lstStyle/>
          <a:p>
            <a:r>
              <a:rPr lang="en-US" dirty="0"/>
              <a:t>Chemical </a:t>
            </a:r>
          </a:p>
          <a:p>
            <a:pPr lvl="1"/>
            <a:r>
              <a:rPr lang="en-US" dirty="0"/>
              <a:t>Autoclave tape</a:t>
            </a:r>
          </a:p>
          <a:p>
            <a:pPr lvl="1"/>
            <a:r>
              <a:rPr lang="en-US" dirty="0"/>
              <a:t>Placed inside instrument packages to verify steam and heat penetration of the wrapping</a:t>
            </a:r>
          </a:p>
          <a:p>
            <a:r>
              <a:rPr lang="en-US" dirty="0"/>
              <a:t>Biologic</a:t>
            </a:r>
          </a:p>
          <a:p>
            <a:pPr lvl="1"/>
            <a:r>
              <a:rPr lang="en-US" dirty="0"/>
              <a:t>Perform procedure weekly</a:t>
            </a:r>
          </a:p>
          <a:p>
            <a:pPr lvl="1"/>
            <a:r>
              <a:rPr lang="en-US" dirty="0"/>
              <a:t>Results should be documented</a:t>
            </a:r>
          </a:p>
        </p:txBody>
      </p:sp>
      <p:sp>
        <p:nvSpPr>
          <p:cNvPr id="5" name="Slide Number Placeholder 4"/>
          <p:cNvSpPr>
            <a:spLocks noGrp="1"/>
          </p:cNvSpPr>
          <p:nvPr>
            <p:ph type="sldNum" sz="quarter" idx="4"/>
          </p:nvPr>
        </p:nvSpPr>
        <p:spPr/>
        <p:txBody>
          <a:bodyPr/>
          <a:lstStyle/>
          <a:p>
            <a:pPr>
              <a:defRPr/>
            </a:pPr>
            <a:r>
              <a:rPr lang="en-GB" dirty="0"/>
              <a:t> </a:t>
            </a:r>
            <a:fld id="{71EFB42C-6A15-4A9A-871B-37380EDB6A26}" type="slidenum">
              <a:rPr lang="en-GB" sz="800" smtClean="0"/>
              <a:pPr>
                <a:defRPr/>
              </a:pPr>
              <a:t>29</a:t>
            </a:fld>
            <a:endParaRPr lang="en-GB" sz="800" dirty="0"/>
          </a:p>
          <a:p>
            <a:pPr>
              <a:defRPr/>
            </a:pPr>
            <a:endParaRPr lang="en-GB" dirty="0"/>
          </a:p>
        </p:txBody>
      </p:sp>
    </p:spTree>
    <p:extLst>
      <p:ext uri="{BB962C8B-B14F-4D97-AF65-F5344CB8AC3E}">
        <p14:creationId xmlns:p14="http://schemas.microsoft.com/office/powerpoint/2010/main" val="61169450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Minor Surgery Room </a:t>
            </a:r>
          </a:p>
        </p:txBody>
      </p:sp>
      <p:sp>
        <p:nvSpPr>
          <p:cNvPr id="3" name="Content Placeholder 2"/>
          <p:cNvSpPr>
            <a:spLocks noGrp="1"/>
          </p:cNvSpPr>
          <p:nvPr>
            <p:ph idx="1"/>
          </p:nvPr>
        </p:nvSpPr>
        <p:spPr/>
        <p:txBody>
          <a:bodyPr/>
          <a:lstStyle/>
          <a:p>
            <a:pPr lvl="0"/>
            <a:r>
              <a:rPr lang="en-US" dirty="0"/>
              <a:t>Changing room and minor surgery room separate from other examination rooms</a:t>
            </a:r>
          </a:p>
          <a:p>
            <a:pPr lvl="0"/>
            <a:r>
              <a:rPr lang="en-US" dirty="0"/>
              <a:t>Should be near a workroom with a sink and autoclave</a:t>
            </a:r>
          </a:p>
          <a:p>
            <a:pPr lvl="0"/>
            <a:r>
              <a:rPr lang="en-US" dirty="0"/>
              <a:t>Should be easy to disinfect and uncluttered</a:t>
            </a:r>
          </a:p>
          <a:p>
            <a:pPr lvl="0"/>
            <a:r>
              <a:rPr lang="en-US" dirty="0"/>
              <a:t>Operating table, clock, operating light, sitting stools, and Mayo stands</a:t>
            </a:r>
          </a:p>
          <a:p>
            <a:r>
              <a:rPr lang="en-US" dirty="0"/>
              <a:t>Cabinets (that store supplies) with countertops </a:t>
            </a:r>
          </a:p>
        </p:txBody>
      </p:sp>
      <p:sp>
        <p:nvSpPr>
          <p:cNvPr id="5" name="Slide Number Placeholder 4"/>
          <p:cNvSpPr>
            <a:spLocks noGrp="1"/>
          </p:cNvSpPr>
          <p:nvPr>
            <p:ph type="sldNum" sz="quarter" idx="4"/>
          </p:nvPr>
        </p:nvSpPr>
        <p:spPr/>
        <p:txBody>
          <a:bodyPr/>
          <a:lstStyle/>
          <a:p>
            <a:pPr>
              <a:defRPr/>
            </a:pPr>
            <a:r>
              <a:rPr lang="en-GB" dirty="0"/>
              <a:t> </a:t>
            </a:r>
            <a:fld id="{71EFB42C-6A15-4A9A-871B-37380EDB6A26}" type="slidenum">
              <a:rPr lang="en-GB" sz="800" smtClean="0"/>
              <a:pPr>
                <a:defRPr/>
              </a:pPr>
              <a:t>3</a:t>
            </a:fld>
            <a:endParaRPr lang="en-GB" sz="800" dirty="0"/>
          </a:p>
          <a:p>
            <a:pPr>
              <a:defRPr/>
            </a:pPr>
            <a:endParaRPr lang="en-GB" dirty="0"/>
          </a:p>
        </p:txBody>
      </p:sp>
    </p:spTree>
    <p:extLst>
      <p:ext uri="{BB962C8B-B14F-4D97-AF65-F5344CB8AC3E}">
        <p14:creationId xmlns:p14="http://schemas.microsoft.com/office/powerpoint/2010/main" val="3441523579"/>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Quality Assurance </a:t>
            </a:r>
            <a:r>
              <a:rPr lang="en-US" dirty="0" smtClean="0"/>
              <a:t>Records</a:t>
            </a:r>
            <a:br>
              <a:rPr lang="en-US" dirty="0" smtClean="0"/>
            </a:br>
            <a:r>
              <a:rPr lang="en-US" dirty="0" smtClean="0"/>
              <a:t>for Office </a:t>
            </a:r>
            <a:r>
              <a:rPr lang="en-US" dirty="0"/>
              <a:t>Sterilization</a:t>
            </a:r>
          </a:p>
        </p:txBody>
      </p:sp>
      <p:sp>
        <p:nvSpPr>
          <p:cNvPr id="3" name="Content Placeholder 2"/>
          <p:cNvSpPr>
            <a:spLocks noGrp="1"/>
          </p:cNvSpPr>
          <p:nvPr>
            <p:ph idx="1"/>
          </p:nvPr>
        </p:nvSpPr>
        <p:spPr/>
        <p:txBody>
          <a:bodyPr/>
          <a:lstStyle/>
          <a:p>
            <a:r>
              <a:rPr lang="en-US" dirty="0"/>
              <a:t>Every office should have specific protocols</a:t>
            </a:r>
          </a:p>
          <a:p>
            <a:r>
              <a:rPr lang="en-US" dirty="0"/>
              <a:t>Regular maintenance</a:t>
            </a:r>
          </a:p>
          <a:p>
            <a:r>
              <a:rPr lang="en-US" dirty="0"/>
              <a:t>Keep a log</a:t>
            </a:r>
          </a:p>
          <a:p>
            <a:r>
              <a:rPr lang="en-US" dirty="0"/>
              <a:t>File reports as necessary</a:t>
            </a:r>
          </a:p>
          <a:p>
            <a:pPr lvl="1"/>
            <a:r>
              <a:rPr lang="en-US" dirty="0"/>
              <a:t>Identify nature of problem, how it was corrected, and when</a:t>
            </a:r>
          </a:p>
          <a:p>
            <a:pPr lvl="1"/>
            <a:r>
              <a:rPr lang="en-US" dirty="0"/>
              <a:t>Date and time</a:t>
            </a:r>
          </a:p>
          <a:p>
            <a:pPr lvl="1"/>
            <a:r>
              <a:rPr lang="en-US" dirty="0"/>
              <a:t>Subsequent and successful sterilization run</a:t>
            </a:r>
          </a:p>
        </p:txBody>
      </p:sp>
      <p:sp>
        <p:nvSpPr>
          <p:cNvPr id="5" name="Slide Number Placeholder 4"/>
          <p:cNvSpPr>
            <a:spLocks noGrp="1"/>
          </p:cNvSpPr>
          <p:nvPr>
            <p:ph type="sldNum" sz="quarter" idx="4"/>
          </p:nvPr>
        </p:nvSpPr>
        <p:spPr/>
        <p:txBody>
          <a:bodyPr/>
          <a:lstStyle/>
          <a:p>
            <a:pPr>
              <a:defRPr/>
            </a:pPr>
            <a:r>
              <a:rPr lang="en-GB" dirty="0"/>
              <a:t> </a:t>
            </a:r>
            <a:fld id="{71EFB42C-6A15-4A9A-871B-37380EDB6A26}" type="slidenum">
              <a:rPr lang="en-GB" sz="800" smtClean="0"/>
              <a:pPr>
                <a:defRPr/>
              </a:pPr>
              <a:t>30</a:t>
            </a:fld>
            <a:endParaRPr lang="en-GB" sz="800" dirty="0"/>
          </a:p>
          <a:p>
            <a:pPr>
              <a:defRPr/>
            </a:pPr>
            <a:endParaRPr lang="en-GB" dirty="0"/>
          </a:p>
        </p:txBody>
      </p:sp>
    </p:spTree>
    <p:extLst>
      <p:ext uri="{BB962C8B-B14F-4D97-AF65-F5344CB8AC3E}">
        <p14:creationId xmlns:p14="http://schemas.microsoft.com/office/powerpoint/2010/main" val="2561679400"/>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Loading the Autoclave</a:t>
            </a:r>
          </a:p>
        </p:txBody>
      </p:sp>
      <p:sp>
        <p:nvSpPr>
          <p:cNvPr id="3" name="Content Placeholder 2"/>
          <p:cNvSpPr>
            <a:spLocks noGrp="1"/>
          </p:cNvSpPr>
          <p:nvPr>
            <p:ph idx="1"/>
          </p:nvPr>
        </p:nvSpPr>
        <p:spPr/>
        <p:txBody>
          <a:bodyPr/>
          <a:lstStyle/>
          <a:p>
            <a:r>
              <a:rPr lang="en-US" dirty="0"/>
              <a:t>Prepare all packs and arrange load in a way that allows maximum circulation of steam and heat</a:t>
            </a:r>
          </a:p>
          <a:p>
            <a:r>
              <a:rPr lang="en-US" dirty="0"/>
              <a:t>Rest articles on edges; don’t overcrowd</a:t>
            </a:r>
          </a:p>
          <a:p>
            <a:r>
              <a:rPr lang="en-US" dirty="0"/>
              <a:t>Instruments may be autoclaved unwrapped if they do not need to be sterile when used later</a:t>
            </a:r>
          </a:p>
        </p:txBody>
      </p:sp>
      <p:sp>
        <p:nvSpPr>
          <p:cNvPr id="5" name="Slide Number Placeholder 4"/>
          <p:cNvSpPr>
            <a:spLocks noGrp="1"/>
          </p:cNvSpPr>
          <p:nvPr>
            <p:ph type="sldNum" sz="quarter" idx="4"/>
          </p:nvPr>
        </p:nvSpPr>
        <p:spPr/>
        <p:txBody>
          <a:bodyPr/>
          <a:lstStyle/>
          <a:p>
            <a:pPr>
              <a:defRPr/>
            </a:pPr>
            <a:r>
              <a:rPr lang="en-GB" dirty="0"/>
              <a:t> </a:t>
            </a:r>
            <a:fld id="{71EFB42C-6A15-4A9A-871B-37380EDB6A26}" type="slidenum">
              <a:rPr lang="en-GB" sz="800" smtClean="0"/>
              <a:pPr>
                <a:defRPr/>
              </a:pPr>
              <a:t>31</a:t>
            </a:fld>
            <a:endParaRPr lang="en-GB" sz="800" dirty="0"/>
          </a:p>
          <a:p>
            <a:pPr>
              <a:defRPr/>
            </a:pPr>
            <a:endParaRPr lang="en-GB" dirty="0"/>
          </a:p>
        </p:txBody>
      </p:sp>
    </p:spTree>
    <p:extLst>
      <p:ext uri="{BB962C8B-B14F-4D97-AF65-F5344CB8AC3E}">
        <p14:creationId xmlns:p14="http://schemas.microsoft.com/office/powerpoint/2010/main" val="3237057995"/>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Unloading Guidelines</a:t>
            </a:r>
          </a:p>
        </p:txBody>
      </p:sp>
      <p:sp>
        <p:nvSpPr>
          <p:cNvPr id="3" name="Content Placeholder 2"/>
          <p:cNvSpPr>
            <a:spLocks noGrp="1"/>
          </p:cNvSpPr>
          <p:nvPr>
            <p:ph idx="1"/>
          </p:nvPr>
        </p:nvSpPr>
        <p:spPr/>
        <p:txBody>
          <a:bodyPr/>
          <a:lstStyle/>
          <a:p>
            <a:r>
              <a:rPr lang="en-US" dirty="0"/>
              <a:t>Once pressure gauge reads “0,” stand back from door and open door approximately ¼ inch</a:t>
            </a:r>
          </a:p>
          <a:p>
            <a:pPr lvl="1"/>
            <a:r>
              <a:rPr lang="en-US" dirty="0"/>
              <a:t>Wear heat-resistant gloves</a:t>
            </a:r>
          </a:p>
          <a:p>
            <a:r>
              <a:rPr lang="en-US" dirty="0"/>
              <a:t>Allow load to dry for at least 15 minutes</a:t>
            </a:r>
          </a:p>
          <a:p>
            <a:r>
              <a:rPr lang="en-US" dirty="0"/>
              <a:t>Dry, wrapped packs may be removed with clean, dry hands</a:t>
            </a:r>
          </a:p>
          <a:p>
            <a:r>
              <a:rPr lang="en-US" dirty="0"/>
              <a:t>Place packs on dry, dust-free surface inside an enclosed cupboard or storage drawer</a:t>
            </a:r>
          </a:p>
        </p:txBody>
      </p:sp>
      <p:sp>
        <p:nvSpPr>
          <p:cNvPr id="5" name="Slide Number Placeholder 4"/>
          <p:cNvSpPr>
            <a:spLocks noGrp="1"/>
          </p:cNvSpPr>
          <p:nvPr>
            <p:ph type="sldNum" sz="quarter" idx="4"/>
          </p:nvPr>
        </p:nvSpPr>
        <p:spPr/>
        <p:txBody>
          <a:bodyPr/>
          <a:lstStyle/>
          <a:p>
            <a:pPr>
              <a:defRPr/>
            </a:pPr>
            <a:r>
              <a:rPr lang="en-GB" dirty="0"/>
              <a:t> </a:t>
            </a:r>
            <a:fld id="{71EFB42C-6A15-4A9A-871B-37380EDB6A26}" type="slidenum">
              <a:rPr lang="en-GB" sz="800" smtClean="0"/>
              <a:pPr>
                <a:defRPr/>
              </a:pPr>
              <a:t>32</a:t>
            </a:fld>
            <a:endParaRPr lang="en-GB" sz="800" dirty="0"/>
          </a:p>
          <a:p>
            <a:pPr>
              <a:defRPr/>
            </a:pPr>
            <a:endParaRPr lang="en-GB" dirty="0"/>
          </a:p>
        </p:txBody>
      </p:sp>
    </p:spTree>
    <p:extLst>
      <p:ext uri="{BB962C8B-B14F-4D97-AF65-F5344CB8AC3E}">
        <p14:creationId xmlns:p14="http://schemas.microsoft.com/office/powerpoint/2010/main" val="3591760680"/>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Shelf Life of Sterilized Packs</a:t>
            </a:r>
          </a:p>
        </p:txBody>
      </p:sp>
      <p:sp>
        <p:nvSpPr>
          <p:cNvPr id="3" name="Content Placeholder 2"/>
          <p:cNvSpPr>
            <a:spLocks noGrp="1"/>
          </p:cNvSpPr>
          <p:nvPr>
            <p:ph idx="1"/>
          </p:nvPr>
        </p:nvSpPr>
        <p:spPr/>
        <p:txBody>
          <a:bodyPr/>
          <a:lstStyle/>
          <a:p>
            <a:r>
              <a:rPr lang="en-US" dirty="0">
                <a:solidFill>
                  <a:srgbClr val="00B0F0"/>
                </a:solidFill>
              </a:rPr>
              <a:t>CDC no longer identifies specific time for shelf life of sterilized packs</a:t>
            </a:r>
          </a:p>
          <a:p>
            <a:r>
              <a:rPr lang="en-US" dirty="0"/>
              <a:t>All sterile packs should be stored on dry, dust-free, covered shelves or in drawers</a:t>
            </a:r>
          </a:p>
          <a:p>
            <a:r>
              <a:rPr lang="en-US" dirty="0"/>
              <a:t>Quality of packaging material, storage conditions, and how much the packs are handled all affect possibility of contamination</a:t>
            </a:r>
          </a:p>
        </p:txBody>
      </p:sp>
      <p:sp>
        <p:nvSpPr>
          <p:cNvPr id="5" name="Slide Number Placeholder 4"/>
          <p:cNvSpPr>
            <a:spLocks noGrp="1"/>
          </p:cNvSpPr>
          <p:nvPr>
            <p:ph type="sldNum" sz="quarter" idx="4"/>
          </p:nvPr>
        </p:nvSpPr>
        <p:spPr/>
        <p:txBody>
          <a:bodyPr/>
          <a:lstStyle/>
          <a:p>
            <a:pPr>
              <a:defRPr/>
            </a:pPr>
            <a:r>
              <a:rPr lang="en-GB" dirty="0"/>
              <a:t> </a:t>
            </a:r>
            <a:fld id="{71EFB42C-6A15-4A9A-871B-37380EDB6A26}" type="slidenum">
              <a:rPr lang="en-GB" sz="800" smtClean="0"/>
              <a:pPr>
                <a:defRPr/>
              </a:pPr>
              <a:t>33</a:t>
            </a:fld>
            <a:endParaRPr lang="en-GB" sz="800" dirty="0"/>
          </a:p>
          <a:p>
            <a:pPr>
              <a:defRPr/>
            </a:pPr>
            <a:endParaRPr lang="en-GB" dirty="0"/>
          </a:p>
        </p:txBody>
      </p:sp>
    </p:spTree>
    <p:extLst>
      <p:ext uri="{BB962C8B-B14F-4D97-AF65-F5344CB8AC3E}">
        <p14:creationId xmlns:p14="http://schemas.microsoft.com/office/powerpoint/2010/main" val="218512720"/>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rgbClr val="00B0F0"/>
                </a:solidFill>
              </a:rPr>
              <a:t>Chemical Sterilization</a:t>
            </a:r>
          </a:p>
        </p:txBody>
      </p:sp>
      <p:sp>
        <p:nvSpPr>
          <p:cNvPr id="3" name="Content Placeholder 2"/>
          <p:cNvSpPr>
            <a:spLocks noGrp="1"/>
          </p:cNvSpPr>
          <p:nvPr>
            <p:ph idx="1"/>
          </p:nvPr>
        </p:nvSpPr>
        <p:spPr/>
        <p:txBody>
          <a:bodyPr/>
          <a:lstStyle/>
          <a:p>
            <a:r>
              <a:rPr lang="en-US" dirty="0"/>
              <a:t>Used for instruments that cannot be exposed to the high temperatures of steam sterilization</a:t>
            </a:r>
          </a:p>
          <a:p>
            <a:r>
              <a:rPr lang="en-US" dirty="0"/>
              <a:t>Must avoid skin contact with sterilizing solution</a:t>
            </a:r>
          </a:p>
          <a:p>
            <a:r>
              <a:rPr lang="en-US" dirty="0"/>
              <a:t>Use of chemicals for sterilization is not very practical in ambulatory facility</a:t>
            </a:r>
          </a:p>
          <a:p>
            <a:r>
              <a:rPr lang="en-US" dirty="0"/>
              <a:t>Use of liquid chemicals should be restricted</a:t>
            </a:r>
          </a:p>
        </p:txBody>
      </p:sp>
      <p:sp>
        <p:nvSpPr>
          <p:cNvPr id="5" name="Slide Number Placeholder 4"/>
          <p:cNvSpPr>
            <a:spLocks noGrp="1"/>
          </p:cNvSpPr>
          <p:nvPr>
            <p:ph type="sldNum" sz="quarter" idx="4"/>
          </p:nvPr>
        </p:nvSpPr>
        <p:spPr/>
        <p:txBody>
          <a:bodyPr/>
          <a:lstStyle/>
          <a:p>
            <a:pPr>
              <a:defRPr/>
            </a:pPr>
            <a:r>
              <a:rPr lang="en-GB" dirty="0"/>
              <a:t> </a:t>
            </a:r>
            <a:fld id="{71EFB42C-6A15-4A9A-871B-37380EDB6A26}" type="slidenum">
              <a:rPr lang="en-GB" sz="800" smtClean="0"/>
              <a:pPr>
                <a:defRPr/>
              </a:pPr>
              <a:t>34</a:t>
            </a:fld>
            <a:endParaRPr lang="en-GB" sz="800" dirty="0"/>
          </a:p>
          <a:p>
            <a:pPr>
              <a:defRPr/>
            </a:pPr>
            <a:endParaRPr lang="en-GB" dirty="0"/>
          </a:p>
        </p:txBody>
      </p:sp>
    </p:spTree>
    <p:extLst>
      <p:ext uri="{BB962C8B-B14F-4D97-AF65-F5344CB8AC3E}">
        <p14:creationId xmlns:p14="http://schemas.microsoft.com/office/powerpoint/2010/main" val="535812355"/>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Legal and Ethical Issues </a:t>
            </a:r>
          </a:p>
        </p:txBody>
      </p:sp>
      <p:sp>
        <p:nvSpPr>
          <p:cNvPr id="3" name="Content Placeholder 2"/>
          <p:cNvSpPr>
            <a:spLocks noGrp="1"/>
          </p:cNvSpPr>
          <p:nvPr>
            <p:ph idx="1"/>
          </p:nvPr>
        </p:nvSpPr>
        <p:spPr/>
        <p:txBody>
          <a:bodyPr/>
          <a:lstStyle/>
          <a:p>
            <a:pPr lvl="0"/>
            <a:r>
              <a:rPr lang="en-US" dirty="0"/>
              <a:t>Know what surgery is planned and whether the patient has been informed about the procedure</a:t>
            </a:r>
          </a:p>
          <a:p>
            <a:pPr lvl="0"/>
            <a:r>
              <a:rPr lang="en-US" dirty="0"/>
              <a:t>Realize the full extent of your role as the patient’s advocate and the physician’s agent</a:t>
            </a:r>
          </a:p>
          <a:p>
            <a:pPr lvl="0"/>
            <a:r>
              <a:rPr lang="en-US" dirty="0"/>
              <a:t>Confirm that the physician has explained the surgery to the patient and that the patient has signed informed consent</a:t>
            </a:r>
          </a:p>
        </p:txBody>
      </p:sp>
      <p:sp>
        <p:nvSpPr>
          <p:cNvPr id="5" name="Slide Number Placeholder 4"/>
          <p:cNvSpPr>
            <a:spLocks noGrp="1"/>
          </p:cNvSpPr>
          <p:nvPr>
            <p:ph type="sldNum" sz="quarter" idx="4"/>
          </p:nvPr>
        </p:nvSpPr>
        <p:spPr/>
        <p:txBody>
          <a:bodyPr/>
          <a:lstStyle/>
          <a:p>
            <a:pPr>
              <a:defRPr/>
            </a:pPr>
            <a:r>
              <a:rPr lang="en-GB" dirty="0"/>
              <a:t> </a:t>
            </a:r>
            <a:fld id="{71EFB42C-6A15-4A9A-871B-37380EDB6A26}" type="slidenum">
              <a:rPr lang="en-GB" sz="800" smtClean="0"/>
              <a:pPr>
                <a:defRPr/>
              </a:pPr>
              <a:t>35</a:t>
            </a:fld>
            <a:endParaRPr lang="en-GB" sz="800" dirty="0"/>
          </a:p>
          <a:p>
            <a:pPr>
              <a:defRPr/>
            </a:pPr>
            <a:endParaRPr lang="en-GB" dirty="0"/>
          </a:p>
        </p:txBody>
      </p:sp>
    </p:spTree>
    <p:extLst>
      <p:ext uri="{BB962C8B-B14F-4D97-AF65-F5344CB8AC3E}">
        <p14:creationId xmlns:p14="http://schemas.microsoft.com/office/powerpoint/2010/main" val="157142660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Surgical Solutions and Medications</a:t>
            </a:r>
            <a:br>
              <a:rPr lang="en-US" dirty="0"/>
            </a:br>
            <a:endParaRPr lang="en-US" sz="1600" dirty="0"/>
          </a:p>
        </p:txBody>
      </p:sp>
      <p:sp>
        <p:nvSpPr>
          <p:cNvPr id="3" name="Content Placeholder 2"/>
          <p:cNvSpPr>
            <a:spLocks noGrp="1"/>
          </p:cNvSpPr>
          <p:nvPr>
            <p:ph idx="1"/>
          </p:nvPr>
        </p:nvSpPr>
        <p:spPr/>
        <p:txBody>
          <a:bodyPr/>
          <a:lstStyle/>
          <a:p>
            <a:pPr lvl="0"/>
            <a:r>
              <a:rPr lang="en-US" dirty="0"/>
              <a:t>Responsible for care and maintenance of supplies</a:t>
            </a:r>
          </a:p>
          <a:p>
            <a:pPr lvl="1"/>
            <a:r>
              <a:rPr lang="en-US" dirty="0"/>
              <a:t>Sterile water (multiple-dose or single-use vials)</a:t>
            </a:r>
          </a:p>
          <a:p>
            <a:pPr lvl="1"/>
            <a:r>
              <a:rPr lang="en-US" dirty="0"/>
              <a:t>Sterile normal saline solution</a:t>
            </a:r>
          </a:p>
          <a:p>
            <a:pPr lvl="1"/>
            <a:r>
              <a:rPr lang="en-US" dirty="0">
                <a:solidFill>
                  <a:srgbClr val="00B0F0"/>
                </a:solidFill>
              </a:rPr>
              <a:t>Surgical scrub preparations like chlorhexidine and Betadine</a:t>
            </a:r>
          </a:p>
          <a:p>
            <a:pPr lvl="1"/>
            <a:r>
              <a:rPr lang="en-US" dirty="0"/>
              <a:t>Anesthetics</a:t>
            </a:r>
            <a:r>
              <a:rPr lang="en-US" dirty="0">
                <a:solidFill>
                  <a:srgbClr val="00B0F0"/>
                </a:solidFill>
              </a:rPr>
              <a:t>, formalin solution</a:t>
            </a:r>
            <a:r>
              <a:rPr lang="en-US" dirty="0"/>
              <a:t>, and specimen bottles</a:t>
            </a:r>
          </a:p>
          <a:p>
            <a:pPr lvl="1"/>
            <a:r>
              <a:rPr lang="en-US" dirty="0">
                <a:solidFill>
                  <a:srgbClr val="00B0F0"/>
                </a:solidFill>
              </a:rPr>
              <a:t>Topical silver nitrate to stop bleeding</a:t>
            </a:r>
          </a:p>
        </p:txBody>
      </p:sp>
      <p:sp>
        <p:nvSpPr>
          <p:cNvPr id="5" name="Slide Number Placeholder 4"/>
          <p:cNvSpPr>
            <a:spLocks noGrp="1"/>
          </p:cNvSpPr>
          <p:nvPr>
            <p:ph type="sldNum" sz="quarter" idx="4"/>
          </p:nvPr>
        </p:nvSpPr>
        <p:spPr/>
        <p:txBody>
          <a:bodyPr/>
          <a:lstStyle/>
          <a:p>
            <a:pPr>
              <a:defRPr/>
            </a:pPr>
            <a:r>
              <a:rPr lang="en-GB" dirty="0"/>
              <a:t> </a:t>
            </a:r>
            <a:fld id="{71EFB42C-6A15-4A9A-871B-37380EDB6A26}" type="slidenum">
              <a:rPr lang="en-GB" sz="800" smtClean="0"/>
              <a:pPr>
                <a:defRPr/>
              </a:pPr>
              <a:t>4</a:t>
            </a:fld>
            <a:endParaRPr lang="en-GB" sz="800" dirty="0"/>
          </a:p>
          <a:p>
            <a:pPr>
              <a:defRPr/>
            </a:pPr>
            <a:endParaRPr lang="en-GB" dirty="0"/>
          </a:p>
        </p:txBody>
      </p:sp>
    </p:spTree>
    <p:extLst>
      <p:ext uri="{BB962C8B-B14F-4D97-AF65-F5344CB8AC3E}">
        <p14:creationId xmlns:p14="http://schemas.microsoft.com/office/powerpoint/2010/main" val="154205101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Surgical solutions and medications</a:t>
            </a:r>
            <a:endParaRPr lang="en-US" sz="1600" dirty="0"/>
          </a:p>
        </p:txBody>
      </p:sp>
      <p:sp>
        <p:nvSpPr>
          <p:cNvPr id="3" name="Content Placeholder 2"/>
          <p:cNvSpPr>
            <a:spLocks noGrp="1"/>
          </p:cNvSpPr>
          <p:nvPr>
            <p:ph idx="1"/>
          </p:nvPr>
        </p:nvSpPr>
        <p:spPr/>
        <p:txBody>
          <a:bodyPr/>
          <a:lstStyle/>
          <a:p>
            <a:pPr lvl="0"/>
            <a:r>
              <a:rPr lang="en-US" dirty="0"/>
              <a:t>Medical assistant is responsible for accurately labeling specimen containers with:</a:t>
            </a:r>
          </a:p>
          <a:p>
            <a:pPr lvl="1"/>
            <a:r>
              <a:rPr lang="en-US" dirty="0">
                <a:solidFill>
                  <a:srgbClr val="00B0F0"/>
                </a:solidFill>
              </a:rPr>
              <a:t>Patient’s name and date of birth</a:t>
            </a:r>
          </a:p>
          <a:p>
            <a:pPr lvl="1"/>
            <a:r>
              <a:rPr lang="en-US" dirty="0">
                <a:solidFill>
                  <a:srgbClr val="00B0F0"/>
                </a:solidFill>
              </a:rPr>
              <a:t>Medical history number</a:t>
            </a:r>
          </a:p>
          <a:p>
            <a:pPr lvl="1"/>
            <a:r>
              <a:rPr lang="en-US" dirty="0">
                <a:solidFill>
                  <a:srgbClr val="00B0F0"/>
                </a:solidFill>
              </a:rPr>
              <a:t>Date of collection</a:t>
            </a:r>
          </a:p>
          <a:p>
            <a:pPr lvl="1"/>
            <a:r>
              <a:rPr lang="en-US" dirty="0">
                <a:solidFill>
                  <a:srgbClr val="00B0F0"/>
                </a:solidFill>
              </a:rPr>
              <a:t>Type of specimen</a:t>
            </a:r>
          </a:p>
        </p:txBody>
      </p:sp>
      <p:sp>
        <p:nvSpPr>
          <p:cNvPr id="5" name="Slide Number Placeholder 4"/>
          <p:cNvSpPr>
            <a:spLocks noGrp="1"/>
          </p:cNvSpPr>
          <p:nvPr>
            <p:ph type="sldNum" sz="quarter" idx="4"/>
          </p:nvPr>
        </p:nvSpPr>
        <p:spPr/>
        <p:txBody>
          <a:bodyPr/>
          <a:lstStyle/>
          <a:p>
            <a:pPr>
              <a:defRPr/>
            </a:pPr>
            <a:r>
              <a:rPr lang="en-GB" dirty="0"/>
              <a:t> </a:t>
            </a:r>
            <a:fld id="{71EFB42C-6A15-4A9A-871B-37380EDB6A26}" type="slidenum">
              <a:rPr lang="en-GB" sz="800" smtClean="0"/>
              <a:pPr>
                <a:defRPr/>
              </a:pPr>
              <a:t>5</a:t>
            </a:fld>
            <a:endParaRPr lang="en-GB" sz="800" dirty="0"/>
          </a:p>
          <a:p>
            <a:pPr>
              <a:defRPr/>
            </a:pPr>
            <a:endParaRPr lang="en-GB" dirty="0"/>
          </a:p>
        </p:txBody>
      </p:sp>
    </p:spTree>
    <p:extLst>
      <p:ext uri="{BB962C8B-B14F-4D97-AF65-F5344CB8AC3E}">
        <p14:creationId xmlns:p14="http://schemas.microsoft.com/office/powerpoint/2010/main" val="171437688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Additional Surgical Supplies</a:t>
            </a:r>
          </a:p>
        </p:txBody>
      </p:sp>
      <p:sp>
        <p:nvSpPr>
          <p:cNvPr id="3" name="Content Placeholder 2"/>
          <p:cNvSpPr>
            <a:spLocks noGrp="1"/>
          </p:cNvSpPr>
          <p:nvPr>
            <p:ph idx="1"/>
          </p:nvPr>
        </p:nvSpPr>
        <p:spPr/>
        <p:txBody>
          <a:bodyPr/>
          <a:lstStyle/>
          <a:p>
            <a:pPr lvl="0"/>
            <a:r>
              <a:rPr lang="en-US" dirty="0"/>
              <a:t>Sterilized gauze squares or strips saturated with petroleum jelly or petrolatum</a:t>
            </a:r>
          </a:p>
          <a:p>
            <a:pPr lvl="0"/>
            <a:r>
              <a:rPr lang="en-US" dirty="0"/>
              <a:t>Sterilized iodoform gauze strips</a:t>
            </a:r>
          </a:p>
          <a:p>
            <a:pPr lvl="0"/>
            <a:r>
              <a:rPr lang="en-US" dirty="0"/>
              <a:t>Surgical sponges</a:t>
            </a:r>
          </a:p>
          <a:p>
            <a:pPr lvl="0"/>
            <a:r>
              <a:rPr lang="en-US" dirty="0"/>
              <a:t>Syringes and needles</a:t>
            </a:r>
          </a:p>
          <a:p>
            <a:pPr lvl="0"/>
            <a:r>
              <a:rPr lang="en-US" dirty="0"/>
              <a:t>Sterile dressing and bandaging materials</a:t>
            </a:r>
          </a:p>
        </p:txBody>
      </p:sp>
      <p:sp>
        <p:nvSpPr>
          <p:cNvPr id="5" name="Slide Number Placeholder 4"/>
          <p:cNvSpPr>
            <a:spLocks noGrp="1"/>
          </p:cNvSpPr>
          <p:nvPr>
            <p:ph type="sldNum" sz="quarter" idx="4"/>
          </p:nvPr>
        </p:nvSpPr>
        <p:spPr/>
        <p:txBody>
          <a:bodyPr/>
          <a:lstStyle/>
          <a:p>
            <a:pPr>
              <a:defRPr/>
            </a:pPr>
            <a:r>
              <a:rPr lang="en-GB" dirty="0"/>
              <a:t> </a:t>
            </a:r>
            <a:fld id="{71EFB42C-6A15-4A9A-871B-37380EDB6A26}" type="slidenum">
              <a:rPr lang="en-GB" sz="800" smtClean="0"/>
              <a:pPr>
                <a:defRPr/>
              </a:pPr>
              <a:t>6</a:t>
            </a:fld>
            <a:endParaRPr lang="en-GB" sz="800" dirty="0"/>
          </a:p>
          <a:p>
            <a:pPr>
              <a:defRPr/>
            </a:pPr>
            <a:endParaRPr lang="en-GB" dirty="0"/>
          </a:p>
        </p:txBody>
      </p:sp>
    </p:spTree>
    <p:extLst>
      <p:ext uri="{BB962C8B-B14F-4D97-AF65-F5344CB8AC3E}">
        <p14:creationId xmlns:p14="http://schemas.microsoft.com/office/powerpoint/2010/main" val="7681957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Surgical Instruments </a:t>
            </a:r>
          </a:p>
        </p:txBody>
      </p:sp>
      <p:sp>
        <p:nvSpPr>
          <p:cNvPr id="3" name="Content Placeholder 2"/>
          <p:cNvSpPr>
            <a:spLocks noGrp="1"/>
          </p:cNvSpPr>
          <p:nvPr>
            <p:ph idx="1"/>
          </p:nvPr>
        </p:nvSpPr>
        <p:spPr/>
        <p:txBody>
          <a:bodyPr/>
          <a:lstStyle/>
          <a:p>
            <a:pPr lvl="0"/>
            <a:r>
              <a:rPr lang="en-US" dirty="0"/>
              <a:t>Know which instruments are used for each procedure, and be able to identify and understand the function of surgical instruments preferred by the physician</a:t>
            </a:r>
          </a:p>
          <a:p>
            <a:pPr lvl="0"/>
            <a:r>
              <a:rPr lang="en-US" dirty="0"/>
              <a:t>Instruments have clearly identifiable parts and can be visually differentiated </a:t>
            </a:r>
          </a:p>
          <a:p>
            <a:pPr lvl="1"/>
            <a:r>
              <a:rPr lang="en-US" dirty="0">
                <a:solidFill>
                  <a:srgbClr val="00B0F0"/>
                </a:solidFill>
              </a:rPr>
              <a:t>Components are the handle, closing mechanism, and the part that comes in contact with patient, commonly called the </a:t>
            </a:r>
            <a:r>
              <a:rPr lang="en-US" i="1" dirty="0">
                <a:solidFill>
                  <a:srgbClr val="00B0F0"/>
                </a:solidFill>
              </a:rPr>
              <a:t>jaws</a:t>
            </a:r>
          </a:p>
        </p:txBody>
      </p:sp>
      <p:sp>
        <p:nvSpPr>
          <p:cNvPr id="5" name="Slide Number Placeholder 4"/>
          <p:cNvSpPr>
            <a:spLocks noGrp="1"/>
          </p:cNvSpPr>
          <p:nvPr>
            <p:ph type="sldNum" sz="quarter" idx="4"/>
          </p:nvPr>
        </p:nvSpPr>
        <p:spPr/>
        <p:txBody>
          <a:bodyPr/>
          <a:lstStyle/>
          <a:p>
            <a:pPr>
              <a:defRPr/>
            </a:pPr>
            <a:r>
              <a:rPr lang="en-GB" dirty="0"/>
              <a:t> </a:t>
            </a:r>
            <a:fld id="{71EFB42C-6A15-4A9A-871B-37380EDB6A26}" type="slidenum">
              <a:rPr lang="en-GB" sz="800" smtClean="0"/>
              <a:pPr>
                <a:defRPr/>
              </a:pPr>
              <a:t>7</a:t>
            </a:fld>
            <a:endParaRPr lang="en-GB" sz="800" dirty="0"/>
          </a:p>
          <a:p>
            <a:pPr>
              <a:defRPr/>
            </a:pPr>
            <a:endParaRPr lang="en-GB" dirty="0"/>
          </a:p>
        </p:txBody>
      </p:sp>
    </p:spTree>
    <p:extLst>
      <p:ext uri="{BB962C8B-B14F-4D97-AF65-F5344CB8AC3E}">
        <p14:creationId xmlns:p14="http://schemas.microsoft.com/office/powerpoint/2010/main" val="198925546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Classifications of </a:t>
            </a:r>
            <a:br>
              <a:rPr lang="en-US" dirty="0"/>
            </a:br>
            <a:r>
              <a:rPr lang="en-US" dirty="0"/>
              <a:t>Surgical Instruments </a:t>
            </a:r>
          </a:p>
        </p:txBody>
      </p:sp>
      <p:sp>
        <p:nvSpPr>
          <p:cNvPr id="3" name="Content Placeholder 2"/>
          <p:cNvSpPr>
            <a:spLocks noGrp="1"/>
          </p:cNvSpPr>
          <p:nvPr>
            <p:ph idx="1"/>
          </p:nvPr>
        </p:nvSpPr>
        <p:spPr/>
        <p:txBody>
          <a:bodyPr/>
          <a:lstStyle/>
          <a:p>
            <a:pPr lvl="0"/>
            <a:r>
              <a:rPr lang="en-US" dirty="0"/>
              <a:t>Generally classified according to their use:</a:t>
            </a:r>
          </a:p>
          <a:p>
            <a:pPr lvl="1"/>
            <a:r>
              <a:rPr lang="en-US" dirty="0">
                <a:solidFill>
                  <a:srgbClr val="00B0F0"/>
                </a:solidFill>
              </a:rPr>
              <a:t>Cutting</a:t>
            </a:r>
          </a:p>
          <a:p>
            <a:pPr lvl="1"/>
            <a:r>
              <a:rPr lang="en-US" dirty="0">
                <a:solidFill>
                  <a:srgbClr val="00B0F0"/>
                </a:solidFill>
              </a:rPr>
              <a:t>Grasping</a:t>
            </a:r>
          </a:p>
          <a:p>
            <a:pPr lvl="1"/>
            <a:r>
              <a:rPr lang="en-US" dirty="0">
                <a:solidFill>
                  <a:srgbClr val="00B0F0"/>
                </a:solidFill>
              </a:rPr>
              <a:t>Retracting</a:t>
            </a:r>
          </a:p>
          <a:p>
            <a:pPr lvl="1"/>
            <a:r>
              <a:rPr lang="en-US" dirty="0">
                <a:solidFill>
                  <a:srgbClr val="00B0F0"/>
                </a:solidFill>
              </a:rPr>
              <a:t>Probing and dilating</a:t>
            </a:r>
          </a:p>
        </p:txBody>
      </p:sp>
      <p:sp>
        <p:nvSpPr>
          <p:cNvPr id="5" name="Slide Number Placeholder 4"/>
          <p:cNvSpPr>
            <a:spLocks noGrp="1"/>
          </p:cNvSpPr>
          <p:nvPr>
            <p:ph type="sldNum" sz="quarter" idx="4"/>
          </p:nvPr>
        </p:nvSpPr>
        <p:spPr/>
        <p:txBody>
          <a:bodyPr/>
          <a:lstStyle/>
          <a:p>
            <a:pPr>
              <a:defRPr/>
            </a:pPr>
            <a:r>
              <a:rPr lang="en-GB" dirty="0"/>
              <a:t> </a:t>
            </a:r>
            <a:fld id="{71EFB42C-6A15-4A9A-871B-37380EDB6A26}" type="slidenum">
              <a:rPr lang="en-GB" sz="800" smtClean="0"/>
              <a:pPr>
                <a:defRPr/>
              </a:pPr>
              <a:t>8</a:t>
            </a:fld>
            <a:endParaRPr lang="en-GB" sz="800" dirty="0"/>
          </a:p>
          <a:p>
            <a:pPr>
              <a:defRPr/>
            </a:pPr>
            <a:endParaRPr lang="en-GB" dirty="0"/>
          </a:p>
        </p:txBody>
      </p:sp>
    </p:spTree>
    <p:extLst>
      <p:ext uri="{BB962C8B-B14F-4D97-AF65-F5344CB8AC3E}">
        <p14:creationId xmlns:p14="http://schemas.microsoft.com/office/powerpoint/2010/main" val="3437934168"/>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Cutting and Dissecting Instruments</a:t>
            </a:r>
          </a:p>
        </p:txBody>
      </p:sp>
      <p:sp>
        <p:nvSpPr>
          <p:cNvPr id="3" name="Content Placeholder 2"/>
          <p:cNvSpPr>
            <a:spLocks noGrp="1"/>
          </p:cNvSpPr>
          <p:nvPr>
            <p:ph idx="1"/>
          </p:nvPr>
        </p:nvSpPr>
        <p:spPr/>
        <p:txBody>
          <a:bodyPr/>
          <a:lstStyle/>
          <a:p>
            <a:r>
              <a:rPr lang="en-US" dirty="0"/>
              <a:t>Bandage scissors</a:t>
            </a:r>
          </a:p>
          <a:p>
            <a:r>
              <a:rPr lang="en-US" dirty="0"/>
              <a:t>Operating (surgical) scissors</a:t>
            </a:r>
          </a:p>
          <a:p>
            <a:r>
              <a:rPr lang="en-US" dirty="0"/>
              <a:t>Littauer stitch or suture scissors</a:t>
            </a:r>
          </a:p>
          <a:p>
            <a:r>
              <a:rPr lang="en-US" dirty="0"/>
              <a:t>Disposable scalpels</a:t>
            </a:r>
          </a:p>
        </p:txBody>
      </p:sp>
      <p:sp>
        <p:nvSpPr>
          <p:cNvPr id="5" name="Slide Number Placeholder 4"/>
          <p:cNvSpPr>
            <a:spLocks noGrp="1"/>
          </p:cNvSpPr>
          <p:nvPr>
            <p:ph type="sldNum" sz="quarter" idx="4"/>
          </p:nvPr>
        </p:nvSpPr>
        <p:spPr/>
        <p:txBody>
          <a:bodyPr/>
          <a:lstStyle/>
          <a:p>
            <a:pPr>
              <a:defRPr/>
            </a:pPr>
            <a:r>
              <a:rPr lang="en-GB" dirty="0"/>
              <a:t> </a:t>
            </a:r>
            <a:fld id="{71EFB42C-6A15-4A9A-871B-37380EDB6A26}" type="slidenum">
              <a:rPr lang="en-GB" sz="800" smtClean="0"/>
              <a:pPr>
                <a:defRPr/>
              </a:pPr>
              <a:t>9</a:t>
            </a:fld>
            <a:endParaRPr lang="en-GB" sz="800" dirty="0"/>
          </a:p>
          <a:p>
            <a:pPr>
              <a:defRPr/>
            </a:pPr>
            <a:endParaRPr lang="en-GB" dirty="0"/>
          </a:p>
        </p:txBody>
      </p:sp>
    </p:spTree>
    <p:extLst>
      <p:ext uri="{BB962C8B-B14F-4D97-AF65-F5344CB8AC3E}">
        <p14:creationId xmlns:p14="http://schemas.microsoft.com/office/powerpoint/2010/main" val="3612953998"/>
      </p:ext>
    </p:extLst>
  </p:cSld>
  <p:clrMapOvr>
    <a:masterClrMapping/>
  </p:clrMapOvr>
  <p:timing>
    <p:tnLst>
      <p:par>
        <p:cTn id="1" dur="indefinite" restart="never" nodeType="tmRoot"/>
      </p:par>
    </p:tnLst>
  </p:timing>
</p:sld>
</file>

<file path=ppt/theme/theme1.xml><?xml version="1.0" encoding="utf-8"?>
<a:theme xmlns:a="http://schemas.openxmlformats.org/drawingml/2006/main" name="2_Blue Diagonal">
  <a:themeElements>
    <a:clrScheme name="2_Blue Diagonal 1">
      <a:dk1>
        <a:srgbClr val="000000"/>
      </a:dk1>
      <a:lt1>
        <a:srgbClr val="FFFFFF"/>
      </a:lt1>
      <a:dk2>
        <a:srgbClr val="0066FF"/>
      </a:dk2>
      <a:lt2>
        <a:srgbClr val="FFFF00"/>
      </a:lt2>
      <a:accent1>
        <a:srgbClr val="00CCCC"/>
      </a:accent1>
      <a:accent2>
        <a:srgbClr val="FF33CC"/>
      </a:accent2>
      <a:accent3>
        <a:srgbClr val="AAB8FF"/>
      </a:accent3>
      <a:accent4>
        <a:srgbClr val="DADADA"/>
      </a:accent4>
      <a:accent5>
        <a:srgbClr val="AAE2E2"/>
      </a:accent5>
      <a:accent6>
        <a:srgbClr val="E72DB9"/>
      </a:accent6>
      <a:hlink>
        <a:srgbClr val="FF4568"/>
      </a:hlink>
      <a:folHlink>
        <a:srgbClr val="CCECFF"/>
      </a:folHlink>
    </a:clrScheme>
    <a:fontScheme name="2_Blue Diagonal">
      <a:majorFont>
        <a:latin typeface="ArialMT"/>
        <a:ea typeface="ＭＳ Ｐゴシック"/>
        <a:cs typeface=""/>
      </a:majorFont>
      <a:minorFont>
        <a:latin typeface="ArialMT"/>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2_Blue Diagonal 1">
        <a:dk1>
          <a:srgbClr val="000000"/>
        </a:dk1>
        <a:lt1>
          <a:srgbClr val="FFFFFF"/>
        </a:lt1>
        <a:dk2>
          <a:srgbClr val="0066FF"/>
        </a:dk2>
        <a:lt2>
          <a:srgbClr val="FFFF00"/>
        </a:lt2>
        <a:accent1>
          <a:srgbClr val="00CCCC"/>
        </a:accent1>
        <a:accent2>
          <a:srgbClr val="FF33CC"/>
        </a:accent2>
        <a:accent3>
          <a:srgbClr val="AAB8FF"/>
        </a:accent3>
        <a:accent4>
          <a:srgbClr val="DADADA"/>
        </a:accent4>
        <a:accent5>
          <a:srgbClr val="AAE2E2"/>
        </a:accent5>
        <a:accent6>
          <a:srgbClr val="E72DB9"/>
        </a:accent6>
        <a:hlink>
          <a:srgbClr val="FF4568"/>
        </a:hlink>
        <a:folHlink>
          <a:srgbClr val="CCECFF"/>
        </a:folHlink>
      </a:clrScheme>
      <a:clrMap bg1="dk2" tx1="lt1" bg2="dk1" tx2="lt2" accent1="accent1" accent2="accent2" accent3="accent3" accent4="accent4" accent5="accent5" accent6="accent6" hlink="hlink" folHlink="folHlink"/>
    </a:extraClrScheme>
    <a:extraClrScheme>
      <a:clrScheme name="2_Blue Diagonal 2">
        <a:dk1>
          <a:srgbClr val="000000"/>
        </a:dk1>
        <a:lt1>
          <a:srgbClr val="9999FF"/>
        </a:lt1>
        <a:dk2>
          <a:srgbClr val="6600FF"/>
        </a:dk2>
        <a:lt2>
          <a:srgbClr val="FFFFFF"/>
        </a:lt2>
        <a:accent1>
          <a:srgbClr val="CCCCFF"/>
        </a:accent1>
        <a:accent2>
          <a:srgbClr val="FF99FF"/>
        </a:accent2>
        <a:accent3>
          <a:srgbClr val="CACAFF"/>
        </a:accent3>
        <a:accent4>
          <a:srgbClr val="000000"/>
        </a:accent4>
        <a:accent5>
          <a:srgbClr val="E2E2FF"/>
        </a:accent5>
        <a:accent6>
          <a:srgbClr val="E78AE7"/>
        </a:accent6>
        <a:hlink>
          <a:srgbClr val="00CC66"/>
        </a:hlink>
        <a:folHlink>
          <a:srgbClr val="CCECFF"/>
        </a:folHlink>
      </a:clrScheme>
      <a:clrMap bg1="lt1" tx1="dk1" bg2="lt2" tx2="dk2" accent1="accent1" accent2="accent2" accent3="accent3" accent4="accent4" accent5="accent5" accent6="accent6" hlink="hlink" folHlink="folHlink"/>
    </a:extraClrScheme>
    <a:extraClrScheme>
      <a:clrScheme name="2_Blue Diagonal 3">
        <a:dk1>
          <a:srgbClr val="000000"/>
        </a:dk1>
        <a:lt1>
          <a:srgbClr val="FFFFFF"/>
        </a:lt1>
        <a:dk2>
          <a:srgbClr val="000000"/>
        </a:dk2>
        <a:lt2>
          <a:srgbClr val="CBCBCB"/>
        </a:lt2>
        <a:accent1>
          <a:srgbClr val="DDDDDD"/>
        </a:accent1>
        <a:accent2>
          <a:srgbClr val="B2B2B2"/>
        </a:accent2>
        <a:accent3>
          <a:srgbClr val="FFFFFF"/>
        </a:accent3>
        <a:accent4>
          <a:srgbClr val="000000"/>
        </a:accent4>
        <a:accent5>
          <a:srgbClr val="EBEBEB"/>
        </a:accent5>
        <a:accent6>
          <a:srgbClr val="A1A1A1"/>
        </a:accent6>
        <a:hlink>
          <a:srgbClr val="4D4D4D"/>
        </a:hlink>
        <a:folHlink>
          <a:srgbClr val="777777"/>
        </a:folHlink>
      </a:clrScheme>
      <a:clrMap bg1="lt1" tx1="dk1" bg2="lt2" tx2="dk2" accent1="accent1" accent2="accent2" accent3="accent3" accent4="accent4" accent5="accent5" accent6="accent6" hlink="hlink" folHlink="folHlink"/>
    </a:extraClrScheme>
    <a:extraClrScheme>
      <a:clrScheme name="2_Blue Diagonal 4">
        <a:dk1>
          <a:srgbClr val="000000"/>
        </a:dk1>
        <a:lt1>
          <a:srgbClr val="FFFFFF"/>
        </a:lt1>
        <a:dk2>
          <a:srgbClr val="990066"/>
        </a:dk2>
        <a:lt2>
          <a:srgbClr val="FFFF00"/>
        </a:lt2>
        <a:accent1>
          <a:srgbClr val="996633"/>
        </a:accent1>
        <a:accent2>
          <a:srgbClr val="CC6600"/>
        </a:accent2>
        <a:accent3>
          <a:srgbClr val="CAAAB8"/>
        </a:accent3>
        <a:accent4>
          <a:srgbClr val="DADADA"/>
        </a:accent4>
        <a:accent5>
          <a:srgbClr val="CAB8AD"/>
        </a:accent5>
        <a:accent6>
          <a:srgbClr val="B95C00"/>
        </a:accent6>
        <a:hlink>
          <a:srgbClr val="999933"/>
        </a:hlink>
        <a:folHlink>
          <a:srgbClr val="CCCCFF"/>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EMS Templateppt</Template>
  <TotalTime>9652</TotalTime>
  <Words>2549</Words>
  <Application>Microsoft Office PowerPoint</Application>
  <PresentationFormat>On-screen Show (4:3)</PresentationFormat>
  <Paragraphs>327</Paragraphs>
  <Slides>35</Slides>
  <Notes>35</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35</vt:i4>
      </vt:variant>
    </vt:vector>
  </HeadingPairs>
  <TitlesOfParts>
    <vt:vector size="43" baseType="lpstr">
      <vt:lpstr>ＭＳ Ｐゴシック</vt:lpstr>
      <vt:lpstr>Arial</vt:lpstr>
      <vt:lpstr>ArialMT</vt:lpstr>
      <vt:lpstr>Times New Roman</vt:lpstr>
      <vt:lpstr>Wingdings</vt:lpstr>
      <vt:lpstr>Wingdings 2</vt:lpstr>
      <vt:lpstr>Wingdings 3</vt:lpstr>
      <vt:lpstr>2_Blue Diagonal</vt:lpstr>
      <vt:lpstr>PowerPoint Presentation</vt:lpstr>
      <vt:lpstr> Surgical  Supplies and Instruments</vt:lpstr>
      <vt:lpstr>Minor Surgery Room </vt:lpstr>
      <vt:lpstr>Surgical Solutions and Medications </vt:lpstr>
      <vt:lpstr>Surgical solutions and medications</vt:lpstr>
      <vt:lpstr>Additional Surgical Supplies</vt:lpstr>
      <vt:lpstr>Surgical Instruments </vt:lpstr>
      <vt:lpstr>Classifications of  Surgical Instruments </vt:lpstr>
      <vt:lpstr>Cutting and Dissecting Instruments</vt:lpstr>
      <vt:lpstr>Grasping and Clamping Instruments </vt:lpstr>
      <vt:lpstr>Retractors</vt:lpstr>
      <vt:lpstr>Probes and Dilators </vt:lpstr>
      <vt:lpstr>Gynecologic Instruments </vt:lpstr>
      <vt:lpstr>Ophthalmologic and  Otolaryngologic Instruments </vt:lpstr>
      <vt:lpstr>Biopsy Instruments</vt:lpstr>
      <vt:lpstr>Genitourinary Instruments</vt:lpstr>
      <vt:lpstr>Drapes and Sutures</vt:lpstr>
      <vt:lpstr>Types of Suture Materials </vt:lpstr>
      <vt:lpstr>Suture Sizing and Packaging</vt:lpstr>
      <vt:lpstr>Needles</vt:lpstr>
      <vt:lpstr>Other Closure Materials</vt:lpstr>
      <vt:lpstr>Advantages of Tissue Adhesive</vt:lpstr>
      <vt:lpstr>Surgical Asepsis and Preparation of Surgical Instruments</vt:lpstr>
      <vt:lpstr>Care and Handling of Instruments</vt:lpstr>
      <vt:lpstr>Sterilization</vt:lpstr>
      <vt:lpstr>Autoclave</vt:lpstr>
      <vt:lpstr>Wrapping Materials</vt:lpstr>
      <vt:lpstr>Wrapping Instruments</vt:lpstr>
      <vt:lpstr>Sterilization Indicators</vt:lpstr>
      <vt:lpstr>Quality Assurance Records for Office Sterilization</vt:lpstr>
      <vt:lpstr>Loading the Autoclave</vt:lpstr>
      <vt:lpstr>Unloading Guidelines</vt:lpstr>
      <vt:lpstr>Shelf Life of Sterilized Packs</vt:lpstr>
      <vt:lpstr>Chemical Sterilization</vt:lpstr>
      <vt:lpstr>Legal and Ethical Issues </vt:lpstr>
    </vt:vector>
  </TitlesOfParts>
  <Company>REED Elsevier</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7 Body Systems</dc:title>
  <dc:creator>Linda Honeycutt</dc:creator>
  <cp:lastModifiedBy>Joyce Curtis</cp:lastModifiedBy>
  <cp:revision>649</cp:revision>
  <dcterms:created xsi:type="dcterms:W3CDTF">2005-01-16T17:28:53Z</dcterms:created>
  <dcterms:modified xsi:type="dcterms:W3CDTF">2020-01-19T00:02:11Z</dcterms:modified>
</cp:coreProperties>
</file>