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 id="2147483743" r:id="rId2"/>
  </p:sldMasterIdLst>
  <p:notesMasterIdLst>
    <p:notesMasterId r:id="rId48"/>
  </p:notesMasterIdLst>
  <p:sldIdLst>
    <p:sldId id="316" r:id="rId3"/>
    <p:sldId id="372" r:id="rId4"/>
    <p:sldId id="543" r:id="rId5"/>
    <p:sldId id="613" r:id="rId6"/>
    <p:sldId id="614" r:id="rId7"/>
    <p:sldId id="615" r:id="rId8"/>
    <p:sldId id="544" r:id="rId9"/>
    <p:sldId id="549" r:id="rId10"/>
    <p:sldId id="551" r:id="rId11"/>
    <p:sldId id="552" r:id="rId12"/>
    <p:sldId id="584" r:id="rId13"/>
    <p:sldId id="616" r:id="rId14"/>
    <p:sldId id="553" r:id="rId15"/>
    <p:sldId id="554" r:id="rId16"/>
    <p:sldId id="555" r:id="rId17"/>
    <p:sldId id="556" r:id="rId18"/>
    <p:sldId id="557" r:id="rId19"/>
    <p:sldId id="558" r:id="rId20"/>
    <p:sldId id="559" r:id="rId21"/>
    <p:sldId id="589" r:id="rId22"/>
    <p:sldId id="545" r:id="rId23"/>
    <p:sldId id="590" r:id="rId24"/>
    <p:sldId id="593" r:id="rId25"/>
    <p:sldId id="564" r:id="rId26"/>
    <p:sldId id="571" r:id="rId27"/>
    <p:sldId id="572" r:id="rId28"/>
    <p:sldId id="573" r:id="rId29"/>
    <p:sldId id="574" r:id="rId30"/>
    <p:sldId id="577" r:id="rId31"/>
    <p:sldId id="578" r:id="rId32"/>
    <p:sldId id="579" r:id="rId33"/>
    <p:sldId id="581" r:id="rId34"/>
    <p:sldId id="580" r:id="rId35"/>
    <p:sldId id="604" r:id="rId36"/>
    <p:sldId id="605" r:id="rId37"/>
    <p:sldId id="607" r:id="rId38"/>
    <p:sldId id="595" r:id="rId39"/>
    <p:sldId id="597" r:id="rId40"/>
    <p:sldId id="598" r:id="rId41"/>
    <p:sldId id="617" r:id="rId42"/>
    <p:sldId id="599" r:id="rId43"/>
    <p:sldId id="582" r:id="rId44"/>
    <p:sldId id="611" r:id="rId45"/>
    <p:sldId id="610" r:id="rId46"/>
    <p:sldId id="583" r:id="rId4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90" autoAdjust="0"/>
    <p:restoredTop sz="89820" autoAdjust="0"/>
  </p:normalViewPr>
  <p:slideViewPr>
    <p:cSldViewPr snapToGrid="0">
      <p:cViewPr varScale="1">
        <p:scale>
          <a:sx n="67" d="100"/>
          <a:sy n="67" d="100"/>
        </p:scale>
        <p:origin x="1122" y="6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405017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charset="0"/>
                <a:ea typeface="ＭＳ Ｐゴシック" charset="0"/>
                <a:cs typeface="ＭＳ Ｐゴシック" charset="0"/>
              </a:rPr>
              <a:t>Mycobacterium tuberculosis</a:t>
            </a:r>
            <a:r>
              <a:rPr lang="en-US" sz="1200" kern="1200" dirty="0">
                <a:solidFill>
                  <a:schemeClr val="tx1"/>
                </a:solidFill>
                <a:effectLst/>
                <a:latin typeface="Arial" charset="0"/>
                <a:ea typeface="ＭＳ Ｐゴシック" charset="0"/>
                <a:cs typeface="ＭＳ Ｐゴシック" charset="0"/>
              </a:rPr>
              <a:t> thrives in white blood cells in the lungs, causing tuberculosis; it is an aerobe.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418781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students to Tables 49.1</a:t>
            </a:r>
            <a:r>
              <a:rPr lang="en-US" sz="1200" kern="1200" baseline="0" dirty="0">
                <a:solidFill>
                  <a:schemeClr val="tx1"/>
                </a:solidFill>
                <a:effectLst/>
                <a:latin typeface="Arial" charset="0"/>
                <a:ea typeface="ＭＳ Ｐゴシック" charset="0"/>
                <a:cs typeface="ＭＳ Ｐゴシック" charset="0"/>
              </a:rPr>
              <a:t> through 49.3 </a:t>
            </a:r>
            <a:r>
              <a:rPr lang="en-US" sz="1200" kern="1200" dirty="0">
                <a:solidFill>
                  <a:schemeClr val="tx1"/>
                </a:solidFill>
                <a:effectLst/>
                <a:latin typeface="Arial" charset="0"/>
                <a:ea typeface="ＭＳ Ｐゴシック" charset="0"/>
                <a:cs typeface="ＭＳ Ｐゴシック" charset="0"/>
              </a:rPr>
              <a:t>for diseases caused by types of bacteria.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605448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students to Tables 49.1 through</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49.3 for diseases caused by various bacteria. These tables also list the organism involved, route of transmission, symptoms of the disease, and prevention methods.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556571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are these unusual pathogens cultured in the lab? </a:t>
            </a:r>
            <a:r>
              <a:rPr lang="en-US" sz="1200" i="1" kern="1200" dirty="0">
                <a:solidFill>
                  <a:schemeClr val="tx1"/>
                </a:solidFill>
                <a:effectLst/>
                <a:latin typeface="Arial" charset="0"/>
                <a:ea typeface="ＭＳ Ｐゴシック" charset="0"/>
                <a:cs typeface="ＭＳ Ｐゴシック" charset="0"/>
              </a:rPr>
              <a:t>(Rickettsiae and chlamydiae do not grow on artificial media in the laboratory; tissue culture or serologic testing is required to identify them. Mycoplasmas can be cultivated from a patient specimen in the laboratory.)</a:t>
            </a:r>
          </a:p>
          <a:p>
            <a:r>
              <a:rPr lang="en-US" sz="1200" i="0" kern="1200" dirty="0">
                <a:solidFill>
                  <a:schemeClr val="tx1"/>
                </a:solidFill>
                <a:effectLst/>
                <a:latin typeface="Arial" charset="0"/>
                <a:ea typeface="ＭＳ Ｐゴシック" charset="0"/>
                <a:cs typeface="ＭＳ Ｐゴシック" charset="0"/>
              </a:rPr>
              <a:t>Refer</a:t>
            </a:r>
            <a:r>
              <a:rPr lang="en-US" sz="1200" i="0" kern="1200" baseline="0" dirty="0">
                <a:solidFill>
                  <a:schemeClr val="tx1"/>
                </a:solidFill>
                <a:effectLst/>
                <a:latin typeface="Arial" charset="0"/>
                <a:ea typeface="ＭＳ Ｐゴシック" charset="0"/>
                <a:cs typeface="ＭＳ Ｐゴシック" charset="0"/>
              </a:rPr>
              <a:t> students to Table 49.4 to view diseases caused by rickettsiae, mycoplasmas, and chlamydiae.</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670653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Fungal infections can be superficial, like athlete’s foot, or serious, if they penetrate into the body.</a:t>
            </a:r>
          </a:p>
          <a:p>
            <a:r>
              <a:rPr lang="en-US" sz="1200" kern="1200" dirty="0">
                <a:solidFill>
                  <a:schemeClr val="tx1"/>
                </a:solidFill>
                <a:effectLst/>
                <a:latin typeface="Arial" charset="0"/>
                <a:ea typeface="ＭＳ Ｐゴシック" charset="0"/>
                <a:cs typeface="ＭＳ Ｐゴシック" charset="0"/>
              </a:rPr>
              <a:t>Refer students to Table 49.5</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for a list of common diseases caused by fungi.</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499273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How are stool specimens examined? </a:t>
            </a:r>
            <a:r>
              <a:rPr lang="en-US" sz="1200" i="1" kern="1200" dirty="0">
                <a:solidFill>
                  <a:schemeClr val="tx1"/>
                </a:solidFill>
                <a:effectLst/>
                <a:latin typeface="Arial" charset="0"/>
                <a:ea typeface="ＭＳ Ｐゴシック" charset="0"/>
                <a:cs typeface="ＭＳ Ｐゴシック" charset="0"/>
              </a:rPr>
              <a:t>(The stool specimen is collected and placed into two vials, each with a preservative. From these preparations, a wet mount is made to observe motile organisms, a stained smear is made to provide contrast to the existing debris in the stool, and the specimen is concentrated either by sedimentation or flotation to allow recovery of protozoan cysts and helminth eggs.)</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Refer students to Table 49.6 for a list of common diseases caused by parasites and protozoa.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2003878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Procedure 49.1 describes how to collect a stool specimen for ova and parasite testing.</a:t>
            </a:r>
          </a:p>
          <a:p>
            <a:r>
              <a:rPr lang="en-US" sz="1200" kern="1200" dirty="0">
                <a:solidFill>
                  <a:schemeClr val="tx1"/>
                </a:solidFill>
                <a:effectLst/>
                <a:latin typeface="Arial" charset="0"/>
                <a:ea typeface="ＭＳ Ｐゴシック" charset="0"/>
              </a:rPr>
              <a:t>Refer to Figure 49.4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538281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0" kern="1200" dirty="0">
                <a:solidFill>
                  <a:schemeClr val="tx1"/>
                </a:solidFill>
                <a:effectLst/>
                <a:latin typeface="Arial" charset="0"/>
                <a:ea typeface="ＭＳ Ｐゴシック" charset="0"/>
                <a:cs typeface="ＭＳ Ｐゴシック" charset="0"/>
              </a:rPr>
              <a:t>Often,</a:t>
            </a:r>
            <a:r>
              <a:rPr lang="en-US" sz="1200" b="0" i="0" kern="1200" baseline="0" dirty="0">
                <a:solidFill>
                  <a:schemeClr val="tx1"/>
                </a:solidFill>
                <a:effectLst/>
                <a:latin typeface="Arial" charset="0"/>
                <a:ea typeface="ＭＳ Ｐゴシック" charset="0"/>
                <a:cs typeface="ＭＳ Ｐゴシック" charset="0"/>
              </a:rPr>
              <a:t> instead of culturing a specimen for a virus, the patient’s blood sample or other body fluids are used to test for the specific antibody related to the suspected viral infection.</a:t>
            </a:r>
          </a:p>
          <a:p>
            <a:pPr lvl="0"/>
            <a:r>
              <a:rPr lang="en-US" sz="1200" b="0" i="0" kern="1200" baseline="0" dirty="0">
                <a:solidFill>
                  <a:schemeClr val="tx1"/>
                </a:solidFill>
                <a:effectLst/>
                <a:latin typeface="Arial" charset="0"/>
                <a:ea typeface="ＭＳ Ｐゴシック" charset="0"/>
                <a:cs typeface="ＭＳ Ｐゴシック" charset="0"/>
              </a:rPr>
              <a:t>Refer to Table 49.7 to view common diseases caused by viruses.</a:t>
            </a:r>
            <a:endParaRPr lang="en-US" sz="1200" b="0" i="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784778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two questions must a medical assistant ask when collecting specimens for microbiologic analysis? </a:t>
            </a:r>
            <a:r>
              <a:rPr lang="en-US" sz="1200" i="1" kern="1200" dirty="0">
                <a:solidFill>
                  <a:schemeClr val="tx1"/>
                </a:solidFill>
                <a:effectLst/>
                <a:latin typeface="Arial" charset="0"/>
                <a:ea typeface="ＭＳ Ｐゴシック" charset="0"/>
                <a:cs typeface="ＭＳ Ｐゴシック" charset="0"/>
              </a:rPr>
              <a:t>(“In what ways can I prevent contamination of this sample?” and “What can I do to protect myself from becoming infected while I collect this sample?”)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Ideally, specimens should be collected during the acute phase of an illness and before antibiotics are prescribed.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719331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0" kern="1200" dirty="0">
                <a:solidFill>
                  <a:schemeClr val="tx1"/>
                </a:solidFill>
                <a:effectLst/>
                <a:latin typeface="Arial" charset="0"/>
                <a:ea typeface="ＭＳ Ｐゴシック" charset="0"/>
                <a:cs typeface="ＭＳ Ｐゴシック" charset="0"/>
              </a:rPr>
              <a:t>Specimen collection and handling are among the most critical considerations in patient care because the results generated</a:t>
            </a:r>
            <a:r>
              <a:rPr lang="en-US" sz="1200" b="0" i="0" kern="1200" baseline="0" dirty="0">
                <a:solidFill>
                  <a:schemeClr val="tx1"/>
                </a:solidFill>
                <a:effectLst/>
                <a:latin typeface="Arial" charset="0"/>
                <a:ea typeface="ＭＳ Ｐゴシック" charset="0"/>
                <a:cs typeface="ＭＳ Ｐゴシック" charset="0"/>
              </a:rPr>
              <a:t> by the lab are directly dependent on the quality of the specimen and its condition on arrival in the laboratory.</a:t>
            </a:r>
          </a:p>
          <a:p>
            <a:pPr lvl="0"/>
            <a:r>
              <a:rPr lang="en-US" sz="1200" b="0" i="0" kern="1200" baseline="0" dirty="0">
                <a:solidFill>
                  <a:schemeClr val="tx1"/>
                </a:solidFill>
                <a:effectLst/>
                <a:latin typeface="Arial" charset="0"/>
                <a:ea typeface="ＭＳ Ｐゴシック" charset="0"/>
                <a:cs typeface="ＭＳ Ｐゴシック" charset="0"/>
              </a:rPr>
              <a:t>Refer to Figures 49.5 through 49.7 in the textbook.</a:t>
            </a:r>
          </a:p>
          <a:p>
            <a:pPr lvl="0"/>
            <a:r>
              <a:rPr lang="en-US" sz="1200" b="0" i="0" kern="1200" baseline="0" dirty="0">
                <a:solidFill>
                  <a:schemeClr val="tx1"/>
                </a:solidFill>
                <a:effectLst/>
                <a:latin typeface="Arial" charset="0"/>
                <a:ea typeface="ＭＳ Ｐゴシック" charset="0"/>
                <a:cs typeface="ＭＳ Ｐゴシック" charset="0"/>
              </a:rPr>
              <a:t>See Table 49.8 for a description of specimens, containers, patient preparation processes, and storage of specimens commonly collected or handled by medical assistants.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534134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599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i="1" kern="1200" dirty="0">
                <a:solidFill>
                  <a:schemeClr val="tx1"/>
                </a:solidFill>
                <a:effectLst/>
                <a:latin typeface="Arial" charset="0"/>
                <a:ea typeface="ＭＳ Ｐゴシック" charset="0"/>
                <a:cs typeface="ＭＳ Ｐゴシック" charset="0"/>
              </a:rPr>
              <a:t>Enterobius vermicularis</a:t>
            </a:r>
            <a:r>
              <a:rPr lang="en-US" sz="1200" b="0" i="0" kern="1200" dirty="0">
                <a:solidFill>
                  <a:schemeClr val="tx1"/>
                </a:solidFill>
                <a:effectLst/>
                <a:latin typeface="Arial" charset="0"/>
                <a:ea typeface="ＭＳ Ｐゴシック" charset="0"/>
                <a:cs typeface="ＭＳ Ｐゴシック" charset="0"/>
              </a:rPr>
              <a:t> is commonly</a:t>
            </a:r>
            <a:r>
              <a:rPr lang="en-US" sz="1200" b="0" i="0" kern="1200" baseline="0" dirty="0">
                <a:solidFill>
                  <a:schemeClr val="tx1"/>
                </a:solidFill>
                <a:effectLst/>
                <a:latin typeface="Arial" charset="0"/>
                <a:ea typeface="ＭＳ Ｐゴシック" charset="0"/>
                <a:cs typeface="ＭＳ Ｐゴシック" charset="0"/>
              </a:rPr>
              <a:t> called the </a:t>
            </a:r>
            <a:r>
              <a:rPr lang="en-US" sz="1200" b="0" i="1" kern="1200" baseline="0" dirty="0">
                <a:solidFill>
                  <a:schemeClr val="tx1"/>
                </a:solidFill>
                <a:effectLst/>
                <a:latin typeface="Arial" charset="0"/>
                <a:ea typeface="ＭＳ Ｐゴシック" charset="0"/>
                <a:cs typeface="ＭＳ Ｐゴシック" charset="0"/>
              </a:rPr>
              <a:t>pinworm</a:t>
            </a:r>
            <a:r>
              <a:rPr lang="en-US" sz="1200" b="0" i="0" kern="1200" baseline="0" dirty="0">
                <a:solidFill>
                  <a:schemeClr val="tx1"/>
                </a:solidFill>
                <a:effectLst/>
                <a:latin typeface="Arial" charset="0"/>
                <a:ea typeface="ＭＳ Ｐゴシック" charset="0"/>
                <a:cs typeface="ＭＳ Ｐゴシック" charset="0"/>
              </a:rPr>
              <a:t>.</a:t>
            </a:r>
          </a:p>
          <a:p>
            <a:pPr lvl="0"/>
            <a:r>
              <a:rPr lang="en-US" sz="1200" b="0" i="0" kern="1200" baseline="0" dirty="0">
                <a:solidFill>
                  <a:schemeClr val="tx1"/>
                </a:solidFill>
                <a:effectLst/>
                <a:latin typeface="Arial" charset="0"/>
                <a:ea typeface="ＭＳ Ｐゴシック" charset="0"/>
                <a:cs typeface="ＭＳ Ｐゴシック" charset="0"/>
              </a:rPr>
              <a:t>For children, instruct the parent not to change the child’s clothing or diaper before coming into the office, and bring the child immediately after waking.</a:t>
            </a:r>
          </a:p>
          <a:p>
            <a:pPr lvl="0"/>
            <a:r>
              <a:rPr lang="en-US" sz="1200" b="0" i="0" kern="1200" baseline="0" dirty="0">
                <a:solidFill>
                  <a:schemeClr val="tx1"/>
                </a:solidFill>
                <a:effectLst/>
                <a:latin typeface="Arial" charset="0"/>
                <a:ea typeface="ＭＳ Ｐゴシック" charset="0"/>
                <a:cs typeface="ＭＳ Ｐゴシック" charset="0"/>
              </a:rPr>
              <a:t>Refer to Figure 49.8 in the textbook.</a:t>
            </a:r>
            <a:endParaRPr lang="en-US" sz="1200" b="0" i="1" kern="1200" baseline="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920559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insert provides information about quality control, how to perform the procedure, interpretation</a:t>
            </a:r>
            <a:r>
              <a:rPr lang="en-US" sz="1200" kern="1200" baseline="0" dirty="0">
                <a:solidFill>
                  <a:schemeClr val="tx1"/>
                </a:solidFill>
                <a:effectLst/>
                <a:latin typeface="Arial" charset="0"/>
                <a:ea typeface="ＭＳ Ｐゴシック" charset="0"/>
                <a:cs typeface="ＭＳ Ｐゴシック" charset="0"/>
              </a:rPr>
              <a:t> of results, limitations of the procedure, and references.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38377331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For a differential or a specific diagnosis, the physician may need additional tests.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0471588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Why should a negative test result on a rapid test still be confirmed with a throat culture? </a:t>
            </a:r>
            <a:r>
              <a:rPr lang="en-US" sz="1200" i="1" kern="1200" dirty="0">
                <a:solidFill>
                  <a:schemeClr val="tx1"/>
                </a:solidFill>
                <a:effectLst/>
                <a:latin typeface="Arial" charset="0"/>
                <a:ea typeface="ＭＳ Ｐゴシック" charset="0"/>
                <a:cs typeface="ＭＳ Ｐゴシック" charset="0"/>
              </a:rPr>
              <a:t>(If the test results are negative, the organism may not have been present in sufficient numbers to be detected.)</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Procedure 49.2 in the textbook describes how to collect a specimen for a throat culture and Procedure 49.3 describes how to perform a rapid strep test.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759534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are the samples taken and tested? </a:t>
            </a:r>
            <a:r>
              <a:rPr lang="en-US" sz="1200" i="1" kern="1200" dirty="0">
                <a:solidFill>
                  <a:schemeClr val="tx1"/>
                </a:solidFill>
                <a:effectLst/>
                <a:latin typeface="Arial" charset="0"/>
                <a:ea typeface="ＭＳ Ｐゴシック" charset="0"/>
                <a:cs typeface="ＭＳ Ｐゴシック" charset="0"/>
              </a:rPr>
              <a:t>(If a swab is used, the sample is removed from the swab using saline, a transport medium, or a solution provided by the manufacturer. Nasal washings can be used directly in the test kit.)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732329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Rapid diagnosis can lead to shorter hospital stays, a reduced need for antibiotic therapy to treat secondary bacterial infection, and a lower cost for hospital care.</a:t>
            </a:r>
          </a:p>
          <a:p>
            <a:r>
              <a:rPr lang="en-US" sz="1200" kern="1200" dirty="0">
                <a:solidFill>
                  <a:schemeClr val="tx1"/>
                </a:solidFill>
                <a:effectLst/>
                <a:latin typeface="Arial" charset="0"/>
                <a:ea typeface="ＭＳ Ｐゴシック" charset="0"/>
              </a:rPr>
              <a:t>Refer to Figure 49.9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1644691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Most serologic testing performed in the physician’s office is done with individual testing kits.</a:t>
            </a:r>
          </a:p>
          <a:p>
            <a:r>
              <a:rPr lang="en-US" sz="1200" kern="1200" dirty="0">
                <a:solidFill>
                  <a:schemeClr val="tx1"/>
                </a:solidFill>
                <a:effectLst/>
                <a:latin typeface="Arial" charset="0"/>
                <a:ea typeface="ＭＳ Ｐゴシック" charset="0"/>
                <a:cs typeface="ＭＳ Ｐゴシック" charset="0"/>
              </a:rPr>
              <a:t>CLIA-waived tests that can be performed by a medical assistant to detect antibody to a pathogen include those for infectious mononucleosis, </a:t>
            </a:r>
            <a:r>
              <a:rPr lang="en-US" sz="1200" i="1" kern="1200" dirty="0">
                <a:solidFill>
                  <a:schemeClr val="tx1"/>
                </a:solidFill>
                <a:effectLst/>
                <a:latin typeface="Arial" charset="0"/>
                <a:ea typeface="ＭＳ Ｐゴシック" charset="0"/>
                <a:cs typeface="ＭＳ Ｐゴシック" charset="0"/>
              </a:rPr>
              <a:t>Helicobacter pylori</a:t>
            </a:r>
            <a:r>
              <a:rPr lang="en-US" sz="1200" kern="1200" dirty="0">
                <a:solidFill>
                  <a:schemeClr val="tx1"/>
                </a:solidFill>
                <a:effectLst/>
                <a:latin typeface="Arial" charset="0"/>
                <a:ea typeface="ＭＳ Ｐゴシック" charset="0"/>
                <a:cs typeface="ＭＳ Ｐゴシック" charset="0"/>
              </a:rPr>
              <a:t>, human immunodeficiency virus (HIV), and Lyme disease.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5767610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Describe the effects of mono. </a:t>
            </a:r>
            <a:r>
              <a:rPr lang="en-US" sz="1200" i="1" kern="1200" dirty="0">
                <a:solidFill>
                  <a:schemeClr val="tx1"/>
                </a:solidFill>
                <a:effectLst/>
                <a:latin typeface="Arial" charset="0"/>
                <a:ea typeface="ＭＳ Ｐゴシック" charset="0"/>
                <a:cs typeface="ＭＳ Ｐゴシック" charset="0"/>
              </a:rPr>
              <a:t>(In children the infection may pass unrecognized or result in a mild illness lasting only a few days, with sore throat, fever, swollen tonsils, and enlarged lymph nodes in the neck. In young people, some of the most common complications include the abrupt onset of fatigue, headaches, aching muscles, faint rash, fever, very swollen tonsils, enlarged lymph glands, and loss of appetite often associated with nausea.)</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Procedure 49.4 in the textbook describes how to perform the mono test for infectious mononucleosis.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1849869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Arial" charset="0"/>
                <a:ea typeface="ＭＳ Ｐゴシック" charset="0"/>
                <a:cs typeface="ＭＳ Ｐゴシック" charset="0"/>
              </a:rPr>
              <a:t>H. pylori</a:t>
            </a:r>
            <a:r>
              <a:rPr lang="en-US" sz="1200" kern="1200" dirty="0">
                <a:solidFill>
                  <a:schemeClr val="tx1"/>
                </a:solidFill>
                <a:effectLst/>
                <a:latin typeface="Arial" charset="0"/>
                <a:ea typeface="ＭＳ Ｐゴシック" charset="0"/>
                <a:cs typeface="ＭＳ Ｐゴシック" charset="0"/>
              </a:rPr>
              <a:t> is a spiral-shaped bacterium that can infect the gastric mucous layer or adhere to the epithelial lining of the stomach.</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41424722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Lyme disease is the most common insect-borne infectious disease in North America, and it is a significant public health concern.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102082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501068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whole blood is used, it can be obtained from a finger stick or venipuncture. </a:t>
            </a:r>
          </a:p>
          <a:p>
            <a:r>
              <a:rPr lang="en-US" sz="1200" kern="1200" dirty="0">
                <a:solidFill>
                  <a:schemeClr val="tx1"/>
                </a:solidFill>
                <a:effectLst/>
                <a:latin typeface="Arial" charset="0"/>
                <a:ea typeface="ＭＳ Ｐゴシック" charset="0"/>
                <a:cs typeface="ＭＳ Ｐゴシック" charset="0"/>
              </a:rPr>
              <a:t>The blood is mixed into the collection vial, and the testing device is inserted.</a:t>
            </a:r>
          </a:p>
          <a:p>
            <a:r>
              <a:rPr lang="en-US" sz="1200" kern="1200" dirty="0">
                <a:solidFill>
                  <a:schemeClr val="tx1"/>
                </a:solidFill>
                <a:effectLst/>
                <a:latin typeface="Arial" charset="0"/>
                <a:ea typeface="ＭＳ Ｐゴシック" charset="0"/>
              </a:rPr>
              <a:t>Refer to Figure 49.10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71886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Either heat or methanol can be used to fix the slide, which results in the material adhering to the slide.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4156997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is a Gram’s stain applied? </a:t>
            </a:r>
            <a:r>
              <a:rPr lang="en-US" sz="1200" i="1" kern="1200" dirty="0">
                <a:solidFill>
                  <a:schemeClr val="tx1"/>
                </a:solidFill>
                <a:effectLst/>
                <a:latin typeface="Arial" charset="0"/>
                <a:ea typeface="ＭＳ Ｐゴシック" charset="0"/>
                <a:cs typeface="ＭＳ Ｐゴシック" charset="0"/>
              </a:rPr>
              <a:t>(It involves applying a sequence of primary dye, mordant, decolorizer, and counterstain to the slide. The dyes are taken up differently according to the chemical composition of the cell walls. Bacteria react best in the Gram’s stain when they are 24 hours old or less.)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3887071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For the acid-fast stain, a red primary dye is applied first, then the decolorizer,</a:t>
            </a:r>
            <a:r>
              <a:rPr lang="en-US" sz="1200" kern="1200" baseline="0" dirty="0">
                <a:solidFill>
                  <a:schemeClr val="tx1"/>
                </a:solidFill>
                <a:effectLst/>
                <a:latin typeface="Arial" charset="0"/>
                <a:ea typeface="ＭＳ Ｐゴシック" charset="0"/>
                <a:cs typeface="ＭＳ Ｐゴシック" charset="0"/>
              </a:rPr>
              <a:t> followed by a counterstain.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6116200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An inoculating needle is thin and pointed and is ideal for sampling single colonies.</a:t>
            </a:r>
          </a:p>
          <a:p>
            <a:r>
              <a:rPr lang="en-US" sz="1200" kern="1200" dirty="0">
                <a:solidFill>
                  <a:schemeClr val="tx1"/>
                </a:solidFill>
                <a:effectLst/>
                <a:latin typeface="Arial" charset="0"/>
                <a:ea typeface="ＭＳ Ｐゴシック" charset="0"/>
                <a:cs typeface="ＭＳ Ｐゴシック" charset="0"/>
              </a:rPr>
              <a:t>Incineration is the fastest way to sterilize reusable equipment (e.g., wire loops, needles, and metal forceps) that must be sterilized before and after use.</a:t>
            </a:r>
          </a:p>
          <a:p>
            <a:r>
              <a:rPr lang="en-US" sz="1200" kern="1200" dirty="0">
                <a:solidFill>
                  <a:schemeClr val="tx1"/>
                </a:solidFill>
                <a:effectLst/>
                <a:latin typeface="Arial" charset="0"/>
                <a:ea typeface="ＭＳ Ｐゴシック" charset="0"/>
              </a:rPr>
              <a:t>Refer to Figures 49.12 and 49.13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96568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are anaerobes incubated? </a:t>
            </a:r>
            <a:r>
              <a:rPr lang="en-US" sz="1200" i="1" kern="1200" dirty="0">
                <a:solidFill>
                  <a:schemeClr val="tx1"/>
                </a:solidFill>
                <a:effectLst/>
                <a:latin typeface="Arial" charset="0"/>
                <a:ea typeface="ＭＳ Ｐゴシック" charset="0"/>
                <a:cs typeface="ＭＳ Ｐゴシック" charset="0"/>
              </a:rPr>
              <a:t>(Cultures for anaerobes must be incubated in an atmosphere devoid of oxygen. Special jars called </a:t>
            </a:r>
            <a:r>
              <a:rPr lang="en-US" sz="1200" i="0" kern="1200" dirty="0">
                <a:solidFill>
                  <a:schemeClr val="tx1"/>
                </a:solidFill>
                <a:effectLst/>
                <a:latin typeface="Arial" charset="0"/>
                <a:ea typeface="ＭＳ Ｐゴシック" charset="0"/>
                <a:cs typeface="ＭＳ Ｐゴシック" charset="0"/>
              </a:rPr>
              <a:t>anaerobe jars </a:t>
            </a:r>
            <a:r>
              <a:rPr lang="en-US" sz="1200" i="1" kern="1200" dirty="0">
                <a:solidFill>
                  <a:schemeClr val="tx1"/>
                </a:solidFill>
                <a:effectLst/>
                <a:latin typeface="Arial" charset="0"/>
                <a:ea typeface="ＭＳ Ｐゴシック" charset="0"/>
                <a:cs typeface="ＭＳ Ｐゴシック" charset="0"/>
              </a:rPr>
              <a:t>chemically remove oxygen from the environment and are small enough to place in an incubator.)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4728048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the organism is in pure culture, staining and additional biochemical testing can be done to identify it at the genus and species level.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182995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49.14 in the textbook.</a:t>
            </a:r>
          </a:p>
          <a:p>
            <a:r>
              <a:rPr lang="en-US" sz="1200" kern="1200" dirty="0">
                <a:solidFill>
                  <a:schemeClr val="tx1"/>
                </a:solidFill>
                <a:effectLst/>
                <a:latin typeface="Arial" charset="0"/>
                <a:ea typeface="ＭＳ Ｐゴシック" charset="0"/>
              </a:rPr>
              <a:t>The presence of beta hemolysis and a zone of no growth around the bacitracin disk indicate that the patient has strep throat.</a:t>
            </a:r>
          </a:p>
          <a:p>
            <a:r>
              <a:rPr lang="en-US" sz="1200" kern="1200" dirty="0">
                <a:solidFill>
                  <a:schemeClr val="tx1"/>
                </a:solidFill>
                <a:effectLst/>
                <a:latin typeface="Arial" charset="0"/>
                <a:ea typeface="ＭＳ Ｐゴシック" charset="0"/>
              </a:rPr>
              <a:t>Additional testing may be needed to confirm the identify of the organism.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30979755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How is the </a:t>
            </a:r>
            <a:r>
              <a:rPr lang="en-US" sz="1200" kern="1200" dirty="0" smtClean="0">
                <a:solidFill>
                  <a:schemeClr val="tx1"/>
                </a:solidFill>
                <a:effectLst/>
                <a:latin typeface="Arial" charset="0"/>
                <a:ea typeface="ＭＳ Ｐゴシック" charset="0"/>
                <a:cs typeface="ＭＳ Ｐゴシック" charset="0"/>
              </a:rPr>
              <a:t>possibility </a:t>
            </a:r>
            <a:r>
              <a:rPr lang="en-US" sz="1200" kern="1200" dirty="0">
                <a:solidFill>
                  <a:schemeClr val="tx1"/>
                </a:solidFill>
                <a:effectLst/>
                <a:latin typeface="Arial" charset="0"/>
                <a:ea typeface="ＭＳ Ｐゴシック" charset="0"/>
                <a:cs typeface="ＭＳ Ｐゴシック" charset="0"/>
              </a:rPr>
              <a:t>of a UTI assessed? </a:t>
            </a:r>
            <a:r>
              <a:rPr lang="en-US" sz="1200" i="1" kern="1200" dirty="0">
                <a:solidFill>
                  <a:schemeClr val="tx1"/>
                </a:solidFill>
                <a:effectLst/>
                <a:latin typeface="Arial" charset="0"/>
                <a:ea typeface="ＭＳ Ｐゴシック" charset="0"/>
                <a:cs typeface="ＭＳ Ｐゴシック" charset="0"/>
              </a:rPr>
              <a:t>(Each colony that grows on the plate represents 1000 colony-forming units [cfu] per milliliter. A system of numeric values has been devised to assess the possibility of a urinary tract infection.)</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15004370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healthcare provider must decide which medication</a:t>
            </a:r>
            <a:r>
              <a:rPr lang="en-US" sz="1200" kern="1200" baseline="0" dirty="0">
                <a:solidFill>
                  <a:schemeClr val="tx1"/>
                </a:solidFill>
                <a:effectLst/>
                <a:latin typeface="Arial" charset="0"/>
                <a:ea typeface="ＭＳ Ｐゴシック" charset="0"/>
                <a:cs typeface="ＭＳ Ｐゴシック" charset="0"/>
              </a:rPr>
              <a:t> to order based on initial test results and the patient’s physical examination.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2004768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Your responsibilities will include preventing nosocomial infections and assisting with infection control in the physician office laboratory (POL) and in the patients the POL serves.</a:t>
            </a:r>
          </a:p>
          <a:p>
            <a:r>
              <a:rPr lang="en-US" sz="1200" kern="1200" dirty="0">
                <a:solidFill>
                  <a:schemeClr val="tx1"/>
                </a:solidFill>
                <a:effectLst/>
                <a:latin typeface="Arial" charset="0"/>
                <a:ea typeface="ＭＳ Ｐゴシック" charset="0"/>
                <a:cs typeface="ＭＳ Ｐゴシック" charset="0"/>
              </a:rPr>
              <a:t>Infectious diseases caused by microorganisms</a:t>
            </a:r>
            <a:r>
              <a:rPr lang="en-US" sz="1200" kern="1200" baseline="0" dirty="0">
                <a:solidFill>
                  <a:schemeClr val="tx1"/>
                </a:solidFill>
                <a:effectLst/>
                <a:latin typeface="Arial" charset="0"/>
                <a:ea typeface="ＭＳ Ｐゴシック" charset="0"/>
                <a:cs typeface="ＭＳ Ｐゴシック" charset="0"/>
              </a:rPr>
              <a:t> have gotten a lot of publicity.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4078653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students to Figure 49.15 and discuss how to read a culture</a:t>
            </a:r>
            <a:r>
              <a:rPr lang="en-US" sz="1200" kern="1200" baseline="0" dirty="0">
                <a:solidFill>
                  <a:schemeClr val="tx1"/>
                </a:solidFill>
                <a:effectLst/>
                <a:latin typeface="Arial" charset="0"/>
                <a:ea typeface="ＭＳ Ｐゴシック" charset="0"/>
                <a:cs typeface="ＭＳ Ｐゴシック" charset="0"/>
              </a:rPr>
              <a:t> and sensitivity test to determine whether the bacteria are sensitive, resistant, or intermediate.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0094112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Reinforce the need for strict adherence to the prescribed antimicrobial therapy by pointing out the possible complications of noncompliance, such as relapse or systemic involvement.</a:t>
            </a:r>
          </a:p>
          <a:p>
            <a:pPr lvl="0"/>
            <a:r>
              <a:rPr lang="en-US" sz="1200" kern="1200" dirty="0">
                <a:solidFill>
                  <a:schemeClr val="tx1"/>
                </a:solidFill>
                <a:effectLst/>
                <a:latin typeface="Arial" charset="0"/>
                <a:ea typeface="ＭＳ Ｐゴシック" charset="0"/>
                <a:cs typeface="ＭＳ Ｐゴシック" charset="0"/>
              </a:rPr>
              <a:t>Explain to the patient that inadequate drug therapy (not taking the medication as prescribed) may cause the infection to worsen and spread.</a:t>
            </a:r>
          </a:p>
          <a:p>
            <a:r>
              <a:rPr lang="en-US" sz="1200" kern="1200" dirty="0">
                <a:solidFill>
                  <a:schemeClr val="tx1"/>
                </a:solidFill>
                <a:effectLst/>
                <a:latin typeface="Arial" charset="0"/>
                <a:ea typeface="ＭＳ Ｐゴシック" charset="0"/>
                <a:cs typeface="ＭＳ Ｐゴシック" charset="0"/>
              </a:rPr>
              <a:t>Listen to the patient; answer all questions.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8526110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Each state legislature determines how the data are to be reported and what diseases must be reported.</a:t>
            </a:r>
          </a:p>
          <a:p>
            <a:r>
              <a:rPr lang="en-US" sz="1200" kern="1200" dirty="0">
                <a:solidFill>
                  <a:schemeClr val="tx1"/>
                </a:solidFill>
                <a:effectLst/>
                <a:latin typeface="Arial" charset="0"/>
                <a:ea typeface="ＭＳ Ｐゴシック" charset="0"/>
                <a:cs typeface="ＭＳ Ｐゴシック" charset="0"/>
              </a:rPr>
              <a:t>Hand hygiene should be foremost in your mind with each patient encounter.</a:t>
            </a:r>
          </a:p>
          <a:p>
            <a:r>
              <a:rPr lang="en-US" sz="1200" kern="1200" dirty="0">
                <a:solidFill>
                  <a:schemeClr val="tx1"/>
                </a:solidFill>
                <a:effectLst/>
                <a:latin typeface="Arial" charset="0"/>
                <a:ea typeface="ＭＳ Ｐゴシック" charset="0"/>
                <a:cs typeface="ＭＳ Ｐゴシック" charset="0"/>
              </a:rPr>
              <a:t>CDC states that the most effective means of stopping the transmission of disease is frequent and proper handwashing.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3529407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are viruses not considered living microorganisms? </a:t>
            </a:r>
            <a:r>
              <a:rPr lang="en-US" sz="1200" i="1" kern="1200" dirty="0">
                <a:solidFill>
                  <a:schemeClr val="tx1"/>
                </a:solidFill>
                <a:effectLst/>
                <a:latin typeface="Arial" charset="0"/>
                <a:ea typeface="ＭＳ Ｐゴシック" charset="0"/>
                <a:cs typeface="ＭＳ Ｐゴシック" charset="0"/>
              </a:rPr>
              <a:t>(They consist of a core of either ribonucleic acid [RNA] or deoxyribonucleic acid [DNA] covered by a protein shell. Alone, they neither metabolize nor reproduce; however, once inside a host cell, viruses use the host cell’s organelles and macromolecules to multiply.)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1442051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genus name of the organism may be represented by a single letter after the organism’s full genus and species name has been written once in a report.</a:t>
            </a:r>
          </a:p>
          <a:p>
            <a:r>
              <a:rPr lang="en-US" sz="1200" kern="1200" dirty="0">
                <a:solidFill>
                  <a:schemeClr val="tx1"/>
                </a:solidFill>
                <a:effectLst/>
                <a:latin typeface="Arial" charset="0"/>
                <a:ea typeface="ＭＳ Ｐゴシック" charset="0"/>
                <a:cs typeface="ＭＳ Ｐゴシック" charset="0"/>
              </a:rPr>
              <a:t>For example, </a:t>
            </a:r>
            <a:r>
              <a:rPr lang="en-US" sz="1200" i="1" kern="1200" dirty="0">
                <a:solidFill>
                  <a:schemeClr val="tx1"/>
                </a:solidFill>
                <a:effectLst/>
                <a:latin typeface="Arial" charset="0"/>
                <a:ea typeface="ＭＳ Ｐゴシック" charset="0"/>
                <a:cs typeface="ＭＳ Ｐゴシック" charset="0"/>
              </a:rPr>
              <a:t>Escherichia coli</a:t>
            </a:r>
            <a:r>
              <a:rPr lang="en-US" sz="1200" kern="1200" dirty="0">
                <a:solidFill>
                  <a:schemeClr val="tx1"/>
                </a:solidFill>
                <a:effectLst/>
                <a:latin typeface="Arial" charset="0"/>
                <a:ea typeface="ＭＳ Ｐゴシック" charset="0"/>
                <a:cs typeface="ＭＳ Ｐゴシック" charset="0"/>
              </a:rPr>
              <a:t> is commonly referred to as </a:t>
            </a:r>
            <a:r>
              <a:rPr lang="en-US" sz="1200" i="1" kern="1200" dirty="0">
                <a:solidFill>
                  <a:schemeClr val="tx1"/>
                </a:solidFill>
                <a:effectLst/>
                <a:latin typeface="Arial" charset="0"/>
                <a:ea typeface="ＭＳ Ｐゴシック" charset="0"/>
                <a:cs typeface="ＭＳ Ｐゴシック" charset="0"/>
              </a:rPr>
              <a:t>E. coli.</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4184819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Bacteria</a:t>
            </a:r>
            <a:r>
              <a:rPr lang="en-US" sz="1200" kern="1200" baseline="0" dirty="0">
                <a:solidFill>
                  <a:schemeClr val="tx1"/>
                </a:solidFill>
                <a:effectLst/>
                <a:latin typeface="Arial" charset="0"/>
                <a:ea typeface="ＭＳ Ｐゴシック" charset="0"/>
                <a:cs typeface="ＭＳ Ｐゴシック" charset="0"/>
              </a:rPr>
              <a:t> often are classified according to their staining characteristics, shapes, and environmental conditions in which they thrive.</a:t>
            </a:r>
            <a:r>
              <a:rPr lang="en-US" sz="1200" kern="1200" dirty="0">
                <a:solidFill>
                  <a:schemeClr val="tx1"/>
                </a:solidFill>
                <a:effectLst/>
                <a:latin typeface="Arial" charset="0"/>
                <a:ea typeface="ＭＳ Ｐゴシック" charset="0"/>
                <a:cs typeface="ＭＳ Ｐゴシック" charset="0"/>
              </a:rPr>
              <a:t>	</a:t>
            </a:r>
          </a:p>
          <a:p>
            <a:pPr lvl="0"/>
            <a:r>
              <a:rPr lang="en-US" sz="1200" kern="1200" dirty="0">
                <a:solidFill>
                  <a:schemeClr val="tx1"/>
                </a:solidFill>
                <a:effectLst/>
                <a:latin typeface="Arial" charset="0"/>
                <a:ea typeface="ＭＳ Ｐゴシック" charset="0"/>
              </a:rPr>
              <a:t>Bacterial infections quickly overwhelm a person’s immune system. Some reproduce in as little as 14 minutes, whereas other take days to divide.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582087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Gram-positive cells contain a thick layer of </a:t>
            </a:r>
            <a:r>
              <a:rPr lang="en-US" sz="1200" b="0" i="0" u="none" strike="noStrike" kern="1200" baseline="0" dirty="0">
                <a:solidFill>
                  <a:schemeClr val="tx1"/>
                </a:solidFill>
                <a:latin typeface="Arial" charset="0"/>
                <a:ea typeface="ＭＳ Ｐゴシック" charset="0"/>
                <a:cs typeface="ＭＳ Ｐゴシック" charset="0"/>
              </a:rPr>
              <a:t>peptidoglycan (</a:t>
            </a:r>
            <a:r>
              <a:rPr lang="en-US" sz="1200" kern="1200" dirty="0">
                <a:solidFill>
                  <a:schemeClr val="tx1"/>
                </a:solidFill>
                <a:effectLst/>
                <a:latin typeface="Arial" charset="0"/>
                <a:ea typeface="ＭＳ Ｐゴシック" charset="0"/>
                <a:cs typeface="ＭＳ Ｐゴシック" charset="0"/>
              </a:rPr>
              <a:t>PG) with no lipid</a:t>
            </a:r>
            <a:r>
              <a:rPr lang="en-US" sz="1200" kern="1200" baseline="0" dirty="0">
                <a:solidFill>
                  <a:schemeClr val="tx1"/>
                </a:solidFill>
                <a:effectLst/>
                <a:latin typeface="Arial" charset="0"/>
                <a:ea typeface="ＭＳ Ｐゴシック" charset="0"/>
                <a:cs typeface="ＭＳ Ｐゴシック" charset="0"/>
              </a:rPr>
              <a:t> layer surrounding it.</a:t>
            </a:r>
          </a:p>
          <a:p>
            <a:pPr lvl="0"/>
            <a:r>
              <a:rPr lang="en-US" sz="1200" kern="1200" baseline="0" dirty="0">
                <a:solidFill>
                  <a:schemeClr val="tx1"/>
                </a:solidFill>
                <a:effectLst/>
                <a:latin typeface="Arial" charset="0"/>
                <a:ea typeface="ＭＳ Ｐゴシック" charset="0"/>
                <a:cs typeface="ＭＳ Ｐゴシック" charset="0"/>
              </a:rPr>
              <a:t>Gram-negative cells contain a thin layer of PG with a lipid layer surrounding it.</a:t>
            </a:r>
          </a:p>
          <a:p>
            <a:pPr lvl="0"/>
            <a:r>
              <a:rPr lang="en-US" sz="1200" kern="1200" baseline="0" dirty="0">
                <a:solidFill>
                  <a:schemeClr val="tx1"/>
                </a:solidFill>
                <a:effectLst/>
                <a:latin typeface="Arial" charset="0"/>
                <a:ea typeface="ＭＳ Ｐゴシック" charset="0"/>
                <a:cs typeface="ＭＳ Ｐゴシック" charset="0"/>
              </a:rPr>
              <a:t>Acid-fast cells contain a thin layer of PG surrounded by a thick layer of wax-like lipids.</a:t>
            </a:r>
          </a:p>
          <a:p>
            <a:pPr lvl="0"/>
            <a:r>
              <a:rPr lang="en-US" sz="1200" kern="1200" baseline="0" dirty="0">
                <a:solidFill>
                  <a:schemeClr val="tx1"/>
                </a:solidFill>
                <a:effectLst/>
                <a:latin typeface="Arial" charset="0"/>
                <a:ea typeface="ＭＳ Ｐゴシック" charset="0"/>
              </a:rPr>
              <a:t>Refer to Figures 49.1 and 49.2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290216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49.3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812440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bwMode="auto">
          <a:xfrm>
            <a:off x="7715250" y="6615921"/>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548536"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2" name="Freeform 5"/>
            <p:cNvSpPr/>
            <p:nvPr/>
          </p:nvSpPr>
          <p:spPr bwMode="gray">
            <a:xfrm rot="15687606">
              <a:off x="2769747"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447800"/>
            <a:ext cx="2712590" cy="1495588"/>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568927" y="1447800"/>
            <a:ext cx="3632850"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866441" y="3086845"/>
            <a:ext cx="2712589" cy="2933701"/>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55E8D2-BCEE-4D3D-AE6D-93BD204BAD0C}" type="datetimeFigureOut">
              <a:rPr lang="en-US" dirty="0"/>
              <a:t>1/18/2020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31024513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bwMode="gray">
            <a:xfrm rot="16200000">
              <a:off x="2852610"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24" name="Freeform 5"/>
            <p:cNvSpPr/>
            <p:nvPr/>
          </p:nvSpPr>
          <p:spPr bwMode="gray">
            <a:xfrm rot="15687606">
              <a:off x="3074559"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1381390"/>
            <a:ext cx="2987089" cy="157480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722909" y="1320800"/>
            <a:ext cx="2791102" cy="42164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0" y="3086100"/>
            <a:ext cx="2987089" cy="24511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BF110E-D48F-4A61-BE6D-11D38A61FE05}" type="datetimeFigureOut">
              <a:rPr lang="en-US" dirty="0"/>
              <a:t>1/18/2020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151226190"/>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8" name="Group 7"/>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10204164">
              <a:off x="426788" y="456424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Rectangle 15"/>
            <p:cNvSpPr/>
            <p:nvPr/>
          </p:nvSpPr>
          <p:spPr>
            <a:xfrm>
              <a:off x="421503" y="402165"/>
              <a:ext cx="8327939" cy="314113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0800000">
              <a:off x="485023" y="2670079"/>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1" y="4961454"/>
            <a:ext cx="642200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1" y="685800"/>
            <a:ext cx="642200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866440" y="5528192"/>
            <a:ext cx="6422004"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59E700-EF95-463F-B75A-2CDEC15C5A37}" type="datetimeFigureOut">
              <a:rPr lang="en-US" dirty="0"/>
              <a:t>1/18/2020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0" name="Rectangle 9"/>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067782837"/>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2780895"/>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Rectangle 8"/>
            <p:cNvSpPr/>
            <p:nvPr/>
          </p:nvSpPr>
          <p:spPr>
            <a:xfrm>
              <a:off x="485023" y="4343399"/>
              <a:ext cx="8182128" cy="211243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a:off x="485023" y="2854646"/>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927100"/>
            <a:ext cx="6422005" cy="1692720"/>
          </a:xfrm>
        </p:spPr>
        <p:txBody>
          <a:bodyPr/>
          <a:lstStyle>
            <a:lvl1pPr>
              <a:defRPr sz="3600"/>
            </a:lvl1pPr>
          </a:lstStyle>
          <a:p>
            <a:r>
              <a:rPr lang="en-US" smtClean="0"/>
              <a:t>Click to edit Master title style</a:t>
            </a:r>
            <a:endParaRPr lang="en-US" dirty="0"/>
          </a:p>
        </p:txBody>
      </p:sp>
      <p:sp>
        <p:nvSpPr>
          <p:cNvPr id="13" name="Text Placeholder 3"/>
          <p:cNvSpPr>
            <a:spLocks noGrp="1"/>
          </p:cNvSpPr>
          <p:nvPr>
            <p:ph type="body" sz="half" idx="2"/>
          </p:nvPr>
        </p:nvSpPr>
        <p:spPr>
          <a:xfrm>
            <a:off x="866440" y="3488023"/>
            <a:ext cx="6422005" cy="2536857"/>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7C6CC6-9B37-4318-8876-62F2332BE330}" type="datetimeFigureOut">
              <a:rPr lang="en-US" dirty="0"/>
              <a:t>1/18/2020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75204012"/>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1588" y="0"/>
            <a:ext cx="9145588" cy="6860798"/>
            <a:chOff x="-1588" y="0"/>
            <a:chExt cx="9145588" cy="6860798"/>
          </a:xfrm>
        </p:grpSpPr>
        <p:sp>
          <p:nvSpPr>
            <p:cNvPr id="13" name="Rectangle 12"/>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21010068">
              <a:off x="6359946" y="4309201"/>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10"/>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24"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3" name="TextBox 22"/>
          <p:cNvSpPr txBox="1"/>
          <p:nvPr/>
        </p:nvSpPr>
        <p:spPr bwMode="gray">
          <a:xfrm>
            <a:off x="647430" y="651690"/>
            <a:ext cx="601591"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14" name="TextBox 13"/>
          <p:cNvSpPr txBox="1"/>
          <p:nvPr/>
        </p:nvSpPr>
        <p:spPr bwMode="gray">
          <a:xfrm>
            <a:off x="7069418" y="2900292"/>
            <a:ext cx="619063" cy="1323439"/>
          </a:xfrm>
          <a:prstGeom prst="rect">
            <a:avLst/>
          </a:prstGeom>
          <a:noFill/>
        </p:spPr>
        <p:txBody>
          <a:bodyPr wrap="square" rtlCol="0">
            <a:spAutoFit/>
          </a:bodyPr>
          <a:lstStyle/>
          <a:p>
            <a:pPr algn="r"/>
            <a:r>
              <a:rPr lang="en-US" sz="80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128060" y="927099"/>
            <a:ext cx="6160385" cy="2882179"/>
          </a:xfrm>
        </p:spPr>
        <p:txBody>
          <a:bodyPr anchor="ctr"/>
          <a:lstStyle>
            <a:lvl1pPr>
              <a:defRPr sz="3600"/>
            </a:lvl1pPr>
          </a:lstStyle>
          <a:p>
            <a:r>
              <a:rPr lang="en-US" smtClean="0"/>
              <a:t>Click to edit Master title style</a:t>
            </a:r>
            <a:endParaRPr lang="en-US" dirty="0"/>
          </a:p>
        </p:txBody>
      </p:sp>
      <p:sp>
        <p:nvSpPr>
          <p:cNvPr id="17" name="Text Placeholder 3"/>
          <p:cNvSpPr>
            <a:spLocks noGrp="1"/>
          </p:cNvSpPr>
          <p:nvPr>
            <p:ph type="body" sz="half" idx="13"/>
          </p:nvPr>
        </p:nvSpPr>
        <p:spPr bwMode="gray">
          <a:xfrm>
            <a:off x="1387278" y="3809278"/>
            <a:ext cx="5646143" cy="333113"/>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Text Placeholder 3"/>
          <p:cNvSpPr>
            <a:spLocks noGrp="1"/>
          </p:cNvSpPr>
          <p:nvPr>
            <p:ph type="body" sz="half" idx="2"/>
          </p:nvPr>
        </p:nvSpPr>
        <p:spPr>
          <a:xfrm>
            <a:off x="866440" y="5000816"/>
            <a:ext cx="6343673" cy="1010619"/>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1C7781-F104-4BD5-BC26-3DB2DD695986}" type="datetimeFigureOut">
              <a:rPr lang="en-US" dirty="0"/>
              <a:t>1/18/2020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08076476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1588" y="0"/>
            <a:ext cx="9145588" cy="6860798"/>
            <a:chOff x="-1588" y="0"/>
            <a:chExt cx="9145588" cy="6860798"/>
          </a:xfrm>
        </p:grpSpPr>
        <p:sp>
          <p:nvSpPr>
            <p:cNvPr id="10" name="Rectangle 9"/>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p:nvPr/>
          </p:nvSpPr>
          <p:spPr bwMode="gray">
            <a:xfrm rot="21010068">
              <a:off x="6359946" y="431124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7"/>
            <p:cNvSpPr/>
            <p:nvPr/>
          </p:nvSpPr>
          <p:spPr bwMode="gray">
            <a:xfrm>
              <a:off x="485023" y="4381500"/>
              <a:ext cx="8182128" cy="2130508"/>
            </a:xfrm>
            <a:custGeom>
              <a:avLst/>
              <a:gdLst/>
              <a:ahLst/>
              <a:cxnLst/>
              <a:rect l="l" t="t" r="r" b="b"/>
              <a:pathLst>
                <a:path w="10000" h="9621">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bg1"/>
            </a:solidFill>
            <a:ln>
              <a:noFill/>
            </a:ln>
          </p:spPr>
        </p:sp>
        <p:sp>
          <p:nvSpPr>
            <p:cNvPr id="17"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66440" y="2057400"/>
            <a:ext cx="6422005" cy="20955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1" y="5024908"/>
            <a:ext cx="6422004" cy="994891"/>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BB9AD0-4BAD-48BB-B06C-62CAB66B1652}" type="datetimeFigureOut">
              <a:rPr lang="en-US" dirty="0"/>
              <a:t>1/18/2020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7" name="Rectangle 6"/>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647399326"/>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423593"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866440" y="2489200"/>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5"/>
          </p:nvPr>
        </p:nvSpPr>
        <p:spPr>
          <a:xfrm>
            <a:off x="866440" y="3147164"/>
            <a:ext cx="2313432"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405614"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Text Placeholder 3"/>
          <p:cNvSpPr>
            <a:spLocks noGrp="1"/>
          </p:cNvSpPr>
          <p:nvPr>
            <p:ph type="body" sz="half" idx="16"/>
          </p:nvPr>
        </p:nvSpPr>
        <p:spPr>
          <a:xfrm>
            <a:off x="3408471" y="3147164"/>
            <a:ext cx="2318918"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958642" y="2489200"/>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4" name="Text Placeholder 3"/>
          <p:cNvSpPr>
            <a:spLocks noGrp="1"/>
          </p:cNvSpPr>
          <p:nvPr>
            <p:ph type="body" sz="half" idx="17"/>
          </p:nvPr>
        </p:nvSpPr>
        <p:spPr>
          <a:xfrm>
            <a:off x="5960935" y="3147164"/>
            <a:ext cx="2316625" cy="2888366"/>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294530"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6347D66-9247-4313-B245-9F882A4407CD}" type="datetimeFigureOut">
              <a:rPr lang="en-US" dirty="0"/>
              <a:t>1/18/2020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794659617"/>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866440" y="927100"/>
            <a:ext cx="6345260" cy="709864"/>
          </a:xfrm>
        </p:spPr>
        <p:txBody>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866440" y="4179596"/>
            <a:ext cx="2313432"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Picture Placeholder 2"/>
          <p:cNvSpPr>
            <a:spLocks noGrp="1" noChangeAspect="1"/>
          </p:cNvSpPr>
          <p:nvPr>
            <p:ph type="pic" idx="15"/>
          </p:nvPr>
        </p:nvSpPr>
        <p:spPr>
          <a:xfrm>
            <a:off x="1019055"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8"/>
          </p:nvPr>
        </p:nvSpPr>
        <p:spPr>
          <a:xfrm>
            <a:off x="866439" y="4837558"/>
            <a:ext cx="2313432"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411125" y="4179595"/>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8" name="Picture Placeholder 2"/>
          <p:cNvSpPr>
            <a:spLocks noGrp="1" noChangeAspect="1"/>
          </p:cNvSpPr>
          <p:nvPr>
            <p:ph type="pic" idx="21"/>
          </p:nvPr>
        </p:nvSpPr>
        <p:spPr>
          <a:xfrm>
            <a:off x="3553189"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411125" y="484820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958642" y="4179596"/>
            <a:ext cx="2318918" cy="657962"/>
          </a:xfrm>
        </p:spPr>
        <p:txBody>
          <a:bodyPr anchor="b">
            <a:noAutofit/>
          </a:bodyPr>
          <a:lstStyle>
            <a:lvl1pPr marL="0" indent="0">
              <a:buNone/>
              <a:defRPr sz="20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9" name="Picture Placeholder 2"/>
          <p:cNvSpPr>
            <a:spLocks noGrp="1" noChangeAspect="1"/>
          </p:cNvSpPr>
          <p:nvPr>
            <p:ph type="pic" idx="22"/>
          </p:nvPr>
        </p:nvSpPr>
        <p:spPr>
          <a:xfrm>
            <a:off x="6108641" y="2489200"/>
            <a:ext cx="2015144" cy="1447342"/>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5958642" y="4837558"/>
            <a:ext cx="2318918" cy="1187321"/>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40" name="Straight Connector 39"/>
          <p:cNvCxnSpPr/>
          <p:nvPr/>
        </p:nvCxnSpPr>
        <p:spPr>
          <a:xfrm>
            <a:off x="3290019"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a:off x="5849521" y="2489201"/>
            <a:ext cx="0" cy="3546328"/>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75022A5-2C49-4E61-8AF1-56B5ABF57608}" type="datetimeFigureOut">
              <a:rPr lang="en-US" dirty="0"/>
              <a:t>1/18/2020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407210384"/>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7621301" y="6387910"/>
            <a:ext cx="990599" cy="228659"/>
          </a:xfrm>
        </p:spPr>
        <p:txBody>
          <a:bodyPr/>
          <a:lstStyle/>
          <a:p>
            <a:fld id="{1F1580A0-ED6C-4884-9FFE-87471827F59A}" type="datetimeFigureOut">
              <a:rPr lang="en-US" dirty="0"/>
              <a:t>1/18/2020</a:t>
            </a:fld>
            <a:endParaRPr lang="en-US" dirty="0"/>
          </a:p>
        </p:txBody>
      </p:sp>
      <p:sp>
        <p:nvSpPr>
          <p:cNvPr id="5" name="Footer Placeholder 4"/>
          <p:cNvSpPr>
            <a:spLocks noGrp="1"/>
          </p:cNvSpPr>
          <p:nvPr>
            <p:ph type="ftr" sz="quarter" idx="11"/>
          </p:nvPr>
        </p:nvSpPr>
        <p:spPr>
          <a:xfrm>
            <a:off x="516133" y="6387910"/>
            <a:ext cx="3859795" cy="228660"/>
          </a:xfrm>
        </p:spPr>
        <p:txBody>
          <a:bodyPr/>
          <a:lstStyle/>
          <a:p>
            <a:r>
              <a:rPr lang="en-US" dirty="0"/>
              <a:t>
              </a:t>
            </a:r>
          </a:p>
        </p:txBody>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3670275593"/>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Group 6"/>
          <p:cNvGrpSpPr/>
          <p:nvPr/>
        </p:nvGrpSpPr>
        <p:grpSpPr>
          <a:xfrm>
            <a:off x="-1588" y="0"/>
            <a:ext cx="9120420" cy="6860798"/>
            <a:chOff x="-1588" y="0"/>
            <a:chExt cx="9120420" cy="6860798"/>
          </a:xfrm>
        </p:grpSpPr>
        <p:sp>
          <p:nvSpPr>
            <p:cNvPr id="11" name="Rectangle 10"/>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Oval 1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4966650">
              <a:off x="4673046" y="5107506"/>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grpSp>
      <p:sp>
        <p:nvSpPr>
          <p:cNvPr id="17" name="Rectangle 16"/>
          <p:cNvSpPr/>
          <p:nvPr/>
        </p:nvSpPr>
        <p:spPr>
          <a:xfrm>
            <a:off x="414867" y="402165"/>
            <a:ext cx="46105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bwMode="gray">
          <a:xfrm rot="5400000">
            <a:off x="1299309"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 name="Vertical Title 1"/>
          <p:cNvSpPr>
            <a:spLocks noGrp="1"/>
          </p:cNvSpPr>
          <p:nvPr>
            <p:ph type="title" orient="vert"/>
          </p:nvPr>
        </p:nvSpPr>
        <p:spPr>
          <a:xfrm>
            <a:off x="6174928" y="1447799"/>
            <a:ext cx="1113516" cy="4572001"/>
          </a:xfrm>
        </p:spPr>
        <p:txBody>
          <a:bodyPr vert="eaVert" anchor="ctr"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66738" y="1447799"/>
            <a:ext cx="4416936" cy="45720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9474D98-3273-47CE-B312-A00AAFA2779F}" type="datetimeFigureOut">
              <a:rPr lang="en-US" dirty="0"/>
              <a:t>1/18/2020</a:t>
            </a:fld>
            <a:endParaRPr lang="en-US" dirty="0"/>
          </a:p>
        </p:txBody>
      </p:sp>
      <p:sp>
        <p:nvSpPr>
          <p:cNvPr id="5" name="Footer Placeholder 4"/>
          <p:cNvSpPr>
            <a:spLocks noGrp="1"/>
          </p:cNvSpPr>
          <p:nvPr>
            <p:ph type="ftr" sz="quarter" idx="11"/>
          </p:nvPr>
        </p:nvSpPr>
        <p:spPr>
          <a:xfrm>
            <a:off x="538546" y="6365498"/>
            <a:ext cx="3859795" cy="228660"/>
          </a:xfrm>
        </p:spPr>
        <p:txBody>
          <a:bodyPr/>
          <a:lstStyle/>
          <a:p>
            <a:r>
              <a:rPr lang="en-US" dirty="0"/>
              <a:t>
              </a:t>
            </a:r>
          </a:p>
        </p:txBody>
      </p:sp>
      <p:sp>
        <p:nvSpPr>
          <p:cNvPr id="9" name="Rectangle 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534023213"/>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bwMode="auto">
          <a:xfrm>
            <a:off x="7715250" y="6615921"/>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9" name="Rectangle 8"/>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866440" y="2226503"/>
            <a:ext cx="5917679" cy="2550877"/>
          </a:xfrm>
        </p:spPr>
        <p:txBody>
          <a:bodyPr anchor="b"/>
          <a:lstStyle>
            <a:lvl1pP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66440" y="4777380"/>
            <a:ext cx="5917679"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gray">
          <a:xfrm rot="5400000">
            <a:off x="7498080" y="1828800"/>
            <a:ext cx="990599" cy="228659"/>
          </a:xfrm>
        </p:spPr>
        <p:txBody>
          <a:bodyPr anchor="t"/>
          <a:lstStyle>
            <a:lvl1pPr algn="l">
              <a:defRPr b="0" i="0">
                <a:solidFill>
                  <a:schemeClr val="bg1">
                    <a:alpha val="60000"/>
                  </a:schemeClr>
                </a:solidFill>
              </a:defRPr>
            </a:lvl1pPr>
          </a:lstStyle>
          <a:p>
            <a:fld id="{AF8DD645-B9B4-46EE-B031-35C24A448A04}" type="datetimeFigureOut">
              <a:rPr lang="en-US" dirty="0"/>
              <a:t>1/18/2020</a:t>
            </a:fld>
            <a:endParaRPr lang="en-US" dirty="0"/>
          </a:p>
        </p:txBody>
      </p:sp>
      <p:sp>
        <p:nvSpPr>
          <p:cNvPr id="5" name="Footer Placeholder 4"/>
          <p:cNvSpPr>
            <a:spLocks noGrp="1"/>
          </p:cNvSpPr>
          <p:nvPr>
            <p:ph type="ftr" sz="quarter" idx="11"/>
          </p:nvPr>
        </p:nvSpPr>
        <p:spPr bwMode="gray">
          <a:xfrm rot="5400000">
            <a:off x="6236208" y="3264408"/>
            <a:ext cx="3859795" cy="228660"/>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8"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84910535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65970" y="927098"/>
            <a:ext cx="6343672" cy="709865"/>
          </a:xfrm>
        </p:spPr>
        <p:txBody>
          <a:bodyPr anchor="ctr"/>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16993E9-CEF0-47B7-AEA6-AFACC79966BA}" type="datetimeFigureOut">
              <a:rPr lang="en-US" dirty="0"/>
              <a:t>1/18/2020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331701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Group 6"/>
          <p:cNvGrpSpPr/>
          <p:nvPr/>
        </p:nvGrpSpPr>
        <p:grpSpPr>
          <a:xfrm>
            <a:off x="-1588" y="0"/>
            <a:ext cx="9145588" cy="6860798"/>
            <a:chOff x="-1588" y="0"/>
            <a:chExt cx="9145588" cy="6860798"/>
          </a:xfrm>
        </p:grpSpPr>
        <p:sp>
          <p:nvSpPr>
            <p:cNvPr id="12" name="Rectangle 11"/>
            <p:cNvSpPr/>
            <p:nvPr/>
          </p:nvSpPr>
          <p:spPr>
            <a:xfrm>
              <a:off x="0" y="0"/>
              <a:ext cx="9118832"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283673" y="402165"/>
              <a:ext cx="3465769"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bwMode="gray">
            <a:xfrm rot="16200000">
              <a:off x="3105027" y="1765596"/>
              <a:ext cx="5995993" cy="3326809"/>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8" name="Freeform 5"/>
            <p:cNvSpPr/>
            <p:nvPr/>
          </p:nvSpPr>
          <p:spPr bwMode="gray">
            <a:xfrm rot="15687606">
              <a:off x="3320102" y="145837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title"/>
          </p:nvPr>
        </p:nvSpPr>
        <p:spPr>
          <a:xfrm>
            <a:off x="877534" y="2257588"/>
            <a:ext cx="3090672" cy="3020344"/>
          </a:xfrm>
        </p:spPr>
        <p:txBody>
          <a:bodyPr anchor="ct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119261" y="2257588"/>
            <a:ext cx="3082516" cy="302034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434F47-3A99-4701-A7D9-FE6C4D9DA92E}" type="datetimeFigureOut">
              <a:rPr lang="en-US" dirty="0"/>
              <a:t>1/18/2020</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8" name="Rectangle 7"/>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99259160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mtClean="0"/>
              <a:t>Click to edit Master title style</a:t>
            </a:r>
            <a:endParaRPr lang="en-US" dirty="0"/>
          </a:p>
        </p:txBody>
      </p:sp>
      <p:sp>
        <p:nvSpPr>
          <p:cNvPr id="3" name="Content Placeholder 2"/>
          <p:cNvSpPr>
            <a:spLocks noGrp="1"/>
          </p:cNvSpPr>
          <p:nvPr>
            <p:ph sz="half" idx="1"/>
          </p:nvPr>
        </p:nvSpPr>
        <p:spPr>
          <a:xfrm>
            <a:off x="866440" y="2489200"/>
            <a:ext cx="3636980" cy="35306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0581" y="2489203"/>
            <a:ext cx="3636980" cy="3530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E62588-EC5C-453B-A942-AA1C7EFEEF33}" type="datetimeFigureOut">
              <a:rPr lang="en-US" dirty="0"/>
              <a:t>1/18/2020</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90887257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69918" y="2489200"/>
            <a:ext cx="3633502" cy="759290"/>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66440" y="3248490"/>
            <a:ext cx="3636980" cy="277131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0581" y="2489200"/>
            <a:ext cx="3636979" cy="756635"/>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0581" y="3245835"/>
            <a:ext cx="3636980" cy="277396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D5D575-BDA5-4AAF-81DC-5D38C213A391}" type="datetimeFigureOut">
              <a:rPr lang="en-US" dirty="0"/>
              <a:t>1/18/2020</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864012711"/>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F9C5B0-21BA-48EA-B067-5E37072B4F18}" type="datetimeFigureOut">
              <a:rPr lang="en-US" dirty="0"/>
              <a:t>1/18/2020</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a:xfrm>
            <a:off x="7678616" y="295730"/>
            <a:ext cx="791308" cy="767687"/>
          </a:xfrm>
          <a:prstGeom prst="rect">
            <a:avLst/>
          </a:prstGeom>
        </p:spPr>
        <p:txBody>
          <a:bodyPr anchor="b"/>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260515651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Date Placeholder 1"/>
          <p:cNvSpPr>
            <a:spLocks noGrp="1"/>
          </p:cNvSpPr>
          <p:nvPr>
            <p:ph type="dt" sz="half" idx="10"/>
          </p:nvPr>
        </p:nvSpPr>
        <p:spPr/>
        <p:txBody>
          <a:bodyPr/>
          <a:lstStyle/>
          <a:p>
            <a:fld id="{9CB959AD-49F4-478E-A013-BE606CDD1B41}" type="datetimeFigureOut">
              <a:rPr lang="en-US" dirty="0"/>
              <a:t>1/18/2020</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a:xfrm>
            <a:off x="7678616" y="295730"/>
            <a:ext cx="791308" cy="767687"/>
          </a:xfrm>
          <a:prstGeom prst="rect">
            <a:avLst/>
          </a:prstGeom>
        </p:spPr>
        <p:txBody>
          <a:bodyPr/>
          <a:lstStyle>
            <a:lvl1pPr algn="ctr">
              <a:defRPr sz="2800"/>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Tree>
    <p:extLst>
      <p:ext uri="{BB962C8B-B14F-4D97-AF65-F5344CB8AC3E}">
        <p14:creationId xmlns:p14="http://schemas.microsoft.com/office/powerpoint/2010/main" val="18291719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19" Type="http://schemas.openxmlformats.org/officeDocument/2006/relationships/image" Target="../media/image1.jpeg"/><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15921"/>
            <a:ext cx="1327150" cy="219854"/>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sz="800"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a:t>
            </a:r>
            <a:r>
              <a:rPr lang="en-US" sz="800" kern="1200" baseline="0" dirty="0">
                <a:solidFill>
                  <a:schemeClr val="bg2"/>
                </a:solidFill>
                <a:effectLst/>
                <a:latin typeface="Arial" charset="0"/>
                <a:ea typeface="ＭＳ Ｐゴシック" charset="-128"/>
                <a:cs typeface="Arial" charset="0"/>
              </a:rPr>
              <a:t> Inc. All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Group 5"/>
          <p:cNvGrpSpPr/>
          <p:nvPr/>
        </p:nvGrpSpPr>
        <p:grpSpPr>
          <a:xfrm>
            <a:off x="-1588" y="0"/>
            <a:ext cx="9145588" cy="6860798"/>
            <a:chOff x="-1588" y="0"/>
            <a:chExt cx="9145588" cy="6860798"/>
          </a:xfrm>
        </p:grpSpPr>
        <p:sp>
          <p:nvSpPr>
            <p:cNvPr id="14" name="Rectangle 13"/>
            <p:cNvSpPr/>
            <p:nvPr/>
          </p:nvSpPr>
          <p:spPr>
            <a:xfrm>
              <a:off x="0" y="0"/>
              <a:ext cx="9118832"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rcRect/>
              <a:stretch>
                <a:fillRect l="-16713" r="-16989"/>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629943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0"/>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5870198"/>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Freeform 5"/>
            <p:cNvSpPr/>
            <p:nvPr/>
          </p:nvSpPr>
          <p:spPr bwMode="gray">
            <a:xfrm rot="21010068">
              <a:off x="6359946" y="1790293"/>
              <a:ext cx="2377690" cy="317748"/>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5" name="Freeform 24"/>
            <p:cNvSpPr/>
            <p:nvPr/>
          </p:nvSpPr>
          <p:spPr bwMode="gray">
            <a:xfrm>
              <a:off x="485023" y="1856450"/>
              <a:ext cx="8173954" cy="4535226"/>
            </a:xfrm>
            <a:custGeom>
              <a:avLst/>
              <a:gdLst/>
              <a:ahLst/>
              <a:cxnLst/>
              <a:rect l="0" t="0" r="r" b="b"/>
              <a:pathLst>
                <a:path w="4960" h="2752">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bg1"/>
            </a:solidFill>
            <a:ln>
              <a:noFill/>
            </a:ln>
          </p:spPr>
        </p:sp>
        <p:sp>
          <p:nvSpPr>
            <p:cNvPr id="10" name="Freeform 5"/>
            <p:cNvSpPr>
              <a:spLocks noEditPoints="1"/>
            </p:cNvSpPr>
            <p:nvPr/>
          </p:nvSpPr>
          <p:spPr bwMode="gray">
            <a:xfrm>
              <a:off x="0" y="0"/>
              <a:ext cx="9144000" cy="6858000"/>
            </a:xfrm>
            <a:custGeom>
              <a:avLst/>
              <a:gdLst/>
              <a:ahLst/>
              <a:cxnLst/>
              <a:rect l="0" t="0" r="r" b="b"/>
              <a:pathLst>
                <a:path w="5760" h="432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Placeholder 1"/>
          <p:cNvSpPr>
            <a:spLocks noGrp="1"/>
          </p:cNvSpPr>
          <p:nvPr>
            <p:ph type="title"/>
          </p:nvPr>
        </p:nvSpPr>
        <p:spPr bwMode="gray">
          <a:xfrm>
            <a:off x="866440" y="927099"/>
            <a:ext cx="6345260" cy="70986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64382" y="2489200"/>
            <a:ext cx="6345260" cy="353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74443" y="6365498"/>
            <a:ext cx="990599" cy="228659"/>
          </a:xfrm>
          <a:prstGeom prst="rect">
            <a:avLst/>
          </a:prstGeom>
        </p:spPr>
        <p:txBody>
          <a:bodyPr vert="horz" lIns="91440" tIns="45720" rIns="91440" bIns="45720" rtlCol="0" anchor="b"/>
          <a:lstStyle>
            <a:lvl1pPr algn="r">
              <a:defRPr sz="900" b="1" i="0">
                <a:solidFill>
                  <a:schemeClr val="accent1"/>
                </a:solidFill>
              </a:defRPr>
            </a:lvl1pPr>
          </a:lstStyle>
          <a:p>
            <a:fld id="{0FE61780-2E25-4081-A2D9-4C0805256F67}" type="datetimeFigureOut">
              <a:rPr lang="en-US" dirty="0"/>
              <a:t>1/18/2020</a:t>
            </a:fld>
            <a:endParaRPr lang="en-US" dirty="0"/>
          </a:p>
        </p:txBody>
      </p:sp>
      <p:sp>
        <p:nvSpPr>
          <p:cNvPr id="5" name="Footer Placeholder 4"/>
          <p:cNvSpPr>
            <a:spLocks noGrp="1"/>
          </p:cNvSpPr>
          <p:nvPr>
            <p:ph type="ftr" sz="quarter" idx="3"/>
          </p:nvPr>
        </p:nvSpPr>
        <p:spPr>
          <a:xfrm>
            <a:off x="590843" y="6365497"/>
            <a:ext cx="3859795" cy="228660"/>
          </a:xfrm>
          <a:prstGeom prst="rect">
            <a:avLst/>
          </a:prstGeom>
        </p:spPr>
        <p:txBody>
          <a:bodyPr vert="horz" lIns="91440" tIns="45720" rIns="91440" bIns="45720" rtlCol="0" anchor="b"/>
          <a:lstStyle>
            <a:lvl1pPr algn="l">
              <a:defRPr sz="900" b="1" i="0">
                <a:solidFill>
                  <a:schemeClr val="accent1"/>
                </a:solidFill>
              </a:defRPr>
            </a:lvl1pPr>
          </a:lstStyle>
          <a:p>
            <a:r>
              <a:rPr lang="en-US" dirty="0"/>
              <a:t>
              </a:t>
            </a:r>
          </a:p>
        </p:txBody>
      </p:sp>
      <p:sp>
        <p:nvSpPr>
          <p:cNvPr id="26" name="Rectangle 25"/>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8" name="Slide Number Placeholder 5"/>
          <p:cNvSpPr>
            <a:spLocks noGrp="1"/>
          </p:cNvSpPr>
          <p:nvPr>
            <p:ph type="sldNum" sz="quarter" idx="4"/>
          </p:nvPr>
        </p:nvSpPr>
        <p:spPr bwMode="gray">
          <a:xfrm>
            <a:off x="7678616" y="295730"/>
            <a:ext cx="791308" cy="767687"/>
          </a:xfrm>
          <a:prstGeom prst="rect">
            <a:avLst/>
          </a:prstGeom>
        </p:spPr>
        <p:txBody>
          <a:bodyPr anchor="b"/>
          <a:lstStyle>
            <a:lvl1pPr algn="ctr">
              <a:defRPr sz="2800">
                <a:solidFill>
                  <a:schemeClr val="bg1"/>
                </a:solidFill>
              </a:defRPr>
            </a:lvl1pPr>
          </a:lstStyle>
          <a:p>
            <a:pPr>
              <a:defRPr/>
            </a:pPr>
            <a:r>
              <a:rPr lang="en-GB" smtClean="0"/>
              <a:t> </a:t>
            </a:r>
            <a:fld id="{71EFB42C-6A15-4A9A-871B-37380EDB6A26}" type="slidenum">
              <a:rPr lang="en-GB" sz="800" smtClean="0"/>
              <a:pPr>
                <a:defRPr/>
              </a:pPr>
              <a:t>‹#›</a:t>
            </a:fld>
            <a:endParaRPr lang="en-GB" sz="800" smtClean="0"/>
          </a:p>
          <a:p>
            <a:pPr>
              <a:defRPr/>
            </a:pPr>
            <a:endParaRPr lang="en-GB" dirty="0"/>
          </a:p>
        </p:txBody>
      </p:sp>
      <p:sp>
        <p:nvSpPr>
          <p:cNvPr id="27" name="Rectangle 13"/>
          <p:cNvSpPr txBox="1">
            <a:spLocks noChangeArrowheads="1"/>
          </p:cNvSpPr>
          <p:nvPr userDrawn="1"/>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a:t>
            </a:r>
            <a:r>
              <a:rPr lang="en-US" sz="800" kern="1200" baseline="0" dirty="0">
                <a:solidFill>
                  <a:schemeClr val="bg2"/>
                </a:solidFill>
                <a:effectLst/>
                <a:latin typeface="Arial" charset="0"/>
                <a:ea typeface="ＭＳ Ｐゴシック" charset="-128"/>
                <a:cs typeface="Arial" charset="0"/>
              </a:rPr>
              <a:t> Inc. All Rights Reserved.</a:t>
            </a:r>
            <a:endParaRPr lang="en-US" sz="800" kern="1200" dirty="0">
              <a:solidFill>
                <a:schemeClr val="bg2"/>
              </a:solidFill>
              <a:effectLst/>
              <a:latin typeface="Arial" charset="0"/>
              <a:ea typeface="ＭＳ Ｐゴシック" charset="-128"/>
              <a:cs typeface="Arial" charset="0"/>
            </a:endParaRPr>
          </a:p>
        </p:txBody>
      </p:sp>
    </p:spTree>
    <p:extLst>
      <p:ext uri="{BB962C8B-B14F-4D97-AF65-F5344CB8AC3E}">
        <p14:creationId xmlns:p14="http://schemas.microsoft.com/office/powerpoint/2010/main" val="3627874549"/>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Lst>
  <p:hf hdr="0" ftr="0" dt="0"/>
  <p:txStyles>
    <p:titleStyle>
      <a:lvl1pPr algn="l" defTabSz="457200" rtl="0" eaLnBrk="1" latinLnBrk="0" hangingPunct="1">
        <a:spcBef>
          <a:spcPct val="0"/>
        </a:spcBef>
        <a:buNone/>
        <a:defRPr sz="3200" b="0" i="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685800" indent="-283464"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96012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23444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150876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18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0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225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24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749599"/>
            <a:ext cx="7977558" cy="1757314"/>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Microbiology </a:t>
            </a:r>
          </a:p>
          <a:p>
            <a:pPr algn="ctr"/>
            <a:r>
              <a:rPr lang="en-US" sz="4000" dirty="0">
                <a:solidFill>
                  <a:schemeClr val="bg2"/>
                </a:solidFill>
              </a:rPr>
              <a:t>and </a:t>
            </a:r>
            <a:r>
              <a:rPr lang="en-US" sz="4000" b="1" dirty="0">
                <a:solidFill>
                  <a:schemeClr val="bg2"/>
                </a:solidFill>
              </a:rPr>
              <a:t>Immunology</a:t>
            </a:r>
          </a:p>
          <a:p>
            <a:pPr algn="ctr"/>
            <a:endParaRPr lang="en-US" sz="4000" dirty="0">
              <a:solidFill>
                <a:schemeClr val="bg2"/>
              </a:solidFill>
            </a:endParaRPr>
          </a:p>
          <a:p>
            <a:pPr algn="ctr"/>
            <a:r>
              <a:rPr lang="en-US" sz="3000" dirty="0">
                <a:solidFill>
                  <a:schemeClr val="bg2"/>
                </a:solidFill>
              </a:rPr>
              <a:t>Chapter 49</a:t>
            </a:r>
          </a:p>
        </p:txBody>
      </p:sp>
      <p:sp>
        <p:nvSpPr>
          <p:cNvPr id="4" name="Slide Number Placeholder 3"/>
          <p:cNvSpPr>
            <a:spLocks noGrp="1"/>
          </p:cNvSpPr>
          <p:nvPr>
            <p:ph type="sldNum" sz="quarter" idx="12"/>
          </p:nvPr>
        </p:nvSpPr>
        <p:spPr/>
        <p:txBody>
          <a:bodyPr/>
          <a:lstStyle/>
          <a:p>
            <a:pPr>
              <a:defRPr/>
            </a:pPr>
            <a:r>
              <a:rPr lang="en-GB" dirty="0"/>
              <a:t> </a:t>
            </a:r>
            <a:fld id="{71EFB42C-6A15-4A9A-871B-37380EDB6A26}" type="slidenum">
              <a:rPr lang="en-GB" sz="800" smtClean="0"/>
              <a:pPr>
                <a:defRPr/>
              </a:pPr>
              <a:t>1</a:t>
            </a:fld>
            <a:endParaRPr lang="en-GB" sz="800" dirty="0"/>
          </a:p>
          <a:p>
            <a:pPr>
              <a:defRPr/>
            </a:pP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Characteristics of Bacteria </a:t>
            </a:r>
          </a:p>
        </p:txBody>
      </p:sp>
      <p:sp>
        <p:nvSpPr>
          <p:cNvPr id="3" name="Content Placeholder 2"/>
          <p:cNvSpPr>
            <a:spLocks noGrp="1"/>
          </p:cNvSpPr>
          <p:nvPr>
            <p:ph idx="1"/>
          </p:nvPr>
        </p:nvSpPr>
        <p:spPr>
          <a:xfrm>
            <a:off x="685800" y="2557463"/>
            <a:ext cx="7029450" cy="3538537"/>
          </a:xfrm>
        </p:spPr>
        <p:txBody>
          <a:bodyPr/>
          <a:lstStyle/>
          <a:p>
            <a:pPr lvl="0"/>
            <a:r>
              <a:rPr lang="en-US" b="1" dirty="0">
                <a:solidFill>
                  <a:schemeClr val="accent6">
                    <a:lumMod val="50000"/>
                  </a:schemeClr>
                </a:solidFill>
              </a:rPr>
              <a:t>Bacteria are single-celled </a:t>
            </a:r>
            <a:r>
              <a:rPr lang="en-US" dirty="0"/>
              <a:t>prokaryote organisms that reproduce by binary fission</a:t>
            </a:r>
          </a:p>
          <a:p>
            <a:pPr lvl="0"/>
            <a:r>
              <a:rPr lang="en-US" dirty="0"/>
              <a:t>Identification of bacteria begins with the observation of their </a:t>
            </a:r>
            <a:r>
              <a:rPr lang="en-US" b="1" dirty="0">
                <a:solidFill>
                  <a:schemeClr val="accent6">
                    <a:lumMod val="50000"/>
                  </a:schemeClr>
                </a:solidFill>
              </a:rPr>
              <a:t>morphology</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10</a:t>
            </a:fld>
            <a:endParaRPr lang="en-GB" sz="800" dirty="0"/>
          </a:p>
          <a:p>
            <a:pPr>
              <a:defRPr/>
            </a:pPr>
            <a:endParaRPr lang="en-GB" dirty="0"/>
          </a:p>
        </p:txBody>
      </p:sp>
    </p:spTree>
    <p:extLst>
      <p:ext uri="{BB962C8B-B14F-4D97-AF65-F5344CB8AC3E}">
        <p14:creationId xmlns:p14="http://schemas.microsoft.com/office/powerpoint/2010/main" val="4067580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Staining Properties</a:t>
            </a:r>
          </a:p>
        </p:txBody>
      </p:sp>
      <p:sp>
        <p:nvSpPr>
          <p:cNvPr id="3" name="Content Placeholder 2"/>
          <p:cNvSpPr>
            <a:spLocks noGrp="1"/>
          </p:cNvSpPr>
          <p:nvPr>
            <p:ph idx="1"/>
          </p:nvPr>
        </p:nvSpPr>
        <p:spPr>
          <a:xfrm>
            <a:off x="685800" y="2400300"/>
            <a:ext cx="7029450" cy="3695700"/>
          </a:xfrm>
        </p:spPr>
        <p:txBody>
          <a:bodyPr/>
          <a:lstStyle/>
          <a:p>
            <a:pPr lvl="0"/>
            <a:r>
              <a:rPr lang="en-US" dirty="0"/>
              <a:t>Three types of cell wall structures are found among pathogenic bacteria</a:t>
            </a:r>
          </a:p>
          <a:p>
            <a:pPr lvl="1"/>
            <a:r>
              <a:rPr lang="en-US" b="1" dirty="0">
                <a:solidFill>
                  <a:schemeClr val="accent6">
                    <a:lumMod val="50000"/>
                  </a:schemeClr>
                </a:solidFill>
              </a:rPr>
              <a:t>Gram-positive cells</a:t>
            </a:r>
          </a:p>
          <a:p>
            <a:pPr lvl="1"/>
            <a:r>
              <a:rPr lang="en-US" b="1" dirty="0">
                <a:solidFill>
                  <a:schemeClr val="accent6">
                    <a:lumMod val="50000"/>
                  </a:schemeClr>
                </a:solidFill>
              </a:rPr>
              <a:t>Gram-negative cells</a:t>
            </a:r>
          </a:p>
          <a:p>
            <a:pPr lvl="1"/>
            <a:r>
              <a:rPr lang="en-US" b="1" dirty="0">
                <a:solidFill>
                  <a:schemeClr val="accent6">
                    <a:lumMod val="50000"/>
                  </a:schemeClr>
                </a:solidFill>
              </a:rPr>
              <a:t>Acid-fast cells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11</a:t>
            </a:fld>
            <a:endParaRPr lang="en-GB" sz="800" dirty="0"/>
          </a:p>
          <a:p>
            <a:pPr>
              <a:defRPr/>
            </a:pPr>
            <a:endParaRPr lang="en-GB" dirty="0"/>
          </a:p>
        </p:txBody>
      </p:sp>
    </p:spTree>
    <p:extLst>
      <p:ext uri="{BB962C8B-B14F-4D97-AF65-F5344CB8AC3E}">
        <p14:creationId xmlns:p14="http://schemas.microsoft.com/office/powerpoint/2010/main" val="2632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Shapes </a:t>
            </a:r>
          </a:p>
        </p:txBody>
      </p:sp>
      <p:sp>
        <p:nvSpPr>
          <p:cNvPr id="3" name="Content Placeholder 2"/>
          <p:cNvSpPr>
            <a:spLocks noGrp="1"/>
          </p:cNvSpPr>
          <p:nvPr>
            <p:ph idx="1"/>
          </p:nvPr>
        </p:nvSpPr>
        <p:spPr>
          <a:xfrm>
            <a:off x="685800" y="2428875"/>
            <a:ext cx="7029450" cy="3667125"/>
          </a:xfrm>
        </p:spPr>
        <p:txBody>
          <a:bodyPr/>
          <a:lstStyle/>
          <a:p>
            <a:pPr lvl="0"/>
            <a:r>
              <a:rPr lang="en-US" dirty="0"/>
              <a:t>Pathogenic bacteria assume three different shapes:</a:t>
            </a:r>
          </a:p>
          <a:p>
            <a:pPr lvl="1"/>
            <a:r>
              <a:rPr lang="en-US" b="1" dirty="0">
                <a:solidFill>
                  <a:schemeClr val="accent6">
                    <a:lumMod val="50000"/>
                  </a:schemeClr>
                </a:solidFill>
              </a:rPr>
              <a:t>Round bacteria called cocci</a:t>
            </a:r>
          </a:p>
          <a:p>
            <a:pPr lvl="1"/>
            <a:r>
              <a:rPr lang="en-US" b="1" dirty="0">
                <a:solidFill>
                  <a:schemeClr val="accent6">
                    <a:lumMod val="50000"/>
                  </a:schemeClr>
                </a:solidFill>
              </a:rPr>
              <a:t>Rod-shaped bacteria called bacilli</a:t>
            </a:r>
          </a:p>
          <a:p>
            <a:pPr lvl="1"/>
            <a:r>
              <a:rPr lang="en-US" b="1" dirty="0">
                <a:solidFill>
                  <a:schemeClr val="accent6">
                    <a:lumMod val="50000"/>
                  </a:schemeClr>
                </a:solidFill>
              </a:rPr>
              <a:t>Spiral-shaped bacterial called spirilla</a:t>
            </a:r>
          </a:p>
          <a:p>
            <a:pPr lvl="2"/>
            <a:r>
              <a:rPr lang="en-US" b="1" dirty="0">
                <a:solidFill>
                  <a:schemeClr val="accent6">
                    <a:lumMod val="50000"/>
                  </a:schemeClr>
                </a:solidFill>
              </a:rPr>
              <a:t>Tightly coiled spirilla are called spirochetes</a:t>
            </a:r>
          </a:p>
          <a:p>
            <a:r>
              <a:rPr lang="en-US" dirty="0"/>
              <a:t>Certain arrangements are also seen with different bacteria</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12</a:t>
            </a:fld>
            <a:endParaRPr lang="en-GB" sz="800" dirty="0"/>
          </a:p>
          <a:p>
            <a:pPr>
              <a:defRPr/>
            </a:pPr>
            <a:endParaRPr lang="en-GB" dirty="0"/>
          </a:p>
        </p:txBody>
      </p:sp>
    </p:spTree>
    <p:extLst>
      <p:ext uri="{BB962C8B-B14F-4D97-AF65-F5344CB8AC3E}">
        <p14:creationId xmlns:p14="http://schemas.microsoft.com/office/powerpoint/2010/main" val="2489919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Oxygen Requirements </a:t>
            </a:r>
          </a:p>
        </p:txBody>
      </p:sp>
      <p:sp>
        <p:nvSpPr>
          <p:cNvPr id="3" name="Content Placeholder 2"/>
          <p:cNvSpPr>
            <a:spLocks noGrp="1"/>
          </p:cNvSpPr>
          <p:nvPr>
            <p:ph idx="1"/>
          </p:nvPr>
        </p:nvSpPr>
        <p:spPr/>
        <p:txBody>
          <a:bodyPr/>
          <a:lstStyle/>
          <a:p>
            <a:pPr lvl="0"/>
            <a:r>
              <a:rPr lang="en-US" dirty="0"/>
              <a:t>Bacteria are also classified according to oxygen requirements</a:t>
            </a:r>
          </a:p>
          <a:p>
            <a:pPr lvl="0"/>
            <a:r>
              <a:rPr lang="en-US" b="1" dirty="0">
                <a:solidFill>
                  <a:schemeClr val="accent6">
                    <a:lumMod val="50000"/>
                  </a:schemeClr>
                </a:solidFill>
              </a:rPr>
              <a:t>Those that require oxygen to live are called aerobes</a:t>
            </a:r>
          </a:p>
          <a:p>
            <a:pPr lvl="0"/>
            <a:r>
              <a:rPr lang="en-US" b="1" dirty="0">
                <a:solidFill>
                  <a:schemeClr val="accent6">
                    <a:lumMod val="50000"/>
                  </a:schemeClr>
                </a:solidFill>
              </a:rPr>
              <a:t>Those that die in the presence of oxygen are </a:t>
            </a:r>
            <a:r>
              <a:rPr lang="en-US" b="1" dirty="0" smtClean="0">
                <a:solidFill>
                  <a:schemeClr val="accent6">
                    <a:lumMod val="50000"/>
                  </a:schemeClr>
                </a:solidFill>
              </a:rPr>
              <a:t>anaerobes</a:t>
            </a:r>
          </a:p>
          <a:p>
            <a:pPr lvl="0"/>
            <a:r>
              <a:rPr lang="en-US" b="1" dirty="0" smtClean="0">
                <a:solidFill>
                  <a:schemeClr val="accent6">
                    <a:lumMod val="50000"/>
                  </a:schemeClr>
                </a:solidFill>
              </a:rPr>
              <a:t>Mycobacterium tuberculosis thrives in white blood cells in the lungs, causing tuberculosis; it is an aerobe</a:t>
            </a:r>
            <a:endParaRPr lang="en-US" b="1" dirty="0">
              <a:solidFill>
                <a:schemeClr val="accent6">
                  <a:lumMod val="50000"/>
                </a:schemeClr>
              </a:solidFill>
            </a:endParaRP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13</a:t>
            </a:fld>
            <a:endParaRPr lang="en-GB" sz="800" dirty="0"/>
          </a:p>
          <a:p>
            <a:pPr>
              <a:defRPr/>
            </a:pPr>
            <a:endParaRPr lang="en-GB" dirty="0"/>
          </a:p>
        </p:txBody>
      </p:sp>
    </p:spTree>
    <p:extLst>
      <p:ext uri="{BB962C8B-B14F-4D97-AF65-F5344CB8AC3E}">
        <p14:creationId xmlns:p14="http://schemas.microsoft.com/office/powerpoint/2010/main" val="1303182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Bacterial Physical Structures </a:t>
            </a:r>
          </a:p>
        </p:txBody>
      </p:sp>
      <p:sp>
        <p:nvSpPr>
          <p:cNvPr id="3" name="Content Placeholder 2"/>
          <p:cNvSpPr>
            <a:spLocks noGrp="1"/>
          </p:cNvSpPr>
          <p:nvPr>
            <p:ph idx="1"/>
          </p:nvPr>
        </p:nvSpPr>
        <p:spPr/>
        <p:txBody>
          <a:bodyPr/>
          <a:lstStyle/>
          <a:p>
            <a:pPr lvl="0"/>
            <a:r>
              <a:rPr lang="en-US" dirty="0"/>
              <a:t>Bacteria can be classified and identified according to physical structures</a:t>
            </a:r>
          </a:p>
          <a:p>
            <a:pPr lvl="0"/>
            <a:r>
              <a:rPr lang="en-US" b="1" dirty="0">
                <a:solidFill>
                  <a:schemeClr val="accent6">
                    <a:lumMod val="50000"/>
                  </a:schemeClr>
                </a:solidFill>
              </a:rPr>
              <a:t>Flagella are long, thin structures that aid in propulsion</a:t>
            </a:r>
          </a:p>
          <a:p>
            <a:pPr lvl="0"/>
            <a:r>
              <a:rPr lang="en-US" dirty="0"/>
              <a:t>Capsules are thick, gelatinous coats surrounding the cell wall</a:t>
            </a:r>
          </a:p>
          <a:p>
            <a:pPr lvl="0"/>
            <a:r>
              <a:rPr lang="en-US" dirty="0"/>
              <a:t>Endospores are intracellular structures that allow the cell to remain viable when environmental conditions are not favorable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14</a:t>
            </a:fld>
            <a:endParaRPr lang="en-GB" sz="800" dirty="0"/>
          </a:p>
          <a:p>
            <a:pPr>
              <a:defRPr/>
            </a:pPr>
            <a:endParaRPr lang="en-GB" dirty="0"/>
          </a:p>
        </p:txBody>
      </p:sp>
    </p:spTree>
    <p:extLst>
      <p:ext uri="{BB962C8B-B14F-4D97-AF65-F5344CB8AC3E}">
        <p14:creationId xmlns:p14="http://schemas.microsoft.com/office/powerpoint/2010/main" val="4168268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Diseases </a:t>
            </a:r>
            <a:br>
              <a:rPr lang="en-US" dirty="0"/>
            </a:br>
            <a:r>
              <a:rPr lang="en-US" dirty="0"/>
              <a:t>Caused by Bacteria </a:t>
            </a:r>
          </a:p>
        </p:txBody>
      </p:sp>
      <p:sp>
        <p:nvSpPr>
          <p:cNvPr id="3" name="Content Placeholder 2"/>
          <p:cNvSpPr>
            <a:spLocks noGrp="1"/>
          </p:cNvSpPr>
          <p:nvPr>
            <p:ph idx="1"/>
          </p:nvPr>
        </p:nvSpPr>
        <p:spPr/>
        <p:txBody>
          <a:bodyPr/>
          <a:lstStyle/>
          <a:p>
            <a:pPr lvl="0"/>
            <a:r>
              <a:rPr lang="en-US" b="1" dirty="0">
                <a:solidFill>
                  <a:schemeClr val="accent6">
                    <a:lumMod val="50000"/>
                  </a:schemeClr>
                </a:solidFill>
              </a:rPr>
              <a:t>Tuberculosis</a:t>
            </a:r>
          </a:p>
          <a:p>
            <a:pPr lvl="0"/>
            <a:r>
              <a:rPr lang="en-US" b="1" dirty="0">
                <a:solidFill>
                  <a:schemeClr val="accent6">
                    <a:lumMod val="50000"/>
                  </a:schemeClr>
                </a:solidFill>
              </a:rPr>
              <a:t>Urinary tract infection (UTI)</a:t>
            </a:r>
          </a:p>
          <a:p>
            <a:pPr lvl="0"/>
            <a:r>
              <a:rPr lang="en-US" b="1" dirty="0">
                <a:solidFill>
                  <a:schemeClr val="accent6">
                    <a:lumMod val="50000"/>
                  </a:schemeClr>
                </a:solidFill>
              </a:rPr>
              <a:t>Legionnaires’ disease</a:t>
            </a:r>
          </a:p>
          <a:p>
            <a:pPr lvl="0"/>
            <a:r>
              <a:rPr lang="en-US" b="1" dirty="0">
                <a:solidFill>
                  <a:schemeClr val="accent6">
                    <a:lumMod val="50000"/>
                  </a:schemeClr>
                </a:solidFill>
              </a:rPr>
              <a:t>Tetanus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15</a:t>
            </a:fld>
            <a:endParaRPr lang="en-GB" sz="800" dirty="0"/>
          </a:p>
          <a:p>
            <a:pPr>
              <a:defRPr/>
            </a:pPr>
            <a:endParaRPr lang="en-GB" dirty="0"/>
          </a:p>
        </p:txBody>
      </p:sp>
    </p:spTree>
    <p:extLst>
      <p:ext uri="{BB962C8B-B14F-4D97-AF65-F5344CB8AC3E}">
        <p14:creationId xmlns:p14="http://schemas.microsoft.com/office/powerpoint/2010/main" val="1361610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Unusual Pathogenic Bacteria </a:t>
            </a:r>
          </a:p>
        </p:txBody>
      </p:sp>
      <p:sp>
        <p:nvSpPr>
          <p:cNvPr id="3" name="Content Placeholder 2"/>
          <p:cNvSpPr>
            <a:spLocks noGrp="1"/>
          </p:cNvSpPr>
          <p:nvPr>
            <p:ph idx="1"/>
          </p:nvPr>
        </p:nvSpPr>
        <p:spPr/>
        <p:txBody>
          <a:bodyPr/>
          <a:lstStyle/>
          <a:p>
            <a:pPr lvl="0"/>
            <a:r>
              <a:rPr lang="en-US" dirty="0"/>
              <a:t>Chlamydiae, mycoplasmas, and rickettsiae are tiny, unusual bacteria that fall between the size ranges of viruses and typical pathogenic bacteria</a:t>
            </a:r>
          </a:p>
          <a:p>
            <a:pPr lvl="1"/>
            <a:r>
              <a:rPr lang="en-US" dirty="0"/>
              <a:t>Rickettsiae are gram-negative, transmitted by blood-sucking arthropods</a:t>
            </a:r>
          </a:p>
          <a:p>
            <a:pPr lvl="1"/>
            <a:r>
              <a:rPr lang="en-US" b="1" dirty="0">
                <a:solidFill>
                  <a:schemeClr val="accent6">
                    <a:lumMod val="50000"/>
                  </a:schemeClr>
                </a:solidFill>
              </a:rPr>
              <a:t>Chlamydiae require host cells for growth; once considered viruses</a:t>
            </a:r>
          </a:p>
          <a:p>
            <a:pPr lvl="1"/>
            <a:r>
              <a:rPr lang="en-US" dirty="0"/>
              <a:t>Mycoplasmas have no PG in cell wall, but are not obligate parasites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16</a:t>
            </a:fld>
            <a:endParaRPr lang="en-GB" sz="800" dirty="0"/>
          </a:p>
          <a:p>
            <a:pPr>
              <a:defRPr/>
            </a:pPr>
            <a:endParaRPr lang="en-GB" dirty="0"/>
          </a:p>
        </p:txBody>
      </p:sp>
    </p:spTree>
    <p:extLst>
      <p:ext uri="{BB962C8B-B14F-4D97-AF65-F5344CB8AC3E}">
        <p14:creationId xmlns:p14="http://schemas.microsoft.com/office/powerpoint/2010/main" val="1878565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 Fungi </a:t>
            </a:r>
          </a:p>
        </p:txBody>
      </p:sp>
      <p:sp>
        <p:nvSpPr>
          <p:cNvPr id="3" name="Content Placeholder 2"/>
          <p:cNvSpPr>
            <a:spLocks noGrp="1"/>
          </p:cNvSpPr>
          <p:nvPr>
            <p:ph idx="1"/>
          </p:nvPr>
        </p:nvSpPr>
        <p:spPr/>
        <p:txBody>
          <a:bodyPr/>
          <a:lstStyle/>
          <a:p>
            <a:pPr lvl="0"/>
            <a:r>
              <a:rPr lang="en-US" b="1" dirty="0">
                <a:solidFill>
                  <a:schemeClr val="accent6">
                    <a:lumMod val="50000"/>
                  </a:schemeClr>
                </a:solidFill>
              </a:rPr>
              <a:t>Mycology is study of fungi, which are eukaryotes that include unicellular yeasts and multicellular molds</a:t>
            </a:r>
          </a:p>
          <a:p>
            <a:pPr lvl="0"/>
            <a:r>
              <a:rPr lang="en-US" dirty="0"/>
              <a:t>Transmitted by direct contact with an infected person, prolonged exposure to moist environment, and inhalation of contaminated dust or soil</a:t>
            </a:r>
          </a:p>
          <a:p>
            <a:pPr lvl="0"/>
            <a:r>
              <a:rPr lang="en-US" dirty="0"/>
              <a:t>Diagnosis usually is based on culturing or microscopic observation of samples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17</a:t>
            </a:fld>
            <a:endParaRPr lang="en-GB" sz="800" dirty="0"/>
          </a:p>
          <a:p>
            <a:pPr>
              <a:defRPr/>
            </a:pPr>
            <a:endParaRPr lang="en-GB" dirty="0"/>
          </a:p>
        </p:txBody>
      </p:sp>
    </p:spTree>
    <p:extLst>
      <p:ext uri="{BB962C8B-B14F-4D97-AF65-F5344CB8AC3E}">
        <p14:creationId xmlns:p14="http://schemas.microsoft.com/office/powerpoint/2010/main" val="3890829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 Parasites and Protozoa </a:t>
            </a:r>
          </a:p>
        </p:txBody>
      </p:sp>
      <p:sp>
        <p:nvSpPr>
          <p:cNvPr id="3" name="Content Placeholder 2"/>
          <p:cNvSpPr>
            <a:spLocks noGrp="1"/>
          </p:cNvSpPr>
          <p:nvPr>
            <p:ph idx="1"/>
          </p:nvPr>
        </p:nvSpPr>
        <p:spPr/>
        <p:txBody>
          <a:bodyPr/>
          <a:lstStyle/>
          <a:p>
            <a:pPr lvl="0"/>
            <a:r>
              <a:rPr lang="en-US" b="1" dirty="0">
                <a:solidFill>
                  <a:schemeClr val="accent6">
                    <a:lumMod val="50000"/>
                  </a:schemeClr>
                </a:solidFill>
              </a:rPr>
              <a:t>Parasite harms its host while the parasite thrives</a:t>
            </a:r>
          </a:p>
          <a:p>
            <a:pPr lvl="1"/>
            <a:r>
              <a:rPr lang="en-US" b="1" dirty="0">
                <a:solidFill>
                  <a:schemeClr val="accent6">
                    <a:lumMod val="50000"/>
                  </a:schemeClr>
                </a:solidFill>
              </a:rPr>
              <a:t>Helminths are worms, diagnosed by examination of feces and signs and symptoms</a:t>
            </a:r>
          </a:p>
          <a:p>
            <a:pPr lvl="1"/>
            <a:r>
              <a:rPr lang="en-US" b="1" dirty="0">
                <a:solidFill>
                  <a:schemeClr val="accent6">
                    <a:lumMod val="50000"/>
                  </a:schemeClr>
                </a:solidFill>
              </a:rPr>
              <a:t>Protozoa are single-celled, in contaminated food, drinks, feces</a:t>
            </a:r>
          </a:p>
          <a:p>
            <a:pPr lvl="0"/>
            <a:r>
              <a:rPr lang="en-US" b="1" dirty="0">
                <a:solidFill>
                  <a:schemeClr val="accent6">
                    <a:lumMod val="50000"/>
                  </a:schemeClr>
                </a:solidFill>
              </a:rPr>
              <a:t>Stool specimens are commonly examined to diagnose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18</a:t>
            </a:fld>
            <a:endParaRPr lang="en-GB" sz="800" dirty="0"/>
          </a:p>
          <a:p>
            <a:pPr>
              <a:defRPr/>
            </a:pPr>
            <a:endParaRPr lang="en-GB" dirty="0"/>
          </a:p>
        </p:txBody>
      </p:sp>
    </p:spTree>
    <p:extLst>
      <p:ext uri="{BB962C8B-B14F-4D97-AF65-F5344CB8AC3E}">
        <p14:creationId xmlns:p14="http://schemas.microsoft.com/office/powerpoint/2010/main" val="3013231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 Helminths (Worms)</a:t>
            </a:r>
          </a:p>
        </p:txBody>
      </p:sp>
      <p:sp>
        <p:nvSpPr>
          <p:cNvPr id="6" name="Content Placeholder 5"/>
          <p:cNvSpPr>
            <a:spLocks noGrp="1"/>
          </p:cNvSpPr>
          <p:nvPr>
            <p:ph idx="1"/>
          </p:nvPr>
        </p:nvSpPr>
        <p:spPr>
          <a:xfrm>
            <a:off x="685800" y="2428874"/>
            <a:ext cx="7772400" cy="3219757"/>
          </a:xfrm>
        </p:spPr>
        <p:txBody>
          <a:bodyPr/>
          <a:lstStyle/>
          <a:p>
            <a:r>
              <a:rPr lang="en-US" dirty="0"/>
              <a:t>Helminths live on or within another living organism and nourish themselves at the expense of the host organism</a:t>
            </a:r>
          </a:p>
          <a:p>
            <a:r>
              <a:rPr lang="en-US" dirty="0"/>
              <a:t>Diagnosis is usually based on microscopic examination of feces for ova and parasites and on the patient’s signs and symptoms</a:t>
            </a:r>
          </a:p>
          <a:p>
            <a:r>
              <a:rPr lang="en-US" dirty="0"/>
              <a:t>Stool specimens commonly examined for parasitic protozoa and </a:t>
            </a:r>
            <a:r>
              <a:rPr lang="en-US" dirty="0" smtClean="0"/>
              <a:t>helminths</a:t>
            </a:r>
          </a:p>
          <a:p>
            <a:r>
              <a:rPr lang="en-US" b="1" dirty="0" smtClean="0"/>
              <a:t>**know this***</a:t>
            </a:r>
            <a:endParaRPr lang="en-US" b="1" dirty="0"/>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19</a:t>
            </a:fld>
            <a:endParaRPr lang="en-GB" sz="800" dirty="0"/>
          </a:p>
          <a:p>
            <a:pPr>
              <a:defRPr/>
            </a:pPr>
            <a:endParaRPr lang="en-GB" dirty="0"/>
          </a:p>
        </p:txBody>
      </p:sp>
    </p:spTree>
    <p:extLst>
      <p:ext uri="{BB962C8B-B14F-4D97-AF65-F5344CB8AC3E}">
        <p14:creationId xmlns:p14="http://schemas.microsoft.com/office/powerpoint/2010/main" val="686735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2</a:t>
            </a:fld>
            <a:endParaRPr lang="en-GB" sz="800" dirty="0"/>
          </a:p>
          <a:p>
            <a:pPr>
              <a:defRPr/>
            </a:pPr>
            <a:endParaRPr lang="en-GB" dirty="0"/>
          </a:p>
        </p:txBody>
      </p:sp>
      <p:sp>
        <p:nvSpPr>
          <p:cNvPr id="1963014" name="Rectangle 6"/>
          <p:cNvSpPr>
            <a:spLocks noGrp="1" noChangeArrowheads="1"/>
          </p:cNvSpPr>
          <p:nvPr>
            <p:ph type="title" idx="4294967295"/>
          </p:nvPr>
        </p:nvSpPr>
        <p:spPr>
          <a:xfrm>
            <a:off x="0" y="377825"/>
            <a:ext cx="9144000" cy="1057275"/>
          </a:xfrm>
        </p:spPr>
        <p:txBody>
          <a:bodyPr>
            <a:noAutofit/>
          </a:bodyPr>
          <a:lstStyle/>
          <a:p>
            <a:r>
              <a:rPr lang="en-US" dirty="0"/>
              <a:t> </a:t>
            </a:r>
            <a:r>
              <a:rPr lang="en-US" dirty="0" smtClean="0"/>
              <a:t>       </a:t>
            </a:r>
            <a:r>
              <a:rPr lang="en-US" dirty="0" smtClean="0"/>
              <a:t> </a:t>
            </a:r>
            <a:r>
              <a:rPr lang="en-US" dirty="0"/>
              <a:t>Microbiology </a:t>
            </a:r>
            <a:r>
              <a:rPr lang="en-US" dirty="0" smtClean="0"/>
              <a:t>and Immunology </a:t>
            </a:r>
            <a:br>
              <a:rPr lang="en-US" dirty="0" smtClean="0"/>
            </a:br>
            <a:r>
              <a:rPr lang="en-US" sz="1600" dirty="0" smtClean="0"/>
              <a:t>(</a:t>
            </a:r>
            <a:r>
              <a:rPr lang="en-US" sz="1600" dirty="0" err="1" smtClean="0"/>
              <a:t>Sl</a:t>
            </a:r>
            <a:endParaRPr lang="en-US" sz="1600" dirty="0"/>
          </a:p>
        </p:txBody>
      </p:sp>
      <p:sp>
        <p:nvSpPr>
          <p:cNvPr id="1963015" name="Rectangle 7"/>
          <p:cNvSpPr>
            <a:spLocks noGrp="1" noChangeArrowheads="1"/>
          </p:cNvSpPr>
          <p:nvPr>
            <p:ph type="body" idx="4294967295"/>
          </p:nvPr>
        </p:nvSpPr>
        <p:spPr>
          <a:xfrm>
            <a:off x="546100" y="2655888"/>
            <a:ext cx="8597900" cy="4386263"/>
          </a:xfrm>
        </p:spPr>
        <p:txBody>
          <a:bodyPr>
            <a:noAutofit/>
          </a:bodyPr>
          <a:lstStyle/>
          <a:p>
            <a:pPr>
              <a:buFont typeface="+mj-lt"/>
              <a:buAutoNum type="arabicPeriod"/>
            </a:pPr>
            <a:r>
              <a:rPr lang="en-US" dirty="0"/>
              <a:t>Describe the </a:t>
            </a:r>
            <a:r>
              <a:rPr lang="en-US" b="1" dirty="0">
                <a:solidFill>
                  <a:schemeClr val="accent6">
                    <a:lumMod val="50000"/>
                  </a:schemeClr>
                </a:solidFill>
              </a:rPr>
              <a:t>naming of microorganisms</a:t>
            </a:r>
            <a:r>
              <a:rPr lang="en-US" b="1" dirty="0">
                <a:solidFill>
                  <a:srgbClr val="FFFF00"/>
                </a:solidFill>
              </a:rPr>
              <a:t>.</a:t>
            </a:r>
          </a:p>
          <a:p>
            <a:pPr>
              <a:buFont typeface="+mj-lt"/>
              <a:buAutoNum type="arabicPeriod"/>
            </a:pPr>
            <a:r>
              <a:rPr lang="en-US" dirty="0">
                <a:solidFill>
                  <a:schemeClr val="accent6">
                    <a:lumMod val="50000"/>
                  </a:schemeClr>
                </a:solidFill>
              </a:rPr>
              <a:t>Describe various bacterial staining characteristics, shapes, oxygen requirements, and physical structures; also, explain the characteristics of common diseases caused by bacteria.</a:t>
            </a:r>
          </a:p>
          <a:p>
            <a:pPr>
              <a:buFont typeface="+mj-lt"/>
              <a:buAutoNum type="arabicPeriod"/>
            </a:pPr>
            <a:r>
              <a:rPr lang="en-US" dirty="0"/>
              <a:t>Describe the unusual characteristics of chlamydia, mycoplasma, and rickettsia organisms.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Pathogenic Viruses</a:t>
            </a:r>
          </a:p>
        </p:txBody>
      </p:sp>
      <p:sp>
        <p:nvSpPr>
          <p:cNvPr id="6" name="Content Placeholder 5"/>
          <p:cNvSpPr>
            <a:spLocks noGrp="1"/>
          </p:cNvSpPr>
          <p:nvPr>
            <p:ph idx="1"/>
          </p:nvPr>
        </p:nvSpPr>
        <p:spPr>
          <a:xfrm>
            <a:off x="685800" y="2514600"/>
            <a:ext cx="7772400" cy="3311012"/>
          </a:xfrm>
        </p:spPr>
        <p:txBody>
          <a:bodyPr/>
          <a:lstStyle/>
          <a:p>
            <a:r>
              <a:rPr lang="en-US" dirty="0"/>
              <a:t>Viruses consist of a core of either ribonucleic acid (RNA) or deoxyribonucleic acid (DNA) covered by a protein shell</a:t>
            </a:r>
          </a:p>
          <a:p>
            <a:r>
              <a:rPr lang="en-US" b="1" dirty="0">
                <a:solidFill>
                  <a:schemeClr val="accent6">
                    <a:lumMod val="50000"/>
                  </a:schemeClr>
                </a:solidFill>
              </a:rPr>
              <a:t>Viruses must be cultured in fertilized eggs or in a tissue culture</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20</a:t>
            </a:fld>
            <a:endParaRPr lang="en-GB" sz="800" dirty="0"/>
          </a:p>
          <a:p>
            <a:pPr>
              <a:defRPr/>
            </a:pPr>
            <a:endParaRPr lang="en-GB" dirty="0"/>
          </a:p>
        </p:txBody>
      </p:sp>
    </p:spTree>
    <p:extLst>
      <p:ext uri="{BB962C8B-B14F-4D97-AF65-F5344CB8AC3E}">
        <p14:creationId xmlns:p14="http://schemas.microsoft.com/office/powerpoint/2010/main" val="36717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Specimen Collection for </a:t>
            </a:r>
            <a:br>
              <a:rPr lang="en-US" dirty="0"/>
            </a:br>
            <a:r>
              <a:rPr lang="en-US" dirty="0"/>
              <a:t>Microbiology Testing </a:t>
            </a:r>
          </a:p>
        </p:txBody>
      </p:sp>
      <p:sp>
        <p:nvSpPr>
          <p:cNvPr id="3" name="Content Placeholder 2"/>
          <p:cNvSpPr>
            <a:spLocks noGrp="1"/>
          </p:cNvSpPr>
          <p:nvPr>
            <p:ph idx="1"/>
          </p:nvPr>
        </p:nvSpPr>
        <p:spPr/>
        <p:txBody>
          <a:bodyPr/>
          <a:lstStyle/>
          <a:p>
            <a:pPr lvl="0"/>
            <a:r>
              <a:rPr lang="en-US" dirty="0"/>
              <a:t>Use sterile collecting and transport devices</a:t>
            </a:r>
          </a:p>
          <a:p>
            <a:pPr lvl="0"/>
            <a:r>
              <a:rPr lang="en-US" dirty="0"/>
              <a:t>Prevent environmental and patient contamination</a:t>
            </a:r>
          </a:p>
          <a:p>
            <a:pPr lvl="0"/>
            <a:r>
              <a:rPr lang="en-US" dirty="0"/>
              <a:t>Cleanse area to be tested with antiseptic</a:t>
            </a:r>
          </a:p>
          <a:p>
            <a:pPr lvl="0"/>
            <a:r>
              <a:rPr lang="en-US" dirty="0"/>
              <a:t>Follow all transport device instructions carefully, package safely with warning labels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21</a:t>
            </a:fld>
            <a:endParaRPr lang="en-GB" sz="800" dirty="0"/>
          </a:p>
          <a:p>
            <a:pPr>
              <a:defRPr/>
            </a:pPr>
            <a:endParaRPr lang="en-GB" dirty="0"/>
          </a:p>
        </p:txBody>
      </p:sp>
    </p:spTree>
    <p:extLst>
      <p:ext uri="{BB962C8B-B14F-4D97-AF65-F5344CB8AC3E}">
        <p14:creationId xmlns:p14="http://schemas.microsoft.com/office/powerpoint/2010/main" val="3484625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Specimen Collection </a:t>
            </a:r>
            <a:br>
              <a:rPr lang="en-US" dirty="0"/>
            </a:br>
            <a:r>
              <a:rPr lang="en-US" dirty="0"/>
              <a:t>and Transport in the POL</a:t>
            </a:r>
          </a:p>
        </p:txBody>
      </p:sp>
      <p:sp>
        <p:nvSpPr>
          <p:cNvPr id="6" name="Content Placeholder 5"/>
          <p:cNvSpPr>
            <a:spLocks noGrp="1"/>
          </p:cNvSpPr>
          <p:nvPr>
            <p:ph idx="1"/>
          </p:nvPr>
        </p:nvSpPr>
        <p:spPr>
          <a:xfrm>
            <a:off x="685799" y="2343150"/>
            <a:ext cx="8025063" cy="3482462"/>
          </a:xfrm>
        </p:spPr>
        <p:txBody>
          <a:bodyPr>
            <a:noAutofit/>
          </a:bodyPr>
          <a:lstStyle/>
          <a:p>
            <a:r>
              <a:rPr lang="en-US" dirty="0"/>
              <a:t>Cleanse area to be sampled with an antiseptic</a:t>
            </a:r>
          </a:p>
          <a:p>
            <a:r>
              <a:rPr lang="en-US" dirty="0"/>
              <a:t>Open sterile containers when necessary</a:t>
            </a:r>
          </a:p>
          <a:p>
            <a:r>
              <a:rPr lang="en-US" dirty="0"/>
              <a:t>Never touch a sterile swab or collection device to a nonsterile surface</a:t>
            </a:r>
          </a:p>
          <a:p>
            <a:r>
              <a:rPr lang="en-US" dirty="0"/>
              <a:t>Wear gloves, a fluid-impermeable gown, a surgical mask, and goggles or a face shield while collecting a throat or nasal specimen</a:t>
            </a:r>
          </a:p>
          <a:p>
            <a:r>
              <a:rPr lang="en-US" dirty="0"/>
              <a:t>Always wear gloves when receiving a fecal or urine specimen from a patient</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22</a:t>
            </a:fld>
            <a:endParaRPr lang="en-GB" sz="800" dirty="0"/>
          </a:p>
          <a:p>
            <a:pPr>
              <a:defRPr/>
            </a:pPr>
            <a:endParaRPr lang="en-GB" dirty="0"/>
          </a:p>
        </p:txBody>
      </p:sp>
    </p:spTree>
    <p:extLst>
      <p:ext uri="{BB962C8B-B14F-4D97-AF65-F5344CB8AC3E}">
        <p14:creationId xmlns:p14="http://schemas.microsoft.com/office/powerpoint/2010/main" val="11195802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for the Pinworms</a:t>
            </a:r>
          </a:p>
        </p:txBody>
      </p:sp>
      <p:sp>
        <p:nvSpPr>
          <p:cNvPr id="6" name="Content Placeholder 5"/>
          <p:cNvSpPr>
            <a:spLocks noGrp="1"/>
          </p:cNvSpPr>
          <p:nvPr>
            <p:ph idx="1"/>
          </p:nvPr>
        </p:nvSpPr>
        <p:spPr>
          <a:xfrm>
            <a:off x="685800" y="2357438"/>
            <a:ext cx="7772400" cy="3468174"/>
          </a:xfrm>
        </p:spPr>
        <p:txBody>
          <a:bodyPr>
            <a:normAutofit/>
          </a:bodyPr>
          <a:lstStyle/>
          <a:p>
            <a:r>
              <a:rPr lang="en-US" b="1" dirty="0">
                <a:solidFill>
                  <a:schemeClr val="accent6">
                    <a:lumMod val="50000"/>
                  </a:schemeClr>
                </a:solidFill>
              </a:rPr>
              <a:t>Humans are infested by ingesting mature eggs through hand-to-mouth transfers, feces-contaminated fingers, or feces-contaminated foods or liquids</a:t>
            </a:r>
          </a:p>
          <a:p>
            <a:r>
              <a:rPr lang="en-US" b="1" dirty="0">
                <a:solidFill>
                  <a:schemeClr val="accent6">
                    <a:lumMod val="50000"/>
                  </a:schemeClr>
                </a:solidFill>
              </a:rPr>
              <a:t>Eggs hatch in small intestine</a:t>
            </a:r>
          </a:p>
          <a:p>
            <a:r>
              <a:rPr lang="en-US" b="1" dirty="0">
                <a:solidFill>
                  <a:schemeClr val="accent6">
                    <a:lumMod val="50000"/>
                  </a:schemeClr>
                </a:solidFill>
              </a:rPr>
              <a:t>In children, specimens are best collected late at night or early in the morning before a bowel movement, urination, or bathing</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23</a:t>
            </a:fld>
            <a:endParaRPr lang="en-GB" sz="800" dirty="0"/>
          </a:p>
          <a:p>
            <a:pPr>
              <a:defRPr/>
            </a:pPr>
            <a:endParaRPr lang="en-GB" dirty="0"/>
          </a:p>
        </p:txBody>
      </p:sp>
    </p:spTree>
    <p:extLst>
      <p:ext uri="{BB962C8B-B14F-4D97-AF65-F5344CB8AC3E}">
        <p14:creationId xmlns:p14="http://schemas.microsoft.com/office/powerpoint/2010/main" val="18565306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CLIA-Waived Microbiology Testing</a:t>
            </a:r>
          </a:p>
        </p:txBody>
      </p:sp>
      <p:sp>
        <p:nvSpPr>
          <p:cNvPr id="3" name="Content Placeholder 2"/>
          <p:cNvSpPr>
            <a:spLocks noGrp="1"/>
          </p:cNvSpPr>
          <p:nvPr>
            <p:ph idx="1"/>
          </p:nvPr>
        </p:nvSpPr>
        <p:spPr/>
        <p:txBody>
          <a:bodyPr/>
          <a:lstStyle/>
          <a:p>
            <a:pPr lvl="0"/>
            <a:r>
              <a:rPr lang="en-US" dirty="0"/>
              <a:t>A rapid “direct” immunology test demonstrates the presence of the pathogen’s antigen in a specimen that is placed in a test kit containing its specific antibody</a:t>
            </a:r>
          </a:p>
          <a:p>
            <a:pPr lvl="0"/>
            <a:r>
              <a:rPr lang="en-US" dirty="0"/>
              <a:t>Review the package insert provided by the manufacturer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24</a:t>
            </a:fld>
            <a:endParaRPr lang="en-GB" sz="800" dirty="0"/>
          </a:p>
          <a:p>
            <a:pPr>
              <a:defRPr/>
            </a:pPr>
            <a:endParaRPr lang="en-GB" dirty="0"/>
          </a:p>
        </p:txBody>
      </p:sp>
    </p:spTree>
    <p:extLst>
      <p:ext uri="{BB962C8B-B14F-4D97-AF65-F5344CB8AC3E}">
        <p14:creationId xmlns:p14="http://schemas.microsoft.com/office/powerpoint/2010/main" val="2590908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Rapid Identification Methods </a:t>
            </a:r>
          </a:p>
        </p:txBody>
      </p:sp>
      <p:sp>
        <p:nvSpPr>
          <p:cNvPr id="3" name="Content Placeholder 2"/>
          <p:cNvSpPr>
            <a:spLocks noGrp="1"/>
          </p:cNvSpPr>
          <p:nvPr>
            <p:ph idx="1"/>
          </p:nvPr>
        </p:nvSpPr>
        <p:spPr/>
        <p:txBody>
          <a:bodyPr/>
          <a:lstStyle/>
          <a:p>
            <a:pPr lvl="0"/>
            <a:r>
              <a:rPr lang="en-US" dirty="0"/>
              <a:t>POLs with CLIA certification can perform many rapid culture and identification tests</a:t>
            </a:r>
          </a:p>
          <a:p>
            <a:pPr lvl="0"/>
            <a:r>
              <a:rPr lang="en-US" b="1" dirty="0">
                <a:solidFill>
                  <a:schemeClr val="accent6">
                    <a:lumMod val="50000"/>
                  </a:schemeClr>
                </a:solidFill>
              </a:rPr>
              <a:t>Rapid culture methods offer presumptive identification of most organisms</a:t>
            </a:r>
          </a:p>
          <a:p>
            <a:pPr lvl="0"/>
            <a:r>
              <a:rPr lang="en-US" dirty="0"/>
              <a:t>Rapid tests are designed to give the physician a positive indication of the problem so that treatment can be initiated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25</a:t>
            </a:fld>
            <a:endParaRPr lang="en-GB" sz="800" dirty="0"/>
          </a:p>
          <a:p>
            <a:pPr>
              <a:defRPr/>
            </a:pPr>
            <a:endParaRPr lang="en-GB" dirty="0"/>
          </a:p>
        </p:txBody>
      </p:sp>
    </p:spTree>
    <p:extLst>
      <p:ext uri="{BB962C8B-B14F-4D97-AF65-F5344CB8AC3E}">
        <p14:creationId xmlns:p14="http://schemas.microsoft.com/office/powerpoint/2010/main" val="367493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Rapid Strep Testing </a:t>
            </a:r>
          </a:p>
        </p:txBody>
      </p:sp>
      <p:sp>
        <p:nvSpPr>
          <p:cNvPr id="3" name="Content Placeholder 2"/>
          <p:cNvSpPr>
            <a:spLocks noGrp="1"/>
          </p:cNvSpPr>
          <p:nvPr>
            <p:ph idx="1"/>
          </p:nvPr>
        </p:nvSpPr>
        <p:spPr/>
        <p:txBody>
          <a:bodyPr/>
          <a:lstStyle/>
          <a:p>
            <a:pPr lvl="0"/>
            <a:r>
              <a:rPr lang="en-US" dirty="0"/>
              <a:t>Commonly performed in POL and can be completed while the patient waits</a:t>
            </a:r>
          </a:p>
          <a:p>
            <a:pPr lvl="0"/>
            <a:r>
              <a:rPr lang="en-US" dirty="0"/>
              <a:t>Throat is swabbed, swab is placed in the extraction tube, tested for certain strep proteins</a:t>
            </a:r>
          </a:p>
          <a:p>
            <a:pPr lvl="0"/>
            <a:r>
              <a:rPr lang="en-US" b="1" dirty="0">
                <a:solidFill>
                  <a:schemeClr val="accent6">
                    <a:lumMod val="50000"/>
                  </a:schemeClr>
                </a:solidFill>
              </a:rPr>
              <a:t>Negative test results should be confirmed with a throat culture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26</a:t>
            </a:fld>
            <a:endParaRPr lang="en-GB" sz="800" dirty="0"/>
          </a:p>
          <a:p>
            <a:pPr>
              <a:defRPr/>
            </a:pPr>
            <a:endParaRPr lang="en-GB" dirty="0"/>
          </a:p>
        </p:txBody>
      </p:sp>
    </p:spTree>
    <p:extLst>
      <p:ext uri="{BB962C8B-B14F-4D97-AF65-F5344CB8AC3E}">
        <p14:creationId xmlns:p14="http://schemas.microsoft.com/office/powerpoint/2010/main" val="28534302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Influenza A and B Testing </a:t>
            </a:r>
          </a:p>
        </p:txBody>
      </p:sp>
      <p:sp>
        <p:nvSpPr>
          <p:cNvPr id="3" name="Content Placeholder 2"/>
          <p:cNvSpPr>
            <a:spLocks noGrp="1"/>
          </p:cNvSpPr>
          <p:nvPr>
            <p:ph idx="1"/>
          </p:nvPr>
        </p:nvSpPr>
        <p:spPr/>
        <p:txBody>
          <a:bodyPr/>
          <a:lstStyle/>
          <a:p>
            <a:pPr lvl="0"/>
            <a:r>
              <a:rPr lang="en-US" dirty="0"/>
              <a:t>Influenza A typically becomes epidemics; influenza B is milder and isolated</a:t>
            </a:r>
          </a:p>
          <a:p>
            <a:pPr lvl="0"/>
            <a:r>
              <a:rPr lang="en-US" dirty="0"/>
              <a:t>Rapid diagnosis of influenza can assist with decisions to administer antiviral medications</a:t>
            </a:r>
          </a:p>
          <a:p>
            <a:pPr lvl="0"/>
            <a:r>
              <a:rPr lang="en-US" dirty="0"/>
              <a:t>CLIA-waived rapid immunochromatographic assays detect both influenza A and B antigens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27</a:t>
            </a:fld>
            <a:endParaRPr lang="en-GB" sz="800" dirty="0"/>
          </a:p>
          <a:p>
            <a:pPr>
              <a:defRPr/>
            </a:pPr>
            <a:endParaRPr lang="en-GB" dirty="0"/>
          </a:p>
        </p:txBody>
      </p:sp>
    </p:spTree>
    <p:extLst>
      <p:ext uri="{BB962C8B-B14F-4D97-AF65-F5344CB8AC3E}">
        <p14:creationId xmlns:p14="http://schemas.microsoft.com/office/powerpoint/2010/main" val="420222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Respiratory Syncytial </a:t>
            </a:r>
            <a:br>
              <a:rPr lang="en-US" dirty="0"/>
            </a:br>
            <a:r>
              <a:rPr lang="en-US" dirty="0"/>
              <a:t>Virus (RSV) Testing </a:t>
            </a:r>
          </a:p>
        </p:txBody>
      </p:sp>
      <p:sp>
        <p:nvSpPr>
          <p:cNvPr id="3" name="Content Placeholder 2"/>
          <p:cNvSpPr>
            <a:spLocks noGrp="1"/>
          </p:cNvSpPr>
          <p:nvPr>
            <p:ph idx="1"/>
          </p:nvPr>
        </p:nvSpPr>
        <p:spPr/>
        <p:txBody>
          <a:bodyPr/>
          <a:lstStyle/>
          <a:p>
            <a:pPr lvl="0"/>
            <a:r>
              <a:rPr lang="en-US" b="1" dirty="0">
                <a:solidFill>
                  <a:schemeClr val="accent6">
                    <a:lumMod val="50000"/>
                  </a:schemeClr>
                </a:solidFill>
              </a:rPr>
              <a:t>Major cause of upper and lower respiratory tract infections</a:t>
            </a:r>
          </a:p>
          <a:p>
            <a:pPr lvl="0"/>
            <a:r>
              <a:rPr lang="en-US" b="1" dirty="0">
                <a:solidFill>
                  <a:schemeClr val="accent6">
                    <a:lumMod val="50000"/>
                  </a:schemeClr>
                </a:solidFill>
              </a:rPr>
              <a:t>Major cause of bronchiolitis and pneumonia in children and infants</a:t>
            </a:r>
          </a:p>
          <a:p>
            <a:pPr lvl="0"/>
            <a:r>
              <a:rPr lang="en-US" b="1" dirty="0">
                <a:solidFill>
                  <a:schemeClr val="accent6">
                    <a:lumMod val="50000"/>
                  </a:schemeClr>
                </a:solidFill>
              </a:rPr>
              <a:t>CLIA-waived rapid immunochromatographic assay for RSV uses a nasopharyngeal swab specimen or nasal washings</a:t>
            </a:r>
          </a:p>
          <a:p>
            <a:pPr lvl="0"/>
            <a:r>
              <a:rPr lang="en-US" b="1" dirty="0">
                <a:solidFill>
                  <a:schemeClr val="accent6">
                    <a:lumMod val="50000"/>
                  </a:schemeClr>
                </a:solidFill>
              </a:rPr>
              <a:t>Antiviral agents are available to treat RSV infection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28</a:t>
            </a:fld>
            <a:endParaRPr lang="en-GB" sz="800" dirty="0"/>
          </a:p>
          <a:p>
            <a:pPr>
              <a:defRPr/>
            </a:pPr>
            <a:endParaRPr lang="en-GB" dirty="0"/>
          </a:p>
        </p:txBody>
      </p:sp>
    </p:spTree>
    <p:extLst>
      <p:ext uri="{BB962C8B-B14F-4D97-AF65-F5344CB8AC3E}">
        <p14:creationId xmlns:p14="http://schemas.microsoft.com/office/powerpoint/2010/main" val="21900037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CLIA-Waived Immunology Testing </a:t>
            </a:r>
          </a:p>
        </p:txBody>
      </p:sp>
      <p:sp>
        <p:nvSpPr>
          <p:cNvPr id="3" name="Content Placeholder 2"/>
          <p:cNvSpPr>
            <a:spLocks noGrp="1"/>
          </p:cNvSpPr>
          <p:nvPr>
            <p:ph idx="1"/>
          </p:nvPr>
        </p:nvSpPr>
        <p:spPr>
          <a:xfrm>
            <a:off x="685800" y="1654175"/>
            <a:ext cx="8077200" cy="4454525"/>
          </a:xfrm>
        </p:spPr>
        <p:txBody>
          <a:bodyPr>
            <a:noAutofit/>
          </a:bodyPr>
          <a:lstStyle/>
          <a:p>
            <a:pPr lvl="0"/>
            <a:r>
              <a:rPr lang="en-US" sz="2700" dirty="0"/>
              <a:t>Provides information about past or present infections with bacteria or viruses, and also is done to detect certain types of cancers</a:t>
            </a:r>
          </a:p>
          <a:p>
            <a:pPr lvl="0"/>
            <a:r>
              <a:rPr lang="en-US" sz="2700" dirty="0"/>
              <a:t>Designed to demonstrate the reaction between antigen and antibody</a:t>
            </a:r>
          </a:p>
          <a:p>
            <a:pPr lvl="0"/>
            <a:r>
              <a:rPr lang="en-US" sz="2700" dirty="0"/>
              <a:t>Once an antigen has been recognized by the immune system and antibodies have been made, the level of antibody to that particular antigen remains at a low but detectable level </a:t>
            </a:r>
          </a:p>
          <a:p>
            <a:pPr lvl="0"/>
            <a:r>
              <a:rPr lang="en-US" sz="2700" dirty="0"/>
              <a:t>Amount of antibody at any given time can be measured with serologic testing and is referred to as the </a:t>
            </a:r>
            <a:r>
              <a:rPr lang="en-US" sz="2700" i="1" dirty="0"/>
              <a:t>titer</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29</a:t>
            </a:fld>
            <a:endParaRPr lang="en-GB" sz="800" dirty="0"/>
          </a:p>
          <a:p>
            <a:pPr>
              <a:defRPr/>
            </a:pPr>
            <a:endParaRPr lang="en-GB" dirty="0"/>
          </a:p>
        </p:txBody>
      </p:sp>
    </p:spTree>
    <p:extLst>
      <p:ext uri="{BB962C8B-B14F-4D97-AF65-F5344CB8AC3E}">
        <p14:creationId xmlns:p14="http://schemas.microsoft.com/office/powerpoint/2010/main" val="3491750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3</a:t>
            </a:fld>
            <a:endParaRPr lang="en-GB" sz="800" dirty="0"/>
          </a:p>
          <a:p>
            <a:pPr>
              <a:defRPr/>
            </a:pPr>
            <a:endParaRPr lang="en-GB" dirty="0"/>
          </a:p>
        </p:txBody>
      </p:sp>
      <p:sp>
        <p:nvSpPr>
          <p:cNvPr id="1963015" name="Rectangle 7"/>
          <p:cNvSpPr>
            <a:spLocks noGrp="1" noChangeArrowheads="1"/>
          </p:cNvSpPr>
          <p:nvPr>
            <p:ph type="body" idx="4294967295"/>
          </p:nvPr>
        </p:nvSpPr>
        <p:spPr>
          <a:xfrm>
            <a:off x="0" y="2557463"/>
            <a:ext cx="8089900" cy="3721100"/>
          </a:xfrm>
        </p:spPr>
        <p:txBody>
          <a:bodyPr>
            <a:noAutofit/>
          </a:bodyPr>
          <a:lstStyle/>
          <a:p>
            <a:pPr>
              <a:buFont typeface="+mj-lt"/>
              <a:buAutoNum type="arabicPeriod" startAt="4"/>
            </a:pPr>
            <a:r>
              <a:rPr lang="en-US" b="1" dirty="0">
                <a:solidFill>
                  <a:schemeClr val="accent6">
                    <a:lumMod val="50000"/>
                  </a:schemeClr>
                </a:solidFill>
              </a:rPr>
              <a:t>Do the following related to fungi, protozoa, and parasites:</a:t>
            </a:r>
          </a:p>
          <a:p>
            <a:pPr marL="685800" lvl="1" indent="-228600">
              <a:buFont typeface="Arial" panose="020B0604020202020204" pitchFamily="34" charset="0"/>
              <a:buChar char="•"/>
            </a:pPr>
            <a:r>
              <a:rPr lang="en-US" dirty="0"/>
              <a:t>Compare bacteria with fungi, protozoa, and parasites.</a:t>
            </a:r>
          </a:p>
          <a:p>
            <a:pPr marL="685800" lvl="1" indent="-228600">
              <a:buFont typeface="Arial" panose="020B0604020202020204" pitchFamily="34" charset="0"/>
              <a:buChar char="•"/>
            </a:pPr>
            <a:r>
              <a:rPr lang="en-US" dirty="0"/>
              <a:t>Identify the characteristics of common diseases caused by fungi, protozoa, and parasites.</a:t>
            </a:r>
          </a:p>
          <a:p>
            <a:pPr marL="685800" lvl="1" indent="-228600">
              <a:buFont typeface="Arial" panose="020B0604020202020204" pitchFamily="34" charset="0"/>
              <a:buChar char="•"/>
            </a:pPr>
            <a:r>
              <a:rPr lang="en-US" dirty="0"/>
              <a:t>Perform patient education on the collection of a stool specimen for ova and parasite testing.</a:t>
            </a:r>
          </a:p>
          <a:p>
            <a:pPr>
              <a:buFont typeface="+mj-lt"/>
              <a:buAutoNum type="arabicPeriod" startAt="4"/>
            </a:pPr>
            <a:r>
              <a:rPr lang="en-US" b="1" dirty="0">
                <a:solidFill>
                  <a:schemeClr val="accent6">
                    <a:lumMod val="50000"/>
                  </a:schemeClr>
                </a:solidFill>
              </a:rPr>
              <a:t>Compare bacteria with viruses, and describe the characteristics of common viral diseases.</a:t>
            </a:r>
          </a:p>
        </p:txBody>
      </p:sp>
      <p:sp>
        <p:nvSpPr>
          <p:cNvPr id="6" name="Rectangle 6"/>
          <p:cNvSpPr txBox="1">
            <a:spLocks noChangeArrowheads="1"/>
          </p:cNvSpPr>
          <p:nvPr/>
        </p:nvSpPr>
        <p:spPr bwMode="auto">
          <a:xfrm>
            <a:off x="0" y="377733"/>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kern="0" dirty="0" smtClean="0"/>
              <a:t>Microbiology </a:t>
            </a:r>
            <a:r>
              <a:rPr lang="en-US" kern="0" dirty="0" smtClean="0"/>
              <a:t>and Immunology </a:t>
            </a:r>
            <a:br>
              <a:rPr lang="en-US" kern="0" dirty="0" smtClean="0"/>
            </a:br>
            <a:endParaRPr lang="en-US" sz="1600" kern="0" dirty="0"/>
          </a:p>
        </p:txBody>
      </p:sp>
    </p:spTree>
    <p:extLst>
      <p:ext uri="{BB962C8B-B14F-4D97-AF65-F5344CB8AC3E}">
        <p14:creationId xmlns:p14="http://schemas.microsoft.com/office/powerpoint/2010/main" val="2574875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      Infectious </a:t>
            </a:r>
            <a:r>
              <a:rPr lang="en-US" dirty="0"/>
              <a:t>Mononucleosis Testing </a:t>
            </a:r>
          </a:p>
        </p:txBody>
      </p:sp>
      <p:sp>
        <p:nvSpPr>
          <p:cNvPr id="3" name="Content Placeholder 2"/>
          <p:cNvSpPr>
            <a:spLocks noGrp="1"/>
          </p:cNvSpPr>
          <p:nvPr>
            <p:ph idx="1"/>
          </p:nvPr>
        </p:nvSpPr>
        <p:spPr/>
        <p:txBody>
          <a:bodyPr/>
          <a:lstStyle/>
          <a:p>
            <a:pPr lvl="0"/>
            <a:r>
              <a:rPr lang="en-US" dirty="0"/>
              <a:t>Testing involves a complete blood count (CBC) and serologic tests</a:t>
            </a:r>
          </a:p>
          <a:p>
            <a:pPr lvl="0"/>
            <a:r>
              <a:rPr lang="en-US" dirty="0"/>
              <a:t>Increased number of lymphocytes that appear atypical</a:t>
            </a:r>
          </a:p>
          <a:p>
            <a:r>
              <a:rPr lang="en-US" dirty="0"/>
              <a:t>Most patients exposed to the Epstein-Barr virus (EBV) develop a nonspecific antibody response to the </a:t>
            </a:r>
            <a:r>
              <a:rPr lang="en-US" dirty="0" smtClean="0"/>
              <a:t>virus</a:t>
            </a:r>
          </a:p>
          <a:p>
            <a:r>
              <a:rPr lang="en-US" dirty="0" smtClean="0"/>
              <a:t>***know this***</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30</a:t>
            </a:fld>
            <a:endParaRPr lang="en-GB" sz="800" dirty="0"/>
          </a:p>
          <a:p>
            <a:pPr>
              <a:defRPr/>
            </a:pPr>
            <a:endParaRPr lang="en-GB" dirty="0"/>
          </a:p>
        </p:txBody>
      </p:sp>
    </p:spTree>
    <p:extLst>
      <p:ext uri="{BB962C8B-B14F-4D97-AF65-F5344CB8AC3E}">
        <p14:creationId xmlns:p14="http://schemas.microsoft.com/office/powerpoint/2010/main" val="13906542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Helicobacter pylori</a:t>
            </a:r>
            <a:r>
              <a:rPr lang="en-US" dirty="0"/>
              <a:t> Testing </a:t>
            </a:r>
          </a:p>
        </p:txBody>
      </p:sp>
      <p:sp>
        <p:nvSpPr>
          <p:cNvPr id="3" name="Content Placeholder 2"/>
          <p:cNvSpPr>
            <a:spLocks noGrp="1"/>
          </p:cNvSpPr>
          <p:nvPr>
            <p:ph idx="1"/>
          </p:nvPr>
        </p:nvSpPr>
        <p:spPr/>
        <p:txBody>
          <a:bodyPr/>
          <a:lstStyle/>
          <a:p>
            <a:pPr lvl="0"/>
            <a:r>
              <a:rPr lang="en-US" b="1" i="1" dirty="0">
                <a:solidFill>
                  <a:schemeClr val="accent6">
                    <a:lumMod val="50000"/>
                  </a:schemeClr>
                </a:solidFill>
              </a:rPr>
              <a:t>H. pylori</a:t>
            </a:r>
            <a:r>
              <a:rPr lang="en-US" b="1" dirty="0">
                <a:solidFill>
                  <a:schemeClr val="accent6">
                    <a:lumMod val="50000"/>
                  </a:schemeClr>
                </a:solidFill>
              </a:rPr>
              <a:t> is a spiral-shaped bacterium that causes more than 90% of duodenal ulcers and more than 80% of gastric ulcers</a:t>
            </a:r>
          </a:p>
          <a:p>
            <a:pPr lvl="0"/>
            <a:r>
              <a:rPr lang="en-US" dirty="0"/>
              <a:t>Serologic tests measure specific </a:t>
            </a:r>
            <a:r>
              <a:rPr lang="en-US" i="1" dirty="0"/>
              <a:t>H. pylori </a:t>
            </a:r>
            <a:br>
              <a:rPr lang="en-US" i="1" dirty="0"/>
            </a:br>
            <a:r>
              <a:rPr lang="en-US" dirty="0"/>
              <a:t>IgG antibodies</a:t>
            </a:r>
          </a:p>
          <a:p>
            <a:pPr lvl="0"/>
            <a:r>
              <a:rPr lang="en-US" dirty="0"/>
              <a:t>CLIA-waived rapid qualitative immunoassay tests use whole blood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31</a:t>
            </a:fld>
            <a:endParaRPr lang="en-GB" sz="800" dirty="0"/>
          </a:p>
          <a:p>
            <a:pPr>
              <a:defRPr/>
            </a:pPr>
            <a:endParaRPr lang="en-GB" dirty="0"/>
          </a:p>
        </p:txBody>
      </p:sp>
    </p:spTree>
    <p:extLst>
      <p:ext uri="{BB962C8B-B14F-4D97-AF65-F5344CB8AC3E}">
        <p14:creationId xmlns:p14="http://schemas.microsoft.com/office/powerpoint/2010/main" val="15036577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Lyme Disease Testing </a:t>
            </a:r>
          </a:p>
        </p:txBody>
      </p:sp>
      <p:sp>
        <p:nvSpPr>
          <p:cNvPr id="3" name="Content Placeholder 2"/>
          <p:cNvSpPr>
            <a:spLocks noGrp="1"/>
          </p:cNvSpPr>
          <p:nvPr>
            <p:ph idx="1"/>
          </p:nvPr>
        </p:nvSpPr>
        <p:spPr/>
        <p:txBody>
          <a:bodyPr/>
          <a:lstStyle/>
          <a:p>
            <a:pPr lvl="0"/>
            <a:r>
              <a:rPr lang="en-US" dirty="0"/>
              <a:t>Spirochete bacterium, </a:t>
            </a:r>
            <a:r>
              <a:rPr lang="en-US" i="1" dirty="0"/>
              <a:t>Borrelia burgdorferi</a:t>
            </a:r>
            <a:r>
              <a:rPr lang="en-US" dirty="0"/>
              <a:t>, is causative agent in Lyme disease</a:t>
            </a:r>
          </a:p>
          <a:p>
            <a:pPr lvl="0"/>
            <a:r>
              <a:rPr lang="en-US" dirty="0"/>
              <a:t>CLIA-waived test such as Wampole PreVue </a:t>
            </a:r>
            <a:r>
              <a:rPr lang="en-US" i="1" dirty="0"/>
              <a:t>B. burgdorferi</a:t>
            </a:r>
            <a:r>
              <a:rPr lang="en-US" dirty="0"/>
              <a:t> test for early detection</a:t>
            </a:r>
          </a:p>
          <a:p>
            <a:pPr lvl="0"/>
            <a:r>
              <a:rPr lang="en-US" dirty="0"/>
              <a:t>Caused by tick bites, may develop a bull’s-eye rash at bite site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32</a:t>
            </a:fld>
            <a:endParaRPr lang="en-GB" sz="800" dirty="0"/>
          </a:p>
          <a:p>
            <a:pPr>
              <a:defRPr/>
            </a:pPr>
            <a:endParaRPr lang="en-GB" dirty="0"/>
          </a:p>
        </p:txBody>
      </p:sp>
    </p:spTree>
    <p:extLst>
      <p:ext uri="{BB962C8B-B14F-4D97-AF65-F5344CB8AC3E}">
        <p14:creationId xmlns:p14="http://schemas.microsoft.com/office/powerpoint/2010/main" val="25317406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Human Immunodeficiency </a:t>
            </a:r>
            <a:br>
              <a:rPr lang="en-US" dirty="0"/>
            </a:br>
            <a:r>
              <a:rPr lang="en-US" dirty="0"/>
              <a:t>Virus (HIV) Testing </a:t>
            </a:r>
          </a:p>
        </p:txBody>
      </p:sp>
      <p:sp>
        <p:nvSpPr>
          <p:cNvPr id="3" name="Content Placeholder 2"/>
          <p:cNvSpPr>
            <a:spLocks noGrp="1"/>
          </p:cNvSpPr>
          <p:nvPr>
            <p:ph idx="1"/>
          </p:nvPr>
        </p:nvSpPr>
        <p:spPr/>
        <p:txBody>
          <a:bodyPr>
            <a:normAutofit/>
          </a:bodyPr>
          <a:lstStyle/>
          <a:p>
            <a:pPr lvl="0">
              <a:lnSpc>
                <a:spcPct val="110000"/>
              </a:lnSpc>
            </a:pPr>
            <a:r>
              <a:rPr lang="en-US" dirty="0"/>
              <a:t>CLIA-waived screening test for HIV-1, the virus that causes AIDS</a:t>
            </a:r>
          </a:p>
          <a:p>
            <a:pPr lvl="0">
              <a:lnSpc>
                <a:spcPct val="110000"/>
              </a:lnSpc>
            </a:pPr>
            <a:r>
              <a:rPr lang="en-US" dirty="0"/>
              <a:t>Test does not detect HIV-1 infection in people who contracted the virus within 3 months (approximately) before taking test</a:t>
            </a:r>
          </a:p>
          <a:p>
            <a:pPr lvl="0">
              <a:lnSpc>
                <a:spcPct val="110000"/>
              </a:lnSpc>
            </a:pPr>
            <a:r>
              <a:rPr lang="en-US" dirty="0"/>
              <a:t>Results must be confirmed by additional, more specific tests</a:t>
            </a:r>
          </a:p>
          <a:p>
            <a:pPr lvl="0">
              <a:lnSpc>
                <a:spcPct val="110000"/>
              </a:lnSpc>
            </a:pPr>
            <a:r>
              <a:rPr lang="en-US" dirty="0"/>
              <a:t>Test kit has a flat pad that is rubbed over the gums and inserted into the test vial; results in 20 minutes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33</a:t>
            </a:fld>
            <a:endParaRPr lang="en-GB" sz="800" dirty="0"/>
          </a:p>
          <a:p>
            <a:pPr>
              <a:defRPr/>
            </a:pPr>
            <a:endParaRPr lang="en-GB" dirty="0"/>
          </a:p>
        </p:txBody>
      </p:sp>
    </p:spTree>
    <p:extLst>
      <p:ext uri="{BB962C8B-B14F-4D97-AF65-F5344CB8AC3E}">
        <p14:creationId xmlns:p14="http://schemas.microsoft.com/office/powerpoint/2010/main" val="37579581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Staining</a:t>
            </a:r>
          </a:p>
        </p:txBody>
      </p:sp>
      <p:sp>
        <p:nvSpPr>
          <p:cNvPr id="3" name="Content Placeholder 2"/>
          <p:cNvSpPr>
            <a:spLocks noGrp="1"/>
          </p:cNvSpPr>
          <p:nvPr>
            <p:ph idx="1"/>
          </p:nvPr>
        </p:nvSpPr>
        <p:spPr/>
        <p:txBody>
          <a:bodyPr/>
          <a:lstStyle/>
          <a:p>
            <a:pPr lvl="0"/>
            <a:r>
              <a:rPr lang="en-US" dirty="0"/>
              <a:t>Pathogenic microorganisms generally are colorless, and a microscope is needed</a:t>
            </a:r>
          </a:p>
          <a:p>
            <a:pPr lvl="0"/>
            <a:r>
              <a:rPr lang="en-US" dirty="0"/>
              <a:t>Differential stains are used to differentiate bacteria based on biochemical differences</a:t>
            </a:r>
          </a:p>
          <a:p>
            <a:pPr lvl="0"/>
            <a:r>
              <a:rPr lang="en-US" dirty="0"/>
              <a:t>Bacteria first applied to the labeled slide</a:t>
            </a:r>
          </a:p>
          <a:p>
            <a:r>
              <a:rPr lang="en-US" dirty="0"/>
              <a:t>Slide is air dried and fixed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34</a:t>
            </a:fld>
            <a:endParaRPr lang="en-GB" sz="800" dirty="0"/>
          </a:p>
          <a:p>
            <a:pPr>
              <a:defRPr/>
            </a:pPr>
            <a:endParaRPr lang="en-GB" dirty="0"/>
          </a:p>
        </p:txBody>
      </p:sp>
    </p:spTree>
    <p:extLst>
      <p:ext uri="{BB962C8B-B14F-4D97-AF65-F5344CB8AC3E}">
        <p14:creationId xmlns:p14="http://schemas.microsoft.com/office/powerpoint/2010/main" val="12087589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Gram Stain </a:t>
            </a:r>
          </a:p>
        </p:txBody>
      </p:sp>
      <p:sp>
        <p:nvSpPr>
          <p:cNvPr id="6" name="Content Placeholder 5"/>
          <p:cNvSpPr>
            <a:spLocks noGrp="1"/>
          </p:cNvSpPr>
          <p:nvPr>
            <p:ph idx="1"/>
          </p:nvPr>
        </p:nvSpPr>
        <p:spPr>
          <a:xfrm>
            <a:off x="685799" y="2514599"/>
            <a:ext cx="8025063" cy="3384755"/>
          </a:xfrm>
        </p:spPr>
        <p:txBody>
          <a:bodyPr/>
          <a:lstStyle/>
          <a:p>
            <a:r>
              <a:rPr lang="en-US" dirty="0"/>
              <a:t>Developed by Dr. Hans Christian Gram more than 100 years ago</a:t>
            </a:r>
          </a:p>
          <a:p>
            <a:r>
              <a:rPr lang="en-US" dirty="0"/>
              <a:t>Most commonly used stain in the microbiology laboratory</a:t>
            </a:r>
          </a:p>
          <a:p>
            <a:r>
              <a:rPr lang="en-US" b="1" dirty="0">
                <a:solidFill>
                  <a:schemeClr val="accent6">
                    <a:lumMod val="50000"/>
                  </a:schemeClr>
                </a:solidFill>
              </a:rPr>
              <a:t>Gram-positive bacteria stain purple; gram-negative bacteria stain pink or red</a:t>
            </a:r>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35</a:t>
            </a:fld>
            <a:endParaRPr lang="en-GB" sz="800" dirty="0"/>
          </a:p>
          <a:p>
            <a:pPr>
              <a:defRPr/>
            </a:pPr>
            <a:endParaRPr lang="en-GB" dirty="0"/>
          </a:p>
        </p:txBody>
      </p:sp>
    </p:spTree>
    <p:extLst>
      <p:ext uri="{BB962C8B-B14F-4D97-AF65-F5344CB8AC3E}">
        <p14:creationId xmlns:p14="http://schemas.microsoft.com/office/powerpoint/2010/main" val="9013945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Acid-Fast Stain </a:t>
            </a:r>
          </a:p>
        </p:txBody>
      </p:sp>
      <p:sp>
        <p:nvSpPr>
          <p:cNvPr id="6" name="Content Placeholder 5"/>
          <p:cNvSpPr>
            <a:spLocks noGrp="1"/>
          </p:cNvSpPr>
          <p:nvPr>
            <p:ph idx="1"/>
          </p:nvPr>
        </p:nvSpPr>
        <p:spPr>
          <a:xfrm>
            <a:off x="685800" y="2471737"/>
            <a:ext cx="7772400" cy="3427617"/>
          </a:xfrm>
        </p:spPr>
        <p:txBody>
          <a:bodyPr/>
          <a:lstStyle/>
          <a:p>
            <a:r>
              <a:rPr lang="en-US" b="1" dirty="0">
                <a:solidFill>
                  <a:schemeClr val="accent6">
                    <a:lumMod val="50000"/>
                  </a:schemeClr>
                </a:solidFill>
              </a:rPr>
              <a:t>Used in the identification protocol for </a:t>
            </a:r>
            <a:r>
              <a:rPr lang="en-US" b="1" i="1" dirty="0">
                <a:solidFill>
                  <a:schemeClr val="accent6">
                    <a:lumMod val="50000"/>
                  </a:schemeClr>
                </a:solidFill>
              </a:rPr>
              <a:t>Mycobacterium </a:t>
            </a:r>
            <a:r>
              <a:rPr lang="en-US" b="1" dirty="0">
                <a:solidFill>
                  <a:schemeClr val="accent6">
                    <a:lumMod val="50000"/>
                  </a:schemeClr>
                </a:solidFill>
              </a:rPr>
              <a:t>species</a:t>
            </a:r>
          </a:p>
          <a:p>
            <a:r>
              <a:rPr lang="en-US" i="1" dirty="0"/>
              <a:t>M. tuberculosis</a:t>
            </a:r>
            <a:r>
              <a:rPr lang="en-US" dirty="0"/>
              <a:t> causes tuberculosis</a:t>
            </a:r>
          </a:p>
          <a:p>
            <a:r>
              <a:rPr lang="en-US" i="1" dirty="0"/>
              <a:t>M. avium </a:t>
            </a:r>
            <a:r>
              <a:rPr lang="en-US" dirty="0"/>
              <a:t>(MAC) is a common soil organism that enters through respiratory tract</a:t>
            </a:r>
            <a:endParaRPr lang="en-US" i="1" dirty="0"/>
          </a:p>
        </p:txBody>
      </p:sp>
      <p:sp>
        <p:nvSpPr>
          <p:cNvPr id="3" name="Slide Number Placeholder 2"/>
          <p:cNvSpPr>
            <a:spLocks noGrp="1"/>
          </p:cNvSpPr>
          <p:nvPr>
            <p:ph type="sldNum" sz="quarter" idx="12"/>
          </p:nvPr>
        </p:nvSpPr>
        <p:spPr/>
        <p:txBody>
          <a:bodyPr/>
          <a:lstStyle/>
          <a:p>
            <a:pPr>
              <a:defRPr/>
            </a:pPr>
            <a:r>
              <a:rPr lang="en-GB" dirty="0"/>
              <a:t> </a:t>
            </a:r>
            <a:fld id="{71EFB42C-6A15-4A9A-871B-37380EDB6A26}" type="slidenum">
              <a:rPr lang="en-GB" sz="800" smtClean="0"/>
              <a:pPr>
                <a:defRPr/>
              </a:pPr>
              <a:t>36</a:t>
            </a:fld>
            <a:endParaRPr lang="en-GB" sz="800" dirty="0"/>
          </a:p>
          <a:p>
            <a:pPr>
              <a:defRPr/>
            </a:pPr>
            <a:endParaRPr lang="en-GB" dirty="0"/>
          </a:p>
        </p:txBody>
      </p:sp>
    </p:spTree>
    <p:extLst>
      <p:ext uri="{BB962C8B-B14F-4D97-AF65-F5344CB8AC3E}">
        <p14:creationId xmlns:p14="http://schemas.microsoft.com/office/powerpoint/2010/main" val="10095721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Inoculating Equipment</a:t>
            </a:r>
            <a:br>
              <a:rPr lang="en-US" dirty="0"/>
            </a:br>
            <a:endParaRPr lang="en-US" sz="1600" dirty="0"/>
          </a:p>
        </p:txBody>
      </p:sp>
      <p:sp>
        <p:nvSpPr>
          <p:cNvPr id="3" name="Content Placeholder 2"/>
          <p:cNvSpPr>
            <a:spLocks noGrp="1"/>
          </p:cNvSpPr>
          <p:nvPr>
            <p:ph idx="1"/>
          </p:nvPr>
        </p:nvSpPr>
        <p:spPr/>
        <p:txBody>
          <a:bodyPr/>
          <a:lstStyle/>
          <a:p>
            <a:pPr lvl="0"/>
            <a:r>
              <a:rPr lang="en-US" dirty="0"/>
              <a:t>Inoculating loops and needles are needed to transfer samples or microbes to growth media or to slides for staining</a:t>
            </a:r>
          </a:p>
          <a:p>
            <a:pPr lvl="0"/>
            <a:r>
              <a:rPr lang="en-US" dirty="0"/>
              <a:t>May be disposable and presterilized, or may be made of wire and heat sterilized before and after use</a:t>
            </a:r>
          </a:p>
          <a:p>
            <a:pPr lvl="0"/>
            <a:r>
              <a:rPr lang="en-US" dirty="0"/>
              <a:t>Shaped like a bubble wand, and a thin film of liquid adheres to the loop</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37</a:t>
            </a:fld>
            <a:endParaRPr lang="en-GB" sz="800" dirty="0"/>
          </a:p>
          <a:p>
            <a:pPr>
              <a:defRPr/>
            </a:pPr>
            <a:endParaRPr lang="en-GB" dirty="0"/>
          </a:p>
        </p:txBody>
      </p:sp>
    </p:spTree>
    <p:extLst>
      <p:ext uri="{BB962C8B-B14F-4D97-AF65-F5344CB8AC3E}">
        <p14:creationId xmlns:p14="http://schemas.microsoft.com/office/powerpoint/2010/main" val="12520669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Inoculating Equipment</a:t>
            </a:r>
            <a:br>
              <a:rPr lang="en-US" dirty="0"/>
            </a:br>
            <a:endParaRPr lang="en-US" sz="1600" dirty="0"/>
          </a:p>
        </p:txBody>
      </p:sp>
      <p:sp>
        <p:nvSpPr>
          <p:cNvPr id="3" name="Content Placeholder 2"/>
          <p:cNvSpPr>
            <a:spLocks noGrp="1"/>
          </p:cNvSpPr>
          <p:nvPr>
            <p:ph idx="1"/>
          </p:nvPr>
        </p:nvSpPr>
        <p:spPr/>
        <p:txBody>
          <a:bodyPr/>
          <a:lstStyle/>
          <a:p>
            <a:pPr lvl="0"/>
            <a:r>
              <a:rPr lang="en-US" b="1" dirty="0">
                <a:solidFill>
                  <a:schemeClr val="accent6">
                    <a:lumMod val="50000"/>
                  </a:schemeClr>
                </a:solidFill>
              </a:rPr>
              <a:t>After collection, the specimen must be placed (inoculated) onto appropriate medium</a:t>
            </a:r>
          </a:p>
          <a:p>
            <a:pPr lvl="1"/>
            <a:r>
              <a:rPr lang="en-US" b="1" dirty="0">
                <a:solidFill>
                  <a:schemeClr val="accent6">
                    <a:lumMod val="50000"/>
                  </a:schemeClr>
                </a:solidFill>
              </a:rPr>
              <a:t>Swab rolled onto medium and sterile loop used to spread it around</a:t>
            </a:r>
          </a:p>
          <a:p>
            <a:pPr lvl="0"/>
            <a:r>
              <a:rPr lang="en-US" b="1" dirty="0">
                <a:solidFill>
                  <a:schemeClr val="accent6">
                    <a:lumMod val="50000"/>
                  </a:schemeClr>
                </a:solidFill>
              </a:rPr>
              <a:t>Plates then incubated in an inverted position to encourage growth but prevent condensation from falling down</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38</a:t>
            </a:fld>
            <a:endParaRPr lang="en-GB" sz="800" dirty="0"/>
          </a:p>
          <a:p>
            <a:pPr>
              <a:defRPr/>
            </a:pPr>
            <a:endParaRPr lang="en-GB" dirty="0"/>
          </a:p>
        </p:txBody>
      </p:sp>
    </p:spTree>
    <p:extLst>
      <p:ext uri="{BB962C8B-B14F-4D97-AF65-F5344CB8AC3E}">
        <p14:creationId xmlns:p14="http://schemas.microsoft.com/office/powerpoint/2010/main" val="1689828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a Culture </a:t>
            </a:r>
          </a:p>
        </p:txBody>
      </p:sp>
      <p:sp>
        <p:nvSpPr>
          <p:cNvPr id="3" name="Content Placeholder 2"/>
          <p:cNvSpPr>
            <a:spLocks noGrp="1"/>
          </p:cNvSpPr>
          <p:nvPr>
            <p:ph idx="1"/>
          </p:nvPr>
        </p:nvSpPr>
        <p:spPr/>
        <p:txBody>
          <a:bodyPr/>
          <a:lstStyle/>
          <a:p>
            <a:pPr lvl="0"/>
            <a:r>
              <a:rPr lang="en-US" dirty="0"/>
              <a:t>When the original culture has incubated for 18 to 24 hours, examine for evidence of pathogens</a:t>
            </a:r>
          </a:p>
          <a:p>
            <a:pPr lvl="0"/>
            <a:r>
              <a:rPr lang="en-US" dirty="0"/>
              <a:t>Differentiate between normal flora and pathogens</a:t>
            </a:r>
          </a:p>
          <a:p>
            <a:pPr lvl="0"/>
            <a:r>
              <a:rPr lang="en-US" dirty="0"/>
              <a:t>Suspicious colonies are subcultured onto appropriate medium to isolate in a pure culture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39</a:t>
            </a:fld>
            <a:endParaRPr lang="en-GB" sz="800" dirty="0"/>
          </a:p>
          <a:p>
            <a:pPr>
              <a:defRPr/>
            </a:pPr>
            <a:endParaRPr lang="en-GB" dirty="0"/>
          </a:p>
        </p:txBody>
      </p:sp>
    </p:spTree>
    <p:extLst>
      <p:ext uri="{BB962C8B-B14F-4D97-AF65-F5344CB8AC3E}">
        <p14:creationId xmlns:p14="http://schemas.microsoft.com/office/powerpoint/2010/main" val="741468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a:xfrm>
            <a:off x="0" y="377733"/>
            <a:ext cx="9144000" cy="1056706"/>
          </a:xfrm>
        </p:spPr>
        <p:txBody>
          <a:bodyPr>
            <a:noAutofit/>
          </a:bodyPr>
          <a:lstStyle/>
          <a:p>
            <a:r>
              <a:rPr lang="en-US" dirty="0"/>
              <a:t> </a:t>
            </a:r>
            <a:r>
              <a:rPr lang="en-US" dirty="0" smtClean="0"/>
              <a:t>       </a:t>
            </a:r>
            <a:r>
              <a:rPr lang="en-US" dirty="0" smtClean="0"/>
              <a:t>Microbiology </a:t>
            </a:r>
            <a:r>
              <a:rPr lang="en-US" dirty="0" smtClean="0"/>
              <a:t>and Immunology </a:t>
            </a:r>
            <a:br>
              <a:rPr lang="en-US" dirty="0" smtClean="0"/>
            </a:br>
            <a:r>
              <a:rPr lang="en-US" sz="1600" dirty="0" smtClean="0"/>
              <a:t>(</a:t>
            </a:r>
            <a:r>
              <a:rPr lang="en-US" sz="1600" dirty="0" smtClean="0"/>
              <a:t>S</a:t>
            </a:r>
            <a:endParaRPr lang="en-US" sz="1600" dirty="0"/>
          </a:p>
        </p:txBody>
      </p:sp>
      <p:sp>
        <p:nvSpPr>
          <p:cNvPr id="4" name="Content Placeholder 3"/>
          <p:cNvSpPr>
            <a:spLocks noGrp="1"/>
          </p:cNvSpPr>
          <p:nvPr>
            <p:ph idx="1"/>
          </p:nvPr>
        </p:nvSpPr>
        <p:spPr>
          <a:xfrm>
            <a:off x="385006" y="2314575"/>
            <a:ext cx="8241632" cy="3990645"/>
          </a:xfrm>
        </p:spPr>
        <p:txBody>
          <a:bodyPr/>
          <a:lstStyle/>
          <a:p>
            <a:pPr>
              <a:buFont typeface="+mj-lt"/>
              <a:buAutoNum type="arabicPeriod" startAt="6"/>
            </a:pPr>
            <a:r>
              <a:rPr lang="en-US" b="1" dirty="0">
                <a:solidFill>
                  <a:schemeClr val="accent6">
                    <a:lumMod val="50000"/>
                  </a:schemeClr>
                </a:solidFill>
              </a:rPr>
              <a:t>Cite the protocols for the collection, transport, and processing of specimens.</a:t>
            </a:r>
          </a:p>
          <a:p>
            <a:pPr>
              <a:buFont typeface="+mj-lt"/>
              <a:buAutoNum type="arabicPeriod" startAt="6"/>
            </a:pPr>
            <a:r>
              <a:rPr lang="en-US" b="1" dirty="0">
                <a:solidFill>
                  <a:schemeClr val="accent6">
                    <a:lumMod val="50000"/>
                  </a:schemeClr>
                </a:solidFill>
              </a:rPr>
              <a:t>Explain how pinworm testing is done and when it is recommended.</a:t>
            </a:r>
          </a:p>
          <a:p>
            <a:pPr>
              <a:buFont typeface="+mj-lt"/>
              <a:buAutoNum type="arabicPeriod" startAt="6"/>
            </a:pPr>
            <a:r>
              <a:rPr lang="en-US" dirty="0"/>
              <a:t>Describe and perform CLIA-waived microbiology tests:</a:t>
            </a:r>
          </a:p>
          <a:p>
            <a:pPr marL="685800" lvl="1" indent="-228600">
              <a:buFont typeface="Arial" panose="020B0604020202020204" pitchFamily="34" charset="0"/>
              <a:buChar char="•"/>
            </a:pPr>
            <a:r>
              <a:rPr lang="en-US" dirty="0"/>
              <a:t>Describe three CLIA-waived microbiology tests that use a rapid identification technique.</a:t>
            </a:r>
          </a:p>
          <a:p>
            <a:pPr marL="685800" lvl="1" indent="-228600">
              <a:buFont typeface="Arial" panose="020B0604020202020204" pitchFamily="34" charset="0"/>
              <a:buChar char="•"/>
            </a:pPr>
            <a:r>
              <a:rPr lang="en-US" dirty="0"/>
              <a:t>Obtain a specimen and perform the CLIA-waived rapid strep test.</a:t>
            </a:r>
          </a:p>
          <a:p>
            <a:pPr marL="0" indent="0">
              <a:buNone/>
            </a:pPr>
            <a:endParaRPr lang="en-US" dirty="0"/>
          </a:p>
        </p:txBody>
      </p:sp>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4</a:t>
            </a:fld>
            <a:endParaRPr lang="en-GB" sz="800" dirty="0"/>
          </a:p>
          <a:p>
            <a:pPr>
              <a:defRPr/>
            </a:pPr>
            <a:endParaRPr lang="en-GB" dirty="0"/>
          </a:p>
        </p:txBody>
      </p:sp>
    </p:spTree>
    <p:extLst>
      <p:ext uri="{BB962C8B-B14F-4D97-AF65-F5344CB8AC3E}">
        <p14:creationId xmlns:p14="http://schemas.microsoft.com/office/powerpoint/2010/main" val="21854592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Throat Cultures </a:t>
            </a:r>
          </a:p>
        </p:txBody>
      </p:sp>
      <p:sp>
        <p:nvSpPr>
          <p:cNvPr id="3" name="Content Placeholder 2"/>
          <p:cNvSpPr>
            <a:spLocks noGrp="1"/>
          </p:cNvSpPr>
          <p:nvPr>
            <p:ph idx="1"/>
          </p:nvPr>
        </p:nvSpPr>
        <p:spPr/>
        <p:txBody>
          <a:bodyPr/>
          <a:lstStyle/>
          <a:p>
            <a:pPr lvl="0"/>
            <a:r>
              <a:rPr lang="en-US" b="1" i="1" dirty="0">
                <a:solidFill>
                  <a:schemeClr val="accent6">
                    <a:lumMod val="50000"/>
                  </a:schemeClr>
                </a:solidFill>
              </a:rPr>
              <a:t>Streptococcus pyogenes</a:t>
            </a:r>
            <a:r>
              <a:rPr lang="en-US" b="1" dirty="0">
                <a:solidFill>
                  <a:schemeClr val="accent6">
                    <a:lumMod val="50000"/>
                  </a:schemeClr>
                </a:solidFill>
              </a:rPr>
              <a:t>, also known as </a:t>
            </a:r>
            <a:r>
              <a:rPr lang="en-US" b="1" i="1" dirty="0">
                <a:solidFill>
                  <a:schemeClr val="accent6">
                    <a:lumMod val="50000"/>
                  </a:schemeClr>
                </a:solidFill>
              </a:rPr>
              <a:t>group A strep (GAS</a:t>
            </a:r>
            <a:r>
              <a:rPr lang="en-US" b="1" dirty="0">
                <a:solidFill>
                  <a:schemeClr val="accent6">
                    <a:lumMod val="50000"/>
                  </a:schemeClr>
                </a:solidFill>
              </a:rPr>
              <a:t>), causes strep throat</a:t>
            </a:r>
          </a:p>
          <a:p>
            <a:pPr lvl="0"/>
            <a:r>
              <a:rPr lang="en-US" b="1" dirty="0">
                <a:solidFill>
                  <a:schemeClr val="accent6">
                    <a:lumMod val="50000"/>
                  </a:schemeClr>
                </a:solidFill>
              </a:rPr>
              <a:t>Throat swab is streaked for isolation on a blood agar plate (BAP)</a:t>
            </a:r>
          </a:p>
          <a:p>
            <a:pPr lvl="0"/>
            <a:r>
              <a:rPr lang="en-US" dirty="0"/>
              <a:t>Antibiotic disk placed on first quadrant of the streaked plate and incubated overnight</a:t>
            </a:r>
          </a:p>
          <a:p>
            <a:pPr lvl="0"/>
            <a:r>
              <a:rPr lang="en-US" dirty="0"/>
              <a:t>Complete clearing of agar around colonies indicates </a:t>
            </a:r>
            <a:r>
              <a:rPr lang="en-US" i="1" dirty="0"/>
              <a:t>beta hemolysis</a:t>
            </a:r>
            <a:r>
              <a:rPr lang="en-US" dirty="0"/>
              <a:t>, which is caused by a toxin produced by </a:t>
            </a:r>
            <a:r>
              <a:rPr lang="en-US" i="1" dirty="0"/>
              <a:t>S. pyogenes</a:t>
            </a:r>
            <a:endParaRPr lang="en-US" dirty="0"/>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40</a:t>
            </a:fld>
            <a:endParaRPr lang="en-GB" sz="800" dirty="0"/>
          </a:p>
          <a:p>
            <a:pPr>
              <a:defRPr/>
            </a:pPr>
            <a:endParaRPr lang="en-GB" dirty="0"/>
          </a:p>
        </p:txBody>
      </p:sp>
    </p:spTree>
    <p:extLst>
      <p:ext uri="{BB962C8B-B14F-4D97-AF65-F5344CB8AC3E}">
        <p14:creationId xmlns:p14="http://schemas.microsoft.com/office/powerpoint/2010/main" val="26919113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Urine Cultures </a:t>
            </a:r>
          </a:p>
        </p:txBody>
      </p:sp>
      <p:sp>
        <p:nvSpPr>
          <p:cNvPr id="3" name="Content Placeholder 2"/>
          <p:cNvSpPr>
            <a:spLocks noGrp="1"/>
          </p:cNvSpPr>
          <p:nvPr>
            <p:ph idx="1"/>
          </p:nvPr>
        </p:nvSpPr>
        <p:spPr/>
        <p:txBody>
          <a:bodyPr/>
          <a:lstStyle/>
          <a:p>
            <a:pPr lvl="0"/>
            <a:r>
              <a:rPr lang="en-US" dirty="0"/>
              <a:t>Number of bacterial colonies present in a sample are counted</a:t>
            </a:r>
          </a:p>
          <a:p>
            <a:pPr lvl="0"/>
            <a:r>
              <a:rPr lang="en-US" dirty="0"/>
              <a:t>Apply urine to media, incubate 18 to 24 hours</a:t>
            </a:r>
          </a:p>
          <a:p>
            <a:pPr lvl="0"/>
            <a:r>
              <a:rPr lang="en-US" dirty="0"/>
              <a:t>Several self-contained, convenient culture systems for urine are available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41</a:t>
            </a:fld>
            <a:endParaRPr lang="en-GB" sz="800" dirty="0"/>
          </a:p>
          <a:p>
            <a:pPr>
              <a:defRPr/>
            </a:pPr>
            <a:endParaRPr lang="en-GB" dirty="0"/>
          </a:p>
        </p:txBody>
      </p:sp>
    </p:spTree>
    <p:extLst>
      <p:ext uri="{BB962C8B-B14F-4D97-AF65-F5344CB8AC3E}">
        <p14:creationId xmlns:p14="http://schemas.microsoft.com/office/powerpoint/2010/main" val="4706778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Microbiology Culture </a:t>
            </a:r>
            <a:br>
              <a:rPr lang="en-US" dirty="0"/>
            </a:br>
            <a:r>
              <a:rPr lang="en-US" dirty="0"/>
              <a:t>and Sensitivity Testing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a:bodyPr>
          <a:lstStyle/>
          <a:p>
            <a:pPr lvl="0"/>
            <a:r>
              <a:rPr lang="en-US" dirty="0"/>
              <a:t>When a provider wants to determine the appropriate antibiotic to destroy a pathogen, he or she orders a </a:t>
            </a:r>
            <a:r>
              <a:rPr lang="en-US" b="1" dirty="0">
                <a:solidFill>
                  <a:schemeClr val="accent6">
                    <a:lumMod val="50000"/>
                  </a:schemeClr>
                </a:solidFill>
              </a:rPr>
              <a:t>culture and sensitivity (C&amp;S) test</a:t>
            </a:r>
          </a:p>
          <a:p>
            <a:pPr lvl="0"/>
            <a:r>
              <a:rPr lang="en-US" dirty="0"/>
              <a:t>Organism being tested must be isolated in pure culture in the microbiology reference laboratory</a:t>
            </a:r>
          </a:p>
          <a:p>
            <a:pPr lvl="0"/>
            <a:r>
              <a:rPr lang="en-US" dirty="0"/>
              <a:t>After incubation, the zone of inhibition around each disk is measured in milliliters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42</a:t>
            </a:fld>
            <a:endParaRPr lang="en-GB" sz="800" dirty="0"/>
          </a:p>
          <a:p>
            <a:pPr>
              <a:defRPr/>
            </a:pPr>
            <a:endParaRPr lang="en-GB" dirty="0"/>
          </a:p>
        </p:txBody>
      </p:sp>
    </p:spTree>
    <p:extLst>
      <p:ext uri="{BB962C8B-B14F-4D97-AF65-F5344CB8AC3E}">
        <p14:creationId xmlns:p14="http://schemas.microsoft.com/office/powerpoint/2010/main" val="31152839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Microbiology Culture </a:t>
            </a:r>
            <a:br>
              <a:rPr lang="en-US" dirty="0"/>
            </a:br>
            <a:r>
              <a:rPr lang="en-US" dirty="0"/>
              <a:t>and Sensitivity Testing </a:t>
            </a:r>
            <a:r>
              <a:rPr lang="en-US" dirty="0" smtClean="0"/>
              <a:t/>
            </a:r>
            <a:br>
              <a:rPr lang="en-US" dirty="0" smtClean="0"/>
            </a:br>
            <a:endParaRPr lang="en-US" sz="1600" dirty="0"/>
          </a:p>
        </p:txBody>
      </p:sp>
      <p:sp>
        <p:nvSpPr>
          <p:cNvPr id="3" name="Content Placeholder 2"/>
          <p:cNvSpPr>
            <a:spLocks noGrp="1"/>
          </p:cNvSpPr>
          <p:nvPr>
            <p:ph idx="1"/>
          </p:nvPr>
        </p:nvSpPr>
        <p:spPr/>
        <p:txBody>
          <a:bodyPr>
            <a:normAutofit/>
          </a:bodyPr>
          <a:lstStyle/>
          <a:p>
            <a:pPr lvl="0"/>
            <a:r>
              <a:rPr lang="en-US" dirty="0"/>
              <a:t>Three determinants are possible</a:t>
            </a:r>
          </a:p>
          <a:p>
            <a:pPr lvl="1">
              <a:tabLst>
                <a:tab pos="1143000" algn="l"/>
              </a:tabLst>
            </a:pPr>
            <a:r>
              <a:rPr lang="en-US" b="1" dirty="0">
                <a:solidFill>
                  <a:schemeClr val="accent6">
                    <a:lumMod val="50000"/>
                  </a:schemeClr>
                </a:solidFill>
              </a:rPr>
              <a:t>S: Means pathogen is “susceptible”</a:t>
            </a:r>
          </a:p>
          <a:p>
            <a:pPr lvl="1">
              <a:tabLst>
                <a:tab pos="1143000" algn="l"/>
              </a:tabLst>
            </a:pPr>
            <a:r>
              <a:rPr lang="en-US" b="1" dirty="0">
                <a:solidFill>
                  <a:schemeClr val="accent6">
                    <a:lumMod val="50000"/>
                  </a:schemeClr>
                </a:solidFill>
              </a:rPr>
              <a:t>R: Means that organism is “resistant”</a:t>
            </a:r>
          </a:p>
          <a:p>
            <a:pPr lvl="1"/>
            <a:r>
              <a:rPr lang="en-US" b="1" dirty="0">
                <a:solidFill>
                  <a:schemeClr val="accent6">
                    <a:lumMod val="50000"/>
                  </a:schemeClr>
                </a:solidFill>
              </a:rPr>
              <a:t>I: Means “intermediate” (additional testing must be performed)</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43</a:t>
            </a:fld>
            <a:endParaRPr lang="en-GB" sz="800" dirty="0"/>
          </a:p>
          <a:p>
            <a:pPr>
              <a:defRPr/>
            </a:pPr>
            <a:endParaRPr lang="en-GB" dirty="0"/>
          </a:p>
        </p:txBody>
      </p:sp>
    </p:spTree>
    <p:extLst>
      <p:ext uri="{BB962C8B-B14F-4D97-AF65-F5344CB8AC3E}">
        <p14:creationId xmlns:p14="http://schemas.microsoft.com/office/powerpoint/2010/main" val="946603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noAutofit/>
          </a:bodyPr>
          <a:lstStyle/>
          <a:p>
            <a:pPr lvl="0"/>
            <a:r>
              <a:rPr lang="en-US" dirty="0"/>
              <a:t>An explanation of the patient’s type of infection; bacterial, viral, fungal, or parasitic</a:t>
            </a:r>
          </a:p>
          <a:p>
            <a:pPr lvl="0"/>
            <a:r>
              <a:rPr lang="en-US" dirty="0"/>
              <a:t>How infection spreads, normal barriers to infection</a:t>
            </a:r>
          </a:p>
          <a:p>
            <a:pPr lvl="0"/>
            <a:r>
              <a:rPr lang="en-US" dirty="0"/>
              <a:t>Risk factors for infection</a:t>
            </a:r>
          </a:p>
          <a:p>
            <a:pPr lvl="0"/>
            <a:r>
              <a:rPr lang="en-US" dirty="0"/>
              <a:t>Patient preparation for cultures and serologic, hematologic, and imaging tests</a:t>
            </a:r>
          </a:p>
          <a:p>
            <a:pPr lvl="0"/>
            <a:r>
              <a:rPr lang="en-US" dirty="0"/>
              <a:t>Patient’s role in specimen collection</a:t>
            </a:r>
          </a:p>
          <a:p>
            <a:pPr lvl="0"/>
            <a:r>
              <a:rPr lang="en-US" dirty="0"/>
              <a:t>Hand sanitization, proper storage and cleaning of personal items, and disposal of contaminated supplies</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44</a:t>
            </a:fld>
            <a:endParaRPr lang="en-GB" sz="800" dirty="0"/>
          </a:p>
          <a:p>
            <a:pPr>
              <a:defRPr/>
            </a:pPr>
            <a:endParaRPr lang="en-GB" dirty="0"/>
          </a:p>
        </p:txBody>
      </p:sp>
    </p:spTree>
    <p:extLst>
      <p:ext uri="{BB962C8B-B14F-4D97-AF65-F5344CB8AC3E}">
        <p14:creationId xmlns:p14="http://schemas.microsoft.com/office/powerpoint/2010/main" val="6872148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Autofit/>
          </a:bodyPr>
          <a:lstStyle/>
          <a:p>
            <a:pPr lvl="0"/>
            <a:r>
              <a:rPr lang="en-US" dirty="0"/>
              <a:t>Maintaining a laboratory in the office increases the physician’s liability</a:t>
            </a:r>
          </a:p>
          <a:p>
            <a:pPr lvl="0"/>
            <a:r>
              <a:rPr lang="en-US" dirty="0"/>
              <a:t>You are responsible for maintaining the optimum accuracy in testing results</a:t>
            </a:r>
          </a:p>
          <a:p>
            <a:pPr lvl="0"/>
            <a:r>
              <a:rPr lang="en-US" dirty="0"/>
              <a:t>A quality assurance (QA) program for POLs may reduce the risks</a:t>
            </a:r>
          </a:p>
          <a:p>
            <a:pPr lvl="0"/>
            <a:r>
              <a:rPr lang="en-US" dirty="0"/>
              <a:t>Never release information to anyone other than the patient or legal guardian; however, certain infectious diseases must be reported to the Centers for Disease Control and Prevention (CDC) or local board of health</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45</a:t>
            </a:fld>
            <a:endParaRPr lang="en-GB" sz="800" dirty="0"/>
          </a:p>
          <a:p>
            <a:pPr>
              <a:defRPr/>
            </a:pPr>
            <a:endParaRPr lang="en-GB" dirty="0"/>
          </a:p>
        </p:txBody>
      </p:sp>
    </p:spTree>
    <p:extLst>
      <p:ext uri="{BB962C8B-B14F-4D97-AF65-F5344CB8AC3E}">
        <p14:creationId xmlns:p14="http://schemas.microsoft.com/office/powerpoint/2010/main" val="2484784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a:xfrm>
            <a:off x="0" y="377733"/>
            <a:ext cx="9144000" cy="1056706"/>
          </a:xfrm>
        </p:spPr>
        <p:txBody>
          <a:bodyPr>
            <a:noAutofit/>
          </a:bodyPr>
          <a:lstStyle/>
          <a:p>
            <a:r>
              <a:rPr lang="en-US" dirty="0"/>
              <a:t> </a:t>
            </a:r>
            <a:r>
              <a:rPr lang="en-US" dirty="0" smtClean="0"/>
              <a:t>        </a:t>
            </a:r>
            <a:r>
              <a:rPr lang="en-US" dirty="0" smtClean="0"/>
              <a:t> </a:t>
            </a:r>
            <a:r>
              <a:rPr lang="en-US" dirty="0"/>
              <a:t>Microbiology </a:t>
            </a:r>
            <a:r>
              <a:rPr lang="en-US" dirty="0" smtClean="0"/>
              <a:t>and Immunology </a:t>
            </a:r>
            <a:br>
              <a:rPr lang="en-US" dirty="0" smtClean="0"/>
            </a:br>
            <a:r>
              <a:rPr lang="en-US" sz="1600" dirty="0" smtClean="0"/>
              <a:t>(</a:t>
            </a:r>
            <a:r>
              <a:rPr lang="en-US" sz="1600" dirty="0" smtClean="0"/>
              <a:t>S</a:t>
            </a:r>
            <a:endParaRPr lang="en-US" sz="1600" dirty="0"/>
          </a:p>
        </p:txBody>
      </p:sp>
      <p:sp>
        <p:nvSpPr>
          <p:cNvPr id="4" name="Content Placeholder 3"/>
          <p:cNvSpPr>
            <a:spLocks noGrp="1"/>
          </p:cNvSpPr>
          <p:nvPr>
            <p:ph idx="1"/>
          </p:nvPr>
        </p:nvSpPr>
        <p:spPr>
          <a:xfrm>
            <a:off x="279400" y="2328863"/>
            <a:ext cx="8635999" cy="3976357"/>
          </a:xfrm>
        </p:spPr>
        <p:txBody>
          <a:bodyPr>
            <a:normAutofit fontScale="62500" lnSpcReduction="20000"/>
          </a:bodyPr>
          <a:lstStyle/>
          <a:p>
            <a:pPr marL="457200">
              <a:lnSpc>
                <a:spcPct val="120000"/>
              </a:lnSpc>
              <a:buFont typeface="+mj-lt"/>
              <a:buAutoNum type="arabicPeriod" startAt="9"/>
            </a:pPr>
            <a:r>
              <a:rPr lang="en-US" sz="3300" dirty="0"/>
              <a:t>Do the following related to CLIA-waived immunology testing:</a:t>
            </a:r>
          </a:p>
          <a:p>
            <a:pPr lvl="1">
              <a:lnSpc>
                <a:spcPct val="120000"/>
              </a:lnSpc>
              <a:buFont typeface="Arial" panose="020B0604020202020204" pitchFamily="34" charset="0"/>
              <a:buChar char="•"/>
            </a:pPr>
            <a:r>
              <a:rPr lang="en-US" sz="2800" dirty="0"/>
              <a:t>Discuss the purpose of </a:t>
            </a:r>
            <a:r>
              <a:rPr lang="en-US" sz="2800" b="1" dirty="0">
                <a:solidFill>
                  <a:schemeClr val="accent6">
                    <a:lumMod val="50000"/>
                  </a:schemeClr>
                </a:solidFill>
              </a:rPr>
              <a:t>indirect immunology testing.</a:t>
            </a:r>
          </a:p>
          <a:p>
            <a:pPr lvl="1">
              <a:lnSpc>
                <a:spcPct val="120000"/>
              </a:lnSpc>
              <a:buFont typeface="Arial" panose="020B0604020202020204" pitchFamily="34" charset="0"/>
              <a:buChar char="•"/>
            </a:pPr>
            <a:r>
              <a:rPr lang="en-US" sz="2800" b="1" dirty="0">
                <a:solidFill>
                  <a:schemeClr val="accent6">
                    <a:lumMod val="50000"/>
                  </a:schemeClr>
                </a:solidFill>
              </a:rPr>
              <a:t>Describe three CLIA-waived immunology tests that could be done in the physician office laboratory.</a:t>
            </a:r>
          </a:p>
          <a:p>
            <a:pPr lvl="1">
              <a:lnSpc>
                <a:spcPct val="120000"/>
              </a:lnSpc>
              <a:buFont typeface="Arial" panose="020B0604020202020204" pitchFamily="34" charset="0"/>
              <a:buChar char="•"/>
            </a:pPr>
            <a:r>
              <a:rPr lang="en-US" sz="2800" dirty="0"/>
              <a:t>Obtain a specimen, and perform the CLIA-waived mononucleosis test.</a:t>
            </a:r>
          </a:p>
          <a:p>
            <a:pPr marL="457200" indent="-457200">
              <a:lnSpc>
                <a:spcPct val="120000"/>
              </a:lnSpc>
              <a:buFont typeface="+mj-lt"/>
              <a:buAutoNum type="arabicPeriod" startAt="9"/>
            </a:pPr>
            <a:r>
              <a:rPr lang="en-US" sz="3300" dirty="0"/>
              <a:t>Detail the equipment needed in a microbiology reference laboratory, and discuss the</a:t>
            </a:r>
            <a:r>
              <a:rPr lang="en-US" sz="3300" b="1" dirty="0">
                <a:solidFill>
                  <a:schemeClr val="accent6">
                    <a:lumMod val="50000"/>
                  </a:schemeClr>
                </a:solidFill>
              </a:rPr>
              <a:t> identification of pathogens in the microbiology laboratory by describing various staining techniques.</a:t>
            </a:r>
          </a:p>
          <a:p>
            <a:pPr marL="0" indent="0">
              <a:lnSpc>
                <a:spcPct val="120000"/>
              </a:lnSpc>
              <a:buNone/>
            </a:pPr>
            <a:endParaRPr lang="en-US" dirty="0"/>
          </a:p>
        </p:txBody>
      </p:sp>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5</a:t>
            </a:fld>
            <a:endParaRPr lang="en-GB" sz="800" dirty="0"/>
          </a:p>
          <a:p>
            <a:pPr>
              <a:defRPr/>
            </a:pPr>
            <a:endParaRPr lang="en-GB" dirty="0"/>
          </a:p>
        </p:txBody>
      </p:sp>
    </p:spTree>
    <p:extLst>
      <p:ext uri="{BB962C8B-B14F-4D97-AF65-F5344CB8AC3E}">
        <p14:creationId xmlns:p14="http://schemas.microsoft.com/office/powerpoint/2010/main" val="3605075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a:xfrm>
            <a:off x="0" y="377733"/>
            <a:ext cx="9144000" cy="1056706"/>
          </a:xfrm>
        </p:spPr>
        <p:txBody>
          <a:bodyPr>
            <a:noAutofit/>
          </a:bodyPr>
          <a:lstStyle/>
          <a:p>
            <a:r>
              <a:rPr lang="en-US" dirty="0"/>
              <a:t> </a:t>
            </a:r>
            <a:r>
              <a:rPr lang="en-US" dirty="0" smtClean="0"/>
              <a:t>        </a:t>
            </a:r>
            <a:r>
              <a:rPr lang="en-US" dirty="0" smtClean="0"/>
              <a:t> </a:t>
            </a:r>
            <a:r>
              <a:rPr lang="en-US" dirty="0"/>
              <a:t>Microbiology </a:t>
            </a:r>
            <a:r>
              <a:rPr lang="en-US" dirty="0" smtClean="0"/>
              <a:t>and Immunology </a:t>
            </a:r>
            <a:br>
              <a:rPr lang="en-US" dirty="0" smtClean="0"/>
            </a:br>
            <a:r>
              <a:rPr lang="en-US" sz="1600" dirty="0" smtClean="0"/>
              <a:t>(</a:t>
            </a:r>
            <a:r>
              <a:rPr lang="en-US" sz="1600" dirty="0" smtClean="0"/>
              <a:t>S</a:t>
            </a:r>
            <a:endParaRPr lang="en-US" sz="1600" dirty="0"/>
          </a:p>
        </p:txBody>
      </p:sp>
      <p:sp>
        <p:nvSpPr>
          <p:cNvPr id="4" name="Content Placeholder 3"/>
          <p:cNvSpPr>
            <a:spLocks noGrp="1"/>
          </p:cNvSpPr>
          <p:nvPr>
            <p:ph idx="1"/>
          </p:nvPr>
        </p:nvSpPr>
        <p:spPr>
          <a:xfrm>
            <a:off x="282742" y="2457450"/>
            <a:ext cx="8061158" cy="3847770"/>
          </a:xfrm>
        </p:spPr>
        <p:txBody>
          <a:bodyPr/>
          <a:lstStyle/>
          <a:p>
            <a:pPr marL="457200" indent="-457200">
              <a:buFont typeface="+mj-lt"/>
              <a:buAutoNum type="arabicPeriod" startAt="11"/>
            </a:pPr>
            <a:r>
              <a:rPr lang="en-US" dirty="0"/>
              <a:t>Describe the reference laboratory assessment of a throat culture and a urine culture.</a:t>
            </a:r>
          </a:p>
          <a:p>
            <a:pPr marL="457200" indent="-457200">
              <a:buFont typeface="+mj-lt"/>
              <a:buAutoNum type="arabicPeriod" startAt="11"/>
            </a:pPr>
            <a:r>
              <a:rPr lang="en-US" dirty="0"/>
              <a:t>Explain the concepts used for </a:t>
            </a:r>
            <a:r>
              <a:rPr lang="en-US" b="1" dirty="0">
                <a:solidFill>
                  <a:schemeClr val="accent6">
                    <a:lumMod val="50000"/>
                  </a:schemeClr>
                </a:solidFill>
              </a:rPr>
              <a:t>culture and sensitivity testing.</a:t>
            </a:r>
          </a:p>
          <a:p>
            <a:pPr marL="457200" indent="-457200">
              <a:buFont typeface="+mj-lt"/>
              <a:buAutoNum type="arabicPeriod" startAt="11"/>
            </a:pPr>
            <a:r>
              <a:rPr lang="en-US" dirty="0"/>
              <a:t>Discuss patient education, in addition to legal and ethical issues, as it applies to laboratory testing.</a:t>
            </a:r>
          </a:p>
          <a:p>
            <a:pPr marL="0" indent="0">
              <a:buNone/>
            </a:pPr>
            <a:endParaRPr lang="en-US" dirty="0"/>
          </a:p>
        </p:txBody>
      </p:sp>
      <p:sp>
        <p:nvSpPr>
          <p:cNvPr id="2" name="Slide Number Placeholder 1"/>
          <p:cNvSpPr>
            <a:spLocks noGrp="1"/>
          </p:cNvSpPr>
          <p:nvPr>
            <p:ph type="sldNum" sz="quarter" idx="12"/>
          </p:nvPr>
        </p:nvSpPr>
        <p:spPr/>
        <p:txBody>
          <a:bodyPr/>
          <a:lstStyle/>
          <a:p>
            <a:pPr>
              <a:defRPr/>
            </a:pPr>
            <a:r>
              <a:rPr lang="en-GB" dirty="0"/>
              <a:t> </a:t>
            </a:r>
            <a:fld id="{71EFB42C-6A15-4A9A-871B-37380EDB6A26}" type="slidenum">
              <a:rPr lang="en-GB" sz="800" smtClean="0"/>
              <a:pPr>
                <a:defRPr/>
              </a:pPr>
              <a:t>6</a:t>
            </a:fld>
            <a:endParaRPr lang="en-GB" sz="800" dirty="0"/>
          </a:p>
          <a:p>
            <a:pPr>
              <a:defRPr/>
            </a:pPr>
            <a:endParaRPr lang="en-GB" dirty="0"/>
          </a:p>
        </p:txBody>
      </p:sp>
    </p:spTree>
    <p:extLst>
      <p:ext uri="{BB962C8B-B14F-4D97-AF65-F5344CB8AC3E}">
        <p14:creationId xmlns:p14="http://schemas.microsoft.com/office/powerpoint/2010/main" val="487522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Microbiology and Immunology </a:t>
            </a:r>
          </a:p>
        </p:txBody>
      </p:sp>
      <p:sp>
        <p:nvSpPr>
          <p:cNvPr id="3" name="Content Placeholder 2"/>
          <p:cNvSpPr>
            <a:spLocks noGrp="1"/>
          </p:cNvSpPr>
          <p:nvPr>
            <p:ph idx="1"/>
          </p:nvPr>
        </p:nvSpPr>
        <p:spPr/>
        <p:txBody>
          <a:bodyPr/>
          <a:lstStyle/>
          <a:p>
            <a:pPr lvl="0"/>
            <a:r>
              <a:rPr lang="en-US" b="1" dirty="0">
                <a:solidFill>
                  <a:schemeClr val="accent6">
                    <a:lumMod val="50000"/>
                  </a:schemeClr>
                </a:solidFill>
              </a:rPr>
              <a:t>Only 1% of microorganisms are known pathogens; our bodies survive using the beneficial flora in our intestines</a:t>
            </a:r>
          </a:p>
          <a:p>
            <a:pPr lvl="0"/>
            <a:r>
              <a:rPr lang="en-US" dirty="0"/>
              <a:t>Microorganisms induce an immune response in our bodies, producing molecules that come to our defense</a:t>
            </a:r>
          </a:p>
          <a:p>
            <a:pPr lvl="0"/>
            <a:r>
              <a:rPr lang="en-US" dirty="0"/>
              <a:t>Microbiology seeks to identify organisms responsible for disease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7</a:t>
            </a:fld>
            <a:endParaRPr lang="en-GB" sz="800" dirty="0"/>
          </a:p>
          <a:p>
            <a:pPr>
              <a:defRPr/>
            </a:pPr>
            <a:endParaRPr lang="en-GB" dirty="0"/>
          </a:p>
        </p:txBody>
      </p:sp>
    </p:spTree>
    <p:extLst>
      <p:ext uri="{BB962C8B-B14F-4D97-AF65-F5344CB8AC3E}">
        <p14:creationId xmlns:p14="http://schemas.microsoft.com/office/powerpoint/2010/main" val="4086347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 of Microorganisms </a:t>
            </a:r>
          </a:p>
        </p:txBody>
      </p:sp>
      <p:sp>
        <p:nvSpPr>
          <p:cNvPr id="3" name="Content Placeholder 2"/>
          <p:cNvSpPr>
            <a:spLocks noGrp="1"/>
          </p:cNvSpPr>
          <p:nvPr>
            <p:ph idx="1"/>
          </p:nvPr>
        </p:nvSpPr>
        <p:spPr>
          <a:xfrm>
            <a:off x="685800" y="2657475"/>
            <a:ext cx="7632700" cy="3438525"/>
          </a:xfrm>
        </p:spPr>
        <p:txBody>
          <a:bodyPr/>
          <a:lstStyle/>
          <a:p>
            <a:pPr lvl="0"/>
            <a:r>
              <a:rPr lang="en-US" dirty="0"/>
              <a:t>Bacteria, fungi, and protozoa</a:t>
            </a:r>
          </a:p>
          <a:p>
            <a:pPr lvl="0"/>
            <a:r>
              <a:rPr lang="en-US" b="1" dirty="0">
                <a:solidFill>
                  <a:schemeClr val="accent6">
                    <a:lumMod val="50000"/>
                  </a:schemeClr>
                </a:solidFill>
              </a:rPr>
              <a:t>Viruses are not alive, so not really microorganisms</a:t>
            </a:r>
          </a:p>
          <a:p>
            <a:pPr lvl="1"/>
            <a:r>
              <a:rPr lang="en-US" dirty="0"/>
              <a:t>Must be cultured in fertilized eggs or tissue culture to survive</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8</a:t>
            </a:fld>
            <a:endParaRPr lang="en-GB" sz="800" dirty="0"/>
          </a:p>
          <a:p>
            <a:pPr>
              <a:defRPr/>
            </a:pPr>
            <a:endParaRPr lang="en-GB" dirty="0"/>
          </a:p>
        </p:txBody>
      </p:sp>
    </p:spTree>
    <p:extLst>
      <p:ext uri="{BB962C8B-B14F-4D97-AF65-F5344CB8AC3E}">
        <p14:creationId xmlns:p14="http://schemas.microsoft.com/office/powerpoint/2010/main" val="812299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Naming Microorganisms </a:t>
            </a:r>
          </a:p>
        </p:txBody>
      </p:sp>
      <p:sp>
        <p:nvSpPr>
          <p:cNvPr id="3" name="Content Placeholder 2"/>
          <p:cNvSpPr>
            <a:spLocks noGrp="1"/>
          </p:cNvSpPr>
          <p:nvPr>
            <p:ph idx="1"/>
          </p:nvPr>
        </p:nvSpPr>
        <p:spPr/>
        <p:txBody>
          <a:bodyPr/>
          <a:lstStyle/>
          <a:p>
            <a:pPr lvl="0"/>
            <a:r>
              <a:rPr lang="en-US" dirty="0"/>
              <a:t>Use binomial nomenclature; genus name followed by species</a:t>
            </a:r>
          </a:p>
          <a:p>
            <a:pPr lvl="0"/>
            <a:r>
              <a:rPr lang="en-US" dirty="0"/>
              <a:t>Both names are italicized or underlined, genus is capitalized</a:t>
            </a:r>
          </a:p>
          <a:p>
            <a:pPr lvl="0"/>
            <a:r>
              <a:rPr lang="en-US" dirty="0"/>
              <a:t>Sometimes the name reveals some characteristic about the organism</a:t>
            </a:r>
          </a:p>
        </p:txBody>
      </p:sp>
      <p:sp>
        <p:nvSpPr>
          <p:cNvPr id="5" name="Slide Number Placeholder 4"/>
          <p:cNvSpPr>
            <a:spLocks noGrp="1"/>
          </p:cNvSpPr>
          <p:nvPr>
            <p:ph type="sldNum" sz="quarter" idx="12"/>
          </p:nvPr>
        </p:nvSpPr>
        <p:spPr/>
        <p:txBody>
          <a:bodyPr/>
          <a:lstStyle/>
          <a:p>
            <a:pPr>
              <a:defRPr/>
            </a:pPr>
            <a:r>
              <a:rPr lang="en-GB" dirty="0"/>
              <a:t> </a:t>
            </a:r>
            <a:fld id="{71EFB42C-6A15-4A9A-871B-37380EDB6A26}" type="slidenum">
              <a:rPr lang="en-GB" sz="800" smtClean="0"/>
              <a:pPr>
                <a:defRPr/>
              </a:pPr>
              <a:t>9</a:t>
            </a:fld>
            <a:endParaRPr lang="en-GB" sz="800" dirty="0"/>
          </a:p>
          <a:p>
            <a:pPr>
              <a:defRPr/>
            </a:pPr>
            <a:endParaRPr lang="en-GB" dirty="0"/>
          </a:p>
        </p:txBody>
      </p:sp>
    </p:spTree>
    <p:extLst>
      <p:ext uri="{BB962C8B-B14F-4D97-AF65-F5344CB8AC3E}">
        <p14:creationId xmlns:p14="http://schemas.microsoft.com/office/powerpoint/2010/main" val="738553986"/>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8358</TotalTime>
  <Words>3817</Words>
  <Application>Microsoft Office PowerPoint</Application>
  <PresentationFormat>On-screen Show (4:3)</PresentationFormat>
  <Paragraphs>363</Paragraphs>
  <Slides>45</Slides>
  <Notes>42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45</vt:i4>
      </vt:variant>
    </vt:vector>
  </HeadingPairs>
  <TitlesOfParts>
    <vt:vector size="55" baseType="lpstr">
      <vt:lpstr>ＭＳ Ｐゴシック</vt:lpstr>
      <vt:lpstr>Arial</vt:lpstr>
      <vt:lpstr>ArialMT</vt:lpstr>
      <vt:lpstr>Century Gothic</vt:lpstr>
      <vt:lpstr>Times New Roman</vt:lpstr>
      <vt:lpstr>Wingdings</vt:lpstr>
      <vt:lpstr>Wingdings 2</vt:lpstr>
      <vt:lpstr>Wingdings 3</vt:lpstr>
      <vt:lpstr>2_Blue Diagonal</vt:lpstr>
      <vt:lpstr>Ion Boardroom</vt:lpstr>
      <vt:lpstr>PowerPoint Presentation</vt:lpstr>
      <vt:lpstr>         Microbiology and Immunology  (Sl</vt:lpstr>
      <vt:lpstr>PowerPoint Presentation</vt:lpstr>
      <vt:lpstr>        Microbiology and Immunology  (S</vt:lpstr>
      <vt:lpstr>          Microbiology and Immunology  (S</vt:lpstr>
      <vt:lpstr>          Microbiology and Immunology  (S</vt:lpstr>
      <vt:lpstr>Microbiology and Immunology </vt:lpstr>
      <vt:lpstr>Classification of Microorganisms </vt:lpstr>
      <vt:lpstr>Naming Microorganisms </vt:lpstr>
      <vt:lpstr>Characteristics of Bacteria </vt:lpstr>
      <vt:lpstr>Bacterial Staining Properties</vt:lpstr>
      <vt:lpstr>Bacterial Shapes </vt:lpstr>
      <vt:lpstr>Bacterial Oxygen Requirements </vt:lpstr>
      <vt:lpstr>Bacterial Physical Structures </vt:lpstr>
      <vt:lpstr>Common Diseases  Caused by Bacteria </vt:lpstr>
      <vt:lpstr>Unusual Pathogenic Bacteria </vt:lpstr>
      <vt:lpstr>Pathogenic Fungi </vt:lpstr>
      <vt:lpstr>Pathogenic Parasites and Protozoa </vt:lpstr>
      <vt:lpstr>Pathogenic Helminths (Worms)</vt:lpstr>
      <vt:lpstr>Pathogenic Viruses</vt:lpstr>
      <vt:lpstr>Specimen Collection for  Microbiology Testing </vt:lpstr>
      <vt:lpstr>Specimen Collection  and Transport in the POL</vt:lpstr>
      <vt:lpstr>Collection for the Pinworms</vt:lpstr>
      <vt:lpstr>CLIA-Waived Microbiology Testing</vt:lpstr>
      <vt:lpstr>Rapid Identification Methods </vt:lpstr>
      <vt:lpstr>Rapid Strep Testing </vt:lpstr>
      <vt:lpstr>Influenza A and B Testing </vt:lpstr>
      <vt:lpstr>Respiratory Syncytial  Virus (RSV) Testing </vt:lpstr>
      <vt:lpstr>CLIA-Waived Immunology Testing </vt:lpstr>
      <vt:lpstr>      Infectious Mononucleosis Testing </vt:lpstr>
      <vt:lpstr>Helicobacter pylori Testing </vt:lpstr>
      <vt:lpstr>Lyme Disease Testing </vt:lpstr>
      <vt:lpstr>Human Immunodeficiency  Virus (HIV) Testing </vt:lpstr>
      <vt:lpstr>Staining</vt:lpstr>
      <vt:lpstr>Gram Stain </vt:lpstr>
      <vt:lpstr>Acid-Fast Stain </vt:lpstr>
      <vt:lpstr>Inoculating Equipment </vt:lpstr>
      <vt:lpstr>Inoculating Equipment </vt:lpstr>
      <vt:lpstr>Assessing a Culture </vt:lpstr>
      <vt:lpstr>Throat Cultures </vt:lpstr>
      <vt:lpstr>Urine Cultures </vt:lpstr>
      <vt:lpstr>Microbiology Culture  and Sensitivity Testing  </vt:lpstr>
      <vt:lpstr>Microbiology Culture  and Sensitivity Testing  </vt:lpstr>
      <vt:lpstr>Patient Coaching</vt:lpstr>
      <vt:lpstr>Legal and Ethical Issues </vt:lpstr>
    </vt:vector>
  </TitlesOfParts>
  <Company>REED Elsevier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Joyce Curtis</cp:lastModifiedBy>
  <cp:revision>647</cp:revision>
  <dcterms:created xsi:type="dcterms:W3CDTF">2005-01-16T17:28:53Z</dcterms:created>
  <dcterms:modified xsi:type="dcterms:W3CDTF">2020-01-19T04:14:22Z</dcterms:modified>
</cp:coreProperties>
</file>