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85" r:id="rId2"/>
  </p:sldMasterIdLst>
  <p:notesMasterIdLst>
    <p:notesMasterId r:id="rId41"/>
  </p:notesMasterIdLst>
  <p:sldIdLst>
    <p:sldId id="316" r:id="rId3"/>
    <p:sldId id="372" r:id="rId4"/>
    <p:sldId id="509" r:id="rId5"/>
    <p:sldId id="510" r:id="rId6"/>
    <p:sldId id="467" r:id="rId7"/>
    <p:sldId id="468" r:id="rId8"/>
    <p:sldId id="511" r:id="rId9"/>
    <p:sldId id="469" r:id="rId10"/>
    <p:sldId id="470" r:id="rId11"/>
    <p:sldId id="471" r:id="rId12"/>
    <p:sldId id="472" r:id="rId13"/>
    <p:sldId id="473" r:id="rId14"/>
    <p:sldId id="474" r:id="rId15"/>
    <p:sldId id="475" r:id="rId16"/>
    <p:sldId id="476" r:id="rId17"/>
    <p:sldId id="477" r:id="rId18"/>
    <p:sldId id="478" r:id="rId19"/>
    <p:sldId id="503" r:id="rId20"/>
    <p:sldId id="480" r:id="rId21"/>
    <p:sldId id="512" r:id="rId22"/>
    <p:sldId id="513" r:id="rId23"/>
    <p:sldId id="482" r:id="rId24"/>
    <p:sldId id="483" r:id="rId25"/>
    <p:sldId id="514" r:id="rId26"/>
    <p:sldId id="485" r:id="rId27"/>
    <p:sldId id="486" r:id="rId28"/>
    <p:sldId id="487" r:id="rId29"/>
    <p:sldId id="488" r:id="rId30"/>
    <p:sldId id="489" r:id="rId31"/>
    <p:sldId id="515" r:id="rId32"/>
    <p:sldId id="492" r:id="rId33"/>
    <p:sldId id="493" r:id="rId34"/>
    <p:sldId id="494" r:id="rId35"/>
    <p:sldId id="495" r:id="rId36"/>
    <p:sldId id="516" r:id="rId37"/>
    <p:sldId id="500" r:id="rId38"/>
    <p:sldId id="502" r:id="rId39"/>
    <p:sldId id="518" r:id="rId4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9" autoAdjust="0"/>
    <p:restoredTop sz="89222" autoAdjust="0"/>
  </p:normalViewPr>
  <p:slideViewPr>
    <p:cSldViewPr snapToGrid="0">
      <p:cViewPr varScale="1">
        <p:scale>
          <a:sx n="66" d="100"/>
          <a:sy n="66" d="100"/>
        </p:scale>
        <p:origin x="1584" y="72"/>
      </p:cViewPr>
      <p:guideLst>
        <p:guide orient="horz" pos="2160"/>
        <p:guide orient="horz" pos="1002"/>
        <p:guide pos="2880"/>
        <p:guide pos="5246"/>
      </p:guideLst>
    </p:cSldViewPr>
  </p:slideViewPr>
  <p:outlineViewPr>
    <p:cViewPr>
      <p:scale>
        <a:sx n="33" d="100"/>
        <a:sy n="33" d="100"/>
      </p:scale>
      <p:origin x="0" y="-2904"/>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000086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All lenses and cords should be carefully inspected before and after each use.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1440766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is the fiberoptic light cable so fragile? </a:t>
            </a:r>
            <a:r>
              <a:rPr lang="en-US" sz="1200" i="1" kern="1200" dirty="0">
                <a:solidFill>
                  <a:schemeClr val="tx1"/>
                </a:solidFill>
                <a:effectLst/>
                <a:latin typeface="Arial" charset="0"/>
                <a:ea typeface="ＭＳ Ｐゴシック" charset="0"/>
                <a:cs typeface="ＭＳ Ｐゴシック" charset="0"/>
              </a:rPr>
              <a:t>(The fiberoptic light cable consists of hundreds of glass fibers. It is important to protect it from being bent, dropped, kinked, squashed, or smashed.)</a:t>
            </a:r>
          </a:p>
          <a:p>
            <a:r>
              <a:rPr lang="en-US" sz="1200" i="0" kern="1200" dirty="0">
                <a:solidFill>
                  <a:schemeClr val="tx1"/>
                </a:solidFill>
                <a:effectLst/>
                <a:latin typeface="Arial" charset="0"/>
                <a:ea typeface="ＭＳ Ｐゴシック" charset="0"/>
              </a:rPr>
              <a:t>Refer to Figure 25.2 to see a flexible colonoscope with monitor and video recorder.</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3066709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the temperature of the probe? </a:t>
            </a:r>
            <a:r>
              <a:rPr lang="en-US" sz="1200" i="1" kern="1200" dirty="0">
                <a:solidFill>
                  <a:schemeClr val="tx1"/>
                </a:solidFill>
                <a:effectLst/>
                <a:latin typeface="Arial" charset="0"/>
                <a:ea typeface="ＭＳ Ｐゴシック" charset="0"/>
                <a:cs typeface="ＭＳ Ｐゴシック" charset="0"/>
              </a:rPr>
              <a:t>(The probe’s temperature usually is below −20</a:t>
            </a:r>
            <a:r>
              <a:rPr lang="en-US" sz="1200" i="1" kern="1200" dirty="0">
                <a:solidFill>
                  <a:schemeClr val="tx1"/>
                </a:solidFill>
                <a:effectLst/>
                <a:latin typeface="Times New Roman" panose="02020603050405020304" pitchFamily="18" charset="0"/>
                <a:ea typeface="ＭＳ Ｐゴシック" charset="0"/>
                <a:cs typeface="Times New Roman" panose="02020603050405020304" pitchFamily="18" charset="0"/>
              </a:rPr>
              <a:t>°</a:t>
            </a:r>
            <a:r>
              <a:rPr lang="en-US" sz="1200" i="1" kern="1200" dirty="0">
                <a:solidFill>
                  <a:schemeClr val="tx1"/>
                </a:solidFill>
                <a:effectLst/>
                <a:latin typeface="Arial" charset="0"/>
                <a:ea typeface="ＭＳ Ｐゴシック" charset="0"/>
                <a:cs typeface="ＭＳ Ｐゴシック" charset="0"/>
              </a:rPr>
              <a:t>C [4</a:t>
            </a:r>
            <a:r>
              <a:rPr lang="en-US" sz="1200" i="1" kern="1200" dirty="0">
                <a:solidFill>
                  <a:schemeClr val="tx1"/>
                </a:solidFill>
                <a:effectLst/>
                <a:latin typeface="Times New Roman" panose="02020603050405020304" pitchFamily="18" charset="0"/>
                <a:ea typeface="ＭＳ Ｐゴシック" charset="0"/>
                <a:cs typeface="Times New Roman" panose="02020603050405020304" pitchFamily="18" charset="0"/>
              </a:rPr>
              <a:t>°</a:t>
            </a:r>
            <a:r>
              <a:rPr lang="en-US" sz="1200" i="1" kern="1200" dirty="0">
                <a:solidFill>
                  <a:schemeClr val="tx1"/>
                </a:solidFill>
                <a:effectLst/>
                <a:latin typeface="Arial" charset="0"/>
                <a:ea typeface="ＭＳ Ｐゴシック" charset="0"/>
                <a:cs typeface="ＭＳ Ｐゴシック" charset="0"/>
              </a:rPr>
              <a:t>F].)</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Cryosurgery often is performed in an office setting or in an outpatient surgery center.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144882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If you cannot answer a question, assure the patient that you will relay it to the provider before the procedure and then be sure to do so.</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1375675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office surgery is planned, certain procedures are followed before the appointment.</a:t>
            </a:r>
          </a:p>
          <a:p>
            <a:r>
              <a:rPr lang="en-US" sz="1200" kern="1200" dirty="0">
                <a:solidFill>
                  <a:schemeClr val="tx1"/>
                </a:solidFill>
                <a:effectLst/>
                <a:latin typeface="Arial" charset="0"/>
                <a:ea typeface="ＭＳ Ｐゴシック" charset="0"/>
              </a:rPr>
              <a:t>Preoperative preparation may include:</a:t>
            </a:r>
          </a:p>
          <a:p>
            <a:pPr lvl="1"/>
            <a:r>
              <a:rPr lang="en-US" kern="1200" dirty="0">
                <a:solidFill>
                  <a:schemeClr val="tx1"/>
                </a:solidFill>
                <a:effectLst/>
                <a:latin typeface="Arial" charset="0"/>
                <a:ea typeface="ＭＳ Ｐゴシック" charset="0"/>
              </a:rPr>
              <a:t>Blood and urine tests</a:t>
            </a:r>
          </a:p>
          <a:p>
            <a:pPr lvl="1"/>
            <a:r>
              <a:rPr lang="en-US" kern="1200" dirty="0">
                <a:solidFill>
                  <a:schemeClr val="tx1"/>
                </a:solidFill>
                <a:effectLst/>
                <a:latin typeface="Arial" charset="0"/>
                <a:ea typeface="ＭＳ Ｐゴシック" charset="0"/>
              </a:rPr>
              <a:t>Completion of a consent form</a:t>
            </a:r>
          </a:p>
          <a:p>
            <a:pPr lvl="1"/>
            <a:r>
              <a:rPr lang="en-US" kern="1200" dirty="0">
                <a:solidFill>
                  <a:schemeClr val="tx1"/>
                </a:solidFill>
                <a:effectLst/>
                <a:latin typeface="Arial" charset="0"/>
                <a:ea typeface="ＭＳ Ｐゴシック" charset="0"/>
              </a:rPr>
              <a:t>Gathering of the current history concerning any recent illnesses</a:t>
            </a:r>
          </a:p>
          <a:p>
            <a:pPr lvl="1"/>
            <a:r>
              <a:rPr lang="en-US" kern="1200" dirty="0">
                <a:solidFill>
                  <a:schemeClr val="tx1"/>
                </a:solidFill>
                <a:effectLst/>
                <a:latin typeface="Arial" charset="0"/>
                <a:ea typeface="ＭＳ Ｐゴシック" charset="0"/>
              </a:rPr>
              <a:t>Medications and allergies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407862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patient signs with an X, the medical assistant should write "patient’s mark" beside the X, and should also have a family member witness the signature.</a:t>
            </a:r>
          </a:p>
          <a:p>
            <a:pPr lvl="0"/>
            <a:r>
              <a:rPr lang="en-US" sz="1200" kern="1200" dirty="0">
                <a:solidFill>
                  <a:schemeClr val="tx1"/>
                </a:solidFill>
                <a:effectLst/>
                <a:latin typeface="Arial" charset="0"/>
                <a:ea typeface="ＭＳ Ｐゴシック" charset="0"/>
                <a:cs typeface="ＭＳ Ｐゴシック" charset="0"/>
              </a:rPr>
              <a:t>The discussion must be fully documented in the patient’s medical record. </a:t>
            </a:r>
          </a:p>
          <a:p>
            <a:pPr lvl="0"/>
            <a:r>
              <a:rPr lang="en-US" sz="1200" kern="1200" dirty="0">
                <a:solidFill>
                  <a:schemeClr val="tx1"/>
                </a:solidFill>
                <a:effectLst/>
                <a:latin typeface="Arial" charset="0"/>
                <a:ea typeface="ＭＳ Ｐゴシック" charset="0"/>
                <a:cs typeface="ＭＳ Ｐゴシック" charset="0"/>
              </a:rPr>
              <a:t>A copy of the signed form must also be included in the patient’s record.</a:t>
            </a:r>
          </a:p>
          <a:p>
            <a:r>
              <a:rPr lang="en-US" sz="1200" kern="1200" dirty="0">
                <a:solidFill>
                  <a:schemeClr val="tx1"/>
                </a:solidFill>
                <a:effectLst/>
                <a:latin typeface="Arial" charset="0"/>
                <a:ea typeface="ＭＳ Ｐゴシック" charset="0"/>
                <a:cs typeface="ＭＳ Ｐゴシック" charset="0"/>
              </a:rPr>
              <a:t>The patient must not be under the influence of any sedative medication at the time he or she signs the consent form.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9273974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patient has an open wound that will need irrigation during the procedure, wear nonsterile gloves to assist the patient into position. </a:t>
            </a:r>
          </a:p>
          <a:p>
            <a:pPr lvl="0"/>
            <a:r>
              <a:rPr lang="en-US" sz="1200" kern="1200" dirty="0">
                <a:solidFill>
                  <a:schemeClr val="tx1"/>
                </a:solidFill>
                <a:effectLst/>
                <a:latin typeface="Arial" charset="0"/>
                <a:ea typeface="ＭＳ Ｐゴシック" charset="0"/>
                <a:cs typeface="ＭＳ Ｐゴシック" charset="0"/>
              </a:rPr>
              <a:t>If there is active and profuse bleeding, an impermeable gown and gloves should be worn.</a:t>
            </a:r>
          </a:p>
          <a:p>
            <a:r>
              <a:rPr lang="en-US" sz="1200" kern="1200" dirty="0">
                <a:solidFill>
                  <a:schemeClr val="tx1"/>
                </a:solidFill>
                <a:effectLst/>
                <a:latin typeface="Arial" charset="0"/>
                <a:ea typeface="ＭＳ Ｐゴシック" charset="0"/>
                <a:cs typeface="ＭＳ Ｐゴシック" charset="0"/>
              </a:rPr>
              <a:t>If there is danger of blood and body fluid contamination to your face or eyes, wear goggles, a mask, or a face shield.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26638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Sometimes the patient may be instructed to repeatedly cleanse the surgical area with bacteriostatic or antiseptic soap several days before the surgery.</a:t>
            </a:r>
          </a:p>
          <a:p>
            <a:r>
              <a:rPr lang="en-US" sz="1200" kern="1200" dirty="0">
                <a:solidFill>
                  <a:schemeClr val="tx1"/>
                </a:solidFill>
                <a:effectLst/>
                <a:latin typeface="Arial" charset="0"/>
                <a:ea typeface="ＭＳ Ｐゴシック" charset="0"/>
                <a:cs typeface="ＭＳ Ｐゴシック" charset="0"/>
              </a:rPr>
              <a:t>Procedure 25.1 outlines the procedure for performing skin prep for surgery.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3807757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Make sure the patient and family members understand that they should not approach or touch the sterile field.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070430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memory aid helps one understand the importance of sterility in the surgical room? </a:t>
            </a:r>
            <a:r>
              <a:rPr lang="en-US" sz="1200" i="1" kern="1200" dirty="0">
                <a:solidFill>
                  <a:schemeClr val="tx1"/>
                </a:solidFill>
                <a:effectLst/>
                <a:latin typeface="Arial" charset="0"/>
                <a:ea typeface="ＭＳ Ｐゴシック" charset="0"/>
                <a:cs typeface="ＭＳ Ｐゴシック" charset="0"/>
              </a:rPr>
              <a:t>("Everything sterile is white and everything that is not sterile is black. There is no gray!")</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Medical asepsis directly affects the health and well-being of the patient, the provider, and the office staff and must be practiced without fail.</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Refer to Procedures 25.2 through 25.5 in the textbook.</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2015037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94611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25.3 in the textbook to see a sterile field (note the red outline).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757165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Anything that falls below the edge of the Mayo tray is considered contaminated.</a:t>
            </a:r>
          </a:p>
          <a:p>
            <a:r>
              <a:rPr lang="en-US" dirty="0"/>
              <a:t>Consider a sterile barrier contaminated if it has been wet, cut, or torn.</a:t>
            </a:r>
          </a:p>
          <a:p>
            <a:r>
              <a:rPr lang="en-US" dirty="0"/>
              <a:t>Packages placed on a clean surface are contaminated on the outside, but the inside of the sterilized package may be used as a sterile field.</a:t>
            </a:r>
          </a:p>
          <a:p>
            <a:r>
              <a:rPr lang="en-US" dirty="0"/>
              <a:t>The inside of a sterile package remains so if the package is peeled open properly; it should be opened the entire way, the contents then tossed onto the field without crossing over the sterile area.</a:t>
            </a:r>
          </a:p>
          <a:p>
            <a:r>
              <a:rPr lang="en-US" dirty="0"/>
              <a:t>If you are in doubt about the sterility of anything, consider it contaminated.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790034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Once the site has been draped, the Mayo stand with the sterile field is positioned below the site, and the medical assistant stands opposite the provider over the patient, ready to help as needed.</a:t>
            </a:r>
          </a:p>
          <a:p>
            <a:r>
              <a:rPr lang="en-US" sz="1200" kern="1200" dirty="0">
                <a:solidFill>
                  <a:schemeClr val="tx1"/>
                </a:solidFill>
                <a:effectLst/>
                <a:latin typeface="Arial" charset="0"/>
                <a:ea typeface="ＭＳ Ｐゴシック" charset="0"/>
                <a:cs typeface="ＭＳ Ｐゴシック" charset="0"/>
              </a:rPr>
              <a:t>Procedure 25.6 outlines the procedure for assisting with minor surgery.</a:t>
            </a:r>
          </a:p>
          <a:p>
            <a:r>
              <a:rPr lang="en-US" sz="1200" kern="1200" dirty="0">
                <a:solidFill>
                  <a:schemeClr val="tx1"/>
                </a:solidFill>
                <a:effectLst/>
                <a:latin typeface="Arial" charset="0"/>
                <a:ea typeface="ＭＳ Ｐゴシック" charset="0"/>
              </a:rPr>
              <a:t>Table 25.1 describes setups for minor surgeries.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2953416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As the team works together over time, the provider may not need to give any signals because the assistant will be able to anticipate the instrument needed next during the procedure.</a:t>
            </a:r>
          </a:p>
          <a:p>
            <a:r>
              <a:rPr lang="en-US" sz="1200" kern="1200" dirty="0">
                <a:solidFill>
                  <a:schemeClr val="tx1"/>
                </a:solidFill>
                <a:effectLst/>
                <a:latin typeface="Arial" charset="0"/>
                <a:ea typeface="ＭＳ Ｐゴシック" charset="0"/>
                <a:cs typeface="ＭＳ Ｐゴシック" charset="0"/>
              </a:rPr>
              <a:t>Pass instruments with a firm, purposeful motion so that the provider does not have to look up.</a:t>
            </a:r>
          </a:p>
          <a:p>
            <a:r>
              <a:rPr lang="en-US" sz="1200" kern="1200" dirty="0">
                <a:solidFill>
                  <a:schemeClr val="tx1"/>
                </a:solidFill>
                <a:effectLst/>
                <a:latin typeface="Arial" charset="0"/>
                <a:ea typeface="ＭＳ Ｐゴシック" charset="0"/>
              </a:rPr>
              <a:t>Refer to Figure 25.4 to see how to pass sterile surgical instruments.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510920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295385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steps occur after the skin closure? </a:t>
            </a:r>
            <a:r>
              <a:rPr lang="en-US" sz="1200" i="1" kern="1200" dirty="0">
                <a:solidFill>
                  <a:schemeClr val="tx1"/>
                </a:solidFill>
                <a:effectLst/>
                <a:latin typeface="Arial" charset="0"/>
                <a:ea typeface="ＭＳ Ｐゴシック" charset="0"/>
                <a:cs typeface="ＭＳ Ｐゴシック" charset="0"/>
              </a:rPr>
              <a:t>(The wound site is cleansed with wet [using sterile, normal saline solution] and sterile dry sponges by the surgeon or the assistant. Next, a sterile dressing is placed over the incision and a bandage is applied to support the dressing.)</a:t>
            </a:r>
          </a:p>
          <a:p>
            <a:pPr lvl="0"/>
            <a:r>
              <a:rPr lang="en-US" sz="1200" kern="1200" dirty="0">
                <a:solidFill>
                  <a:schemeClr val="tx1"/>
                </a:solidFill>
                <a:effectLst/>
                <a:latin typeface="Arial" charset="0"/>
                <a:ea typeface="ＭＳ Ｐゴシック" charset="0"/>
                <a:cs typeface="ＭＳ Ｐゴシック" charset="0"/>
              </a:rPr>
              <a:t>Refer to Procedure 25.7 in the textbook to discuss how to apply a sterile dressing.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718752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Use clean gloves to disinfect the room, including the table, Mayo stand, side and back tables, any other equipment in the room, and the floor.</a:t>
            </a:r>
          </a:p>
          <a:p>
            <a:pPr lvl="0"/>
            <a:r>
              <a:rPr lang="en-US" sz="1200" kern="1200" dirty="0">
                <a:solidFill>
                  <a:schemeClr val="tx1"/>
                </a:solidFill>
                <a:effectLst/>
                <a:latin typeface="Arial" charset="0"/>
                <a:ea typeface="ＭＳ Ｐゴシック" charset="0"/>
                <a:cs typeface="ＭＳ Ｐゴシック" charset="0"/>
              </a:rPr>
              <a:t>Used instruments must be sanitized, disinfected, and resterilized for future use. </a:t>
            </a:r>
          </a:p>
          <a:p>
            <a:r>
              <a:rPr lang="en-US" sz="1200" kern="1200" dirty="0">
                <a:solidFill>
                  <a:schemeClr val="tx1"/>
                </a:solidFill>
                <a:effectLst/>
                <a:latin typeface="Arial" charset="0"/>
                <a:ea typeface="ＭＳ Ｐゴシック" charset="0"/>
                <a:cs typeface="ＭＳ Ｐゴシック" charset="0"/>
              </a:rPr>
              <a:t>The surgeon and medical assistant both document the procedure in the patient’s medical record.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3817186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is it important to give written instructions, as well as verbal ones, after surgery? </a:t>
            </a:r>
            <a:r>
              <a:rPr lang="en-US" sz="1200" i="1" kern="1200" dirty="0">
                <a:solidFill>
                  <a:schemeClr val="tx1"/>
                </a:solidFill>
                <a:effectLst/>
                <a:latin typeface="Arial" charset="0"/>
                <a:ea typeface="ＭＳ Ｐゴシック" charset="0"/>
                <a:cs typeface="ＭＳ Ｐゴシック" charset="0"/>
              </a:rPr>
              <a:t>(The concentration of a postoperative patient is diminished after the stress of surgery, so all instructions should be given to the patient in writing.)</a:t>
            </a:r>
          </a:p>
          <a:p>
            <a:r>
              <a:rPr lang="en-US" sz="1200" i="0" kern="1200" dirty="0">
                <a:solidFill>
                  <a:schemeClr val="tx1"/>
                </a:solidFill>
                <a:effectLst/>
                <a:latin typeface="Arial" charset="0"/>
                <a:ea typeface="ＭＳ Ｐゴシック" charset="0"/>
              </a:rPr>
              <a:t>Refer to Figure 25.6 to see an example of preprinted postoperative patient instructions.</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29597775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Tell the patient to call the office immediately if he or she notes redness around the operative site, bleeding from the wound, fever, swelling, or increasing or severe pain.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1044896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How should tape or dressing be removed? </a:t>
            </a:r>
            <a:r>
              <a:rPr lang="en-US" sz="1200" i="1" kern="1200" dirty="0">
                <a:solidFill>
                  <a:schemeClr val="tx1"/>
                </a:solidFill>
                <a:effectLst/>
                <a:latin typeface="Arial" charset="0"/>
                <a:ea typeface="ＭＳ Ｐゴシック" charset="0"/>
                <a:cs typeface="ＭＳ Ｐゴシック" charset="0"/>
              </a:rPr>
              <a:t>(If tape is holding a dressing in place, always remove it by pulling toward the wound. If it is adhering to a hairy area of the body, lift the outer tape edge with one hand and slowly and gently separate the underlying hair and skin from the tape with the thumb of your other hand. Peel the skin from the bandage, not the bandage from the skin. Never rapidly "rip" tape from the body because this may injure the skin. If the tape is not irritating to the patient, it may be advisable to leave the tape in place until total healing has taken place.)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Procedure 25.8 outlines the procedure for removing sutures and surgical staples.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966768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4089229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25.7 to see types of wounds: laceration, puncture, abrasion, avulsion, surgical incision, hypodermic puncture, contusion, incision.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9481945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scar tissue? </a:t>
            </a:r>
            <a:r>
              <a:rPr lang="en-US" sz="1200" i="1" kern="1200" dirty="0">
                <a:solidFill>
                  <a:schemeClr val="tx1"/>
                </a:solidFill>
                <a:effectLst/>
                <a:latin typeface="Arial" charset="0"/>
                <a:ea typeface="ＭＳ Ｐゴシック" charset="0"/>
                <a:cs typeface="ＭＳ Ｐゴシック" charset="0"/>
              </a:rPr>
              <a:t>(Scar tissue is not true skin; it usually is very strong, but it lacks the elasticity of normal skin tissue. Scar tissue also is devoid of a normal blood supply and nerves.)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34503991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Suppuration (pus) contains necrotic tissue, bacteria, dead WBCs, and other products of tissue breakdown.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1873655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Sometimes the provider may prefer no dressing or bandage on small wounds.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2863783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Body cavities or wounds that need to remain open for a time are dressed with long, thin packing material that often is impregnated with an antiseptic or a lubricant; this sometimes is called </a:t>
            </a:r>
            <a:r>
              <a:rPr lang="en-US" sz="1200" i="1" kern="1200" dirty="0">
                <a:solidFill>
                  <a:schemeClr val="tx1"/>
                </a:solidFill>
                <a:effectLst/>
                <a:latin typeface="Arial" charset="0"/>
                <a:ea typeface="ＭＳ Ｐゴシック" charset="0"/>
                <a:cs typeface="ＭＳ Ｐゴシック" charset="0"/>
              </a:rPr>
              <a:t>packing.</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2144434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Refer to Figures 25.8 and 25.9 in the textbook.</a:t>
            </a:r>
          </a:p>
          <a:p>
            <a:r>
              <a:rPr lang="en-US" i="0" dirty="0"/>
              <a:t>Bandages can be gauze, cloth, or elastic cloth rolls that are bound by clips, tape, or ties.</a:t>
            </a:r>
          </a:p>
          <a:p>
            <a:r>
              <a:rPr lang="en-US" i="0" dirty="0"/>
              <a:t>Special skill is required to use different types of bandaging techniques.</a:t>
            </a:r>
          </a:p>
          <a:p>
            <a:r>
              <a:rPr lang="en-US" i="0" dirty="0"/>
              <a:t>Plain roller gauze is seldom used.</a:t>
            </a:r>
          </a:p>
          <a:p>
            <a:r>
              <a:rPr lang="en-US" i="0" dirty="0"/>
              <a:t>When applying bandages, use “CSMT” acronym.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8370590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Patients should be informed that they may need someone to accompany them home.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37548244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medical assistant must practice perfect aseptic technique; a break in technique may invite infection and possible legal action.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694505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359460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Everything required for the procedure must be laid out and ready before the procedure begins.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2901523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Holding the pencil-like instrument, the surgeon touches the tissue with the tip and activates the electric current with a switch on the instrument or a foot pedal.</a:t>
            </a:r>
          </a:p>
          <a:p>
            <a:r>
              <a:rPr lang="en-US" sz="1200" kern="1200" dirty="0">
                <a:solidFill>
                  <a:schemeClr val="tx1"/>
                </a:solidFill>
                <a:effectLst/>
                <a:latin typeface="Arial" charset="0"/>
                <a:ea typeface="ＭＳ Ｐゴシック" charset="0"/>
                <a:cs typeface="ＭＳ Ｐゴシック" charset="0"/>
              </a:rPr>
              <a:t>Refer to Figure 25.1 to see an electrosurgical unit.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684187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809435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charset="0"/>
                <a:ea typeface="ＭＳ Ｐゴシック" charset="0"/>
                <a:cs typeface="ＭＳ Ｐゴシック" charset="0"/>
              </a:rPr>
              <a:t>Laser</a:t>
            </a:r>
            <a:r>
              <a:rPr lang="en-US" sz="1200" i="0" kern="1200" dirty="0">
                <a:solidFill>
                  <a:schemeClr val="tx1"/>
                </a:solidFill>
                <a:effectLst/>
                <a:latin typeface="Arial" charset="0"/>
                <a:ea typeface="ＭＳ Ｐゴシック" charset="0"/>
                <a:cs typeface="ＭＳ Ｐゴシック" charset="0"/>
              </a:rPr>
              <a:t> is an acronym for Light Amplification by Stimulated Emission of Radiation.</a:t>
            </a:r>
            <a:endParaRPr lang="en-US" sz="1200" i="1"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Laser light destroys tissue and can harm the patient, provider, and you, if handled improperly.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1222813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a surgical laser? </a:t>
            </a:r>
            <a:r>
              <a:rPr lang="en-US" sz="1200" i="1" kern="1200" dirty="0">
                <a:solidFill>
                  <a:schemeClr val="tx1"/>
                </a:solidFill>
                <a:effectLst/>
                <a:latin typeface="Arial" charset="0"/>
                <a:ea typeface="ＭＳ Ｐゴシック" charset="0"/>
                <a:cs typeface="ＭＳ Ｐゴシック" charset="0"/>
              </a:rPr>
              <a:t>(Laser is an acronym for </a:t>
            </a:r>
            <a:r>
              <a:rPr lang="en-US" sz="1200" i="0" kern="1200" dirty="0">
                <a:solidFill>
                  <a:schemeClr val="tx1"/>
                </a:solidFill>
                <a:effectLst/>
                <a:latin typeface="Arial" charset="0"/>
                <a:ea typeface="ＭＳ Ｐゴシック" charset="0"/>
                <a:cs typeface="ＭＳ Ｐゴシック" charset="0"/>
              </a:rPr>
              <a:t>light amplification by stimulated emission of radiation</a:t>
            </a:r>
            <a:r>
              <a:rPr lang="en-US" sz="1200" i="1" kern="1200" dirty="0">
                <a:solidFill>
                  <a:schemeClr val="tx1"/>
                </a:solidFill>
                <a:effectLst/>
                <a:latin typeface="Arial" charset="0"/>
                <a:ea typeface="ＭＳ Ｐゴシック" charset="0"/>
                <a:cs typeface="ＭＳ Ｐゴシック" charset="0"/>
              </a:rPr>
              <a:t>. The color of the laser light beam is directly related to the type of surgery performed.)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790878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82468"/>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1826629"/>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CDD058F-B960-4439-B370-43D89816EE05}" type="datetimeFigureOut">
              <a:rPr lang="en-US" smtClean="0"/>
              <a:t>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147750311"/>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240B34-3E3C-451A-B044-0DE045834022}" type="datetimeFigureOut">
              <a:rPr lang="en-US" smtClean="0"/>
              <a:t>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14121995"/>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240B34-3E3C-451A-B044-0DE045834022}"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91968760"/>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240B34-3E3C-451A-B044-0DE045834022}"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4854987"/>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240B34-3E3C-451A-B044-0DE045834022}" type="datetimeFigureOut">
              <a:rPr lang="en-US" smtClean="0"/>
              <a:t>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084168643"/>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E61780-2E25-4081-A2D9-4C0805256F67}" type="datetimeFigureOut">
              <a:rPr lang="en-US" smtClean="0"/>
              <a:t>1/8/2020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401286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en-US" smtClean="0"/>
              <a:t>Click to edit Master title style</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E61780-2E25-4081-A2D9-4C0805256F67}" type="datetimeFigureOut">
              <a:rPr lang="en-US" smtClean="0"/>
              <a:t>1/8/2020</a:t>
            </a:fld>
            <a:endParaRPr lang="en-US" dirty="0"/>
          </a:p>
        </p:txBody>
      </p:sp>
      <p:sp>
        <p:nvSpPr>
          <p:cNvPr id="5" name="Footer Placeholder 4"/>
          <p:cNvSpPr>
            <a:spLocks noGrp="1"/>
          </p:cNvSpPr>
          <p:nvPr>
            <p:ph type="ftr" sz="quarter" idx="11"/>
          </p:nvPr>
        </p:nvSpPr>
        <p:spPr/>
        <p:txBody>
          <a:bodyPr/>
          <a:lstStyle/>
          <a:p>
            <a:r>
              <a:rPr lang="en-US" smtClean="0"/>
              <a:t>
              </a:t>
            </a:r>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120339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982877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9935426"/>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82468"/>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065417" y="5054602"/>
            <a:ext cx="673276" cy="279400"/>
          </a:xfrm>
        </p:spPr>
        <p:txBody>
          <a:bodyPr/>
          <a:lstStyle/>
          <a:p>
            <a:fld id="{96DFF08F-DC6B-4601-B491-B0F83F6DD2DA}" type="datetimeFigureOut">
              <a:rPr lang="en-US" smtClean="0"/>
              <a:pPr/>
              <a:t>1/8/2020</a:t>
            </a:fld>
            <a:endParaRPr lang="en-US" dirty="0"/>
          </a:p>
        </p:txBody>
      </p:sp>
      <p:sp>
        <p:nvSpPr>
          <p:cNvPr id="5" name="Footer Placeholder 4"/>
          <p:cNvSpPr>
            <a:spLocks noGrp="1"/>
          </p:cNvSpPr>
          <p:nvPr>
            <p:ph type="ftr" sz="quarter" idx="11"/>
          </p:nvPr>
        </p:nvSpPr>
        <p:spPr>
          <a:xfrm>
            <a:off x="1921934" y="5054602"/>
            <a:ext cx="4064860" cy="279400"/>
          </a:xfrm>
        </p:spPr>
        <p:txBody>
          <a:bodyPr/>
          <a:lstStyle/>
          <a:p>
            <a:endParaRPr lang="en-US" dirty="0"/>
          </a:p>
        </p:txBody>
      </p:sp>
      <p:sp>
        <p:nvSpPr>
          <p:cNvPr id="6" name="Slide Number Placeholder 5"/>
          <p:cNvSpPr>
            <a:spLocks noGrp="1"/>
          </p:cNvSpPr>
          <p:nvPr>
            <p:ph type="sldNum" sz="quarter" idx="12"/>
          </p:nvPr>
        </p:nvSpPr>
        <p:spPr>
          <a:xfrm>
            <a:off x="6817317" y="5054602"/>
            <a:ext cx="413483" cy="279400"/>
          </a:xfrm>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0478396"/>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904572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410718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95782129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3251767"/>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27791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2328795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image" Target="../media/image3.pn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82468"/>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6" name="Rectangle 13"/>
          <p:cNvSpPr txBox="1">
            <a:spLocks noChangeArrowheads="1"/>
          </p:cNvSpPr>
          <p:nvPr userDrawn="1"/>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1/8/2020</a:t>
            </a:fld>
            <a:endParaRPr lang="en-US" dirty="0"/>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12" name="Rectangle 13"/>
          <p:cNvSpPr txBox="1">
            <a:spLocks noChangeArrowheads="1"/>
          </p:cNvSpPr>
          <p:nvPr userDrawn="1"/>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extLst>
      <p:ext uri="{BB962C8B-B14F-4D97-AF65-F5344CB8AC3E}">
        <p14:creationId xmlns:p14="http://schemas.microsoft.com/office/powerpoint/2010/main" val="3662312380"/>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Lst>
  <p:hf hdr="0" ftr="0" dt="0"/>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36898"/>
            <a:ext cx="7977558" cy="1987501"/>
          </a:xfrm>
          <a:prstGeom prst="rect">
            <a:avLst/>
          </a:prstGeom>
          <a:noFill/>
          <a:ln w="9525">
            <a:noFill/>
            <a:miter lim="800000"/>
            <a:headEnd/>
            <a:tailEnd/>
          </a:ln>
          <a:effectLst/>
        </p:spPr>
        <p:txBody>
          <a:bodyPr lIns="92075" tIns="46038" rIns="92075" bIns="46038" anchor="ctr"/>
          <a:lstStyle/>
          <a:p>
            <a:pPr algn="ctr"/>
            <a:r>
              <a:rPr lang="en-US" sz="4000" b="1" dirty="0">
                <a:solidFill>
                  <a:schemeClr val="bg2"/>
                </a:solidFill>
              </a:rPr>
              <a:t>Assisting with Surgical Procedures</a:t>
            </a:r>
          </a:p>
          <a:p>
            <a:pPr algn="ctr"/>
            <a:endParaRPr lang="en-US" sz="4000" b="1" dirty="0">
              <a:solidFill>
                <a:schemeClr val="bg2"/>
              </a:solidFill>
            </a:endParaRPr>
          </a:p>
          <a:p>
            <a:pPr algn="ctr"/>
            <a:r>
              <a:rPr lang="en-US" sz="3000" b="1" dirty="0">
                <a:solidFill>
                  <a:schemeClr val="bg2"/>
                </a:solidFill>
              </a:rPr>
              <a:t>Chapter 25</a:t>
            </a:r>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Microsurgery </a:t>
            </a:r>
          </a:p>
        </p:txBody>
      </p:sp>
      <p:sp>
        <p:nvSpPr>
          <p:cNvPr id="3" name="Content Placeholder 2"/>
          <p:cNvSpPr>
            <a:spLocks noGrp="1"/>
          </p:cNvSpPr>
          <p:nvPr>
            <p:ph idx="1"/>
          </p:nvPr>
        </p:nvSpPr>
        <p:spPr/>
        <p:txBody>
          <a:bodyPr/>
          <a:lstStyle/>
          <a:p>
            <a:pPr lvl="0"/>
            <a:r>
              <a:rPr lang="en-US" dirty="0"/>
              <a:t>Involves the use of an operating microscope to perform delicate surgical procedures</a:t>
            </a:r>
          </a:p>
          <a:p>
            <a:pPr lvl="0"/>
            <a:r>
              <a:rPr lang="en-US" dirty="0"/>
              <a:t>Must acquire a basic knowledge of the operation and care of a microscope before becoming qualified to assist in these types of procedures</a:t>
            </a:r>
          </a:p>
          <a:p>
            <a:pPr lvl="0"/>
            <a:r>
              <a:rPr lang="en-US" dirty="0"/>
              <a:t>Expensive and delicate, must be handled with extreme care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718761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725715"/>
            <a:ext cx="6798734" cy="915760"/>
          </a:xfrm>
        </p:spPr>
        <p:txBody>
          <a:bodyPr/>
          <a:lstStyle/>
          <a:p>
            <a:r>
              <a:rPr lang="en-US" dirty="0"/>
              <a:t>Endoscopic Procedures </a:t>
            </a:r>
          </a:p>
        </p:txBody>
      </p:sp>
      <p:sp>
        <p:nvSpPr>
          <p:cNvPr id="3" name="Content Placeholder 2"/>
          <p:cNvSpPr>
            <a:spLocks noGrp="1"/>
          </p:cNvSpPr>
          <p:nvPr>
            <p:ph idx="1"/>
          </p:nvPr>
        </p:nvSpPr>
        <p:spPr>
          <a:xfrm>
            <a:off x="685799" y="1641475"/>
            <a:ext cx="8145379" cy="4454525"/>
          </a:xfrm>
        </p:spPr>
        <p:txBody>
          <a:bodyPr>
            <a:noAutofit/>
          </a:bodyPr>
          <a:lstStyle/>
          <a:p>
            <a:pPr lvl="0"/>
            <a:r>
              <a:rPr lang="en-US" dirty="0"/>
              <a:t>Device consisting of a</a:t>
            </a:r>
            <a:r>
              <a:rPr lang="en-US" dirty="0">
                <a:solidFill>
                  <a:srgbClr val="C00000"/>
                </a:solidFill>
              </a:rPr>
              <a:t> miniature camera mounted on a flexible tube with an optical system and a light source that is used to examine area inside an organ or cavity</a:t>
            </a:r>
          </a:p>
          <a:p>
            <a:pPr lvl="0"/>
            <a:r>
              <a:rPr lang="en-US" dirty="0"/>
              <a:t>Small instruments can be used to take samples of suspicious tissues through endoscope</a:t>
            </a:r>
          </a:p>
          <a:p>
            <a:pPr lvl="0"/>
            <a:r>
              <a:rPr lang="en-US" dirty="0"/>
              <a:t>Accessory equipment: fiberoptic light cables and light source; irrigators for solution and suction; camera, monitor, printer, and video recorder</a:t>
            </a:r>
          </a:p>
          <a:p>
            <a:pPr lvl="0"/>
            <a:r>
              <a:rPr lang="en-US" dirty="0"/>
              <a:t>Check all equipment before and after use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26971726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Cryosurgery</a:t>
            </a:r>
          </a:p>
        </p:txBody>
      </p:sp>
      <p:sp>
        <p:nvSpPr>
          <p:cNvPr id="3" name="Content Placeholder 2"/>
          <p:cNvSpPr>
            <a:spLocks noGrp="1"/>
          </p:cNvSpPr>
          <p:nvPr>
            <p:ph idx="1"/>
          </p:nvPr>
        </p:nvSpPr>
        <p:spPr/>
        <p:txBody>
          <a:bodyPr/>
          <a:lstStyle/>
          <a:p>
            <a:pPr lvl="0"/>
            <a:r>
              <a:rPr lang="en-US" dirty="0"/>
              <a:t>Very-low-temperature probe to destroy tissue by </a:t>
            </a:r>
            <a:r>
              <a:rPr lang="en-US" dirty="0">
                <a:solidFill>
                  <a:srgbClr val="C00000"/>
                </a:solidFill>
              </a:rPr>
              <a:t>freezing </a:t>
            </a:r>
            <a:r>
              <a:rPr lang="en-US" dirty="0"/>
              <a:t>it on contact</a:t>
            </a:r>
          </a:p>
          <a:p>
            <a:pPr lvl="0"/>
            <a:r>
              <a:rPr lang="en-US" dirty="0"/>
              <a:t>Circulating liquid nitrogen in the tip of the probe makes it so cold</a:t>
            </a:r>
          </a:p>
          <a:p>
            <a:pPr lvl="0"/>
            <a:r>
              <a:rPr lang="en-US" dirty="0"/>
              <a:t>Used to treat cancers of the skin, prostate, liver, pancreas, and kidney</a:t>
            </a:r>
          </a:p>
          <a:p>
            <a:r>
              <a:rPr lang="en-US" dirty="0"/>
              <a:t>Cryosurgery is less invasive than traditional surgery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12347557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696686"/>
            <a:ext cx="6798734" cy="944790"/>
          </a:xfrm>
        </p:spPr>
        <p:txBody>
          <a:bodyPr/>
          <a:lstStyle/>
          <a:p>
            <a:r>
              <a:rPr lang="en-US" dirty="0"/>
              <a:t>Preparation of the Patient </a:t>
            </a:r>
          </a:p>
        </p:txBody>
      </p:sp>
      <p:sp>
        <p:nvSpPr>
          <p:cNvPr id="4" name="Content Placeholder 3"/>
          <p:cNvSpPr>
            <a:spLocks noGrp="1"/>
          </p:cNvSpPr>
          <p:nvPr>
            <p:ph idx="1"/>
          </p:nvPr>
        </p:nvSpPr>
        <p:spPr>
          <a:xfrm>
            <a:off x="685800" y="1641475"/>
            <a:ext cx="8280400" cy="4454525"/>
          </a:xfrm>
        </p:spPr>
        <p:txBody>
          <a:bodyPr>
            <a:normAutofit lnSpcReduction="10000"/>
          </a:bodyPr>
          <a:lstStyle/>
          <a:p>
            <a:pPr lvl="0"/>
            <a:r>
              <a:rPr lang="en-US" dirty="0"/>
              <a:t>Patient needs both psychological and physical support</a:t>
            </a:r>
          </a:p>
          <a:p>
            <a:pPr lvl="0"/>
            <a:r>
              <a:rPr lang="en-US" dirty="0"/>
              <a:t>Make sure that the patient understands details of procedure and voices any concerns</a:t>
            </a:r>
          </a:p>
          <a:p>
            <a:pPr lvl="0"/>
            <a:r>
              <a:rPr lang="en-US" dirty="0"/>
              <a:t>Ensure any blood and urine tests and consent forms are completed; gather current history</a:t>
            </a:r>
          </a:p>
          <a:p>
            <a:pPr lvl="0"/>
            <a:r>
              <a:rPr lang="en-US" dirty="0"/>
              <a:t>May include shave prep, cleansing enemas, food intake restrictions, special bathing, administration of a sedative</a:t>
            </a:r>
          </a:p>
          <a:p>
            <a:pPr lvl="0"/>
            <a:r>
              <a:rPr lang="en-US" dirty="0"/>
              <a:t>Record vital signs, and the patient empties bladder and puts on a </a:t>
            </a:r>
            <a:r>
              <a:rPr lang="en-US" dirty="0" smtClean="0"/>
              <a:t>gown</a:t>
            </a:r>
          </a:p>
          <a:p>
            <a:pPr lvl="0"/>
            <a:r>
              <a:rPr lang="en-US" dirty="0" smtClean="0">
                <a:solidFill>
                  <a:srgbClr val="C00000"/>
                </a:solidFill>
              </a:rPr>
              <a:t>**know how to prep a patient!**</a:t>
            </a:r>
            <a:endParaRPr lang="en-US" dirty="0">
              <a:solidFill>
                <a:srgbClr val="C00000"/>
              </a:solidFill>
            </a:endParaRPr>
          </a:p>
          <a:p>
            <a:endParaRPr lang="en-US" b="1"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4805964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Preoperative Instructions </a:t>
            </a:r>
          </a:p>
        </p:txBody>
      </p:sp>
      <p:sp>
        <p:nvSpPr>
          <p:cNvPr id="4" name="Content Placeholder 3"/>
          <p:cNvSpPr>
            <a:spLocks noGrp="1"/>
          </p:cNvSpPr>
          <p:nvPr>
            <p:ph idx="1"/>
          </p:nvPr>
        </p:nvSpPr>
        <p:spPr/>
        <p:txBody>
          <a:bodyPr>
            <a:normAutofit fontScale="85000" lnSpcReduction="10000"/>
          </a:bodyPr>
          <a:lstStyle/>
          <a:p>
            <a:pPr lvl="0"/>
            <a:r>
              <a:rPr lang="en-US" dirty="0"/>
              <a:t>Have the necessary </a:t>
            </a:r>
            <a:r>
              <a:rPr lang="en-US" dirty="0">
                <a:solidFill>
                  <a:srgbClr val="C00000"/>
                </a:solidFill>
              </a:rPr>
              <a:t>consent forms ready to sign</a:t>
            </a:r>
          </a:p>
          <a:p>
            <a:pPr lvl="0"/>
            <a:r>
              <a:rPr lang="en-US" dirty="0"/>
              <a:t>Give the patient the necessary preoperative instructions, such as medications to be used and special skin-cleansing instructions</a:t>
            </a:r>
          </a:p>
          <a:p>
            <a:pPr lvl="0"/>
            <a:r>
              <a:rPr lang="en-US" dirty="0"/>
              <a:t>Tell the patient to bring a relative or friend to drive him or her home after surgery</a:t>
            </a:r>
          </a:p>
          <a:p>
            <a:pPr lvl="0"/>
            <a:r>
              <a:rPr lang="en-US" dirty="0"/>
              <a:t>Instruct the patient to leave jewelry and other valuables at home</a:t>
            </a:r>
          </a:p>
          <a:p>
            <a:pPr lvl="0"/>
            <a:r>
              <a:rPr lang="en-US" dirty="0"/>
              <a:t>Call the patient the day before scheduled surgery to confirm special </a:t>
            </a:r>
            <a:r>
              <a:rPr lang="en-US" dirty="0" smtClean="0"/>
              <a:t>instructions</a:t>
            </a:r>
          </a:p>
          <a:p>
            <a:pPr lvl="0"/>
            <a:r>
              <a:rPr lang="en-US" dirty="0" smtClean="0">
                <a:solidFill>
                  <a:srgbClr val="C00000"/>
                </a:solidFill>
              </a:rPr>
              <a:t>**know this**</a:t>
            </a:r>
            <a:endParaRPr lang="en-US" dirty="0">
              <a:solidFill>
                <a:srgbClr val="C00000"/>
              </a:solidFill>
            </a:endParaRPr>
          </a:p>
          <a:p>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18226534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653143"/>
            <a:ext cx="6798734" cy="988333"/>
          </a:xfrm>
        </p:spPr>
        <p:txBody>
          <a:bodyPr/>
          <a:lstStyle/>
          <a:p>
            <a:r>
              <a:rPr lang="en-US" dirty="0"/>
              <a:t>Informed Consent </a:t>
            </a:r>
          </a:p>
        </p:txBody>
      </p:sp>
      <p:sp>
        <p:nvSpPr>
          <p:cNvPr id="3" name="Content Placeholder 2"/>
          <p:cNvSpPr>
            <a:spLocks noGrp="1"/>
          </p:cNvSpPr>
          <p:nvPr>
            <p:ph idx="1"/>
          </p:nvPr>
        </p:nvSpPr>
        <p:spPr>
          <a:xfrm>
            <a:off x="685800" y="1641475"/>
            <a:ext cx="8026400" cy="4454525"/>
          </a:xfrm>
        </p:spPr>
        <p:txBody>
          <a:bodyPr>
            <a:noAutofit/>
          </a:bodyPr>
          <a:lstStyle/>
          <a:p>
            <a:pPr lvl="0"/>
            <a:r>
              <a:rPr lang="en-US" dirty="0">
                <a:solidFill>
                  <a:srgbClr val="C00000"/>
                </a:solidFill>
              </a:rPr>
              <a:t>Must have the patient’s written informed consent before beginning any surgical procedure</a:t>
            </a:r>
          </a:p>
          <a:p>
            <a:pPr lvl="0"/>
            <a:r>
              <a:rPr lang="en-US" dirty="0">
                <a:solidFill>
                  <a:srgbClr val="C00000"/>
                </a:solidFill>
              </a:rPr>
              <a:t>Patient must understand:</a:t>
            </a:r>
          </a:p>
          <a:p>
            <a:pPr lvl="1"/>
            <a:r>
              <a:rPr lang="en-US" dirty="0">
                <a:solidFill>
                  <a:srgbClr val="C00000"/>
                </a:solidFill>
              </a:rPr>
              <a:t>What procedure will be performed</a:t>
            </a:r>
          </a:p>
          <a:p>
            <a:pPr lvl="1"/>
            <a:r>
              <a:rPr lang="en-US" dirty="0">
                <a:solidFill>
                  <a:srgbClr val="C00000"/>
                </a:solidFill>
              </a:rPr>
              <a:t>Why it should be done</a:t>
            </a:r>
          </a:p>
          <a:p>
            <a:pPr lvl="1"/>
            <a:r>
              <a:rPr lang="en-US" dirty="0">
                <a:solidFill>
                  <a:srgbClr val="C00000"/>
                </a:solidFill>
              </a:rPr>
              <a:t>Potential risks and benefits of surgery</a:t>
            </a:r>
          </a:p>
          <a:p>
            <a:pPr lvl="1"/>
            <a:r>
              <a:rPr lang="en-US" dirty="0">
                <a:solidFill>
                  <a:srgbClr val="C00000"/>
                </a:solidFill>
              </a:rPr>
              <a:t>Alternative treatments (including no treatment)</a:t>
            </a:r>
          </a:p>
          <a:p>
            <a:pPr lvl="1"/>
            <a:r>
              <a:rPr lang="en-US" dirty="0">
                <a:solidFill>
                  <a:srgbClr val="C00000"/>
                </a:solidFill>
              </a:rPr>
              <a:t>Possible risks of any alternative treatment</a:t>
            </a:r>
          </a:p>
          <a:p>
            <a:pPr lvl="0"/>
            <a:r>
              <a:rPr lang="en-US" dirty="0">
                <a:solidFill>
                  <a:srgbClr val="C00000"/>
                </a:solidFill>
              </a:rPr>
              <a:t>After this discussion, the patient either consents to or refuses the surgery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2693850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Positioning</a:t>
            </a:r>
          </a:p>
        </p:txBody>
      </p:sp>
      <p:sp>
        <p:nvSpPr>
          <p:cNvPr id="3" name="Content Placeholder 2"/>
          <p:cNvSpPr>
            <a:spLocks noGrp="1"/>
          </p:cNvSpPr>
          <p:nvPr>
            <p:ph idx="1"/>
          </p:nvPr>
        </p:nvSpPr>
        <p:spPr/>
        <p:txBody>
          <a:bodyPr/>
          <a:lstStyle/>
          <a:p>
            <a:pPr lvl="0"/>
            <a:r>
              <a:rPr lang="en-US" dirty="0"/>
              <a:t>Have the patient disrobe sufficiently to expose the surgical site completely so that accidental contamination does not occur during the procedure</a:t>
            </a:r>
          </a:p>
          <a:p>
            <a:pPr lvl="0"/>
            <a:r>
              <a:rPr lang="en-US" dirty="0"/>
              <a:t>Position the patient comfortably, but ensure the surgical site is easily accessed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985861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Skin Preparation </a:t>
            </a:r>
          </a:p>
        </p:txBody>
      </p:sp>
      <p:sp>
        <p:nvSpPr>
          <p:cNvPr id="3" name="Content Placeholder 2"/>
          <p:cNvSpPr>
            <a:spLocks noGrp="1"/>
          </p:cNvSpPr>
          <p:nvPr>
            <p:ph idx="1"/>
          </p:nvPr>
        </p:nvSpPr>
        <p:spPr/>
        <p:txBody>
          <a:bodyPr/>
          <a:lstStyle/>
          <a:p>
            <a:pPr lvl="0"/>
            <a:r>
              <a:rPr lang="en-US" dirty="0"/>
              <a:t>Goal of adequate skin preparation for a surgical procedure is to </a:t>
            </a:r>
            <a:r>
              <a:rPr lang="en-US" dirty="0">
                <a:solidFill>
                  <a:srgbClr val="C00000"/>
                </a:solidFill>
              </a:rPr>
              <a:t>reduce the number of transient and resident microorganisms so that the transference of harmful organisms at incision site is limited</a:t>
            </a:r>
          </a:p>
          <a:p>
            <a:pPr lvl="0"/>
            <a:r>
              <a:rPr lang="en-US" dirty="0"/>
              <a:t>Cleanse skin with surgical soap and antiseptic; shave area if needed</a:t>
            </a:r>
          </a:p>
          <a:p>
            <a:r>
              <a:rPr lang="en-US" dirty="0"/>
              <a:t>Disposable skin prep trays and razors are commonly used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553445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Preparation of the Room </a:t>
            </a:r>
          </a:p>
        </p:txBody>
      </p:sp>
      <p:sp>
        <p:nvSpPr>
          <p:cNvPr id="3" name="Content Placeholder 2"/>
          <p:cNvSpPr>
            <a:spLocks noGrp="1"/>
          </p:cNvSpPr>
          <p:nvPr>
            <p:ph idx="1"/>
          </p:nvPr>
        </p:nvSpPr>
        <p:spPr/>
        <p:txBody>
          <a:bodyPr/>
          <a:lstStyle/>
          <a:p>
            <a:pPr lvl="0"/>
            <a:r>
              <a:rPr lang="en-US" dirty="0"/>
              <a:t>Review the procedure and note materials needed</a:t>
            </a:r>
          </a:p>
          <a:p>
            <a:pPr lvl="0"/>
            <a:r>
              <a:rPr lang="en-US" dirty="0"/>
              <a:t>Prepare the room and gather supplies</a:t>
            </a:r>
          </a:p>
          <a:p>
            <a:pPr lvl="0"/>
            <a:r>
              <a:rPr lang="en-US" dirty="0">
                <a:solidFill>
                  <a:srgbClr val="C00000"/>
                </a:solidFill>
              </a:rPr>
              <a:t>Open sterile supplies just before the procedure and cover sterile field with sterile drape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15776790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Sterile Technique </a:t>
            </a:r>
          </a:p>
        </p:txBody>
      </p:sp>
      <p:sp>
        <p:nvSpPr>
          <p:cNvPr id="3" name="Content Placeholder 2"/>
          <p:cNvSpPr>
            <a:spLocks noGrp="1"/>
          </p:cNvSpPr>
          <p:nvPr>
            <p:ph idx="1"/>
          </p:nvPr>
        </p:nvSpPr>
        <p:spPr/>
        <p:txBody>
          <a:bodyPr/>
          <a:lstStyle/>
          <a:p>
            <a:pPr lvl="0"/>
            <a:r>
              <a:rPr lang="en-US" dirty="0"/>
              <a:t>Sterile surfaces must never come in contact with nonsterile surfaces</a:t>
            </a:r>
          </a:p>
          <a:p>
            <a:pPr lvl="1"/>
            <a:r>
              <a:rPr lang="en-US" dirty="0">
                <a:solidFill>
                  <a:srgbClr val="C00000"/>
                </a:solidFill>
              </a:rPr>
              <a:t>If this occurs, it is a “break” and everything must stop until sterility is achieved again</a:t>
            </a:r>
          </a:p>
          <a:p>
            <a:pPr lvl="0"/>
            <a:r>
              <a:rPr lang="en-US" dirty="0"/>
              <a:t>Constant vigilance and </a:t>
            </a:r>
            <a:r>
              <a:rPr lang="en-US" dirty="0">
                <a:solidFill>
                  <a:srgbClr val="C00000"/>
                </a:solidFill>
              </a:rPr>
              <a:t>absolute honesty </a:t>
            </a:r>
            <a:r>
              <a:rPr lang="en-US" dirty="0"/>
              <a:t>are essential for maintaining sterile techniques</a:t>
            </a:r>
          </a:p>
          <a:p>
            <a:r>
              <a:rPr lang="en-US" dirty="0"/>
              <a:t>Learn and practice all skills for surgical asepsis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32192522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
        <p:nvSpPr>
          <p:cNvPr id="1963014" name="Rectangle 6"/>
          <p:cNvSpPr>
            <a:spLocks noGrp="1" noChangeArrowheads="1"/>
          </p:cNvSpPr>
          <p:nvPr>
            <p:ph type="title" idx="4294967295"/>
          </p:nvPr>
        </p:nvSpPr>
        <p:spPr>
          <a:xfrm>
            <a:off x="0" y="573088"/>
            <a:ext cx="9144000" cy="1104900"/>
          </a:xfrm>
        </p:spPr>
        <p:txBody>
          <a:bodyPr>
            <a:noAutofit/>
          </a:bodyPr>
          <a:lstStyle/>
          <a:p>
            <a:r>
              <a:rPr lang="en-US" dirty="0" smtClean="0"/>
              <a:t>Surgical </a:t>
            </a:r>
            <a:r>
              <a:rPr lang="en-US" dirty="0"/>
              <a:t>Asepsis and Assisting with Surgical Procedures </a:t>
            </a:r>
            <a:br>
              <a:rPr lang="en-US" dirty="0"/>
            </a:br>
            <a:endParaRPr lang="en-US" sz="1600" dirty="0"/>
          </a:p>
        </p:txBody>
      </p:sp>
      <p:sp>
        <p:nvSpPr>
          <p:cNvPr id="1963015" name="Rectangle 7"/>
          <p:cNvSpPr>
            <a:spLocks noGrp="1" noChangeArrowheads="1"/>
          </p:cNvSpPr>
          <p:nvPr>
            <p:ph type="body" idx="4294967295"/>
          </p:nvPr>
        </p:nvSpPr>
        <p:spPr>
          <a:xfrm>
            <a:off x="514350" y="1677988"/>
            <a:ext cx="8115300" cy="3843337"/>
          </a:xfrm>
        </p:spPr>
        <p:txBody>
          <a:bodyPr>
            <a:noAutofit/>
          </a:bodyPr>
          <a:lstStyle/>
          <a:p>
            <a:pPr>
              <a:buFont typeface="+mj-lt"/>
              <a:buAutoNum type="arabicPeriod"/>
            </a:pPr>
            <a:r>
              <a:rPr lang="en-US" dirty="0"/>
              <a:t>Summarize common minor surgical procedures.</a:t>
            </a:r>
          </a:p>
          <a:p>
            <a:pPr>
              <a:buFont typeface="+mj-lt"/>
              <a:buAutoNum type="arabicPeriod"/>
            </a:pPr>
            <a:r>
              <a:rPr lang="en-US" dirty="0"/>
              <a:t>Detail the medical assistant’s role in minor office surgery when it comes to preparation of the patient and the room. Also, explain how to perform skin prep for surgery.</a:t>
            </a:r>
          </a:p>
        </p:txBody>
      </p:sp>
      <p:pic>
        <p:nvPicPr>
          <p:cNvPr id="1026" name="Picture 2" descr="Image result for cartoon of prepping before surge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5632" y="3439886"/>
            <a:ext cx="3810000" cy="26958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Sterile Field</a:t>
            </a:r>
          </a:p>
        </p:txBody>
      </p:sp>
      <p:sp>
        <p:nvSpPr>
          <p:cNvPr id="3" name="Content Placeholder 2"/>
          <p:cNvSpPr>
            <a:spLocks noGrp="1"/>
          </p:cNvSpPr>
          <p:nvPr>
            <p:ph idx="1"/>
          </p:nvPr>
        </p:nvSpPr>
        <p:spPr/>
        <p:txBody>
          <a:bodyPr/>
          <a:lstStyle/>
          <a:p>
            <a:pPr lvl="0"/>
            <a:r>
              <a:rPr lang="en-US" dirty="0"/>
              <a:t>Any sterile surface on which sterile items are placed</a:t>
            </a:r>
          </a:p>
          <a:p>
            <a:pPr lvl="0"/>
            <a:r>
              <a:rPr lang="en-US" dirty="0"/>
              <a:t>In ambulatory facility, most often set up on a Mayo stand</a:t>
            </a:r>
          </a:p>
          <a:p>
            <a:pPr lvl="0"/>
            <a:r>
              <a:rPr lang="en-US" dirty="0"/>
              <a:t>In surgery, created by draping sterile towels over a Mayo stand or table</a:t>
            </a:r>
          </a:p>
          <a:p>
            <a:pPr lvl="0"/>
            <a:r>
              <a:rPr lang="en-US" dirty="0">
                <a:solidFill>
                  <a:srgbClr val="C00000"/>
                </a:solidFill>
              </a:rPr>
              <a:t>Hands and hair are two of greatest sources of contamination when a sterile field is set up</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36666824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Rules for Maintaining a Sterile Field</a:t>
            </a:r>
          </a:p>
        </p:txBody>
      </p:sp>
      <p:sp>
        <p:nvSpPr>
          <p:cNvPr id="3" name="Content Placeholder 2"/>
          <p:cNvSpPr>
            <a:spLocks noGrp="1"/>
          </p:cNvSpPr>
          <p:nvPr>
            <p:ph idx="1"/>
          </p:nvPr>
        </p:nvSpPr>
        <p:spPr/>
        <p:txBody>
          <a:bodyPr>
            <a:normAutofit fontScale="85000" lnSpcReduction="20000"/>
          </a:bodyPr>
          <a:lstStyle/>
          <a:p>
            <a:pPr lvl="0">
              <a:lnSpc>
                <a:spcPct val="110000"/>
              </a:lnSpc>
            </a:pPr>
            <a:r>
              <a:rPr lang="en-US" dirty="0">
                <a:solidFill>
                  <a:srgbClr val="C00000"/>
                </a:solidFill>
              </a:rPr>
              <a:t>Talking should be kept to a minimum</a:t>
            </a:r>
          </a:p>
          <a:p>
            <a:pPr lvl="0">
              <a:lnSpc>
                <a:spcPct val="110000"/>
              </a:lnSpc>
            </a:pPr>
            <a:r>
              <a:rPr lang="en-US" dirty="0">
                <a:solidFill>
                  <a:srgbClr val="C00000"/>
                </a:solidFill>
              </a:rPr>
              <a:t>Sterile team members should face each other</a:t>
            </a:r>
          </a:p>
          <a:p>
            <a:pPr lvl="0">
              <a:lnSpc>
                <a:spcPct val="110000"/>
              </a:lnSpc>
            </a:pPr>
            <a:r>
              <a:rPr lang="en-US" dirty="0">
                <a:solidFill>
                  <a:srgbClr val="C00000"/>
                </a:solidFill>
              </a:rPr>
              <a:t>Always keep sterile field in view</a:t>
            </a:r>
          </a:p>
          <a:p>
            <a:pPr lvl="0">
              <a:lnSpc>
                <a:spcPct val="110000"/>
              </a:lnSpc>
            </a:pPr>
            <a:r>
              <a:rPr lang="en-US" dirty="0">
                <a:solidFill>
                  <a:srgbClr val="C00000"/>
                </a:solidFill>
              </a:rPr>
              <a:t>Nonsterile body parts/items should never cross over field</a:t>
            </a:r>
          </a:p>
          <a:p>
            <a:pPr lvl="0">
              <a:lnSpc>
                <a:spcPct val="110000"/>
              </a:lnSpc>
            </a:pPr>
            <a:r>
              <a:rPr lang="en-US" dirty="0">
                <a:solidFill>
                  <a:srgbClr val="C00000"/>
                </a:solidFill>
              </a:rPr>
              <a:t>Tables and trays are sterile only at table level</a:t>
            </a:r>
          </a:p>
          <a:p>
            <a:pPr lvl="0">
              <a:lnSpc>
                <a:spcPct val="110000"/>
              </a:lnSpc>
            </a:pPr>
            <a:r>
              <a:rPr lang="en-US" dirty="0">
                <a:solidFill>
                  <a:srgbClr val="C00000"/>
                </a:solidFill>
              </a:rPr>
              <a:t>Keep sterile gloved hands above waist level</a:t>
            </a:r>
          </a:p>
          <a:p>
            <a:pPr lvl="0">
              <a:lnSpc>
                <a:spcPct val="110000"/>
              </a:lnSpc>
            </a:pPr>
            <a:r>
              <a:rPr lang="en-US" dirty="0">
                <a:solidFill>
                  <a:srgbClr val="C00000"/>
                </a:solidFill>
              </a:rPr>
              <a:t>Never remove and then replace any item in field</a:t>
            </a:r>
          </a:p>
          <a:p>
            <a:pPr lvl="0">
              <a:lnSpc>
                <a:spcPct val="110000"/>
              </a:lnSpc>
            </a:pPr>
            <a:r>
              <a:rPr lang="en-US" dirty="0">
                <a:solidFill>
                  <a:srgbClr val="C00000"/>
                </a:solidFill>
              </a:rPr>
              <a:t>If a sterile package falls to floor, it must be discarded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8601500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Assisting the Provider</a:t>
            </a:r>
            <a:br>
              <a:rPr lang="en-US" dirty="0"/>
            </a:br>
            <a:r>
              <a:rPr lang="en-US" dirty="0"/>
              <a:t>During Surgery </a:t>
            </a:r>
          </a:p>
        </p:txBody>
      </p:sp>
      <p:sp>
        <p:nvSpPr>
          <p:cNvPr id="3" name="Content Placeholder 2"/>
          <p:cNvSpPr>
            <a:spLocks noGrp="1"/>
          </p:cNvSpPr>
          <p:nvPr>
            <p:ph idx="1"/>
          </p:nvPr>
        </p:nvSpPr>
        <p:spPr/>
        <p:txBody>
          <a:bodyPr>
            <a:normAutofit fontScale="92500" lnSpcReduction="20000"/>
          </a:bodyPr>
          <a:lstStyle/>
          <a:p>
            <a:pPr lvl="0">
              <a:lnSpc>
                <a:spcPct val="110000"/>
              </a:lnSpc>
            </a:pPr>
            <a:r>
              <a:rPr lang="en-US" dirty="0">
                <a:solidFill>
                  <a:srgbClr val="C00000"/>
                </a:solidFill>
              </a:rPr>
              <a:t>Responsible for ensuring that everything the assistant and provider will use in caring for the surgical patient is accounted for, ready for use, and prepared in a sterile manner</a:t>
            </a:r>
          </a:p>
          <a:p>
            <a:pPr lvl="0">
              <a:lnSpc>
                <a:spcPct val="110000"/>
              </a:lnSpc>
            </a:pPr>
            <a:r>
              <a:rPr lang="en-US" dirty="0"/>
              <a:t>Establish a routine sequence and follow it each time</a:t>
            </a:r>
          </a:p>
          <a:p>
            <a:pPr lvl="0">
              <a:lnSpc>
                <a:spcPct val="110000"/>
              </a:lnSpc>
            </a:pPr>
            <a:r>
              <a:rPr lang="en-US" dirty="0">
                <a:solidFill>
                  <a:srgbClr val="C00000"/>
                </a:solidFill>
              </a:rPr>
              <a:t>Sort and place instruments; place scalpels and sharp objects conspicuously</a:t>
            </a:r>
          </a:p>
          <a:p>
            <a:pPr lvl="0">
              <a:lnSpc>
                <a:spcPct val="110000"/>
              </a:lnSpc>
            </a:pPr>
            <a:r>
              <a:rPr lang="en-US" dirty="0"/>
              <a:t>Hand provider drapes one at a time to place over surgical site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24042971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Passing Instruments </a:t>
            </a:r>
          </a:p>
        </p:txBody>
      </p:sp>
      <p:sp>
        <p:nvSpPr>
          <p:cNvPr id="3" name="Content Placeholder 2"/>
          <p:cNvSpPr>
            <a:spLocks noGrp="1"/>
          </p:cNvSpPr>
          <p:nvPr>
            <p:ph idx="1"/>
          </p:nvPr>
        </p:nvSpPr>
        <p:spPr/>
        <p:txBody>
          <a:bodyPr/>
          <a:lstStyle/>
          <a:p>
            <a:pPr lvl="0"/>
            <a:r>
              <a:rPr lang="en-US" dirty="0"/>
              <a:t>Protect sterile field and report any breaks to the provider</a:t>
            </a:r>
          </a:p>
          <a:p>
            <a:pPr lvl="0"/>
            <a:r>
              <a:rPr lang="en-US" dirty="0"/>
              <a:t>Dispose of soiled sponges into a biohazardous waste container, and anticipate the surgeon’s need for instruments</a:t>
            </a:r>
          </a:p>
          <a:p>
            <a:pPr lvl="0"/>
            <a:r>
              <a:rPr lang="en-US" dirty="0"/>
              <a:t>The provider may request instruments, or may use hand signals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35564108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Specimen Collection</a:t>
            </a:r>
          </a:p>
        </p:txBody>
      </p:sp>
      <p:sp>
        <p:nvSpPr>
          <p:cNvPr id="3" name="Content Placeholder 2"/>
          <p:cNvSpPr>
            <a:spLocks noGrp="1"/>
          </p:cNvSpPr>
          <p:nvPr>
            <p:ph idx="1"/>
          </p:nvPr>
        </p:nvSpPr>
        <p:spPr/>
        <p:txBody>
          <a:bodyPr>
            <a:normAutofit fontScale="92500" lnSpcReduction="10000"/>
          </a:bodyPr>
          <a:lstStyle/>
          <a:p>
            <a:pPr lvl="0"/>
            <a:r>
              <a:rPr lang="en-US" dirty="0"/>
              <a:t>If a specimen is collected during procedure, it is placed in a sterile specimen cup or basin</a:t>
            </a:r>
          </a:p>
          <a:p>
            <a:pPr lvl="0"/>
            <a:r>
              <a:rPr lang="en-US" dirty="0">
                <a:solidFill>
                  <a:srgbClr val="C00000"/>
                </a:solidFill>
              </a:rPr>
              <a:t>Do not remove specimen from sterile field until the provider gives the order</a:t>
            </a:r>
          </a:p>
          <a:p>
            <a:pPr lvl="0"/>
            <a:r>
              <a:rPr lang="en-US" dirty="0"/>
              <a:t>Provider may want to examine the specimen again during procedure</a:t>
            </a:r>
          </a:p>
          <a:p>
            <a:pPr lvl="0"/>
            <a:r>
              <a:rPr lang="en-US" dirty="0"/>
              <a:t>After procedure is complete, place the specimen in an appropriate container, label it, and send it to laboratory for analysis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40579931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Completing the Surgical Procedure </a:t>
            </a:r>
          </a:p>
        </p:txBody>
      </p:sp>
      <p:sp>
        <p:nvSpPr>
          <p:cNvPr id="3" name="Content Placeholder 2"/>
          <p:cNvSpPr>
            <a:spLocks noGrp="1"/>
          </p:cNvSpPr>
          <p:nvPr>
            <p:ph idx="1"/>
          </p:nvPr>
        </p:nvSpPr>
        <p:spPr/>
        <p:txBody>
          <a:bodyPr/>
          <a:lstStyle/>
          <a:p>
            <a:pPr lvl="0"/>
            <a:r>
              <a:rPr lang="en-US" dirty="0"/>
              <a:t>As the procedure ends, the provider begins wound closure</a:t>
            </a:r>
          </a:p>
          <a:p>
            <a:pPr lvl="0"/>
            <a:r>
              <a:rPr lang="en-US" dirty="0">
                <a:solidFill>
                  <a:srgbClr val="C00000"/>
                </a:solidFill>
              </a:rPr>
              <a:t>Place needle in a needle holder and pass it, handle first</a:t>
            </a:r>
          </a:p>
          <a:p>
            <a:r>
              <a:rPr lang="en-US" dirty="0">
                <a:solidFill>
                  <a:srgbClr val="C00000"/>
                </a:solidFill>
              </a:rPr>
              <a:t>You may assist by cutting suture and sponging site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87508461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Postoperative Responsibilities </a:t>
            </a:r>
          </a:p>
        </p:txBody>
      </p:sp>
      <p:sp>
        <p:nvSpPr>
          <p:cNvPr id="3" name="Content Placeholder 2"/>
          <p:cNvSpPr>
            <a:spLocks noGrp="1"/>
          </p:cNvSpPr>
          <p:nvPr>
            <p:ph idx="1"/>
          </p:nvPr>
        </p:nvSpPr>
        <p:spPr/>
        <p:txBody>
          <a:bodyPr>
            <a:normAutofit fontScale="92500" lnSpcReduction="10000"/>
          </a:bodyPr>
          <a:lstStyle/>
          <a:p>
            <a:pPr lvl="0"/>
            <a:r>
              <a:rPr lang="en-US" dirty="0"/>
              <a:t>After caring for the patient, clear sterile field, following Standard Precautions</a:t>
            </a:r>
          </a:p>
          <a:p>
            <a:pPr lvl="0"/>
            <a:r>
              <a:rPr lang="en-US" dirty="0"/>
              <a:t>Wear disposable gloves until all contaminated materials are removed</a:t>
            </a:r>
          </a:p>
          <a:p>
            <a:pPr lvl="0"/>
            <a:r>
              <a:rPr lang="en-US" dirty="0"/>
              <a:t>Place disposable equipment in biohazardous containers or sharps containers</a:t>
            </a:r>
          </a:p>
          <a:p>
            <a:pPr lvl="0"/>
            <a:r>
              <a:rPr lang="en-US" dirty="0"/>
              <a:t>Check the room for any blood spills or other contamination and disinfect</a:t>
            </a:r>
          </a:p>
          <a:p>
            <a:r>
              <a:rPr lang="en-US" dirty="0"/>
              <a:t>Remove gloves and sanitize hands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26</a:t>
            </a:fld>
            <a:endParaRPr lang="en-GB" sz="800" dirty="0"/>
          </a:p>
          <a:p>
            <a:pPr>
              <a:defRPr/>
            </a:pPr>
            <a:endParaRPr lang="en-GB" dirty="0"/>
          </a:p>
        </p:txBody>
      </p:sp>
    </p:spTree>
    <p:extLst>
      <p:ext uri="{BB962C8B-B14F-4D97-AF65-F5344CB8AC3E}">
        <p14:creationId xmlns:p14="http://schemas.microsoft.com/office/powerpoint/2010/main" val="38772493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Postoperative Instructions and Care </a:t>
            </a:r>
          </a:p>
        </p:txBody>
      </p:sp>
      <p:sp>
        <p:nvSpPr>
          <p:cNvPr id="3" name="Content Placeholder 2"/>
          <p:cNvSpPr>
            <a:spLocks noGrp="1"/>
          </p:cNvSpPr>
          <p:nvPr>
            <p:ph idx="1"/>
          </p:nvPr>
        </p:nvSpPr>
        <p:spPr/>
        <p:txBody>
          <a:bodyPr/>
          <a:lstStyle/>
          <a:p>
            <a:pPr lvl="0"/>
            <a:r>
              <a:rPr lang="en-US" dirty="0"/>
              <a:t>Give the patient time to rest and recover from any sedative given</a:t>
            </a:r>
          </a:p>
          <a:p>
            <a:pPr lvl="0"/>
            <a:r>
              <a:rPr lang="en-US" dirty="0"/>
              <a:t>Check with the provider if pain medications are required</a:t>
            </a:r>
          </a:p>
          <a:p>
            <a:pPr lvl="0"/>
            <a:r>
              <a:rPr lang="en-US" dirty="0"/>
              <a:t>Review postoperative instructions with the patient and schedule follow-up visit</a:t>
            </a:r>
          </a:p>
          <a:p>
            <a:r>
              <a:rPr lang="en-US" dirty="0"/>
              <a:t>Give all instructions in writing</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37186222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Warning Signs </a:t>
            </a:r>
          </a:p>
        </p:txBody>
      </p:sp>
      <p:sp>
        <p:nvSpPr>
          <p:cNvPr id="3" name="Content Placeholder 2"/>
          <p:cNvSpPr>
            <a:spLocks noGrp="1"/>
          </p:cNvSpPr>
          <p:nvPr>
            <p:ph idx="1"/>
          </p:nvPr>
        </p:nvSpPr>
        <p:spPr/>
        <p:txBody>
          <a:bodyPr/>
          <a:lstStyle/>
          <a:p>
            <a:pPr lvl="0"/>
            <a:r>
              <a:rPr lang="en-US" dirty="0"/>
              <a:t>Explain to the patient to call the office if questions arise or changes occur in condition</a:t>
            </a:r>
          </a:p>
          <a:p>
            <a:pPr lvl="0"/>
            <a:r>
              <a:rPr lang="en-US" dirty="0"/>
              <a:t>Follow-up with the patient within 24 hours of surgery with a call</a:t>
            </a:r>
          </a:p>
          <a:p>
            <a:pPr lvl="0"/>
            <a:r>
              <a:rPr lang="en-US" dirty="0"/>
              <a:t>Never allow the patient to leave without the provider’s approval</a:t>
            </a:r>
          </a:p>
          <a:p>
            <a:pPr lvl="0"/>
            <a:r>
              <a:rPr lang="en-US" dirty="0"/>
              <a:t>Wound should be kept clean and dry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dirty="0"/>
          </a:p>
        </p:txBody>
      </p:sp>
    </p:spTree>
    <p:extLst>
      <p:ext uri="{BB962C8B-B14F-4D97-AF65-F5344CB8AC3E}">
        <p14:creationId xmlns:p14="http://schemas.microsoft.com/office/powerpoint/2010/main" val="16701913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Follow-Up</a:t>
            </a:r>
            <a:r>
              <a:rPr lang="en-US" dirty="0"/>
              <a:t> </a:t>
            </a:r>
          </a:p>
        </p:txBody>
      </p:sp>
      <p:sp>
        <p:nvSpPr>
          <p:cNvPr id="3" name="Content Placeholder 2"/>
          <p:cNvSpPr>
            <a:spLocks noGrp="1"/>
          </p:cNvSpPr>
          <p:nvPr>
            <p:ph idx="1"/>
          </p:nvPr>
        </p:nvSpPr>
        <p:spPr/>
        <p:txBody>
          <a:bodyPr/>
          <a:lstStyle/>
          <a:p>
            <a:pPr lvl="0"/>
            <a:r>
              <a:rPr lang="en-US" dirty="0"/>
              <a:t>Use Standard Precautions to re-dress wounds</a:t>
            </a:r>
          </a:p>
          <a:p>
            <a:pPr lvl="0"/>
            <a:r>
              <a:rPr lang="en-US" dirty="0"/>
              <a:t>If wound appears infected, have the provider examine it</a:t>
            </a:r>
          </a:p>
          <a:p>
            <a:pPr lvl="0"/>
            <a:r>
              <a:rPr lang="en-US" dirty="0"/>
              <a:t>No bandaging material should be reused; keep tape to a minimum</a:t>
            </a:r>
          </a:p>
          <a:p>
            <a:r>
              <a:rPr lang="en-US" dirty="0"/>
              <a:t>If the wound has healed, you may be asked to remove sutures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41427169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
        <p:nvSpPr>
          <p:cNvPr id="1963014" name="Rectangle 6"/>
          <p:cNvSpPr>
            <a:spLocks noGrp="1" noChangeArrowheads="1"/>
          </p:cNvSpPr>
          <p:nvPr>
            <p:ph type="title" idx="4294967295"/>
          </p:nvPr>
        </p:nvSpPr>
        <p:spPr>
          <a:xfrm>
            <a:off x="0" y="573088"/>
            <a:ext cx="9144000" cy="1104900"/>
          </a:xfrm>
        </p:spPr>
        <p:txBody>
          <a:bodyPr>
            <a:noAutofit/>
          </a:bodyPr>
          <a:lstStyle/>
          <a:p>
            <a:r>
              <a:rPr lang="en-US" dirty="0" smtClean="0"/>
              <a:t>Surgical </a:t>
            </a:r>
            <a:r>
              <a:rPr lang="en-US" dirty="0"/>
              <a:t>Asepsis and Assisting with Surgical Procedures </a:t>
            </a:r>
            <a:br>
              <a:rPr lang="en-US" dirty="0"/>
            </a:br>
            <a:endParaRPr lang="en-US" sz="1600" dirty="0"/>
          </a:p>
        </p:txBody>
      </p:sp>
      <p:sp>
        <p:nvSpPr>
          <p:cNvPr id="1963015" name="Rectangle 7"/>
          <p:cNvSpPr>
            <a:spLocks noGrp="1" noChangeArrowheads="1"/>
          </p:cNvSpPr>
          <p:nvPr>
            <p:ph type="body" idx="4294967295"/>
          </p:nvPr>
        </p:nvSpPr>
        <p:spPr>
          <a:xfrm>
            <a:off x="1168400" y="2149475"/>
            <a:ext cx="7278914" cy="4146550"/>
          </a:xfrm>
        </p:spPr>
        <p:txBody>
          <a:bodyPr>
            <a:noAutofit/>
          </a:bodyPr>
          <a:lstStyle/>
          <a:p>
            <a:pPr>
              <a:buFont typeface="+mj-lt"/>
              <a:buAutoNum type="arabicPeriod" startAt="3"/>
            </a:pPr>
            <a:r>
              <a:rPr lang="en-US" dirty="0"/>
              <a:t>Outline the rules for setting up and maintaining a sterile field; explain how to perform the following procedures related to sterile techniques:</a:t>
            </a:r>
          </a:p>
          <a:p>
            <a:pPr marL="685800" lvl="1" indent="-228600">
              <a:buFont typeface="Arial" panose="020B0604020202020204" pitchFamily="34" charset="0"/>
              <a:buChar char="•"/>
            </a:pPr>
            <a:r>
              <a:rPr lang="en-US" dirty="0">
                <a:solidFill>
                  <a:srgbClr val="7030A0"/>
                </a:solidFill>
              </a:rPr>
              <a:t>Open a sterile pack and create a sterile field</a:t>
            </a:r>
          </a:p>
          <a:p>
            <a:pPr marL="685800" lvl="1" indent="-228600">
              <a:buFont typeface="Arial" panose="020B0604020202020204" pitchFamily="34" charset="0"/>
              <a:buChar char="•"/>
            </a:pPr>
            <a:r>
              <a:rPr lang="en-US" dirty="0">
                <a:solidFill>
                  <a:srgbClr val="7030A0"/>
                </a:solidFill>
              </a:rPr>
              <a:t>Transfer sterile instruments and pour solutions into a sterile field</a:t>
            </a:r>
          </a:p>
          <a:p>
            <a:pPr marL="685800" lvl="1" indent="-228600">
              <a:buFont typeface="Arial" panose="020B0604020202020204" pitchFamily="34" charset="0"/>
              <a:buChar char="•"/>
            </a:pPr>
            <a:r>
              <a:rPr lang="en-US" dirty="0">
                <a:solidFill>
                  <a:srgbClr val="7030A0"/>
                </a:solidFill>
              </a:rPr>
              <a:t>Perform a two-person sterile tray setup</a:t>
            </a:r>
          </a:p>
          <a:p>
            <a:pPr marL="685800" lvl="1" indent="-228600">
              <a:buFont typeface="Arial" panose="020B0604020202020204" pitchFamily="34" charset="0"/>
              <a:buChar char="•"/>
            </a:pPr>
            <a:r>
              <a:rPr lang="en-US" dirty="0">
                <a:solidFill>
                  <a:srgbClr val="7030A0"/>
                </a:solidFill>
              </a:rPr>
              <a:t>Apply sterile gloves without contaminating them</a:t>
            </a:r>
          </a:p>
        </p:txBody>
      </p:sp>
    </p:spTree>
    <p:extLst>
      <p:ext uri="{BB962C8B-B14F-4D97-AF65-F5344CB8AC3E}">
        <p14:creationId xmlns:p14="http://schemas.microsoft.com/office/powerpoint/2010/main" val="15296634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Wound Care </a:t>
            </a:r>
          </a:p>
        </p:txBody>
      </p:sp>
      <p:sp>
        <p:nvSpPr>
          <p:cNvPr id="3" name="Content Placeholder 2"/>
          <p:cNvSpPr>
            <a:spLocks noGrp="1"/>
          </p:cNvSpPr>
          <p:nvPr>
            <p:ph idx="1"/>
          </p:nvPr>
        </p:nvSpPr>
        <p:spPr/>
        <p:txBody>
          <a:bodyPr/>
          <a:lstStyle/>
          <a:p>
            <a:pPr lvl="0"/>
            <a:r>
              <a:rPr lang="en-US" dirty="0"/>
              <a:t>Wound can be intentional or accidental</a:t>
            </a:r>
          </a:p>
          <a:p>
            <a:pPr lvl="0"/>
            <a:r>
              <a:rPr lang="en-US" dirty="0"/>
              <a:t>Would can be open or closed</a:t>
            </a:r>
          </a:p>
          <a:p>
            <a:pPr lvl="1"/>
            <a:r>
              <a:rPr lang="en-US" dirty="0"/>
              <a:t>Open: Outward opening; skin is broken, exposing underlying tissues</a:t>
            </a:r>
          </a:p>
          <a:p>
            <a:pPr lvl="2"/>
            <a:r>
              <a:rPr lang="en-US" dirty="0"/>
              <a:t>May be classified according to appearance of opening</a:t>
            </a:r>
          </a:p>
          <a:p>
            <a:pPr lvl="1"/>
            <a:r>
              <a:rPr lang="en-US" dirty="0"/>
              <a:t>Closed: No outward opening; underlying tissues are damaged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Tree>
    <p:extLst>
      <p:ext uri="{BB962C8B-B14F-4D97-AF65-F5344CB8AC3E}">
        <p14:creationId xmlns:p14="http://schemas.microsoft.com/office/powerpoint/2010/main" val="8760795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Wound Healing </a:t>
            </a:r>
          </a:p>
        </p:txBody>
      </p:sp>
      <p:sp>
        <p:nvSpPr>
          <p:cNvPr id="3" name="Content Placeholder 2"/>
          <p:cNvSpPr>
            <a:spLocks noGrp="1"/>
          </p:cNvSpPr>
          <p:nvPr>
            <p:ph idx="1"/>
          </p:nvPr>
        </p:nvSpPr>
        <p:spPr/>
        <p:txBody>
          <a:bodyPr>
            <a:normAutofit fontScale="92500" lnSpcReduction="10000"/>
          </a:bodyPr>
          <a:lstStyle/>
          <a:p>
            <a:pPr lvl="0"/>
            <a:r>
              <a:rPr lang="en-US" dirty="0">
                <a:solidFill>
                  <a:srgbClr val="C00000"/>
                </a:solidFill>
              </a:rPr>
              <a:t>Hemostasis</a:t>
            </a:r>
            <a:r>
              <a:rPr lang="en-US" dirty="0"/>
              <a:t>: Blood vessels contract to control hemorrhage and blood platelets form a plug</a:t>
            </a:r>
          </a:p>
          <a:p>
            <a:pPr lvl="1"/>
            <a:r>
              <a:rPr lang="en-US" dirty="0">
                <a:solidFill>
                  <a:srgbClr val="C00000"/>
                </a:solidFill>
              </a:rPr>
              <a:t>Fibrin is released into the wound and begins clotting, WBCs clear away bacteria</a:t>
            </a:r>
          </a:p>
          <a:p>
            <a:pPr lvl="0"/>
            <a:r>
              <a:rPr lang="en-US" dirty="0">
                <a:solidFill>
                  <a:srgbClr val="C00000"/>
                </a:solidFill>
              </a:rPr>
              <a:t>Inflammatory phase: </a:t>
            </a:r>
            <a:r>
              <a:rPr lang="en-US" dirty="0"/>
              <a:t>Destroy bacteria and remove debris</a:t>
            </a:r>
          </a:p>
          <a:p>
            <a:pPr lvl="0"/>
            <a:r>
              <a:rPr lang="en-US" dirty="0">
                <a:solidFill>
                  <a:srgbClr val="C00000"/>
                </a:solidFill>
              </a:rPr>
              <a:t>Proliferation </a:t>
            </a:r>
            <a:r>
              <a:rPr lang="en-US" dirty="0"/>
              <a:t>occurs from days 5 to 20, tissues repair themselves</a:t>
            </a:r>
          </a:p>
          <a:p>
            <a:pPr lvl="0"/>
            <a:r>
              <a:rPr lang="en-US" dirty="0">
                <a:solidFill>
                  <a:srgbClr val="C00000"/>
                </a:solidFill>
              </a:rPr>
              <a:t>Remodeling</a:t>
            </a:r>
            <a:r>
              <a:rPr lang="en-US" dirty="0"/>
              <a:t> phase is from day 21 onward; collagen helps close the gap of the wound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263527202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Classifying Wounds </a:t>
            </a:r>
            <a:br>
              <a:rPr lang="en-US" dirty="0"/>
            </a:br>
            <a:r>
              <a:rPr lang="en-US" dirty="0"/>
              <a:t>by Repair Method </a:t>
            </a:r>
          </a:p>
        </p:txBody>
      </p:sp>
      <p:sp>
        <p:nvSpPr>
          <p:cNvPr id="3" name="Content Placeholder 2"/>
          <p:cNvSpPr>
            <a:spLocks noGrp="1"/>
          </p:cNvSpPr>
          <p:nvPr>
            <p:ph idx="1"/>
          </p:nvPr>
        </p:nvSpPr>
        <p:spPr/>
        <p:txBody>
          <a:bodyPr/>
          <a:lstStyle/>
          <a:p>
            <a:pPr lvl="0"/>
            <a:r>
              <a:rPr lang="en-US" dirty="0"/>
              <a:t>Clean, surgical wound that has been sutured closed and heals quickly without much scarring does so by </a:t>
            </a:r>
            <a:r>
              <a:rPr lang="en-US" dirty="0">
                <a:solidFill>
                  <a:srgbClr val="C00000"/>
                </a:solidFill>
              </a:rPr>
              <a:t>first intention</a:t>
            </a:r>
          </a:p>
          <a:p>
            <a:pPr lvl="0"/>
            <a:r>
              <a:rPr lang="en-US" dirty="0">
                <a:solidFill>
                  <a:srgbClr val="C00000"/>
                </a:solidFill>
              </a:rPr>
              <a:t>Second intention </a:t>
            </a:r>
            <a:r>
              <a:rPr lang="en-US" dirty="0"/>
              <a:t>or granulation healing occurs from the bottom of wound outward</a:t>
            </a:r>
          </a:p>
          <a:p>
            <a:r>
              <a:rPr lang="en-US" dirty="0">
                <a:solidFill>
                  <a:srgbClr val="C00000"/>
                </a:solidFill>
              </a:rPr>
              <a:t>Removal of debris from a wound is debridement</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10164340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 Wound Healing </a:t>
            </a:r>
          </a:p>
        </p:txBody>
      </p:sp>
      <p:sp>
        <p:nvSpPr>
          <p:cNvPr id="3" name="Content Placeholder 2"/>
          <p:cNvSpPr>
            <a:spLocks noGrp="1"/>
          </p:cNvSpPr>
          <p:nvPr>
            <p:ph idx="1"/>
          </p:nvPr>
        </p:nvSpPr>
        <p:spPr/>
        <p:txBody>
          <a:bodyPr/>
          <a:lstStyle/>
          <a:p>
            <a:pPr lvl="0"/>
            <a:r>
              <a:rPr lang="en-US" dirty="0"/>
              <a:t>Air can circulate freely around the wound</a:t>
            </a:r>
          </a:p>
          <a:p>
            <a:pPr lvl="0"/>
            <a:r>
              <a:rPr lang="en-US" dirty="0"/>
              <a:t>The wound is not irritated or rubbed by a dressing</a:t>
            </a:r>
          </a:p>
          <a:p>
            <a:pPr lvl="0"/>
            <a:r>
              <a:rPr lang="en-US" dirty="0"/>
              <a:t>The wound </a:t>
            </a:r>
            <a:r>
              <a:rPr lang="en-US" dirty="0">
                <a:solidFill>
                  <a:srgbClr val="C00000"/>
                </a:solidFill>
              </a:rPr>
              <a:t>stays dry, which inhibits bacterial growth</a:t>
            </a:r>
            <a:r>
              <a:rPr lang="en-US" dirty="0"/>
              <a:t>, reducing the chance of infection</a:t>
            </a:r>
          </a:p>
          <a:p>
            <a:pPr lvl="0"/>
            <a:r>
              <a:rPr lang="en-US" dirty="0"/>
              <a:t>Sutures stay dry and hold together better</a:t>
            </a:r>
          </a:p>
          <a:p>
            <a:pPr lvl="0"/>
            <a:r>
              <a:rPr lang="en-US" dirty="0"/>
              <a:t>Any preexisting infection remains localized and is not spread by dressing or bandage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29885756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Dressings </a:t>
            </a:r>
          </a:p>
        </p:txBody>
      </p:sp>
      <p:sp>
        <p:nvSpPr>
          <p:cNvPr id="3" name="Content Placeholder 2"/>
          <p:cNvSpPr>
            <a:spLocks noGrp="1"/>
          </p:cNvSpPr>
          <p:nvPr>
            <p:ph idx="1"/>
          </p:nvPr>
        </p:nvSpPr>
        <p:spPr/>
        <p:txBody>
          <a:bodyPr/>
          <a:lstStyle/>
          <a:p>
            <a:pPr lvl="0"/>
            <a:r>
              <a:rPr lang="en-US" dirty="0"/>
              <a:t>Sterile coverings placed </a:t>
            </a:r>
            <a:r>
              <a:rPr lang="en-US" dirty="0">
                <a:solidFill>
                  <a:srgbClr val="C00000"/>
                </a:solidFill>
              </a:rPr>
              <a:t>over a wound </a:t>
            </a:r>
            <a:r>
              <a:rPr lang="en-US" dirty="0"/>
              <a:t>for:</a:t>
            </a:r>
          </a:p>
          <a:p>
            <a:pPr lvl="1"/>
            <a:r>
              <a:rPr lang="en-US" dirty="0"/>
              <a:t>Protecting the wound from injury and contamination</a:t>
            </a:r>
          </a:p>
          <a:p>
            <a:pPr lvl="1"/>
            <a:r>
              <a:rPr lang="en-US" dirty="0"/>
              <a:t>Maintaining constant pressure to minimize bleeding and swelling</a:t>
            </a:r>
          </a:p>
          <a:p>
            <a:pPr lvl="1"/>
            <a:r>
              <a:rPr lang="en-US" dirty="0"/>
              <a:t>Holding the wound edges together</a:t>
            </a:r>
          </a:p>
          <a:p>
            <a:pPr lvl="1"/>
            <a:r>
              <a:rPr lang="en-US" dirty="0"/>
              <a:t>Absorbing drainage and secretions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18802912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rPr>
              <a:t>Bandages</a:t>
            </a:r>
          </a:p>
        </p:txBody>
      </p:sp>
      <p:sp>
        <p:nvSpPr>
          <p:cNvPr id="3" name="Content Placeholder 2"/>
          <p:cNvSpPr>
            <a:spLocks noGrp="1"/>
          </p:cNvSpPr>
          <p:nvPr>
            <p:ph idx="1"/>
          </p:nvPr>
        </p:nvSpPr>
        <p:spPr/>
        <p:txBody>
          <a:bodyPr>
            <a:normAutofit fontScale="77500" lnSpcReduction="20000"/>
          </a:bodyPr>
          <a:lstStyle/>
          <a:p>
            <a:pPr lvl="0">
              <a:lnSpc>
                <a:spcPct val="110000"/>
              </a:lnSpc>
            </a:pPr>
            <a:r>
              <a:rPr lang="en-US" dirty="0">
                <a:solidFill>
                  <a:srgbClr val="C00000"/>
                </a:solidFill>
              </a:rPr>
              <a:t>Hold dressings in place</a:t>
            </a:r>
          </a:p>
          <a:p>
            <a:pPr lvl="0">
              <a:lnSpc>
                <a:spcPct val="110000"/>
              </a:lnSpc>
            </a:pPr>
            <a:r>
              <a:rPr lang="en-US" dirty="0"/>
              <a:t>Help maintain even pressure</a:t>
            </a:r>
          </a:p>
          <a:p>
            <a:pPr lvl="0">
              <a:lnSpc>
                <a:spcPct val="110000"/>
              </a:lnSpc>
            </a:pPr>
            <a:r>
              <a:rPr lang="en-US" dirty="0"/>
              <a:t>Support affected part</a:t>
            </a:r>
          </a:p>
          <a:p>
            <a:pPr lvl="0">
              <a:lnSpc>
                <a:spcPct val="110000"/>
              </a:lnSpc>
            </a:pPr>
            <a:r>
              <a:rPr lang="en-US" dirty="0"/>
              <a:t>Help protect the wound from injury and contamination</a:t>
            </a:r>
          </a:p>
          <a:p>
            <a:pPr lvl="0">
              <a:lnSpc>
                <a:spcPct val="110000"/>
              </a:lnSpc>
            </a:pPr>
            <a:r>
              <a:rPr lang="en-US" dirty="0"/>
              <a:t>Remember CSMT:</a:t>
            </a:r>
          </a:p>
          <a:p>
            <a:pPr lvl="1">
              <a:lnSpc>
                <a:spcPct val="110000"/>
              </a:lnSpc>
            </a:pPr>
            <a:r>
              <a:rPr lang="en-US" b="1" dirty="0"/>
              <a:t>C</a:t>
            </a:r>
            <a:r>
              <a:rPr lang="en-US" dirty="0"/>
              <a:t>olor: Should be same as opposite extremity</a:t>
            </a:r>
          </a:p>
          <a:p>
            <a:pPr lvl="1">
              <a:lnSpc>
                <a:spcPct val="110000"/>
              </a:lnSpc>
            </a:pPr>
            <a:r>
              <a:rPr lang="en-US" b="1" dirty="0"/>
              <a:t>S</a:t>
            </a:r>
            <a:r>
              <a:rPr lang="en-US" dirty="0"/>
              <a:t>ensation: Should be able to feel fingers/toes</a:t>
            </a:r>
          </a:p>
          <a:p>
            <a:pPr lvl="1">
              <a:lnSpc>
                <a:spcPct val="110000"/>
              </a:lnSpc>
            </a:pPr>
            <a:r>
              <a:rPr lang="en-US" b="1" dirty="0"/>
              <a:t>M</a:t>
            </a:r>
            <a:r>
              <a:rPr lang="en-US" dirty="0"/>
              <a:t>ovement: Should be able to move fingers/toes</a:t>
            </a:r>
          </a:p>
          <a:p>
            <a:pPr lvl="1">
              <a:lnSpc>
                <a:spcPct val="110000"/>
              </a:lnSpc>
            </a:pPr>
            <a:r>
              <a:rPr lang="en-US" b="1" dirty="0"/>
              <a:t>T</a:t>
            </a:r>
            <a:r>
              <a:rPr lang="en-US" dirty="0"/>
              <a:t>emperature: Should be same as opposite extremity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11767542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normAutofit fontScale="92500" lnSpcReduction="10000"/>
          </a:bodyPr>
          <a:lstStyle/>
          <a:p>
            <a:pPr lvl="0">
              <a:lnSpc>
                <a:spcPct val="110000"/>
              </a:lnSpc>
            </a:pPr>
            <a:r>
              <a:rPr lang="en-US" dirty="0"/>
              <a:t>Instruct the patient on aseptic techniques to use at home</a:t>
            </a:r>
          </a:p>
          <a:p>
            <a:pPr lvl="1">
              <a:lnSpc>
                <a:spcPct val="110000"/>
              </a:lnSpc>
            </a:pPr>
            <a:r>
              <a:rPr lang="en-US" dirty="0"/>
              <a:t>Explain to the patient that hands should be washed before meals; after sneezing, coughing, or nose blowing; after using the bathroom; before and after changing a dressing or bandage; and after changing an infant’s diaper</a:t>
            </a:r>
          </a:p>
          <a:p>
            <a:pPr lvl="1">
              <a:lnSpc>
                <a:spcPct val="110000"/>
              </a:lnSpc>
            </a:pPr>
            <a:r>
              <a:rPr lang="en-US" dirty="0"/>
              <a:t>Instruct the patient about the differences between sterile and clean dressings and bandages</a:t>
            </a:r>
          </a:p>
          <a:p>
            <a:pPr lvl="0">
              <a:lnSpc>
                <a:spcPct val="110000"/>
              </a:lnSpc>
            </a:pPr>
            <a:r>
              <a:rPr lang="en-US" dirty="0"/>
              <a:t>Call the patient before surgery and explain everything thoroughly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dirty="0"/>
          </a:p>
        </p:txBody>
      </p:sp>
    </p:spTree>
    <p:extLst>
      <p:ext uri="{BB962C8B-B14F-4D97-AF65-F5344CB8AC3E}">
        <p14:creationId xmlns:p14="http://schemas.microsoft.com/office/powerpoint/2010/main" val="12317405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noAutofit/>
          </a:bodyPr>
          <a:lstStyle/>
          <a:p>
            <a:pPr lvl="0"/>
            <a:r>
              <a:rPr lang="en-US" dirty="0"/>
              <a:t>Personal discipline is the primary concern in surgical asepsis</a:t>
            </a:r>
          </a:p>
          <a:p>
            <a:pPr lvl="0"/>
            <a:r>
              <a:rPr lang="en-US" dirty="0"/>
              <a:t>If alone when contamination occurs, it is still your responsibility to start over with sterile supplies</a:t>
            </a:r>
          </a:p>
          <a:p>
            <a:pPr lvl="0"/>
            <a:r>
              <a:rPr lang="en-US" dirty="0"/>
              <a:t>Become familiar with the various techniques of sanitization, disinfection, and sterilization</a:t>
            </a:r>
          </a:p>
          <a:p>
            <a:pPr lvl="0"/>
            <a:r>
              <a:rPr lang="en-US" dirty="0"/>
              <a:t>Confirm that the provider has explained the procedure to the patient and that the patient fully understands all aspects of the procedure to be performed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dirty="0"/>
          </a:p>
        </p:txBody>
      </p:sp>
    </p:spTree>
    <p:extLst>
      <p:ext uri="{BB962C8B-B14F-4D97-AF65-F5344CB8AC3E}">
        <p14:creationId xmlns:p14="http://schemas.microsoft.com/office/powerpoint/2010/main" val="75067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smtClean="0"/>
              <a:t> </a:t>
            </a:r>
            <a:fld id="{71EFB42C-6A15-4A9A-871B-37380EDB6A26}" type="slidenum">
              <a:rPr lang="en-GB" sz="800" smtClean="0"/>
              <a:pPr>
                <a:defRPr/>
              </a:pPr>
              <a:t>38</a:t>
            </a:fld>
            <a:endParaRPr lang="en-GB" sz="800" smtClean="0"/>
          </a:p>
          <a:p>
            <a:pPr>
              <a:defRPr/>
            </a:pPr>
            <a:endParaRPr lang="en-GB" dirty="0"/>
          </a:p>
        </p:txBody>
      </p:sp>
      <p:pic>
        <p:nvPicPr>
          <p:cNvPr id="2050" name="Picture 2" descr="Image result for cartoon pictures of assisting with surge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7886" y="914401"/>
            <a:ext cx="6369960" cy="4847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9851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
        <p:nvSpPr>
          <p:cNvPr id="1963014" name="Rectangle 6"/>
          <p:cNvSpPr>
            <a:spLocks noGrp="1" noChangeArrowheads="1"/>
          </p:cNvSpPr>
          <p:nvPr>
            <p:ph type="title" idx="4294967295"/>
          </p:nvPr>
        </p:nvSpPr>
        <p:spPr>
          <a:xfrm>
            <a:off x="0" y="573088"/>
            <a:ext cx="9144000" cy="1104900"/>
          </a:xfrm>
        </p:spPr>
        <p:txBody>
          <a:bodyPr>
            <a:noAutofit/>
          </a:bodyPr>
          <a:lstStyle/>
          <a:p>
            <a:r>
              <a:rPr lang="en-US" dirty="0" smtClean="0"/>
              <a:t>Surgical </a:t>
            </a:r>
            <a:r>
              <a:rPr lang="en-US" dirty="0"/>
              <a:t>Asepsis and Assisting with Surgical Procedures </a:t>
            </a:r>
            <a:br>
              <a:rPr lang="en-US" dirty="0"/>
            </a:br>
            <a:endParaRPr lang="en-US" sz="1600" dirty="0"/>
          </a:p>
        </p:txBody>
      </p:sp>
      <p:sp>
        <p:nvSpPr>
          <p:cNvPr id="1963015" name="Rectangle 7"/>
          <p:cNvSpPr>
            <a:spLocks noGrp="1" noChangeArrowheads="1"/>
          </p:cNvSpPr>
          <p:nvPr>
            <p:ph type="body" idx="4294967295"/>
          </p:nvPr>
        </p:nvSpPr>
        <p:spPr>
          <a:xfrm>
            <a:off x="798286" y="2149475"/>
            <a:ext cx="6974114" cy="4146550"/>
          </a:xfrm>
        </p:spPr>
        <p:txBody>
          <a:bodyPr>
            <a:noAutofit/>
          </a:bodyPr>
          <a:lstStyle/>
          <a:p>
            <a:pPr>
              <a:buFont typeface="+mj-lt"/>
              <a:buAutoNum type="arabicPeriod" startAt="4"/>
            </a:pPr>
            <a:r>
              <a:rPr lang="en-US" dirty="0"/>
              <a:t>Discuss how to assist the provider during surgery and demonstrate how to assist with a minor surgical procedure and suturing.</a:t>
            </a:r>
          </a:p>
          <a:p>
            <a:pPr>
              <a:buFont typeface="+mj-lt"/>
              <a:buAutoNum type="arabicPeriod" startAt="4"/>
            </a:pPr>
            <a:r>
              <a:rPr lang="en-US" dirty="0"/>
              <a:t>Summarize postoperative instructions and explain how to remove sutures and surgical staples.</a:t>
            </a:r>
          </a:p>
          <a:p>
            <a:pPr>
              <a:buFont typeface="+mj-lt"/>
              <a:buAutoNum type="arabicPeriod" startAt="4"/>
            </a:pPr>
            <a:r>
              <a:rPr lang="en-US" dirty="0"/>
              <a:t>Explain the process of wound healing.</a:t>
            </a:r>
          </a:p>
          <a:p>
            <a:pPr>
              <a:buFont typeface="+mj-lt"/>
              <a:buAutoNum type="arabicPeriod" startAt="4"/>
            </a:pPr>
            <a:r>
              <a:rPr lang="en-US" dirty="0"/>
              <a:t>Explain how to properly apply dressings and bandages to surgical sites.</a:t>
            </a:r>
          </a:p>
        </p:txBody>
      </p:sp>
    </p:spTree>
    <p:extLst>
      <p:ext uri="{BB962C8B-B14F-4D97-AF65-F5344CB8AC3E}">
        <p14:creationId xmlns:p14="http://schemas.microsoft.com/office/powerpoint/2010/main" val="7057475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Procedures </a:t>
            </a:r>
          </a:p>
        </p:txBody>
      </p:sp>
      <p:sp>
        <p:nvSpPr>
          <p:cNvPr id="3" name="Content Placeholder 2"/>
          <p:cNvSpPr>
            <a:spLocks noGrp="1"/>
          </p:cNvSpPr>
          <p:nvPr>
            <p:ph idx="1"/>
          </p:nvPr>
        </p:nvSpPr>
        <p:spPr/>
        <p:txBody>
          <a:bodyPr/>
          <a:lstStyle/>
          <a:p>
            <a:pPr lvl="0"/>
            <a:r>
              <a:rPr lang="en-US" dirty="0"/>
              <a:t>Suturing, cyst removal, incision and drainage (I&amp;D) of abscesses, and collection of biopsy specimens</a:t>
            </a:r>
          </a:p>
          <a:p>
            <a:pPr lvl="0"/>
            <a:r>
              <a:rPr lang="en-US" dirty="0">
                <a:solidFill>
                  <a:srgbClr val="7030A0"/>
                </a:solidFill>
              </a:rPr>
              <a:t>Be proficient in explaining each of these procedures to patient, preparing patient and room, assisting provider with surgery, and applying a sterile dressing and bandage after procedure is finished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3329893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Electrosurgery</a:t>
            </a:r>
          </a:p>
        </p:txBody>
      </p:sp>
      <p:sp>
        <p:nvSpPr>
          <p:cNvPr id="3" name="Content Placeholder 2"/>
          <p:cNvSpPr>
            <a:spLocks noGrp="1"/>
          </p:cNvSpPr>
          <p:nvPr>
            <p:ph idx="1"/>
          </p:nvPr>
        </p:nvSpPr>
        <p:spPr/>
        <p:txBody>
          <a:bodyPr/>
          <a:lstStyle/>
          <a:p>
            <a:pPr lvl="0"/>
            <a:r>
              <a:rPr lang="en-US" dirty="0"/>
              <a:t>Uses high-frequency current to cut through the tissue and coagulate blood vessels</a:t>
            </a:r>
          </a:p>
          <a:p>
            <a:pPr lvl="0"/>
            <a:r>
              <a:rPr lang="en-US" dirty="0"/>
              <a:t>Small probe with an electric current running through it, used to cauterize (</a:t>
            </a:r>
            <a:r>
              <a:rPr lang="en-US" dirty="0">
                <a:solidFill>
                  <a:srgbClr val="C00000"/>
                </a:solidFill>
              </a:rPr>
              <a:t>burn or destroy</a:t>
            </a:r>
            <a:r>
              <a:rPr lang="en-US" dirty="0"/>
              <a:t>) the tissue</a:t>
            </a:r>
          </a:p>
          <a:p>
            <a:pPr lvl="0"/>
            <a:r>
              <a:rPr lang="en-US" dirty="0"/>
              <a:t>Seals blood vessels, minimizing cellular oozing and bleeding</a:t>
            </a:r>
          </a:p>
          <a:p>
            <a:pPr lvl="0"/>
            <a:r>
              <a:rPr lang="en-US" dirty="0"/>
              <a:t>Used to destroy granulations and small polyps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18176795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609601"/>
            <a:ext cx="6798734" cy="1277256"/>
          </a:xfrm>
        </p:spPr>
        <p:txBody>
          <a:bodyPr>
            <a:normAutofit fontScale="90000"/>
          </a:bodyPr>
          <a:lstStyle/>
          <a:p>
            <a:r>
              <a:rPr lang="en-US" dirty="0"/>
              <a:t>Important Tips about </a:t>
            </a:r>
            <a:br>
              <a:rPr lang="en-US" dirty="0"/>
            </a:br>
            <a:r>
              <a:rPr lang="en-US" dirty="0"/>
              <a:t>the Grounding Pad</a:t>
            </a:r>
          </a:p>
        </p:txBody>
      </p:sp>
      <p:sp>
        <p:nvSpPr>
          <p:cNvPr id="3" name="Content Placeholder 2"/>
          <p:cNvSpPr>
            <a:spLocks noGrp="1"/>
          </p:cNvSpPr>
          <p:nvPr>
            <p:ph idx="1"/>
          </p:nvPr>
        </p:nvSpPr>
        <p:spPr>
          <a:xfrm>
            <a:off x="685800" y="2017487"/>
            <a:ext cx="8153400" cy="4078514"/>
          </a:xfrm>
        </p:spPr>
        <p:txBody>
          <a:bodyPr>
            <a:noAutofit/>
          </a:bodyPr>
          <a:lstStyle/>
          <a:p>
            <a:pPr lvl="0"/>
            <a:r>
              <a:rPr lang="en-US" dirty="0"/>
              <a:t>Carefully inspect the pad, cable, and skin before procedure</a:t>
            </a:r>
          </a:p>
          <a:p>
            <a:pPr lvl="0"/>
            <a:r>
              <a:rPr lang="en-US" dirty="0"/>
              <a:t>Place the pad close to the operative site</a:t>
            </a:r>
          </a:p>
          <a:p>
            <a:pPr lvl="0"/>
            <a:r>
              <a:rPr lang="en-US" dirty="0"/>
              <a:t>The pad must be tight against the patient’s skin</a:t>
            </a:r>
          </a:p>
          <a:p>
            <a:pPr lvl="0"/>
            <a:r>
              <a:rPr lang="en-US" dirty="0"/>
              <a:t>Apply pad to fleshy area, such as thigh</a:t>
            </a:r>
          </a:p>
          <a:p>
            <a:pPr lvl="0"/>
            <a:r>
              <a:rPr lang="en-US" dirty="0"/>
              <a:t>Do not place pad over a body area or over body hair</a:t>
            </a:r>
          </a:p>
          <a:p>
            <a:pPr lvl="0"/>
            <a:r>
              <a:rPr lang="en-US" dirty="0"/>
              <a:t>Do not place pad over metal implants or pacemaker</a:t>
            </a:r>
          </a:p>
          <a:p>
            <a:pPr lvl="0"/>
            <a:r>
              <a:rPr lang="en-US" dirty="0"/>
              <a:t>Carefully inspect pad site on skin after procedure for signs of burns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791805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Laser Surgery </a:t>
            </a:r>
          </a:p>
        </p:txBody>
      </p:sp>
      <p:sp>
        <p:nvSpPr>
          <p:cNvPr id="3" name="Content Placeholder 2"/>
          <p:cNvSpPr>
            <a:spLocks noGrp="1"/>
          </p:cNvSpPr>
          <p:nvPr>
            <p:ph idx="1"/>
          </p:nvPr>
        </p:nvSpPr>
        <p:spPr/>
        <p:txBody>
          <a:bodyPr/>
          <a:lstStyle/>
          <a:p>
            <a:pPr lvl="0"/>
            <a:r>
              <a:rPr lang="en-US" dirty="0"/>
              <a:t>Used to safely treat specific tissue with minimal damage to surrounding tissues and limited scar formation</a:t>
            </a:r>
          </a:p>
          <a:p>
            <a:pPr lvl="0"/>
            <a:r>
              <a:rPr lang="en-US" dirty="0"/>
              <a:t>Excision of lesions, cauterization of blood vessels, removal of warts or moles, and cosmetic surgical procedures</a:t>
            </a:r>
          </a:p>
          <a:p>
            <a:pPr lvl="0"/>
            <a:r>
              <a:rPr lang="en-US" dirty="0"/>
              <a:t>Must be specially trained to operate a laser before assisting with laser surgery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39858715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866" y="667658"/>
            <a:ext cx="6798734" cy="973818"/>
          </a:xfrm>
        </p:spPr>
        <p:txBody>
          <a:bodyPr>
            <a:normAutofit fontScale="90000"/>
          </a:bodyPr>
          <a:lstStyle/>
          <a:p>
            <a:r>
              <a:rPr lang="en-US" dirty="0"/>
              <a:t>Medical Assistant’s </a:t>
            </a:r>
            <a:r>
              <a:rPr lang="en-US" dirty="0" smtClean="0"/>
              <a:t/>
            </a:r>
            <a:br>
              <a:rPr lang="en-US" dirty="0" smtClean="0"/>
            </a:br>
            <a:r>
              <a:rPr lang="en-US" dirty="0" smtClean="0"/>
              <a:t>Role in </a:t>
            </a:r>
            <a:r>
              <a:rPr lang="en-US" dirty="0"/>
              <a:t>Laser Surgery </a:t>
            </a:r>
          </a:p>
        </p:txBody>
      </p:sp>
      <p:sp>
        <p:nvSpPr>
          <p:cNvPr id="3" name="Content Placeholder 2"/>
          <p:cNvSpPr>
            <a:spLocks noGrp="1"/>
          </p:cNvSpPr>
          <p:nvPr>
            <p:ph idx="1"/>
          </p:nvPr>
        </p:nvSpPr>
        <p:spPr>
          <a:xfrm>
            <a:off x="856343" y="2032000"/>
            <a:ext cx="7970157" cy="4064000"/>
          </a:xfrm>
        </p:spPr>
        <p:txBody>
          <a:bodyPr>
            <a:noAutofit/>
          </a:bodyPr>
          <a:lstStyle/>
          <a:p>
            <a:pPr lvl="0"/>
            <a:r>
              <a:rPr lang="en-US" dirty="0"/>
              <a:t>Protect the patient’s eyes from light of laser</a:t>
            </a:r>
          </a:p>
          <a:p>
            <a:pPr lvl="0"/>
            <a:r>
              <a:rPr lang="en-US" dirty="0"/>
              <a:t>Observe </a:t>
            </a:r>
            <a:r>
              <a:rPr lang="en-US" dirty="0" smtClean="0"/>
              <a:t>surgical </a:t>
            </a:r>
            <a:r>
              <a:rPr lang="en-US" dirty="0"/>
              <a:t>field through safety goggles</a:t>
            </a:r>
          </a:p>
          <a:p>
            <a:pPr lvl="0"/>
            <a:r>
              <a:rPr lang="en-US" dirty="0"/>
              <a:t>Keep wet sponges ready</a:t>
            </a:r>
          </a:p>
          <a:p>
            <a:pPr lvl="0"/>
            <a:r>
              <a:rPr lang="en-US" dirty="0"/>
              <a:t>Remove flammable items from laser’s path</a:t>
            </a:r>
          </a:p>
          <a:p>
            <a:pPr lvl="0"/>
            <a:r>
              <a:rPr lang="en-US" dirty="0"/>
              <a:t>Assist with the suctioning of plume to maintain a clear visual field</a:t>
            </a:r>
          </a:p>
          <a:p>
            <a:pPr lvl="0"/>
            <a:r>
              <a:rPr lang="en-US" dirty="0"/>
              <a:t>Provide a basin of sterile saline and a filled irrigating syringe </a:t>
            </a:r>
            <a:r>
              <a:rPr lang="en-US" dirty="0" smtClean="0"/>
              <a:t>ready</a:t>
            </a: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1462187503"/>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9806</TotalTime>
  <Words>3480</Words>
  <Application>Microsoft Office PowerPoint</Application>
  <PresentationFormat>On-screen Show (4:3)</PresentationFormat>
  <Paragraphs>338</Paragraphs>
  <Slides>38</Slides>
  <Notes>37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38</vt:i4>
      </vt:variant>
    </vt:vector>
  </HeadingPairs>
  <TitlesOfParts>
    <vt:vector size="48" baseType="lpstr">
      <vt:lpstr>ＭＳ Ｐゴシック</vt:lpstr>
      <vt:lpstr>Arial</vt:lpstr>
      <vt:lpstr>ArialMT</vt:lpstr>
      <vt:lpstr>Garamond</vt:lpstr>
      <vt:lpstr>Times New Roman</vt:lpstr>
      <vt:lpstr>Wingdings</vt:lpstr>
      <vt:lpstr>Wingdings 2</vt:lpstr>
      <vt:lpstr>Wingdings 3</vt:lpstr>
      <vt:lpstr>2_Blue Diagonal</vt:lpstr>
      <vt:lpstr>Organic</vt:lpstr>
      <vt:lpstr>PowerPoint Presentation</vt:lpstr>
      <vt:lpstr>Surgical Asepsis and Assisting with Surgical Procedures  </vt:lpstr>
      <vt:lpstr>Surgical Asepsis and Assisting with Surgical Procedures  </vt:lpstr>
      <vt:lpstr>Surgical Asepsis and Assisting with Surgical Procedures  </vt:lpstr>
      <vt:lpstr>Surgical Procedures </vt:lpstr>
      <vt:lpstr>Electrosurgery</vt:lpstr>
      <vt:lpstr>Important Tips about  the Grounding Pad</vt:lpstr>
      <vt:lpstr>Laser Surgery </vt:lpstr>
      <vt:lpstr>Medical Assistant’s  Role in Laser Surgery </vt:lpstr>
      <vt:lpstr>Microsurgery </vt:lpstr>
      <vt:lpstr>Endoscopic Procedures </vt:lpstr>
      <vt:lpstr>Cryosurgery</vt:lpstr>
      <vt:lpstr>Preparation of the Patient </vt:lpstr>
      <vt:lpstr>Preoperative Instructions </vt:lpstr>
      <vt:lpstr>Informed Consent </vt:lpstr>
      <vt:lpstr>Positioning</vt:lpstr>
      <vt:lpstr>Skin Preparation </vt:lpstr>
      <vt:lpstr>Preparation of the Room </vt:lpstr>
      <vt:lpstr>Sterile Technique </vt:lpstr>
      <vt:lpstr>Sterile Field</vt:lpstr>
      <vt:lpstr>Rules for Maintaining a Sterile Field</vt:lpstr>
      <vt:lpstr>Assisting the Provider During Surgery </vt:lpstr>
      <vt:lpstr>Passing Instruments </vt:lpstr>
      <vt:lpstr>Specimen Collection</vt:lpstr>
      <vt:lpstr>Completing the Surgical Procedure </vt:lpstr>
      <vt:lpstr>Postoperative Responsibilities </vt:lpstr>
      <vt:lpstr>Postoperative Instructions and Care </vt:lpstr>
      <vt:lpstr>Warning Signs </vt:lpstr>
      <vt:lpstr>Follow-Up </vt:lpstr>
      <vt:lpstr>Wound Care </vt:lpstr>
      <vt:lpstr>Wound Healing </vt:lpstr>
      <vt:lpstr>Classifying Wounds  by Repair Method </vt:lpstr>
      <vt:lpstr>Open Wound Healing </vt:lpstr>
      <vt:lpstr>Dressings </vt:lpstr>
      <vt:lpstr>Bandages</vt:lpstr>
      <vt:lpstr>Patient Coaching</vt:lpstr>
      <vt:lpstr>Legal and Ethical Issues </vt:lpstr>
      <vt:lpstr>PowerPoint Presentation</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661</cp:revision>
  <dcterms:created xsi:type="dcterms:W3CDTF">2005-01-16T17:28:53Z</dcterms:created>
  <dcterms:modified xsi:type="dcterms:W3CDTF">2020-01-09T01:10:45Z</dcterms:modified>
</cp:coreProperties>
</file>