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 id="2147483755" r:id="rId2"/>
  </p:sldMasterIdLst>
  <p:notesMasterIdLst>
    <p:notesMasterId r:id="rId26"/>
  </p:notesMasterIdLst>
  <p:sldIdLst>
    <p:sldId id="316" r:id="rId3"/>
    <p:sldId id="372" r:id="rId4"/>
    <p:sldId id="575" r:id="rId5"/>
    <p:sldId id="576" r:id="rId6"/>
    <p:sldId id="605" r:id="rId7"/>
    <p:sldId id="579" r:id="rId8"/>
    <p:sldId id="608" r:id="rId9"/>
    <p:sldId id="606" r:id="rId10"/>
    <p:sldId id="607" r:id="rId11"/>
    <p:sldId id="582" r:id="rId12"/>
    <p:sldId id="609" r:id="rId13"/>
    <p:sldId id="622" r:id="rId14"/>
    <p:sldId id="610" r:id="rId15"/>
    <p:sldId id="611" r:id="rId16"/>
    <p:sldId id="612" r:id="rId17"/>
    <p:sldId id="613" r:id="rId18"/>
    <p:sldId id="614" r:id="rId19"/>
    <p:sldId id="615" r:id="rId20"/>
    <p:sldId id="617" r:id="rId21"/>
    <p:sldId id="619" r:id="rId22"/>
    <p:sldId id="620" r:id="rId23"/>
    <p:sldId id="621" r:id="rId24"/>
    <p:sldId id="602" r:id="rId25"/>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157" autoAdjust="0"/>
    <p:restoredTop sz="90269" autoAdjust="0"/>
  </p:normalViewPr>
  <p:slideViewPr>
    <p:cSldViewPr snapToGrid="0">
      <p:cViewPr varScale="1">
        <p:scale>
          <a:sx n="67" d="100"/>
          <a:sy n="67" d="100"/>
        </p:scale>
        <p:origin x="1086" y="72"/>
      </p:cViewPr>
      <p:guideLst>
        <p:guide orient="horz" pos="2160"/>
        <p:guide orient="horz" pos="1002"/>
        <p:guide pos="2880"/>
        <p:guide pos="5246"/>
      </p:guideLst>
    </p:cSldViewPr>
  </p:slideViewPr>
  <p:outlineViewPr>
    <p:cViewPr>
      <p:scale>
        <a:sx n="33" d="100"/>
        <a:sy n="33" d="100"/>
      </p:scale>
      <p:origin x="0" y="-222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32996188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Before the medical assistant can use the ratio and proportion formulas to arrive at the amount to administer, he or she first must convert to one system or the other. The medical assistant must convert the ordered dose to the measurement system on the drug label (i.e., what is available) because that system must be used to dispense the drug.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1925596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Table 29.1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32096251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the unnumbered box in the textbook for practice problems.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2538755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Table 29.2 in the textbook, as well as Figures 29.3 and 29.4.</a:t>
            </a:r>
          </a:p>
          <a:p>
            <a:r>
              <a:rPr lang="en-US" sz="1200" kern="1200" dirty="0">
                <a:solidFill>
                  <a:schemeClr val="tx1"/>
                </a:solidFill>
                <a:effectLst/>
                <a:latin typeface="Arial" charset="0"/>
                <a:ea typeface="ＭＳ Ｐゴシック" charset="0"/>
                <a:cs typeface="ＭＳ Ｐゴシック" charset="0"/>
              </a:rPr>
              <a:t>Gram, liter, and meter are called root words. Prefixes are added to the front of root words to indicate the size of the unit.</a:t>
            </a:r>
          </a:p>
          <a:p>
            <a:r>
              <a:rPr lang="en-US" dirty="0"/>
              <a:t>Remember that a person cannot convert from base unit to base unit (i.e., gram to liter or meter to gram). A person can only convert within a base unit (i.e., centimeter to millimeter). </a:t>
            </a:r>
          </a:p>
          <a:p>
            <a:r>
              <a:rPr lang="en-US" sz="1200" kern="1200" dirty="0">
                <a:solidFill>
                  <a:schemeClr val="tx1"/>
                </a:solidFill>
                <a:effectLst/>
                <a:latin typeface="Arial" charset="0"/>
                <a:ea typeface="ＭＳ Ｐゴシック" charset="0"/>
                <a:cs typeface="ＭＳ Ｐゴシック" charset="0"/>
              </a:rPr>
              <a:t>Refer to the unnumbered box in the textbook for practice problems.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18789212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Figure 29.5 in the textbook for a memory tool for temperature conversions.</a:t>
            </a:r>
          </a:p>
          <a:p>
            <a:r>
              <a:rPr lang="en-US" sz="1200" kern="1200" dirty="0">
                <a:solidFill>
                  <a:schemeClr val="tx1"/>
                </a:solidFill>
                <a:effectLst/>
                <a:latin typeface="Arial" charset="0"/>
                <a:ea typeface="ＭＳ Ｐゴシック" charset="0"/>
                <a:cs typeface="ＭＳ Ｐゴシック" charset="0"/>
              </a:rPr>
              <a:t>Refer to the unnumbered box in the textbook for practice problems.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41101728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Figure 29.6 in the textbook.</a:t>
            </a:r>
          </a:p>
          <a:p>
            <a:r>
              <a:rPr lang="en-US" sz="1200" kern="1200" dirty="0">
                <a:solidFill>
                  <a:schemeClr val="tx1"/>
                </a:solidFill>
                <a:effectLst/>
                <a:latin typeface="Arial" charset="0"/>
                <a:ea typeface="ＭＳ Ｐゴシック" charset="0"/>
                <a:cs typeface="ＭＳ Ｐゴシック" charset="0"/>
              </a:rPr>
              <a:t>Refer to the unnumbered box in the text for practice problems.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37994523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the unnumbered box in the text for practice problems using the proportion method and the formula method.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36649235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8452860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the unnumbered box in the text for practice problems using both the proportion method and the formula method.</a:t>
            </a:r>
          </a:p>
          <a:p>
            <a:r>
              <a:rPr lang="en-US" sz="1200" kern="1200" dirty="0">
                <a:solidFill>
                  <a:schemeClr val="tx1"/>
                </a:solidFill>
                <a:effectLst/>
                <a:latin typeface="Arial" charset="0"/>
                <a:ea typeface="ＭＳ Ｐゴシック" charset="0"/>
                <a:cs typeface="ＭＳ Ｐゴシック" charset="0"/>
              </a:rPr>
              <a:t>Once the labels match, then the problem can be solved.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31304843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the unnumbered box in the textbook for practice problems.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147979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29159648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Procedure 29.1 in the textbook.</a:t>
            </a:r>
          </a:p>
          <a:p>
            <a:r>
              <a:rPr lang="en-US" sz="1200" kern="1200" dirty="0">
                <a:solidFill>
                  <a:schemeClr val="tx1"/>
                </a:solidFill>
                <a:effectLst/>
                <a:latin typeface="Arial" charset="0"/>
                <a:ea typeface="ＭＳ Ｐゴシック" charset="0"/>
                <a:cs typeface="ＭＳ Ｐゴシック" charset="0"/>
              </a:rPr>
              <a:t>Refer to the unnumbered box in the textbook for practice problems.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41487567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the safety of patients, it is important that medical assistants are accurate when measuring medications in syringes. Syringes have calibrations printed on the barrel.</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Refer to Figures 29.7 through 29.12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35822706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40572739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medical assistant must follow both the state’s scope of practice laws and the agency’s policies and procedures.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1546527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3</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2433025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first step in safely calculating a drug dosage is to accurately read the label of the drug on hand to determine whether the provider’s order and the packaged drug are in the same system of measurement.</a:t>
            </a:r>
          </a:p>
          <a:p>
            <a:pPr lvl="0"/>
            <a:r>
              <a:rPr lang="en-US" dirty="0"/>
              <a:t>The drug label shows this information (on this slide and the next slide).</a:t>
            </a:r>
          </a:p>
          <a:p>
            <a:pPr lvl="0"/>
            <a:r>
              <a:rPr lang="en-US" dirty="0"/>
              <a:t>Refer to Figure 29.1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2721571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The drug label shows this information (on previous slide and this slide).</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The NDC is required by federal law to be on all prescription and nonprescription medication packages and inserts in the United States.</a:t>
            </a:r>
          </a:p>
          <a:p>
            <a:pPr lvl="0"/>
            <a:r>
              <a:rPr lang="en-US" dirty="0"/>
              <a:t>Discuss patents and exclusivity.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688192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Please note that in some states, calculating medical dosages may be outside of the legal scope of practice for medical assistants. State laws </a:t>
            </a:r>
            <a:r>
              <a:rPr lang="en-US" dirty="0" smtClean="0"/>
              <a:t>vary.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1809595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35313176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29.2 in the textbook.</a:t>
            </a:r>
          </a:p>
          <a:p>
            <a:pPr lvl="0"/>
            <a:r>
              <a:rPr lang="en-US" dirty="0"/>
              <a:t>Give students practice </a:t>
            </a:r>
            <a:r>
              <a:rPr lang="en-US" dirty="0" smtClean="0"/>
              <a:t>examples/problems</a:t>
            </a:r>
            <a:r>
              <a:rPr lang="en-US" dirty="0" smtClean="0">
                <a:latin typeface="Arial"/>
                <a:cs typeface="Arial"/>
              </a:rPr>
              <a:t>—</a:t>
            </a:r>
            <a:r>
              <a:rPr lang="en-US" dirty="0" smtClean="0"/>
              <a:t>there </a:t>
            </a:r>
            <a:r>
              <a:rPr lang="en-US" dirty="0"/>
              <a:t>are </a:t>
            </a:r>
            <a:r>
              <a:rPr lang="en-US" dirty="0" smtClean="0"/>
              <a:t>six </a:t>
            </a:r>
            <a:r>
              <a:rPr lang="en-US" dirty="0"/>
              <a:t>listed in the unnumbered box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819966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vi = 6</a:t>
            </a:r>
          </a:p>
          <a:p>
            <a:pPr lvl="0"/>
            <a:r>
              <a:rPr lang="en-US" dirty="0"/>
              <a:t>vii = 7</a:t>
            </a:r>
          </a:p>
          <a:p>
            <a:pPr lvl="0"/>
            <a:r>
              <a:rPr lang="en-US" dirty="0"/>
              <a:t>viii = 8</a:t>
            </a:r>
          </a:p>
          <a:p>
            <a:pPr lvl="0"/>
            <a:r>
              <a:rPr lang="en-US" dirty="0" smtClean="0"/>
              <a:t>ix </a:t>
            </a:r>
            <a:r>
              <a:rPr lang="en-US" dirty="0"/>
              <a:t>= 9</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283514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r>
              <a:rPr lang="en-GB" dirty="0"/>
              <a:t> </a:t>
            </a:r>
            <a:fld id="{E234264E-8860-42A2-83C5-41782AA54ED9}" type="slidenum">
              <a:rPr lang="en-GB"/>
              <a:pPr>
                <a:defRPr/>
              </a:pPr>
              <a:t>‹#›</a:t>
            </a:fld>
            <a:endParaRPr lang="en-GB"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888A28-1D79-4F41-9521-CF26BB2C7EE3}" type="datetimeFigureOut">
              <a:rPr lang="en-US" smtClean="0"/>
              <a:t>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1713703943"/>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BD9950-AF07-4F2A-A949-E1C816A93B30}" type="datetimeFigureOut">
              <a:rPr lang="en-US" smtClean="0"/>
              <a:t>1/11/2020</a:t>
            </a:fld>
            <a:endParaRPr lang="en-US" dirty="0"/>
          </a:p>
        </p:txBody>
      </p:sp>
      <p:sp>
        <p:nvSpPr>
          <p:cNvPr id="6" name="Footer Placeholder 5"/>
          <p:cNvSpPr>
            <a:spLocks noGrp="1"/>
          </p:cNvSpPr>
          <p:nvPr>
            <p:ph type="ftr" sz="quarter" idx="11"/>
          </p:nvPr>
        </p:nvSpPr>
        <p:spPr>
          <a:xfrm>
            <a:off x="533400" y="6172200"/>
            <a:ext cx="5811724" cy="365125"/>
          </a:xfrm>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3611322122"/>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Date Placeholder 2"/>
          <p:cNvSpPr>
            <a:spLocks noGrp="1"/>
          </p:cNvSpPr>
          <p:nvPr>
            <p:ph type="dt" sz="half" idx="10"/>
          </p:nvPr>
        </p:nvSpPr>
        <p:spPr/>
        <p:txBody>
          <a:bodyPr/>
          <a:lstStyle/>
          <a:p>
            <a:fld id="{34A43A2E-6632-4F9D-8728-2CF59ACBBE60}" type="datetimeFigureOut">
              <a:rPr lang="en-US" smtClean="0"/>
              <a:t>1/11/2020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2358455603"/>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4A43A2E-6632-4F9D-8728-2CF59ACBBE60}" type="datetimeFigureOut">
              <a:rPr lang="en-US" smtClean="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1232519196"/>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4A43A2E-6632-4F9D-8728-2CF59ACBBE60}" type="datetimeFigureOut">
              <a:rPr lang="en-US" smtClean="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457076058"/>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4A43A2E-6632-4F9D-8728-2CF59ACBBE60}" type="datetimeFigureOut">
              <a:rPr lang="en-US" smtClean="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1278273605"/>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4A43A2E-6632-4F9D-8728-2CF59ACBBE60}" type="datetimeFigureOut">
              <a:rPr lang="en-US" smtClean="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220784475"/>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4A43A2E-6632-4F9D-8728-2CF59ACBBE60}" type="datetimeFigureOut">
              <a:rPr lang="en-US" smtClean="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3745800167"/>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DA3262D-6073-4A30-973C-53BE1D29884A}" type="datetimeFigureOut">
              <a:rPr lang="en-US" smtClean="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1530168656"/>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00AB0AF-EEE9-4421-9298-EB11A547E63F}" type="datetimeFigureOut">
              <a:rPr lang="en-US" smtClean="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1145144170"/>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sldNum" sz="quarter" idx="10"/>
          </p:nvPr>
        </p:nvSpPr>
        <p:spPr>
          <a:ln/>
        </p:spPr>
        <p:txBody>
          <a:bodyPr/>
          <a:lstStyle>
            <a:lvl1pPr>
              <a:defRPr/>
            </a:lvl1pPr>
          </a:lstStyle>
          <a:p>
            <a:pPr>
              <a:defRPr/>
            </a:pPr>
            <a:fld id="{71EFB42C-6A15-4A9A-871B-37380EDB6A26}" type="slidenum">
              <a:rPr lang="en-GB" smtClean="0"/>
              <a:pPr>
                <a:defRPr/>
              </a:pPr>
              <a:t>‹#›</a:t>
            </a:fld>
            <a:endParaRPr lang="en-GB"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A9A650A-8BD1-4FDE-9899-1C20DF4B7708}" type="datetimeFigureOut">
              <a:rPr lang="en-US" smtClean="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1165303366"/>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C107E61-D2F8-452B-B53A-91FE1E439E24}" type="datetimeFigureOut">
              <a:rPr lang="en-US" smtClean="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E234264E-8860-42A2-83C5-41782AA54ED9}" type="slidenum">
              <a:rPr lang="en-GB" smtClean="0"/>
              <a:pPr>
                <a:defRPr/>
              </a:pPr>
              <a:t>‹#›</a:t>
            </a:fld>
            <a:endParaRPr lang="en-GB" dirty="0"/>
          </a:p>
        </p:txBody>
      </p:sp>
    </p:spTree>
    <p:extLst>
      <p:ext uri="{BB962C8B-B14F-4D97-AF65-F5344CB8AC3E}">
        <p14:creationId xmlns:p14="http://schemas.microsoft.com/office/powerpoint/2010/main" val="3790617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B90D44C-5E2F-400D-88F9-B60B318A44C9}" type="datetimeFigureOut">
              <a:rPr lang="en-US" smtClean="0"/>
              <a:t>1/11/2020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2615038242"/>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7543A57-F65A-4C42-9156-7629C10666E9}" type="datetimeFigureOut">
              <a:rPr lang="en-US" smtClean="0"/>
              <a:t>1/11/2020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48848048"/>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9FBF0B-319E-4F95-BA43-902EB3DC9783}" type="datetimeFigureOut">
              <a:rPr lang="en-US" smtClean="0"/>
              <a:t>1/11/2020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1993406692"/>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81158B3-6703-4BBB-A09E-33FD65E7DB24}" type="datetimeFigureOut">
              <a:rPr lang="en-US" smtClean="0"/>
              <a:t>1/11/2020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2822105944"/>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FE9955-2DD3-491E-92B6-7018343227CE}" type="datetimeFigureOut">
              <a:rPr lang="en-US" smtClean="0"/>
              <a:t>1/11/2020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71EFB42C-6A15-4A9A-871B-37380EDB6A26}" type="slidenum">
              <a:rPr lang="en-GB" smtClean="0"/>
              <a:pPr>
                <a:defRPr/>
              </a:pPr>
              <a:t>‹#›</a:t>
            </a:fld>
            <a:endParaRPr lang="en-GB" dirty="0"/>
          </a:p>
        </p:txBody>
      </p:sp>
    </p:spTree>
    <p:extLst>
      <p:ext uri="{BB962C8B-B14F-4D97-AF65-F5344CB8AC3E}">
        <p14:creationId xmlns:p14="http://schemas.microsoft.com/office/powerpoint/2010/main" val="3359143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638300"/>
            <a:ext cx="1327150" cy="256396"/>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i="0" smtClean="0">
                <a:solidFill>
                  <a:schemeClr val="bg2"/>
                </a:solidFill>
                <a:ea typeface="ＭＳ Ｐゴシック" charset="-128"/>
                <a:cs typeface="Arial" charset="0"/>
              </a:defRPr>
            </a:lvl1pPr>
          </a:lstStyle>
          <a:p>
            <a:pPr>
              <a:defRPr/>
            </a:pPr>
            <a:r>
              <a:rPr lang="en-GB" dirty="0"/>
              <a:t> </a:t>
            </a:r>
            <a:fld id="{71EFB42C-6A15-4A9A-871B-37380EDB6A26}" type="slidenum">
              <a:rPr lang="en-GB" smtClean="0"/>
              <a:pPr>
                <a:defRPr/>
              </a:pPr>
              <a:t>‹#›</a:t>
            </a:fld>
            <a:endParaRPr lang="en-GB" dirty="0"/>
          </a:p>
          <a:p>
            <a:pPr>
              <a:defRPr/>
            </a:pPr>
            <a:endParaRPr lang="en-GB" dirty="0"/>
          </a:p>
        </p:txBody>
      </p:sp>
      <p:sp>
        <p:nvSpPr>
          <p:cNvPr id="7" name="Rectangle 13"/>
          <p:cNvSpPr txBox="1">
            <a:spLocks noChangeArrowheads="1"/>
          </p:cNvSpPr>
          <p:nvPr/>
        </p:nvSpPr>
        <p:spPr bwMode="auto">
          <a:xfrm>
            <a:off x="1790700" y="6615921"/>
            <a:ext cx="5562600" cy="23812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 Inc. All Rights Reserved.</a:t>
            </a: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dirty="0"/>
              <a:pPr/>
              <a:t>1/11/2020</a:t>
            </a:fld>
            <a:endParaRPr lang="en-US" dirty="0"/>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pPr>
              <a:defRPr/>
            </a:pPr>
            <a:r>
              <a:rPr lang="en-GB" smtClean="0"/>
              <a:t> </a:t>
            </a:r>
            <a:fld id="{71EFB42C-6A15-4A9A-871B-37380EDB6A26}" type="slidenum">
              <a:rPr lang="en-GB" smtClean="0"/>
              <a:pPr>
                <a:defRPr/>
              </a:pPr>
              <a:t>‹#›</a:t>
            </a:fld>
            <a:endParaRPr lang="en-GB" smtClean="0"/>
          </a:p>
          <a:p>
            <a:pPr>
              <a:defRPr/>
            </a:pPr>
            <a:endParaRPr lang="en-GB" dirty="0"/>
          </a:p>
        </p:txBody>
      </p:sp>
    </p:spTree>
    <p:extLst>
      <p:ext uri="{BB962C8B-B14F-4D97-AF65-F5344CB8AC3E}">
        <p14:creationId xmlns:p14="http://schemas.microsoft.com/office/powerpoint/2010/main" val="741261070"/>
      </p:ext>
    </p:extLst>
  </p:cSld>
  <p:clrMap bg1="dk1" tx1="lt1" bg2="dk2" tx2="lt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 id="2147483771" r:id="rId16"/>
    <p:sldLayoutId id="2147483772" r:id="rId17"/>
  </p:sldLayoutIdLst>
  <p:hf hdr="0" ftr="0" dt="0"/>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686098"/>
            <a:ext cx="7977558" cy="1708101"/>
          </a:xfrm>
          <a:prstGeom prst="rect">
            <a:avLst/>
          </a:prstGeom>
          <a:noFill/>
          <a:ln w="9525">
            <a:noFill/>
            <a:miter lim="800000"/>
            <a:headEnd/>
            <a:tailEnd/>
          </a:ln>
          <a:effectLst/>
        </p:spPr>
        <p:txBody>
          <a:bodyPr lIns="92075" tIns="46038" rIns="92075" bIns="46038" anchor="ctr"/>
          <a:lstStyle/>
          <a:p>
            <a:pPr algn="ctr"/>
            <a:r>
              <a:rPr lang="en-US" sz="4000" b="1" dirty="0">
                <a:solidFill>
                  <a:schemeClr val="bg2"/>
                </a:solidFill>
              </a:rPr>
              <a:t>Pharmacology Math</a:t>
            </a:r>
          </a:p>
          <a:p>
            <a:pPr algn="ctr"/>
            <a:endParaRPr lang="en-US" sz="4000" b="1" dirty="0">
              <a:solidFill>
                <a:schemeClr val="bg2"/>
              </a:solidFill>
            </a:endParaRPr>
          </a:p>
          <a:p>
            <a:pPr algn="ctr"/>
            <a:r>
              <a:rPr lang="en-US" sz="3000" b="1" dirty="0">
                <a:solidFill>
                  <a:schemeClr val="bg2"/>
                </a:solidFill>
              </a:rPr>
              <a:t>Chapter 29</a:t>
            </a:r>
          </a:p>
        </p:txBody>
      </p:sp>
      <p:sp>
        <p:nvSpPr>
          <p:cNvPr id="4" name="Slide Number Placeholder 3"/>
          <p:cNvSpPr>
            <a:spLocks noGrp="1"/>
          </p:cNvSpPr>
          <p:nvPr>
            <p:ph type="sldNum" sz="quarter" idx="12"/>
          </p:nvPr>
        </p:nvSpPr>
        <p:spPr/>
        <p:txBody>
          <a:bodyPr/>
          <a:lstStyle/>
          <a:p>
            <a:pPr>
              <a:defRPr/>
            </a:pPr>
            <a:fld id="{71EFB42C-6A15-4A9A-871B-37380EDB6A26}" type="slidenum">
              <a:rPr lang="en-GB" smtClean="0"/>
              <a:pPr>
                <a:defRPr/>
              </a:pPr>
              <a:t>1</a:t>
            </a:fld>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Measurement Systems</a:t>
            </a:r>
          </a:p>
        </p:txBody>
      </p:sp>
      <p:sp>
        <p:nvSpPr>
          <p:cNvPr id="3" name="Content Placeholder 2"/>
          <p:cNvSpPr>
            <a:spLocks noGrp="1"/>
          </p:cNvSpPr>
          <p:nvPr>
            <p:ph idx="1"/>
          </p:nvPr>
        </p:nvSpPr>
        <p:spPr/>
        <p:txBody>
          <a:bodyPr/>
          <a:lstStyle/>
          <a:p>
            <a:pPr lvl="0"/>
            <a:r>
              <a:rPr lang="en-US" dirty="0"/>
              <a:t>Both household and metric systems are used in healthcare</a:t>
            </a:r>
          </a:p>
          <a:p>
            <a:pPr lvl="0"/>
            <a:r>
              <a:rPr lang="en-US" dirty="0"/>
              <a:t>Using metric system is more accurate</a:t>
            </a:r>
          </a:p>
          <a:p>
            <a:pPr lvl="0"/>
            <a:r>
              <a:rPr lang="en-US" b="1" dirty="0">
                <a:solidFill>
                  <a:srgbClr val="FFFF00"/>
                </a:solidFill>
              </a:rPr>
              <a:t>Provider will use child’s weight in kilograms to calculate a medication dosage</a:t>
            </a:r>
          </a:p>
          <a:p>
            <a:pPr lvl="0"/>
            <a:r>
              <a:rPr lang="en-US" dirty="0"/>
              <a:t>Oral syringe and plastic medicine cup are more accurate for measuring medications than the spoons used in the kitchen</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10</a:t>
            </a:fld>
            <a:endParaRPr lang="en-GB" dirty="0"/>
          </a:p>
        </p:txBody>
      </p:sp>
    </p:spTree>
    <p:extLst>
      <p:ext uri="{BB962C8B-B14F-4D97-AF65-F5344CB8AC3E}">
        <p14:creationId xmlns:p14="http://schemas.microsoft.com/office/powerpoint/2010/main" val="39725437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Household System</a:t>
            </a:r>
          </a:p>
        </p:txBody>
      </p:sp>
      <p:sp>
        <p:nvSpPr>
          <p:cNvPr id="3" name="Content Placeholder 2"/>
          <p:cNvSpPr>
            <a:spLocks noGrp="1"/>
          </p:cNvSpPr>
          <p:nvPr>
            <p:ph idx="1"/>
          </p:nvPr>
        </p:nvSpPr>
        <p:spPr/>
        <p:txBody>
          <a:bodyPr>
            <a:normAutofit fontScale="92500" lnSpcReduction="10000"/>
          </a:bodyPr>
          <a:lstStyle/>
          <a:p>
            <a:pPr lvl="0"/>
            <a:r>
              <a:rPr lang="en-US" dirty="0"/>
              <a:t>Weight</a:t>
            </a:r>
          </a:p>
          <a:p>
            <a:pPr lvl="1"/>
            <a:r>
              <a:rPr lang="en-US" b="1" dirty="0">
                <a:solidFill>
                  <a:srgbClr val="FFFF00"/>
                </a:solidFill>
              </a:rPr>
              <a:t>2.2 lb = 1 kg</a:t>
            </a:r>
          </a:p>
          <a:p>
            <a:pPr lvl="1"/>
            <a:r>
              <a:rPr lang="en-US" b="1" dirty="0">
                <a:solidFill>
                  <a:srgbClr val="FFFF00"/>
                </a:solidFill>
              </a:rPr>
              <a:t>16 oz = 1 lb</a:t>
            </a:r>
          </a:p>
          <a:p>
            <a:r>
              <a:rPr lang="en-US" dirty="0"/>
              <a:t>Fluid</a:t>
            </a:r>
          </a:p>
          <a:p>
            <a:pPr lvl="1"/>
            <a:r>
              <a:rPr lang="en-US" b="1" dirty="0">
                <a:solidFill>
                  <a:srgbClr val="FFFF00"/>
                </a:solidFill>
              </a:rPr>
              <a:t>3 tsp = 1 Tbs</a:t>
            </a:r>
          </a:p>
          <a:p>
            <a:pPr lvl="1"/>
            <a:r>
              <a:rPr lang="en-US" b="1" dirty="0">
                <a:solidFill>
                  <a:srgbClr val="FFFF00"/>
                </a:solidFill>
              </a:rPr>
              <a:t>1 oz = 30 mL</a:t>
            </a:r>
          </a:p>
          <a:p>
            <a:pPr lvl="1"/>
            <a:r>
              <a:rPr lang="en-US" b="1" dirty="0">
                <a:solidFill>
                  <a:srgbClr val="FFFF00"/>
                </a:solidFill>
              </a:rPr>
              <a:t>1 tsp = 5 mL</a:t>
            </a:r>
          </a:p>
          <a:p>
            <a:pPr lvl="1"/>
            <a:r>
              <a:rPr lang="en-US" b="1" dirty="0">
                <a:solidFill>
                  <a:srgbClr val="FFFF00"/>
                </a:solidFill>
              </a:rPr>
              <a:t>1 Tbs = 15 mL</a:t>
            </a:r>
          </a:p>
          <a:p>
            <a:pPr lvl="1"/>
            <a:r>
              <a:rPr lang="en-US" b="1" dirty="0">
                <a:solidFill>
                  <a:srgbClr val="FFFF00"/>
                </a:solidFill>
              </a:rPr>
              <a:t>1 oz = 2 Tbs</a:t>
            </a:r>
          </a:p>
          <a:p>
            <a:pPr lvl="1"/>
            <a:r>
              <a:rPr lang="en-US" b="1" dirty="0">
                <a:solidFill>
                  <a:srgbClr val="FFFF00"/>
                </a:solidFill>
              </a:rPr>
              <a:t>1 </a:t>
            </a:r>
            <a:r>
              <a:rPr lang="en-US" b="1" dirty="0" smtClean="0">
                <a:solidFill>
                  <a:srgbClr val="FFFF00"/>
                </a:solidFill>
              </a:rPr>
              <a:t>oz </a:t>
            </a:r>
            <a:r>
              <a:rPr lang="en-US" b="1" dirty="0">
                <a:solidFill>
                  <a:srgbClr val="FFFF00"/>
                </a:solidFill>
              </a:rPr>
              <a:t>= 6 tsp</a:t>
            </a:r>
          </a:p>
          <a:p>
            <a:pPr lvl="1"/>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11</a:t>
            </a:fld>
            <a:endParaRPr lang="en-GB" dirty="0"/>
          </a:p>
        </p:txBody>
      </p:sp>
    </p:spTree>
    <p:extLst>
      <p:ext uri="{BB962C8B-B14F-4D97-AF65-F5344CB8AC3E}">
        <p14:creationId xmlns:p14="http://schemas.microsoft.com/office/powerpoint/2010/main" val="40859465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Converting Between </a:t>
            </a:r>
            <a:br>
              <a:rPr lang="en-US" dirty="0"/>
            </a:br>
            <a:r>
              <a:rPr lang="en-US" dirty="0"/>
              <a:t>Measurement Systems</a:t>
            </a:r>
          </a:p>
        </p:txBody>
      </p:sp>
      <p:sp>
        <p:nvSpPr>
          <p:cNvPr id="3" name="Content Placeholder 2"/>
          <p:cNvSpPr>
            <a:spLocks noGrp="1"/>
          </p:cNvSpPr>
          <p:nvPr>
            <p:ph idx="1"/>
          </p:nvPr>
        </p:nvSpPr>
        <p:spPr/>
        <p:txBody>
          <a:bodyPr/>
          <a:lstStyle/>
          <a:p>
            <a:pPr lvl="0"/>
            <a:r>
              <a:rPr lang="en-US" dirty="0"/>
              <a:t>Many ways to setup problems when converting between household and metric equivalents</a:t>
            </a:r>
          </a:p>
          <a:p>
            <a:pPr lvl="0"/>
            <a:r>
              <a:rPr lang="en-US" dirty="0"/>
              <a:t>Proportion method</a:t>
            </a:r>
          </a:p>
          <a:p>
            <a:pPr lvl="1"/>
            <a:r>
              <a:rPr lang="en-US" dirty="0"/>
              <a:t>Cross-products are equal</a:t>
            </a:r>
          </a:p>
          <a:p>
            <a:pPr lvl="1"/>
            <a:r>
              <a:rPr lang="en-US" dirty="0"/>
              <a:t>Keep the information separate</a:t>
            </a:r>
          </a:p>
          <a:p>
            <a:pPr lvl="1"/>
            <a:r>
              <a:rPr lang="en-US" dirty="0"/>
              <a:t>Keep the labels in same place</a:t>
            </a:r>
          </a:p>
          <a:p>
            <a:pPr lvl="1"/>
            <a:r>
              <a:rPr lang="en-US" dirty="0"/>
              <a:t>Cross-multiply in the direction of the two numbers, then divide by the remaining number</a:t>
            </a:r>
          </a:p>
          <a:p>
            <a:pPr lvl="1"/>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12</a:t>
            </a:fld>
            <a:endParaRPr lang="en-GB" dirty="0"/>
          </a:p>
        </p:txBody>
      </p:sp>
    </p:spTree>
    <p:extLst>
      <p:ext uri="{BB962C8B-B14F-4D97-AF65-F5344CB8AC3E}">
        <p14:creationId xmlns:p14="http://schemas.microsoft.com/office/powerpoint/2010/main" val="40433818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Metric System</a:t>
            </a:r>
          </a:p>
        </p:txBody>
      </p:sp>
      <p:sp>
        <p:nvSpPr>
          <p:cNvPr id="3" name="Content Placeholder 2"/>
          <p:cNvSpPr>
            <a:spLocks noGrp="1"/>
          </p:cNvSpPr>
          <p:nvPr>
            <p:ph idx="1"/>
          </p:nvPr>
        </p:nvSpPr>
        <p:spPr/>
        <p:txBody>
          <a:bodyPr/>
          <a:lstStyle/>
          <a:p>
            <a:pPr lvl="0"/>
            <a:r>
              <a:rPr lang="en-US" dirty="0"/>
              <a:t>Used when measuring medications and wounds</a:t>
            </a:r>
          </a:p>
          <a:p>
            <a:pPr lvl="0"/>
            <a:r>
              <a:rPr lang="en-US" b="1" dirty="0">
                <a:solidFill>
                  <a:srgbClr val="FFFF00"/>
                </a:solidFill>
              </a:rPr>
              <a:t>Weight is measured in grams (g)</a:t>
            </a:r>
          </a:p>
          <a:p>
            <a:pPr lvl="0"/>
            <a:r>
              <a:rPr lang="en-US" b="1" dirty="0">
                <a:solidFill>
                  <a:srgbClr val="FFFF00"/>
                </a:solidFill>
              </a:rPr>
              <a:t>Volume is measured in liters (L)</a:t>
            </a:r>
          </a:p>
          <a:p>
            <a:pPr lvl="0"/>
            <a:r>
              <a:rPr lang="en-US" b="1" dirty="0">
                <a:solidFill>
                  <a:srgbClr val="FFFF00"/>
                </a:solidFill>
              </a:rPr>
              <a:t>Length is measured in meters (m)</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13</a:t>
            </a:fld>
            <a:endParaRPr lang="en-GB" dirty="0"/>
          </a:p>
        </p:txBody>
      </p:sp>
    </p:spTree>
    <p:extLst>
      <p:ext uri="{BB962C8B-B14F-4D97-AF65-F5344CB8AC3E}">
        <p14:creationId xmlns:p14="http://schemas.microsoft.com/office/powerpoint/2010/main" val="4291935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Temperature Conversion </a:t>
            </a:r>
          </a:p>
        </p:txBody>
      </p:sp>
      <p:sp>
        <p:nvSpPr>
          <p:cNvPr id="3" name="Content Placeholder 2"/>
          <p:cNvSpPr>
            <a:spLocks noGrp="1"/>
          </p:cNvSpPr>
          <p:nvPr>
            <p:ph idx="1"/>
          </p:nvPr>
        </p:nvSpPr>
        <p:spPr/>
        <p:txBody>
          <a:bodyPr/>
          <a:lstStyle/>
          <a:p>
            <a:pPr lvl="0"/>
            <a:r>
              <a:rPr lang="en-US" dirty="0"/>
              <a:t>Two units of measure in healthcare:</a:t>
            </a:r>
          </a:p>
          <a:p>
            <a:pPr lvl="1"/>
            <a:r>
              <a:rPr lang="en-US" dirty="0"/>
              <a:t>Fahrenheit (F)</a:t>
            </a:r>
          </a:p>
          <a:p>
            <a:pPr lvl="1"/>
            <a:r>
              <a:rPr lang="en-US" dirty="0"/>
              <a:t>Celsius (C)</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14</a:t>
            </a:fld>
            <a:endParaRPr lang="en-GB" dirty="0"/>
          </a:p>
        </p:txBody>
      </p:sp>
    </p:spTree>
    <p:extLst>
      <p:ext uri="{BB962C8B-B14F-4D97-AF65-F5344CB8AC3E}">
        <p14:creationId xmlns:p14="http://schemas.microsoft.com/office/powerpoint/2010/main" val="12524421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FFFF00"/>
                </a:solidFill>
              </a:rPr>
              <a:t>Solid Medication Doses: Quantity Needed for a Specific Time Period</a:t>
            </a:r>
          </a:p>
        </p:txBody>
      </p:sp>
      <p:sp>
        <p:nvSpPr>
          <p:cNvPr id="3" name="Content Placeholder 2"/>
          <p:cNvSpPr>
            <a:spLocks noGrp="1"/>
          </p:cNvSpPr>
          <p:nvPr>
            <p:ph idx="1"/>
          </p:nvPr>
        </p:nvSpPr>
        <p:spPr/>
        <p:txBody>
          <a:bodyPr>
            <a:normAutofit fontScale="92500"/>
          </a:bodyPr>
          <a:lstStyle/>
          <a:p>
            <a:pPr lvl="0"/>
            <a:r>
              <a:rPr lang="en-US" dirty="0"/>
              <a:t>Patients may call provider to request enough medication for a trip</a:t>
            </a:r>
          </a:p>
          <a:p>
            <a:pPr lvl="0"/>
            <a:r>
              <a:rPr lang="en-US" dirty="0"/>
              <a:t>Medical assistant must be able to calculate how many tablets a patient needs for a period of time</a:t>
            </a:r>
          </a:p>
          <a:p>
            <a:pPr lvl="0"/>
            <a:r>
              <a:rPr lang="en-US" dirty="0"/>
              <a:t>Medication order</a:t>
            </a:r>
          </a:p>
          <a:p>
            <a:pPr lvl="1"/>
            <a:r>
              <a:rPr lang="en-US" dirty="0"/>
              <a:t>Name of medication along with tablet size</a:t>
            </a:r>
          </a:p>
          <a:p>
            <a:pPr lvl="1"/>
            <a:r>
              <a:rPr lang="en-US" dirty="0"/>
              <a:t>How many tablets to take</a:t>
            </a:r>
          </a:p>
          <a:p>
            <a:pPr lvl="1"/>
            <a:r>
              <a:rPr lang="en-US" dirty="0"/>
              <a:t>Route</a:t>
            </a:r>
          </a:p>
          <a:p>
            <a:pPr lvl="1"/>
            <a:r>
              <a:rPr lang="en-US" dirty="0"/>
              <a:t>How many times to take medication during the day</a:t>
            </a:r>
          </a:p>
          <a:p>
            <a:pPr lvl="1"/>
            <a:r>
              <a:rPr lang="en-US" dirty="0"/>
              <a:t>How long to take medication</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15</a:t>
            </a:fld>
            <a:endParaRPr lang="en-GB" dirty="0"/>
          </a:p>
        </p:txBody>
      </p:sp>
    </p:spTree>
    <p:extLst>
      <p:ext uri="{BB962C8B-B14F-4D97-AF65-F5344CB8AC3E}">
        <p14:creationId xmlns:p14="http://schemas.microsoft.com/office/powerpoint/2010/main" val="34426689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Solid Medication Doses: </a:t>
            </a:r>
            <a:br>
              <a:rPr lang="en-US" dirty="0"/>
            </a:br>
            <a:r>
              <a:rPr lang="en-US" dirty="0"/>
              <a:t>Number of Tablets Per Dose</a:t>
            </a:r>
          </a:p>
        </p:txBody>
      </p:sp>
      <p:sp>
        <p:nvSpPr>
          <p:cNvPr id="3" name="Content Placeholder 2"/>
          <p:cNvSpPr>
            <a:spLocks noGrp="1"/>
          </p:cNvSpPr>
          <p:nvPr>
            <p:ph idx="1"/>
          </p:nvPr>
        </p:nvSpPr>
        <p:spPr/>
        <p:txBody>
          <a:bodyPr/>
          <a:lstStyle/>
          <a:p>
            <a:pPr lvl="0"/>
            <a:r>
              <a:rPr lang="en-US" b="1" dirty="0">
                <a:solidFill>
                  <a:srgbClr val="FFFF00"/>
                </a:solidFill>
              </a:rPr>
              <a:t>When the provider gives medication order without a tablet amount, medical assistant must figure out how many tablets to give to patient</a:t>
            </a:r>
          </a:p>
          <a:p>
            <a:pPr lvl="1"/>
            <a:r>
              <a:rPr lang="en-US" b="1" dirty="0">
                <a:solidFill>
                  <a:srgbClr val="FFFF00"/>
                </a:solidFill>
              </a:rPr>
              <a:t>To start, figure out number of milligrams in each tablet</a:t>
            </a:r>
          </a:p>
          <a:p>
            <a:pPr lvl="1"/>
            <a:r>
              <a:rPr lang="en-US" b="1" dirty="0">
                <a:solidFill>
                  <a:srgbClr val="FFFF00"/>
                </a:solidFill>
              </a:rPr>
              <a:t>Always double-check your answers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16</a:t>
            </a:fld>
            <a:endParaRPr lang="en-GB" dirty="0"/>
          </a:p>
        </p:txBody>
      </p:sp>
    </p:spTree>
    <p:extLst>
      <p:ext uri="{BB962C8B-B14F-4D97-AF65-F5344CB8AC3E}">
        <p14:creationId xmlns:p14="http://schemas.microsoft.com/office/powerpoint/2010/main" val="4387324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Liquid Medication Doses</a:t>
            </a:r>
          </a:p>
        </p:txBody>
      </p:sp>
      <p:sp>
        <p:nvSpPr>
          <p:cNvPr id="3" name="Content Placeholder 2"/>
          <p:cNvSpPr>
            <a:spLocks noGrp="1"/>
          </p:cNvSpPr>
          <p:nvPr>
            <p:ph idx="1"/>
          </p:nvPr>
        </p:nvSpPr>
        <p:spPr/>
        <p:txBody>
          <a:bodyPr/>
          <a:lstStyle/>
          <a:p>
            <a:pPr lvl="0"/>
            <a:r>
              <a:rPr lang="en-US" dirty="0"/>
              <a:t>When preparing liquid medication, you will see two different units of measure on bottle label</a:t>
            </a:r>
          </a:p>
          <a:p>
            <a:pPr lvl="1"/>
            <a:r>
              <a:rPr lang="en-US" dirty="0"/>
              <a:t>Weight of powdered medication (g, mg, or mcg)</a:t>
            </a:r>
          </a:p>
          <a:p>
            <a:pPr lvl="1"/>
            <a:r>
              <a:rPr lang="en-US" dirty="0"/>
              <a:t>Volume of liquid (cc or mL)</a:t>
            </a:r>
          </a:p>
          <a:p>
            <a:r>
              <a:rPr lang="en-US" b="1" dirty="0">
                <a:solidFill>
                  <a:srgbClr val="FFFF00"/>
                </a:solidFill>
              </a:rPr>
              <a:t>For example, if a bottle label states 50 mg/2 mL, it means there are 50 mg of powdered medication in every 2 mL of liquid</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17</a:t>
            </a:fld>
            <a:endParaRPr lang="en-GB" dirty="0"/>
          </a:p>
        </p:txBody>
      </p:sp>
    </p:spTree>
    <p:extLst>
      <p:ext uri="{BB962C8B-B14F-4D97-AF65-F5344CB8AC3E}">
        <p14:creationId xmlns:p14="http://schemas.microsoft.com/office/powerpoint/2010/main" val="7056207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Liquid Medication Dose with Matching and Nonmatching Labels</a:t>
            </a:r>
          </a:p>
        </p:txBody>
      </p:sp>
      <p:sp>
        <p:nvSpPr>
          <p:cNvPr id="3" name="Content Placeholder 2"/>
          <p:cNvSpPr>
            <a:spLocks noGrp="1"/>
          </p:cNvSpPr>
          <p:nvPr>
            <p:ph idx="1"/>
          </p:nvPr>
        </p:nvSpPr>
        <p:spPr/>
        <p:txBody>
          <a:bodyPr>
            <a:normAutofit lnSpcReduction="10000"/>
          </a:bodyPr>
          <a:lstStyle/>
          <a:p>
            <a:pPr lvl="0"/>
            <a:r>
              <a:rPr lang="en-US" dirty="0"/>
              <a:t>If unit label of ordered medication is same has the stock medication, then the units are considered to match</a:t>
            </a:r>
          </a:p>
          <a:p>
            <a:pPr lvl="0"/>
            <a:r>
              <a:rPr lang="en-US" dirty="0"/>
              <a:t>Sometimes stock’s medication measure does not directly match the order’s unit of measure</a:t>
            </a:r>
          </a:p>
          <a:p>
            <a:pPr lvl="1"/>
            <a:r>
              <a:rPr lang="en-US" dirty="0"/>
              <a:t>Identify if there is a shared base unit between order and the stock medication</a:t>
            </a:r>
          </a:p>
          <a:p>
            <a:pPr lvl="1"/>
            <a:r>
              <a:rPr lang="en-US" dirty="0"/>
              <a:t>Change one of the shared unit labels so it matches order label</a:t>
            </a:r>
          </a:p>
          <a:p>
            <a:pPr lvl="1"/>
            <a:r>
              <a:rPr lang="en-US" dirty="0"/>
              <a:t>Remember that the two labels need to match before you can solve the problem</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18</a:t>
            </a:fld>
            <a:endParaRPr lang="en-GB" dirty="0"/>
          </a:p>
        </p:txBody>
      </p:sp>
    </p:spTree>
    <p:extLst>
      <p:ext uri="{BB962C8B-B14F-4D97-AF65-F5344CB8AC3E}">
        <p14:creationId xmlns:p14="http://schemas.microsoft.com/office/powerpoint/2010/main" val="4331507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Solutions</a:t>
            </a:r>
          </a:p>
        </p:txBody>
      </p:sp>
      <p:sp>
        <p:nvSpPr>
          <p:cNvPr id="3" name="Content Placeholder 2"/>
          <p:cNvSpPr>
            <a:spLocks noGrp="1"/>
          </p:cNvSpPr>
          <p:nvPr>
            <p:ph idx="1"/>
          </p:nvPr>
        </p:nvSpPr>
        <p:spPr/>
        <p:txBody>
          <a:bodyPr/>
          <a:lstStyle/>
          <a:p>
            <a:pPr lvl="0"/>
            <a:r>
              <a:rPr lang="en-US" dirty="0"/>
              <a:t>Many topical anesthetics used for minor surgeries come in a solution</a:t>
            </a:r>
          </a:p>
          <a:p>
            <a:pPr lvl="0"/>
            <a:r>
              <a:rPr lang="en-US" dirty="0"/>
              <a:t>If a medical assistant needs to calculate a dose of medication using a stock solution vial, the process is similar to that used for prior problems</a:t>
            </a:r>
          </a:p>
          <a:p>
            <a:pPr lvl="1"/>
            <a:r>
              <a:rPr lang="en-US" dirty="0"/>
              <a:t>First, change the percent into a fraction</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19</a:t>
            </a:fld>
            <a:endParaRPr lang="en-GB" dirty="0"/>
          </a:p>
        </p:txBody>
      </p:sp>
    </p:spTree>
    <p:extLst>
      <p:ext uri="{BB962C8B-B14F-4D97-AF65-F5344CB8AC3E}">
        <p14:creationId xmlns:p14="http://schemas.microsoft.com/office/powerpoint/2010/main" val="31417763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1EFB42C-6A15-4A9A-871B-37380EDB6A26}" type="slidenum">
              <a:rPr lang="en-GB" smtClean="0"/>
              <a:pPr>
                <a:defRPr/>
              </a:pPr>
              <a:t>2</a:t>
            </a:fld>
            <a:endParaRPr lang="en-GB" dirty="0"/>
          </a:p>
        </p:txBody>
      </p:sp>
      <p:sp>
        <p:nvSpPr>
          <p:cNvPr id="1963014" name="Rectangle 6"/>
          <p:cNvSpPr>
            <a:spLocks noGrp="1" noChangeArrowheads="1"/>
          </p:cNvSpPr>
          <p:nvPr>
            <p:ph type="title" idx="4294967295"/>
          </p:nvPr>
        </p:nvSpPr>
        <p:spPr>
          <a:xfrm>
            <a:off x="0" y="457200"/>
            <a:ext cx="9144000" cy="863600"/>
          </a:xfrm>
        </p:spPr>
        <p:txBody>
          <a:bodyPr>
            <a:noAutofit/>
          </a:bodyPr>
          <a:lstStyle/>
          <a:p>
            <a:r>
              <a:rPr lang="en-US" dirty="0" smtClean="0"/>
              <a:t>               Pharmacology </a:t>
            </a:r>
            <a:r>
              <a:rPr lang="en-US" dirty="0"/>
              <a:t>Math</a:t>
            </a:r>
            <a:br>
              <a:rPr lang="en-US" dirty="0"/>
            </a:br>
            <a:endParaRPr lang="en-US" sz="1600" dirty="0"/>
          </a:p>
        </p:txBody>
      </p:sp>
      <p:sp>
        <p:nvSpPr>
          <p:cNvPr id="1963015" name="Rectangle 7"/>
          <p:cNvSpPr>
            <a:spLocks noGrp="1" noChangeArrowheads="1"/>
          </p:cNvSpPr>
          <p:nvPr>
            <p:ph type="body" idx="4294967295"/>
          </p:nvPr>
        </p:nvSpPr>
        <p:spPr>
          <a:xfrm>
            <a:off x="1143000" y="1800225"/>
            <a:ext cx="8001000" cy="4249738"/>
          </a:xfrm>
        </p:spPr>
        <p:txBody>
          <a:bodyPr>
            <a:normAutofit/>
          </a:bodyPr>
          <a:lstStyle/>
          <a:p>
            <a:pPr>
              <a:lnSpc>
                <a:spcPct val="110000"/>
              </a:lnSpc>
              <a:buFont typeface="+mj-lt"/>
              <a:buAutoNum type="arabicPeriod"/>
            </a:pPr>
            <a:r>
              <a:rPr lang="en-US" b="1" dirty="0">
                <a:solidFill>
                  <a:srgbClr val="FFC000"/>
                </a:solidFill>
              </a:rPr>
              <a:t>Summarize the important parts of a drug label.</a:t>
            </a:r>
          </a:p>
          <a:p>
            <a:pPr>
              <a:lnSpc>
                <a:spcPct val="110000"/>
              </a:lnSpc>
              <a:buFont typeface="+mj-lt"/>
              <a:buAutoNum type="arabicPeriod"/>
            </a:pPr>
            <a:r>
              <a:rPr lang="en-US" dirty="0"/>
              <a:t>Discuss math basics, including writing numbers in healthcare and rounding numbers.</a:t>
            </a:r>
          </a:p>
          <a:p>
            <a:pPr>
              <a:lnSpc>
                <a:spcPct val="110000"/>
              </a:lnSpc>
              <a:buFont typeface="+mj-lt"/>
              <a:buAutoNum type="arabicPeriod"/>
            </a:pPr>
            <a:r>
              <a:rPr lang="en-US" dirty="0"/>
              <a:t>Define basic units of measure in the household system and the metric system, and convert between measurement systems.</a:t>
            </a:r>
          </a:p>
          <a:p>
            <a:pPr>
              <a:lnSpc>
                <a:spcPct val="110000"/>
              </a:lnSpc>
              <a:buFont typeface="+mj-lt"/>
              <a:buAutoNum type="arabicPeriod"/>
            </a:pPr>
            <a:r>
              <a:rPr lang="en-US" dirty="0"/>
              <a:t>Convert between Fahrenheit and Celsius temperatures.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Pediatric Dose</a:t>
            </a:r>
          </a:p>
        </p:txBody>
      </p:sp>
      <p:sp>
        <p:nvSpPr>
          <p:cNvPr id="3" name="Content Placeholder 2"/>
          <p:cNvSpPr>
            <a:spLocks noGrp="1"/>
          </p:cNvSpPr>
          <p:nvPr>
            <p:ph idx="1"/>
          </p:nvPr>
        </p:nvSpPr>
        <p:spPr/>
        <p:txBody>
          <a:bodyPr/>
          <a:lstStyle/>
          <a:p>
            <a:pPr lvl="0"/>
            <a:r>
              <a:rPr lang="en-US" dirty="0"/>
              <a:t>Recommended that two people calculate  dose to ensure accuracy</a:t>
            </a:r>
          </a:p>
          <a:p>
            <a:pPr lvl="0"/>
            <a:r>
              <a:rPr lang="en-US" dirty="0"/>
              <a:t>Pediatric doses are usually based on weight</a:t>
            </a:r>
          </a:p>
          <a:p>
            <a:pPr lvl="0"/>
            <a:r>
              <a:rPr lang="en-US" dirty="0"/>
              <a:t>Steps:</a:t>
            </a:r>
          </a:p>
          <a:p>
            <a:pPr lvl="1"/>
            <a:r>
              <a:rPr lang="en-US" b="1" dirty="0">
                <a:solidFill>
                  <a:srgbClr val="FFFF00"/>
                </a:solidFill>
              </a:rPr>
              <a:t>Convert patient’s weight to kilograms</a:t>
            </a:r>
          </a:p>
          <a:p>
            <a:pPr lvl="1"/>
            <a:r>
              <a:rPr lang="en-US" b="1" dirty="0">
                <a:solidFill>
                  <a:srgbClr val="FFFF00"/>
                </a:solidFill>
              </a:rPr>
              <a:t>Calculate number of milligrams of medication the child needs</a:t>
            </a:r>
          </a:p>
          <a:p>
            <a:pPr lvl="1"/>
            <a:r>
              <a:rPr lang="en-US" b="1" dirty="0">
                <a:solidFill>
                  <a:srgbClr val="FFFF00"/>
                </a:solidFill>
              </a:rPr>
              <a:t>Calculate liquid medication dose or the number of milliliters you will give</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20</a:t>
            </a:fld>
            <a:endParaRPr lang="en-GB" dirty="0"/>
          </a:p>
        </p:txBody>
      </p:sp>
    </p:spTree>
    <p:extLst>
      <p:ext uri="{BB962C8B-B14F-4D97-AF65-F5344CB8AC3E}">
        <p14:creationId xmlns:p14="http://schemas.microsoft.com/office/powerpoint/2010/main" val="32172964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Reading Syringes</a:t>
            </a:r>
          </a:p>
        </p:txBody>
      </p:sp>
      <p:sp>
        <p:nvSpPr>
          <p:cNvPr id="3" name="Content Placeholder 2"/>
          <p:cNvSpPr>
            <a:spLocks noGrp="1"/>
          </p:cNvSpPr>
          <p:nvPr>
            <p:ph idx="1"/>
          </p:nvPr>
        </p:nvSpPr>
        <p:spPr/>
        <p:txBody>
          <a:bodyPr/>
          <a:lstStyle/>
          <a:p>
            <a:pPr lvl="0"/>
            <a:r>
              <a:rPr lang="en-US" dirty="0"/>
              <a:t>Calibration markings include longer or darker lines and shorter lines</a:t>
            </a:r>
          </a:p>
          <a:p>
            <a:pPr lvl="0"/>
            <a:r>
              <a:rPr lang="en-US" dirty="0"/>
              <a:t>Identify amount of each calibration line</a:t>
            </a:r>
          </a:p>
          <a:p>
            <a:pPr lvl="0"/>
            <a:r>
              <a:rPr lang="en-US" dirty="0"/>
              <a:t>With many types of syringes, count the number of lines for 1 mL or for 0.1 mL, depending on the syringe</a:t>
            </a:r>
          </a:p>
          <a:p>
            <a:pPr lvl="0"/>
            <a:r>
              <a:rPr lang="en-US" dirty="0"/>
              <a:t>When using syringes, the rubber stopper on the plunger indicates the amount on syringe</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21</a:t>
            </a:fld>
            <a:endParaRPr lang="en-GB" dirty="0"/>
          </a:p>
        </p:txBody>
      </p:sp>
    </p:spTree>
    <p:extLst>
      <p:ext uri="{BB962C8B-B14F-4D97-AF65-F5344CB8AC3E}">
        <p14:creationId xmlns:p14="http://schemas.microsoft.com/office/powerpoint/2010/main" val="14812156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Patient Coaching</a:t>
            </a:r>
          </a:p>
        </p:txBody>
      </p:sp>
      <p:sp>
        <p:nvSpPr>
          <p:cNvPr id="3" name="Content Placeholder 2"/>
          <p:cNvSpPr>
            <a:spLocks noGrp="1"/>
          </p:cNvSpPr>
          <p:nvPr>
            <p:ph idx="1"/>
          </p:nvPr>
        </p:nvSpPr>
        <p:spPr/>
        <p:txBody>
          <a:bodyPr/>
          <a:lstStyle/>
          <a:p>
            <a:pPr lvl="0"/>
            <a:r>
              <a:rPr lang="en-US" dirty="0"/>
              <a:t>In some cases, </a:t>
            </a:r>
            <a:r>
              <a:rPr lang="en-US" dirty="0" smtClean="0"/>
              <a:t>the medical </a:t>
            </a:r>
            <a:r>
              <a:rPr lang="en-US" dirty="0"/>
              <a:t>assistant </a:t>
            </a:r>
            <a:r>
              <a:rPr lang="en-US" dirty="0" smtClean="0"/>
              <a:t>needs </a:t>
            </a:r>
            <a:r>
              <a:rPr lang="en-US" dirty="0"/>
              <a:t>to teach patients and parents how to read oral medical syringes</a:t>
            </a:r>
          </a:p>
          <a:p>
            <a:pPr lvl="1"/>
            <a:r>
              <a:rPr lang="en-US" dirty="0"/>
              <a:t>Always refer to provider’s order</a:t>
            </a:r>
          </a:p>
          <a:p>
            <a:pPr lvl="1"/>
            <a:r>
              <a:rPr lang="en-US" dirty="0"/>
              <a:t>If order states 1 teaspoon, the medical assistant should coach person that this is same as 5 mL</a:t>
            </a:r>
          </a:p>
          <a:p>
            <a:pPr lvl="1"/>
            <a:r>
              <a:rPr lang="en-US" dirty="0"/>
              <a:t>Medical assistant should have patient or parent draw up the dose ordered to determine if patient understands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22</a:t>
            </a:fld>
            <a:endParaRPr lang="en-GB" dirty="0"/>
          </a:p>
        </p:txBody>
      </p:sp>
    </p:spTree>
    <p:extLst>
      <p:ext uri="{BB962C8B-B14F-4D97-AF65-F5344CB8AC3E}">
        <p14:creationId xmlns:p14="http://schemas.microsoft.com/office/powerpoint/2010/main" val="36089843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a:t>
            </a:r>
          </a:p>
        </p:txBody>
      </p:sp>
      <p:sp>
        <p:nvSpPr>
          <p:cNvPr id="3" name="Content Placeholder 2"/>
          <p:cNvSpPr>
            <a:spLocks noGrp="1"/>
          </p:cNvSpPr>
          <p:nvPr>
            <p:ph idx="1"/>
          </p:nvPr>
        </p:nvSpPr>
        <p:spPr/>
        <p:txBody>
          <a:bodyPr/>
          <a:lstStyle/>
          <a:p>
            <a:pPr lvl="0"/>
            <a:r>
              <a:rPr lang="en-US" dirty="0"/>
              <a:t>Not all states allow medical assistants to calculate medication dosages</a:t>
            </a:r>
          </a:p>
          <a:p>
            <a:pPr lvl="0"/>
            <a:r>
              <a:rPr lang="en-US" dirty="0"/>
              <a:t>Always be aware of state’s scope of practice </a:t>
            </a:r>
            <a:r>
              <a:rPr lang="en-US" dirty="0" smtClean="0"/>
              <a:t>laws</a:t>
            </a:r>
            <a:endParaRPr lang="en-US" dirty="0"/>
          </a:p>
          <a:p>
            <a:pPr lvl="0"/>
            <a:r>
              <a:rPr lang="en-US" dirty="0"/>
              <a:t>Some agencies may also have policies and procedures regarding calculating medication dosages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23</a:t>
            </a:fld>
            <a:endParaRPr lang="en-GB" dirty="0"/>
          </a:p>
        </p:txBody>
      </p:sp>
    </p:spTree>
    <p:extLst>
      <p:ext uri="{BB962C8B-B14F-4D97-AF65-F5344CB8AC3E}">
        <p14:creationId xmlns:p14="http://schemas.microsoft.com/office/powerpoint/2010/main" val="35058247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1EFB42C-6A15-4A9A-871B-37380EDB6A26}" type="slidenum">
              <a:rPr lang="en-GB" smtClean="0"/>
              <a:pPr>
                <a:defRPr/>
              </a:pPr>
              <a:t>3</a:t>
            </a:fld>
            <a:endParaRPr lang="en-GB" dirty="0"/>
          </a:p>
        </p:txBody>
      </p:sp>
      <p:sp>
        <p:nvSpPr>
          <p:cNvPr id="1963015" name="Rectangle 7"/>
          <p:cNvSpPr>
            <a:spLocks noGrp="1" noChangeArrowheads="1"/>
          </p:cNvSpPr>
          <p:nvPr>
            <p:ph type="body" idx="4294967295"/>
          </p:nvPr>
        </p:nvSpPr>
        <p:spPr>
          <a:xfrm>
            <a:off x="685800" y="1328740"/>
            <a:ext cx="7772400" cy="4249738"/>
          </a:xfrm>
        </p:spPr>
        <p:txBody>
          <a:bodyPr>
            <a:normAutofit/>
          </a:bodyPr>
          <a:lstStyle/>
          <a:p>
            <a:pPr>
              <a:buFont typeface="+mj-lt"/>
              <a:buAutoNum type="arabicPeriod" startAt="5"/>
            </a:pPr>
            <a:r>
              <a:rPr lang="en-US" dirty="0"/>
              <a:t>Perform pharmacology calculations, such as quantity needed for a specific time period, number of tablets per dose, liquid medication doses, and pediatric doses.</a:t>
            </a:r>
          </a:p>
          <a:p>
            <a:pPr>
              <a:buFont typeface="+mj-lt"/>
              <a:buAutoNum type="arabicPeriod" startAt="5"/>
            </a:pPr>
            <a:r>
              <a:rPr lang="en-US" dirty="0"/>
              <a:t>Read the calibration markings on various types of syringes</a:t>
            </a:r>
            <a:r>
              <a:rPr lang="en-US" dirty="0" smtClean="0"/>
              <a:t>.</a:t>
            </a:r>
          </a:p>
          <a:p>
            <a:pPr>
              <a:buFont typeface="+mj-lt"/>
              <a:buAutoNum type="arabicPeriod" startAt="5"/>
            </a:pPr>
            <a:endParaRPr lang="en-US" dirty="0"/>
          </a:p>
          <a:p>
            <a:pPr>
              <a:buFont typeface="+mj-lt"/>
              <a:buAutoNum type="arabicPeriod" startAt="5"/>
            </a:pPr>
            <a:r>
              <a:rPr lang="en-US" b="1" dirty="0" smtClean="0">
                <a:solidFill>
                  <a:srgbClr val="FFFF00"/>
                </a:solidFill>
              </a:rPr>
              <a:t>***know this</a:t>
            </a:r>
            <a:endParaRPr lang="en-US" b="1" dirty="0">
              <a:solidFill>
                <a:srgbClr val="FFFF00"/>
              </a:solidFill>
            </a:endParaRPr>
          </a:p>
        </p:txBody>
      </p:sp>
      <p:sp>
        <p:nvSpPr>
          <p:cNvPr id="7" name="Rectangle 6"/>
          <p:cNvSpPr txBox="1">
            <a:spLocks noChangeArrowheads="1"/>
          </p:cNvSpPr>
          <p:nvPr/>
        </p:nvSpPr>
        <p:spPr bwMode="auto">
          <a:xfrm>
            <a:off x="0" y="450021"/>
            <a:ext cx="9144000" cy="882817"/>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noAutofit/>
          </a:bodyPr>
          <a:lst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a:lstStyle>
          <a:p>
            <a:r>
              <a:rPr lang="en-US" kern="0" dirty="0" smtClean="0"/>
              <a:t> </a:t>
            </a:r>
            <a:r>
              <a:rPr lang="en-US" kern="0" dirty="0"/>
              <a:t>Pharmacology Math</a:t>
            </a:r>
          </a:p>
          <a:p>
            <a:endParaRPr lang="en-US" sz="1600" kern="0" dirty="0"/>
          </a:p>
        </p:txBody>
      </p:sp>
    </p:spTree>
    <p:extLst>
      <p:ext uri="{BB962C8B-B14F-4D97-AF65-F5344CB8AC3E}">
        <p14:creationId xmlns:p14="http://schemas.microsoft.com/office/powerpoint/2010/main" val="39761877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 Labels</a:t>
            </a:r>
            <a:br>
              <a:rPr lang="en-US" dirty="0"/>
            </a:br>
            <a:endParaRPr lang="en-US" sz="1600" dirty="0"/>
          </a:p>
        </p:txBody>
      </p:sp>
      <p:sp>
        <p:nvSpPr>
          <p:cNvPr id="3" name="Content Placeholder 2"/>
          <p:cNvSpPr>
            <a:spLocks noGrp="1"/>
          </p:cNvSpPr>
          <p:nvPr>
            <p:ph idx="1"/>
          </p:nvPr>
        </p:nvSpPr>
        <p:spPr/>
        <p:txBody>
          <a:bodyPr>
            <a:normAutofit fontScale="92500" lnSpcReduction="20000"/>
          </a:bodyPr>
          <a:lstStyle/>
          <a:p>
            <a:pPr lvl="0"/>
            <a:r>
              <a:rPr lang="en-US" dirty="0"/>
              <a:t>Brand name</a:t>
            </a:r>
          </a:p>
          <a:p>
            <a:pPr lvl="1"/>
            <a:r>
              <a:rPr lang="en-US" dirty="0"/>
              <a:t>Manufacturer’s name for the drug</a:t>
            </a:r>
          </a:p>
          <a:p>
            <a:pPr lvl="0"/>
            <a:r>
              <a:rPr lang="en-US" dirty="0"/>
              <a:t>Generic name</a:t>
            </a:r>
          </a:p>
          <a:p>
            <a:pPr lvl="1"/>
            <a:r>
              <a:rPr lang="en-US" dirty="0"/>
              <a:t>Drug name used by all manufacturers who make that specific medication</a:t>
            </a:r>
          </a:p>
          <a:p>
            <a:pPr lvl="0"/>
            <a:r>
              <a:rPr lang="en-US" b="1" dirty="0">
                <a:solidFill>
                  <a:srgbClr val="FFFF00"/>
                </a:solidFill>
              </a:rPr>
              <a:t>Strength</a:t>
            </a:r>
          </a:p>
          <a:p>
            <a:pPr lvl="1"/>
            <a:r>
              <a:rPr lang="en-US" b="1" dirty="0">
                <a:solidFill>
                  <a:srgbClr val="FFFF00"/>
                </a:solidFill>
              </a:rPr>
              <a:t>Amount of drug in unit dose</a:t>
            </a:r>
          </a:p>
          <a:p>
            <a:pPr lvl="0"/>
            <a:r>
              <a:rPr lang="en-US" dirty="0"/>
              <a:t>Total amount or total volume</a:t>
            </a:r>
          </a:p>
          <a:p>
            <a:pPr lvl="1"/>
            <a:r>
              <a:rPr lang="en-US" dirty="0"/>
              <a:t>For both liquid and solid medication labels</a:t>
            </a:r>
          </a:p>
          <a:p>
            <a:pPr lvl="0"/>
            <a:r>
              <a:rPr lang="en-US" dirty="0"/>
              <a:t>Manufacturer</a:t>
            </a:r>
          </a:p>
          <a:p>
            <a:pPr lvl="1"/>
            <a:r>
              <a:rPr lang="en-US" dirty="0"/>
              <a:t>Name of manufacturer of medication</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4</a:t>
            </a:fld>
            <a:endParaRPr lang="en-GB" dirty="0"/>
          </a:p>
        </p:txBody>
      </p:sp>
    </p:spTree>
    <p:extLst>
      <p:ext uri="{BB962C8B-B14F-4D97-AF65-F5344CB8AC3E}">
        <p14:creationId xmlns:p14="http://schemas.microsoft.com/office/powerpoint/2010/main" val="31342320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Drug Labels</a:t>
            </a:r>
            <a:br>
              <a:rPr lang="en-US" dirty="0"/>
            </a:br>
            <a:r>
              <a:rPr lang="en-US" sz="1600" dirty="0"/>
              <a:t>(Slide 2 of 2)</a:t>
            </a:r>
          </a:p>
        </p:txBody>
      </p:sp>
      <p:sp>
        <p:nvSpPr>
          <p:cNvPr id="3" name="Content Placeholder 2"/>
          <p:cNvSpPr>
            <a:spLocks noGrp="1"/>
          </p:cNvSpPr>
          <p:nvPr>
            <p:ph idx="1"/>
          </p:nvPr>
        </p:nvSpPr>
        <p:spPr/>
        <p:txBody>
          <a:bodyPr/>
          <a:lstStyle/>
          <a:p>
            <a:pPr lvl="0"/>
            <a:r>
              <a:rPr lang="en-US" b="1" dirty="0">
                <a:solidFill>
                  <a:srgbClr val="FFFF00"/>
                </a:solidFill>
              </a:rPr>
              <a:t>Directions and storage</a:t>
            </a:r>
          </a:p>
          <a:p>
            <a:pPr lvl="1"/>
            <a:r>
              <a:rPr lang="en-US" dirty="0"/>
              <a:t>Instructions on how to take medication</a:t>
            </a:r>
          </a:p>
          <a:p>
            <a:pPr lvl="0"/>
            <a:r>
              <a:rPr lang="en-US" dirty="0"/>
              <a:t>Expiration date</a:t>
            </a:r>
          </a:p>
          <a:p>
            <a:pPr lvl="1"/>
            <a:r>
              <a:rPr lang="en-US" dirty="0"/>
              <a:t>Indicates when drug can no longer be used</a:t>
            </a:r>
          </a:p>
          <a:p>
            <a:pPr lvl="0"/>
            <a:r>
              <a:rPr lang="en-US" dirty="0"/>
              <a:t>Lot number</a:t>
            </a:r>
          </a:p>
          <a:p>
            <a:pPr lvl="1"/>
            <a:r>
              <a:rPr lang="en-US" dirty="0"/>
              <a:t>Indicates batch of drug that medication came from</a:t>
            </a:r>
          </a:p>
          <a:p>
            <a:pPr lvl="0"/>
            <a:r>
              <a:rPr lang="en-US" dirty="0"/>
              <a:t>National Drug Code (NDC)</a:t>
            </a:r>
          </a:p>
          <a:p>
            <a:pPr lvl="1"/>
            <a:r>
              <a:rPr lang="en-US" dirty="0"/>
              <a:t>Unique 10-digit number indicating the product</a:t>
            </a:r>
          </a:p>
          <a:p>
            <a:pPr lvl="0"/>
            <a:endParaRPr lang="en-US" dirty="0"/>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5</a:t>
            </a:fld>
            <a:endParaRPr lang="en-GB" dirty="0"/>
          </a:p>
        </p:txBody>
      </p:sp>
    </p:spTree>
    <p:extLst>
      <p:ext uri="{BB962C8B-B14F-4D97-AF65-F5344CB8AC3E}">
        <p14:creationId xmlns:p14="http://schemas.microsoft.com/office/powerpoint/2010/main" val="37437451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Math for Medications</a:t>
            </a:r>
          </a:p>
        </p:txBody>
      </p:sp>
      <p:sp>
        <p:nvSpPr>
          <p:cNvPr id="3" name="Content Placeholder 2"/>
          <p:cNvSpPr>
            <a:spLocks noGrp="1"/>
          </p:cNvSpPr>
          <p:nvPr>
            <p:ph idx="1"/>
          </p:nvPr>
        </p:nvSpPr>
        <p:spPr/>
        <p:txBody>
          <a:bodyPr/>
          <a:lstStyle/>
          <a:p>
            <a:pPr lvl="0"/>
            <a:r>
              <a:rPr lang="en-US" dirty="0"/>
              <a:t>All medical assistants should be able to convert between units of measure</a:t>
            </a:r>
          </a:p>
          <a:p>
            <a:pPr lvl="0"/>
            <a:r>
              <a:rPr lang="en-US" b="1" dirty="0">
                <a:solidFill>
                  <a:srgbClr val="FFFF00"/>
                </a:solidFill>
              </a:rPr>
              <a:t>Need to be able to accurately calculate medication dosages</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6</a:t>
            </a:fld>
            <a:endParaRPr lang="en-GB" dirty="0"/>
          </a:p>
        </p:txBody>
      </p:sp>
    </p:spTree>
    <p:extLst>
      <p:ext uri="{BB962C8B-B14F-4D97-AF65-F5344CB8AC3E}">
        <p14:creationId xmlns:p14="http://schemas.microsoft.com/office/powerpoint/2010/main" val="14448922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Healthcare Rules When </a:t>
            </a:r>
            <a:br>
              <a:rPr lang="en-US" dirty="0"/>
            </a:br>
            <a:r>
              <a:rPr lang="en-US" dirty="0"/>
              <a:t>Writing Numbers</a:t>
            </a:r>
          </a:p>
        </p:txBody>
      </p:sp>
      <p:sp>
        <p:nvSpPr>
          <p:cNvPr id="3" name="Content Placeholder 2"/>
          <p:cNvSpPr>
            <a:spLocks noGrp="1"/>
          </p:cNvSpPr>
          <p:nvPr>
            <p:ph idx="1"/>
          </p:nvPr>
        </p:nvSpPr>
        <p:spPr/>
        <p:txBody>
          <a:bodyPr/>
          <a:lstStyle/>
          <a:p>
            <a:pPr lvl="0"/>
            <a:r>
              <a:rPr lang="en-US" b="1" dirty="0">
                <a:solidFill>
                  <a:srgbClr val="FFFF00"/>
                </a:solidFill>
              </a:rPr>
              <a:t>Follow the number with correct abbreviation for unit of measure; leave a space between number and abbreviation; do not use period with abbreviations</a:t>
            </a:r>
          </a:p>
          <a:p>
            <a:pPr lvl="0"/>
            <a:r>
              <a:rPr lang="en-US" b="1" dirty="0">
                <a:solidFill>
                  <a:srgbClr val="FFFF00"/>
                </a:solidFill>
              </a:rPr>
              <a:t>Write a fraction of a dose as a decimal</a:t>
            </a:r>
          </a:p>
          <a:p>
            <a:pPr lvl="0"/>
            <a:r>
              <a:rPr lang="en-US" b="1" dirty="0">
                <a:solidFill>
                  <a:srgbClr val="FFFF00"/>
                </a:solidFill>
              </a:rPr>
              <a:t>If dose is less than 1, place zero to left of decimal point</a:t>
            </a:r>
          </a:p>
          <a:p>
            <a:pPr lvl="0"/>
            <a:r>
              <a:rPr lang="en-US" b="1" dirty="0">
                <a:solidFill>
                  <a:srgbClr val="FFFF00"/>
                </a:solidFill>
              </a:rPr>
              <a:t>Do not place a decimal point and a zero after whole number</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7</a:t>
            </a:fld>
            <a:endParaRPr lang="en-GB" dirty="0"/>
          </a:p>
        </p:txBody>
      </p:sp>
    </p:spTree>
    <p:extLst>
      <p:ext uri="{BB962C8B-B14F-4D97-AF65-F5344CB8AC3E}">
        <p14:creationId xmlns:p14="http://schemas.microsoft.com/office/powerpoint/2010/main" val="3335836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Rounding Numbers</a:t>
            </a:r>
          </a:p>
        </p:txBody>
      </p:sp>
      <p:sp>
        <p:nvSpPr>
          <p:cNvPr id="3" name="Content Placeholder 2"/>
          <p:cNvSpPr>
            <a:spLocks noGrp="1"/>
          </p:cNvSpPr>
          <p:nvPr>
            <p:ph idx="1"/>
          </p:nvPr>
        </p:nvSpPr>
        <p:spPr/>
        <p:txBody>
          <a:bodyPr/>
          <a:lstStyle/>
          <a:p>
            <a:pPr lvl="0"/>
            <a:r>
              <a:rPr lang="en-US" dirty="0"/>
              <a:t>Find the place value where you want to end up</a:t>
            </a:r>
          </a:p>
          <a:p>
            <a:pPr lvl="0"/>
            <a:r>
              <a:rPr lang="en-US" dirty="0"/>
              <a:t>Look at the number to the right of the place </a:t>
            </a:r>
            <a:r>
              <a:rPr lang="en-US" dirty="0" smtClean="0"/>
              <a:t>value. If </a:t>
            </a:r>
            <a:r>
              <a:rPr lang="en-US" dirty="0"/>
              <a:t>the number is:</a:t>
            </a:r>
          </a:p>
          <a:p>
            <a:pPr lvl="1"/>
            <a:r>
              <a:rPr lang="en-US" dirty="0"/>
              <a:t>4 or below: </a:t>
            </a:r>
            <a:r>
              <a:rPr lang="en-US" dirty="0" smtClean="0"/>
              <a:t>Drop </a:t>
            </a:r>
            <a:r>
              <a:rPr lang="en-US" dirty="0"/>
              <a:t>the number(s) to the right of the place value</a:t>
            </a:r>
          </a:p>
          <a:p>
            <a:pPr lvl="1"/>
            <a:r>
              <a:rPr lang="en-US" dirty="0"/>
              <a:t>5 or above: </a:t>
            </a:r>
            <a:r>
              <a:rPr lang="en-US" dirty="0" smtClean="0"/>
              <a:t>Add </a:t>
            </a:r>
            <a:r>
              <a:rPr lang="en-US" dirty="0"/>
              <a:t>1 to rounded place value and drop the number(s) to the right of the place value</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8</a:t>
            </a:fld>
            <a:endParaRPr lang="en-GB" dirty="0"/>
          </a:p>
        </p:txBody>
      </p:sp>
    </p:spTree>
    <p:extLst>
      <p:ext uri="{BB962C8B-B14F-4D97-AF65-F5344CB8AC3E}">
        <p14:creationId xmlns:p14="http://schemas.microsoft.com/office/powerpoint/2010/main" val="2045282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Roman Numerals</a:t>
            </a:r>
          </a:p>
        </p:txBody>
      </p:sp>
      <p:sp>
        <p:nvSpPr>
          <p:cNvPr id="3" name="Content Placeholder 2"/>
          <p:cNvSpPr>
            <a:spLocks noGrp="1"/>
          </p:cNvSpPr>
          <p:nvPr>
            <p:ph idx="1"/>
          </p:nvPr>
        </p:nvSpPr>
        <p:spPr/>
        <p:txBody>
          <a:bodyPr>
            <a:normAutofit fontScale="92500" lnSpcReduction="20000"/>
          </a:bodyPr>
          <a:lstStyle/>
          <a:p>
            <a:pPr lvl="0"/>
            <a:r>
              <a:rPr lang="en-US" dirty="0"/>
              <a:t>In healthcare, you will see them written in lowercase letters</a:t>
            </a:r>
          </a:p>
          <a:p>
            <a:pPr lvl="0"/>
            <a:r>
              <a:rPr lang="en-US" dirty="0"/>
              <a:t>Sometimes a line may be written above Roman numeral</a:t>
            </a:r>
          </a:p>
          <a:p>
            <a:pPr lvl="0"/>
            <a:r>
              <a:rPr lang="en-US" dirty="0"/>
              <a:t>Examples:</a:t>
            </a:r>
          </a:p>
          <a:p>
            <a:pPr lvl="1"/>
            <a:r>
              <a:rPr lang="en-US" b="1" dirty="0">
                <a:solidFill>
                  <a:srgbClr val="FFFF00"/>
                </a:solidFill>
              </a:rPr>
              <a:t>i = 1</a:t>
            </a:r>
          </a:p>
          <a:p>
            <a:pPr lvl="1"/>
            <a:r>
              <a:rPr lang="en-US" b="1" dirty="0">
                <a:solidFill>
                  <a:srgbClr val="FFFF00"/>
                </a:solidFill>
              </a:rPr>
              <a:t>ii = 2</a:t>
            </a:r>
          </a:p>
          <a:p>
            <a:pPr lvl="1"/>
            <a:r>
              <a:rPr lang="en-US" b="1" dirty="0">
                <a:solidFill>
                  <a:srgbClr val="FFFF00"/>
                </a:solidFill>
              </a:rPr>
              <a:t>iii = 3</a:t>
            </a:r>
          </a:p>
          <a:p>
            <a:pPr lvl="1"/>
            <a:r>
              <a:rPr lang="en-US" b="1" dirty="0">
                <a:solidFill>
                  <a:srgbClr val="FFFF00"/>
                </a:solidFill>
              </a:rPr>
              <a:t>iv = 4</a:t>
            </a:r>
          </a:p>
          <a:p>
            <a:pPr lvl="1"/>
            <a:r>
              <a:rPr lang="en-US" b="1" dirty="0">
                <a:solidFill>
                  <a:srgbClr val="FFFF00"/>
                </a:solidFill>
              </a:rPr>
              <a:t>v = 5</a:t>
            </a:r>
          </a:p>
          <a:p>
            <a:pPr lvl="1"/>
            <a:r>
              <a:rPr lang="en-US" b="1" dirty="0">
                <a:solidFill>
                  <a:srgbClr val="FFFF00"/>
                </a:solidFill>
              </a:rPr>
              <a:t>x = 10</a:t>
            </a:r>
          </a:p>
        </p:txBody>
      </p:sp>
      <p:sp>
        <p:nvSpPr>
          <p:cNvPr id="5" name="Slide Number Placeholder 4"/>
          <p:cNvSpPr>
            <a:spLocks noGrp="1"/>
          </p:cNvSpPr>
          <p:nvPr>
            <p:ph type="sldNum" sz="quarter" idx="12"/>
          </p:nvPr>
        </p:nvSpPr>
        <p:spPr/>
        <p:txBody>
          <a:bodyPr/>
          <a:lstStyle/>
          <a:p>
            <a:pPr>
              <a:defRPr/>
            </a:pPr>
            <a:r>
              <a:rPr lang="en-GB" dirty="0"/>
              <a:t> </a:t>
            </a:r>
            <a:fld id="{E234264E-8860-42A2-83C5-41782AA54ED9}" type="slidenum">
              <a:rPr lang="en-GB" smtClean="0"/>
              <a:pPr>
                <a:defRPr/>
              </a:pPr>
              <a:t>9</a:t>
            </a:fld>
            <a:endParaRPr lang="en-GB" dirty="0"/>
          </a:p>
        </p:txBody>
      </p:sp>
    </p:spTree>
    <p:extLst>
      <p:ext uri="{BB962C8B-B14F-4D97-AF65-F5344CB8AC3E}">
        <p14:creationId xmlns:p14="http://schemas.microsoft.com/office/powerpoint/2010/main" val="3321939119"/>
      </p:ext>
    </p:extLst>
  </p:cSld>
  <p:clrMapOvr>
    <a:masterClrMapping/>
  </p:clrMapOvr>
  <p:timing>
    <p:tnLst>
      <p:par>
        <p:cTn id="1" dur="indefinite" restart="never" nodeType="tmRoot"/>
      </p:par>
    </p:tnLst>
  </p:timing>
</p:sld>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7260</TotalTime>
  <Words>1675</Words>
  <Application>Microsoft Office PowerPoint</Application>
  <PresentationFormat>On-screen Show (4:3)</PresentationFormat>
  <Paragraphs>216</Paragraphs>
  <Slides>23</Slides>
  <Notes>23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23</vt:i4>
      </vt:variant>
    </vt:vector>
  </HeadingPairs>
  <TitlesOfParts>
    <vt:vector size="33" baseType="lpstr">
      <vt:lpstr>ＭＳ Ｐゴシック</vt:lpstr>
      <vt:lpstr>Arial</vt:lpstr>
      <vt:lpstr>ArialMT</vt:lpstr>
      <vt:lpstr>Century Gothic</vt:lpstr>
      <vt:lpstr>Times New Roman</vt:lpstr>
      <vt:lpstr>Wingdings</vt:lpstr>
      <vt:lpstr>Wingdings 2</vt:lpstr>
      <vt:lpstr>Wingdings 3</vt:lpstr>
      <vt:lpstr>2_Blue Diagonal</vt:lpstr>
      <vt:lpstr>Slice</vt:lpstr>
      <vt:lpstr>PowerPoint Presentation</vt:lpstr>
      <vt:lpstr>               Pharmacology Math </vt:lpstr>
      <vt:lpstr>PowerPoint Presentation</vt:lpstr>
      <vt:lpstr>Drug Labels </vt:lpstr>
      <vt:lpstr>Drug Labels (Slide 2 of 2)</vt:lpstr>
      <vt:lpstr>Math for Medications</vt:lpstr>
      <vt:lpstr>Healthcare Rules When  Writing Numbers</vt:lpstr>
      <vt:lpstr>Rounding Numbers</vt:lpstr>
      <vt:lpstr>Roman Numerals</vt:lpstr>
      <vt:lpstr>Measurement Systems</vt:lpstr>
      <vt:lpstr>Household System</vt:lpstr>
      <vt:lpstr>Converting Between  Measurement Systems</vt:lpstr>
      <vt:lpstr>Metric System</vt:lpstr>
      <vt:lpstr>Temperature Conversion </vt:lpstr>
      <vt:lpstr>Solid Medication Doses: Quantity Needed for a Specific Time Period</vt:lpstr>
      <vt:lpstr>Solid Medication Doses:  Number of Tablets Per Dose</vt:lpstr>
      <vt:lpstr>Liquid Medication Doses</vt:lpstr>
      <vt:lpstr>Liquid Medication Dose with Matching and Nonmatching Labels</vt:lpstr>
      <vt:lpstr>Solutions</vt:lpstr>
      <vt:lpstr>Pediatric Dose</vt:lpstr>
      <vt:lpstr>Reading Syringes</vt:lpstr>
      <vt:lpstr>Patient Coaching</vt:lpstr>
      <vt:lpstr>Legal and Ethical Issues</vt:lpstr>
    </vt:vector>
  </TitlesOfParts>
  <Company>REED Elsevier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Joyce Curtis</cp:lastModifiedBy>
  <cp:revision>609</cp:revision>
  <dcterms:created xsi:type="dcterms:W3CDTF">2005-01-16T17:28:53Z</dcterms:created>
  <dcterms:modified xsi:type="dcterms:W3CDTF">2020-01-11T21:40:26Z</dcterms:modified>
</cp:coreProperties>
</file>