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  <p:sldId id="257" r:id="rId3"/>
    <p:sldId id="259" r:id="rId4"/>
    <p:sldId id="260" r:id="rId5"/>
    <p:sldId id="266" r:id="rId6"/>
    <p:sldId id="261" r:id="rId7"/>
    <p:sldId id="267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2664" y="-11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CCBD5-CA97-4399-87BD-C490F92EF67D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EBE5A-0258-4A0B-A8EC-D0AB58B0D9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CCBD5-CA97-4399-87BD-C490F92EF67D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EBE5A-0258-4A0B-A8EC-D0AB58B0D9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CCBD5-CA97-4399-87BD-C490F92EF67D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EBE5A-0258-4A0B-A8EC-D0AB58B0D9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CCBD5-CA97-4399-87BD-C490F92EF67D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EBE5A-0258-4A0B-A8EC-D0AB58B0D9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CCBD5-CA97-4399-87BD-C490F92EF67D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EBE5A-0258-4A0B-A8EC-D0AB58B0D9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CCBD5-CA97-4399-87BD-C490F92EF67D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EBE5A-0258-4A0B-A8EC-D0AB58B0D9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CCBD5-CA97-4399-87BD-C490F92EF67D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EBE5A-0258-4A0B-A8EC-D0AB58B0D9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CCBD5-CA97-4399-87BD-C490F92EF67D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EBE5A-0258-4A0B-A8EC-D0AB58B0D9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CCBD5-CA97-4399-87BD-C490F92EF67D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EBE5A-0258-4A0B-A8EC-D0AB58B0D9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CCBD5-CA97-4399-87BD-C490F92EF67D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EBE5A-0258-4A0B-A8EC-D0AB58B0D9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CCBD5-CA97-4399-87BD-C490F92EF67D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ACEBE5A-0258-4A0B-A8EC-D0AB58B0D9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D0CCBD5-CA97-4399-87BD-C490F92EF67D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ACEBE5A-0258-4A0B-A8EC-D0AB58B0D99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Protective Factors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Community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Community factors play a large role in both risk and protective factors, and are culturally </a:t>
            </a:r>
            <a:r>
              <a:rPr lang="en-US" dirty="0" smtClean="0"/>
              <a:t>variable</a:t>
            </a:r>
            <a:endParaRPr lang="en-US" dirty="0" smtClean="0"/>
          </a:p>
          <a:p>
            <a:r>
              <a:rPr lang="en-US" dirty="0" smtClean="0"/>
              <a:t>Drug availability was a primary community-level risk factor measured </a:t>
            </a:r>
            <a:r>
              <a:rPr lang="en-US" dirty="0" smtClean="0"/>
              <a:t>by </a:t>
            </a:r>
            <a:r>
              <a:rPr lang="en-US" dirty="0" err="1" smtClean="0"/>
              <a:t>NHSDA</a:t>
            </a:r>
            <a:r>
              <a:rPr lang="en-US" dirty="0" smtClean="0"/>
              <a:t> </a:t>
            </a:r>
          </a:p>
          <a:p>
            <a:r>
              <a:rPr lang="en-US" dirty="0" smtClean="0"/>
              <a:t>Marijuana is the only drug identified by youth and adolescents as easy to obtain across all cultures	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Community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Marijuana availability is identified as easy to obtain in both African American and white communities; less in Hispanic (</a:t>
            </a:r>
            <a:r>
              <a:rPr lang="en-US" dirty="0" err="1" smtClean="0"/>
              <a:t>SAMSHA</a:t>
            </a:r>
            <a:r>
              <a:rPr lang="en-US" dirty="0" smtClean="0"/>
              <a:t>; </a:t>
            </a:r>
            <a:r>
              <a:rPr lang="en-US" dirty="0" err="1" smtClean="0"/>
              <a:t>NHSDA</a:t>
            </a:r>
            <a:r>
              <a:rPr lang="en-US" dirty="0" smtClean="0"/>
              <a:t>)</a:t>
            </a:r>
          </a:p>
          <a:p>
            <a:r>
              <a:rPr lang="en-US" dirty="0" smtClean="0"/>
              <a:t>Studies and surveys indicate that protective factors for children and adolescents in addiction include home, school and peer relationships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 Home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Parental Attitudes toward Substance Use, including Alcohol</a:t>
            </a:r>
          </a:p>
          <a:p>
            <a:r>
              <a:rPr lang="en-US" dirty="0" smtClean="0"/>
              <a:t>Parental </a:t>
            </a:r>
            <a:r>
              <a:rPr lang="en-US" dirty="0" smtClean="0"/>
              <a:t>discipline style – adolescents who report arguing with their parents several times a week, or those who parents </a:t>
            </a:r>
            <a:r>
              <a:rPr lang="en-US" b="1" dirty="0" smtClean="0"/>
              <a:t>were not all strict </a:t>
            </a:r>
            <a:r>
              <a:rPr lang="en-US" dirty="0" smtClean="0"/>
              <a:t>on dress, homework or curfew were the most likely to have used substances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 Home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Adolescents who say they would talk to a parent about a serious matter are the less likely to use substances; those who say they would talk to a friend over a parent are most likely to use</a:t>
            </a:r>
            <a:r>
              <a:rPr lang="en-US" dirty="0" smtClean="0"/>
              <a:t>.</a:t>
            </a:r>
          </a:p>
          <a:p>
            <a:r>
              <a:rPr lang="en-US" dirty="0" smtClean="0"/>
              <a:t>Parental commitment to school and activities</a:t>
            </a:r>
          </a:p>
          <a:p>
            <a:r>
              <a:rPr lang="en-US" dirty="0" smtClean="0"/>
              <a:t>Participation in religious beliefs and </a:t>
            </a:r>
            <a:r>
              <a:rPr lang="en-US" dirty="0" smtClean="0"/>
              <a:t>practices*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Friends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Having friends who do not use substances</a:t>
            </a:r>
          </a:p>
          <a:p>
            <a:r>
              <a:rPr lang="en-US" dirty="0" smtClean="0"/>
              <a:t>Having friends whose perception that using is associated with other negative behaviors</a:t>
            </a:r>
          </a:p>
          <a:p>
            <a:r>
              <a:rPr lang="en-US" dirty="0" smtClean="0"/>
              <a:t>Having a peer group that is committed to school and activities</a:t>
            </a:r>
          </a:p>
          <a:p>
            <a:r>
              <a:rPr lang="en-US" dirty="0" smtClean="0"/>
              <a:t>Having a social network of </a:t>
            </a:r>
            <a:r>
              <a:rPr lang="en-US" dirty="0" smtClean="0"/>
              <a:t>friends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School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Parental and self value of grades</a:t>
            </a:r>
          </a:p>
          <a:p>
            <a:r>
              <a:rPr lang="en-US" dirty="0" smtClean="0"/>
              <a:t>Limited absences</a:t>
            </a:r>
          </a:p>
          <a:p>
            <a:r>
              <a:rPr lang="en-US" dirty="0" smtClean="0"/>
              <a:t>Strong parental messages /expectations about importance of school*</a:t>
            </a:r>
          </a:p>
          <a:p>
            <a:r>
              <a:rPr lang="en-US" dirty="0" smtClean="0"/>
              <a:t>Has a social network at school</a:t>
            </a:r>
          </a:p>
          <a:p>
            <a:r>
              <a:rPr lang="en-US" dirty="0" smtClean="0"/>
              <a:t>Participation in extra-curricular activities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110</TotalTime>
  <Words>261</Words>
  <Application>Microsoft Office PowerPoint</Application>
  <PresentationFormat>On-screen Show (4:3)</PresentationFormat>
  <Paragraphs>26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Flow</vt:lpstr>
      <vt:lpstr>Protective Factors</vt:lpstr>
      <vt:lpstr>Community</vt:lpstr>
      <vt:lpstr>Community</vt:lpstr>
      <vt:lpstr>At Home</vt:lpstr>
      <vt:lpstr>At Home</vt:lpstr>
      <vt:lpstr>Friends</vt:lpstr>
      <vt:lpstr>School</vt:lpstr>
    </vt:vector>
  </TitlesOfParts>
  <Company>PBH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Common drugs of abuse</dc:title>
  <dc:creator>Susan Polyot</dc:creator>
  <cp:lastModifiedBy>spolyot</cp:lastModifiedBy>
  <cp:revision>5</cp:revision>
  <dcterms:created xsi:type="dcterms:W3CDTF">2013-03-04T18:57:05Z</dcterms:created>
  <dcterms:modified xsi:type="dcterms:W3CDTF">2017-04-04T22:05:48Z</dcterms:modified>
</cp:coreProperties>
</file>