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16AC2-28C8-4A05-B57A-7AF22DC59A0D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6F598-F3B2-47A7-8098-784750E97D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African - Americans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Cultural issues in SA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African Americans are more likely to be arrested and incarcerated for drug crimes than offered treatment alternatives.</a:t>
            </a:r>
          </a:p>
          <a:p>
            <a:r>
              <a:rPr lang="en-US" dirty="0"/>
              <a:t>Advertising by alcohol companies targeted to black, low income communities</a:t>
            </a:r>
          </a:p>
          <a:p>
            <a:r>
              <a:rPr lang="en-US" dirty="0"/>
              <a:t>Black and Latino males are three times more likely than white males to have their cars stopped and searched for drugs – even though white males are four-and-a-half times more likely to actually have drugs on them when they are stopped. These statistics were well known before BLM</a:t>
            </a:r>
          </a:p>
          <a:p>
            <a:r>
              <a:rPr lang="en-US" dirty="0"/>
              <a:t>Crack cocaine laws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Barriers to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Lack of culturally sensitive treatment</a:t>
            </a:r>
          </a:p>
          <a:p>
            <a:r>
              <a:rPr lang="en-US" dirty="0"/>
              <a:t>Childcare/ insurance</a:t>
            </a:r>
          </a:p>
          <a:p>
            <a:r>
              <a:rPr lang="en-US" dirty="0"/>
              <a:t>Internalized oppression and shame</a:t>
            </a:r>
          </a:p>
          <a:p>
            <a:r>
              <a:rPr lang="en-US" dirty="0"/>
              <a:t>Culturally and in families, drugs are not accepted – seen as “gang behavior” </a:t>
            </a:r>
          </a:p>
          <a:p>
            <a:r>
              <a:rPr lang="en-US" dirty="0"/>
              <a:t>Difficult to seek help, or have family involvement</a:t>
            </a:r>
          </a:p>
          <a:p>
            <a:r>
              <a:rPr lang="en-US" dirty="0"/>
              <a:t>Reentry into same community- relapse rate is  higher than general population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25FAA-7B59-41BD-97C2-479A00E9A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143FB-B54A-45A4-94C8-680F1F77C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issues that define movements like BLM lead to increased SA</a:t>
            </a:r>
          </a:p>
          <a:p>
            <a:r>
              <a:rPr lang="en-US" dirty="0"/>
              <a:t>Why has the dominant culture tried to remove BLM with ALM? </a:t>
            </a:r>
          </a:p>
          <a:p>
            <a:r>
              <a:rPr lang="en-US" dirty="0"/>
              <a:t>What happens when a cultural experience is reshaped or redefined by the </a:t>
            </a:r>
            <a:r>
              <a:rPr lang="en-US"/>
              <a:t>dominant culture?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7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</a:t>
            </a:r>
            <a:r>
              <a:rPr lang="en-US" dirty="0" err="1"/>
              <a:t>ch</a:t>
            </a:r>
            <a:r>
              <a:rPr lang="en-US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12% of US population(33.9 million)</a:t>
            </a:r>
          </a:p>
          <a:p>
            <a:r>
              <a:rPr lang="en-US" dirty="0"/>
              <a:t>Long history of oppression which continues</a:t>
            </a:r>
          </a:p>
          <a:p>
            <a:r>
              <a:rPr lang="en-US" dirty="0"/>
              <a:t>Value- group survival and connection more valued than individual</a:t>
            </a:r>
          </a:p>
          <a:p>
            <a:r>
              <a:rPr lang="en-US" dirty="0"/>
              <a:t>Tend to treat African- Americans as a racial group- fail to understand </a:t>
            </a:r>
            <a:r>
              <a:rPr lang="en-US" dirty="0" err="1"/>
              <a:t>hx</a:t>
            </a:r>
            <a:r>
              <a:rPr lang="en-US" dirty="0"/>
              <a:t> and culture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Many cultures </a:t>
            </a:r>
          </a:p>
          <a:p>
            <a:r>
              <a:rPr lang="en-US" dirty="0"/>
              <a:t>Hispanic blacks</a:t>
            </a:r>
          </a:p>
          <a:p>
            <a:r>
              <a:rPr lang="en-US" dirty="0"/>
              <a:t>Caribbean blacks</a:t>
            </a:r>
          </a:p>
          <a:p>
            <a:r>
              <a:rPr lang="en-US" dirty="0"/>
              <a:t>African black</a:t>
            </a:r>
          </a:p>
          <a:p>
            <a:r>
              <a:rPr lang="en-US" dirty="0"/>
              <a:t>African Muslims </a:t>
            </a:r>
          </a:p>
          <a:p>
            <a:r>
              <a:rPr lang="en-US"/>
              <a:t>African Christians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African – Americans have high rates of poverty per capita</a:t>
            </a:r>
          </a:p>
          <a:p>
            <a:r>
              <a:rPr lang="en-US" dirty="0"/>
              <a:t>High rates of single mother homes</a:t>
            </a:r>
          </a:p>
          <a:p>
            <a:r>
              <a:rPr lang="en-US" dirty="0"/>
              <a:t>Often lack childcare / insurance to get help for any SA problem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/>
              <a:t>African Americans are overrepresented in many areas-</a:t>
            </a:r>
          </a:p>
          <a:p>
            <a:r>
              <a:rPr lang="en-US" dirty="0"/>
              <a:t>12% of overall population, yet 40 % of homeless population</a:t>
            </a:r>
          </a:p>
          <a:p>
            <a:r>
              <a:rPr lang="en-US" dirty="0"/>
              <a:t>Nearly ½ of all incarcerated prisoners</a:t>
            </a:r>
          </a:p>
          <a:p>
            <a:r>
              <a:rPr lang="en-US" dirty="0"/>
              <a:t>Children in foster care and child welfare- 45% of children in custody are African American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Vietnam and subsequent wars- heavy recruitment efforts in black communities, much more likely to have war zone exposure than any other race. Significantly higher than whites.</a:t>
            </a:r>
          </a:p>
          <a:p>
            <a:r>
              <a:rPr lang="en-US" dirty="0"/>
              <a:t>Increased PTSD rates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22% of African American families live in poverty, compared to 13% of U.S. population as a whole. Only 8% of non Hispanic whites live in poverty.</a:t>
            </a:r>
          </a:p>
          <a:p>
            <a:r>
              <a:rPr lang="en-US" dirty="0"/>
              <a:t>While the Fair Housing Act was passed in 1968, the highest number of discrimination complaints based on race was 38 years later, in 2006.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Poverty, PTSD, single mother homes all are factors likely to increase sub abuse in any population</a:t>
            </a:r>
          </a:p>
          <a:p>
            <a:r>
              <a:rPr lang="en-US" dirty="0"/>
              <a:t>U.S. blacks over- represented in areas that increase SA </a:t>
            </a:r>
          </a:p>
          <a:p>
            <a:r>
              <a:rPr lang="en-US"/>
              <a:t>The </a:t>
            </a:r>
            <a:r>
              <a:rPr lang="en-US" dirty="0"/>
              <a:t>average white family in America has 12 times the accumulated net worth of the average African American family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Substance Abuse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Higher death rates from cirrhosis than any other group</a:t>
            </a:r>
          </a:p>
          <a:p>
            <a:r>
              <a:rPr lang="en-US" dirty="0"/>
              <a:t>Alcohol alone – higher mortality rates than for non Hispanic whites, even though overall ETOH use is lower</a:t>
            </a:r>
          </a:p>
          <a:p>
            <a:r>
              <a:rPr lang="en-US" dirty="0"/>
              <a:t>African Americans are more likely to report illegal drug use on a weekly basis than any other group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502</Words>
  <Application>Microsoft Office PowerPoint</Application>
  <PresentationFormat>On-screen Show (4:3)</PresentationFormat>
  <Paragraphs>52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African - Americans</vt:lpstr>
      <vt:lpstr>Notes ch 2</vt:lpstr>
      <vt:lpstr>Ch 2</vt:lpstr>
      <vt:lpstr>Ch 2</vt:lpstr>
      <vt:lpstr>Ch 2</vt:lpstr>
      <vt:lpstr>PowerPoint Presentation</vt:lpstr>
      <vt:lpstr>PowerPoint Presentation</vt:lpstr>
      <vt:lpstr>PowerPoint Presentation</vt:lpstr>
      <vt:lpstr>Substance Abuse impact</vt:lpstr>
      <vt:lpstr>SA impact</vt:lpstr>
      <vt:lpstr>Barriers to treatment</vt:lpstr>
      <vt:lpstr>Today</vt:lpstr>
    </vt:vector>
  </TitlesOfParts>
  <Company>PBH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African - Americans</dc:title>
  <dc:creator>susan polyot</dc:creator>
  <cp:lastModifiedBy>susan polyot</cp:lastModifiedBy>
  <cp:revision>6</cp:revision>
  <dcterms:created xsi:type="dcterms:W3CDTF">2014-07-15T16:34:07Z</dcterms:created>
  <dcterms:modified xsi:type="dcterms:W3CDTF">2020-06-29T20:37:04Z</dcterms:modified>
</cp:coreProperties>
</file>