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4D57-CC8D-47EC-A9B3-608ED77D1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A5B6A3-8997-4399-907E-E322A20BC5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C43FB-E9A5-4F39-ABBA-24281DFDD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E15E8-FC46-44EA-9037-004777D01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CAB23-471D-4CEB-95C0-A28580E9C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555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518DC-F3F3-4E4D-A0FA-8F3826669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400AAE-5A17-4C14-9BD3-45B117104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4F73E-7DAE-48FD-9EB8-62FB20737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38C3E-5629-43FE-9C12-7F8517D29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90A00-BC4B-4FC9-9E56-699EBB697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73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1CA4B5-07F4-446A-9DF3-0DEDEB3765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3C4A0D-B25E-48C0-8542-AEBDEA674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0646C-3A32-4F3E-B020-730C8510B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8D101-C0A5-43D4-908A-2DC98594D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62E45-8565-456A-8C43-D643F13D3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94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1EBC3-17E5-456C-B5FE-F7FCDED07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E55CB-7B33-4EB9-A8D8-177AFE4E5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32F9E-5D9E-4604-9C59-A48FCEEC8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60F11-625F-4025-A530-558E2ED85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578A7-AE51-4287-97E2-6AE213D12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50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9B30-7423-454A-AEF8-488AF94A1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270C6-9C1A-4039-9774-703B1374A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0EE4D-4D5E-49B8-87A3-55A41C3C2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EBFBD-CD4A-44B7-A320-5B0C59C51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B82E2-796C-4A7E-9C5C-4F549EC51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3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529AC-CD89-43A9-A958-29E5ADDC6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DEB2F-1CD6-465E-9C59-32E5F229EA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5D696D-2F41-4467-9CCA-7E72B4437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45DD9-A248-4261-B21B-0F4305939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AD9B1C-774E-4F7B-86C4-ED7801138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5875C-38FD-4AB1-8645-1A4078133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97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DD0F2-2228-4491-9EA5-ED1AB473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7C79E-D667-4CE2-83CB-B7E979826A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8514E-1093-45D2-A8DE-6B40718A2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5830C-066B-4D19-955C-60F9D71925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DBDE9E-503A-4C31-8C44-6FDAAD0C2D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0B5FB1-E994-4886-86A0-B6DD2E9F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9C535E-B257-432D-BBC8-8C35E018D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F73D0-6ED6-456B-AD25-AF116ABF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915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72A6B-3276-4937-8CB2-0D30019C3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47A5D1-68BF-4D54-A8FB-B525840CE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7687B-1DBA-4643-BD9D-744293EC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6D519C-785D-47BE-8FF0-4E94D0DED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1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21ED9F-66E3-4514-8541-A16672AB2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519D3E-3F89-468C-A073-46F24E5D5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86FBE-4118-4833-9220-94D986951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97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99151-585B-4C03-A414-F724CD75A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40BCF-7D34-4BE4-9017-3B147186B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C11078-3645-4B9B-8607-294CC2BC5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66E7C4-EC1E-42E0-B37A-C18575C9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5BC7E1-27FA-435F-AE10-1B7690880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1E53E1-7940-4FC7-B622-7A97534D6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446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3AA0B-F032-438D-9CD0-356794A44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0A0ED2-E9F7-40BA-B6BE-7D51512668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EA09C-8964-4618-82B2-5262EAAA1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DFF94-CC6A-43C6-93E5-104EC978B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C97FF2-E91F-4F44-84E7-CF5D6FC60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8BBA0C-B7EA-4A98-95FA-3102EC814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76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7E78E1-6B44-4725-9974-A3D35F671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0975F-B8DE-475D-9E9F-D5FA0279D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42C799-E4A0-472B-B459-F41083AC6F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CA8C9-490E-4CFD-A01C-CA8BABC0FE29}" type="datetimeFigureOut">
              <a:rPr lang="en-US" smtClean="0"/>
              <a:t>7/1/2020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11FDE-5BB5-49FD-A7FA-F56BAA1913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563F2-3E4A-4EC1-8A30-4767AE68DD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60881-D288-4F3A-9391-A1C206AD5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4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27787-9020-4832-8436-7FAB2A87A9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Diversity and inclusion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5CD04C-6EA0-4E37-83D3-008B2591CD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 104</a:t>
            </a:r>
          </a:p>
        </p:txBody>
      </p:sp>
    </p:spTree>
    <p:extLst>
      <p:ext uri="{BB962C8B-B14F-4D97-AF65-F5344CB8AC3E}">
        <p14:creationId xmlns:p14="http://schemas.microsoft.com/office/powerpoint/2010/main" val="3510390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29FD3-F325-4BD3-A050-FDABBCBD0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Respectful model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64664-8793-4FB6-888A-8BCC2628C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Chronological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Developmental Challenges: Physical, cognition, and psychological skill development affects how an individual experiences challenges at different points in life.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Trauma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and Other Threats to One’s Well-Being: Stressful situations can put individuals at risk for psychological dangers when the ability to cope with them become ineffective.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Family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History and Dynamics: Family can play a role in a person’s sense of self, ambition, and prejudices. The modern family is now one with much more diversification, less rigidity, and broadened horizons.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Unique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Physical Characteristics: People who possess unique physical characteristics may experience stress of dissatisfaction. It is on part of the counselor to reflect on the internalized negative views of stereotypes.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Location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of Residence and Language Differences: Depending upon the climate patterns, geological terrain, and types of occupations available, individuals will possess various strengths and interests. Being aware of stereotypes and biases associated with individuals who speak a different dialect can defer from inaccurate assumptions.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endParaRPr lang="en-US" sz="1300" b="0" i="0" dirty="0">
              <a:solidFill>
                <a:srgbClr val="282828"/>
              </a:solidFill>
              <a:effectLst/>
              <a:latin typeface="Proxima Nova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500" b="0" i="0" dirty="0">
                <a:solidFill>
                  <a:srgbClr val="282828"/>
                </a:solidFill>
                <a:effectLst/>
                <a:latin typeface="Proxima Nova"/>
              </a:rPr>
              <a:t>* Respectful model developed by Michael </a:t>
            </a:r>
            <a:r>
              <a:rPr lang="en-US" sz="1500" b="0" i="0" dirty="0" err="1">
                <a:solidFill>
                  <a:srgbClr val="282828"/>
                </a:solidFill>
                <a:effectLst/>
                <a:latin typeface="Proxima Nova"/>
              </a:rPr>
              <a:t>D’Andrea</a:t>
            </a:r>
            <a:r>
              <a:rPr lang="en-US" sz="1500" b="0" i="0" dirty="0">
                <a:solidFill>
                  <a:srgbClr val="282828"/>
                </a:solidFill>
                <a:effectLst/>
                <a:latin typeface="Proxima Nova"/>
              </a:rPr>
              <a:t>, Ed.D. and Judy Daniels, 1997</a:t>
            </a:r>
            <a:endParaRPr lang="en-US" sz="15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268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866B7-FCD0-4E95-B4C6-81E1DD481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Respectful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8AC2F-3C6F-494F-BDC4-D7C9F081A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R- </a:t>
            </a:r>
            <a:r>
              <a:rPr lang="en-US" i="1" dirty="0"/>
              <a:t>religion</a:t>
            </a:r>
          </a:p>
          <a:p>
            <a:r>
              <a:rPr lang="en-US" dirty="0"/>
              <a:t>E- </a:t>
            </a:r>
            <a:r>
              <a:rPr lang="en-US" i="1" dirty="0"/>
              <a:t>economics</a:t>
            </a:r>
          </a:p>
          <a:p>
            <a:r>
              <a:rPr lang="en-US" dirty="0"/>
              <a:t>S- </a:t>
            </a:r>
            <a:r>
              <a:rPr lang="en-US" i="1" dirty="0"/>
              <a:t>sexuality</a:t>
            </a:r>
          </a:p>
          <a:p>
            <a:r>
              <a:rPr lang="en-US" dirty="0"/>
              <a:t>P- </a:t>
            </a:r>
            <a:r>
              <a:rPr lang="en-US" i="1" dirty="0"/>
              <a:t>psychological health </a:t>
            </a:r>
          </a:p>
          <a:p>
            <a:r>
              <a:rPr lang="en-US" dirty="0"/>
              <a:t>E- </a:t>
            </a:r>
            <a:r>
              <a:rPr lang="en-US" i="1" dirty="0"/>
              <a:t>ethnicity</a:t>
            </a:r>
          </a:p>
          <a:p>
            <a:r>
              <a:rPr lang="en-US" dirty="0"/>
              <a:t>C- </a:t>
            </a:r>
            <a:r>
              <a:rPr lang="en-US" i="1" dirty="0"/>
              <a:t>chronological development</a:t>
            </a:r>
          </a:p>
          <a:p>
            <a:r>
              <a:rPr lang="en-US" dirty="0"/>
              <a:t>T- </a:t>
            </a:r>
            <a:r>
              <a:rPr lang="en-US" i="1" dirty="0"/>
              <a:t>trauma</a:t>
            </a:r>
          </a:p>
          <a:p>
            <a:r>
              <a:rPr lang="en-US" dirty="0"/>
              <a:t>F – </a:t>
            </a:r>
            <a:r>
              <a:rPr lang="en-US" i="1" dirty="0"/>
              <a:t>family</a:t>
            </a:r>
          </a:p>
          <a:p>
            <a:r>
              <a:rPr lang="en-US" dirty="0"/>
              <a:t>U- </a:t>
            </a:r>
            <a:r>
              <a:rPr lang="en-US" i="1" dirty="0"/>
              <a:t>unique characteristics</a:t>
            </a:r>
          </a:p>
          <a:p>
            <a:r>
              <a:rPr lang="en-US" dirty="0"/>
              <a:t>L-  </a:t>
            </a:r>
            <a:r>
              <a:rPr lang="en-US" i="1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125429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F0B3-D395-4AE2-A648-A5F14744A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7CA9D-8FB4-49D8-86DD-9FEE90824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In 2000, another  model called Respect was developed at Boston Medical Center in conjunction with relational counselors, which includes </a:t>
            </a:r>
          </a:p>
          <a:p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espect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xplanatory model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ocial context, including Stressors, Supports, Strengths and Spirituality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ower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mpathy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oncerns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rust/ 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herapeutic alliance/ </a:t>
            </a:r>
            <a:r>
              <a:rPr lang="en-US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971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B424-8406-4807-B6E1-2400AA896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Multicultural counseling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A92A9-4459-4577-AA56-34082FB02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Both of these models are client centered and can be used together in a collaborative way with clients</a:t>
            </a:r>
          </a:p>
          <a:p>
            <a:r>
              <a:rPr lang="en-US" dirty="0"/>
              <a:t>Social context, stressors and the clients worldview all are factors in substance use and in treatment of SUD</a:t>
            </a:r>
          </a:p>
        </p:txBody>
      </p:sp>
    </p:spTree>
    <p:extLst>
      <p:ext uri="{BB962C8B-B14F-4D97-AF65-F5344CB8AC3E}">
        <p14:creationId xmlns:p14="http://schemas.microsoft.com/office/powerpoint/2010/main" val="1926156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DB75-0BA7-4C21-B23E-1B87B938C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Multicultural competence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D8D69-247B-4867-A04D-9B126FB11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Counselors must be:</a:t>
            </a:r>
          </a:p>
          <a:p>
            <a:r>
              <a:rPr lang="en-US" dirty="0"/>
              <a:t>Open- minded</a:t>
            </a:r>
          </a:p>
          <a:p>
            <a:r>
              <a:rPr lang="en-US" dirty="0"/>
              <a:t>Understanding of historical context(cultural trauma) </a:t>
            </a:r>
          </a:p>
          <a:p>
            <a:r>
              <a:rPr lang="en-US" dirty="0"/>
              <a:t>Able to respect differences</a:t>
            </a:r>
          </a:p>
          <a:p>
            <a:r>
              <a:rPr lang="en-US" dirty="0"/>
              <a:t>Open to understanding everyone's experiences are not the same</a:t>
            </a:r>
          </a:p>
          <a:p>
            <a:r>
              <a:rPr lang="en-US" dirty="0"/>
              <a:t>Aware of own biases</a:t>
            </a:r>
          </a:p>
          <a:p>
            <a:r>
              <a:rPr lang="en-US" dirty="0"/>
              <a:t>Able to </a:t>
            </a:r>
            <a:r>
              <a:rPr lang="en-US"/>
              <a:t>work on </a:t>
            </a:r>
            <a:r>
              <a:rPr lang="en-US" dirty="0"/>
              <a:t>own growth </a:t>
            </a:r>
          </a:p>
        </p:txBody>
      </p:sp>
    </p:spTree>
    <p:extLst>
      <p:ext uri="{BB962C8B-B14F-4D97-AF65-F5344CB8AC3E}">
        <p14:creationId xmlns:p14="http://schemas.microsoft.com/office/powerpoint/2010/main" val="74123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3562C-9D88-4B19-AFA5-2958CF537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Diversity, Equality and Inclusion (DEI)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42191-2DD0-4CE9-A388-6A071665E5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“Equality is being invited into the room. Diversity is getting a seat at the table. Inclusion is sharing your views and being heard.”</a:t>
            </a:r>
          </a:p>
          <a:p>
            <a:pPr marL="0" indent="0">
              <a:buNone/>
            </a:pPr>
            <a:r>
              <a:rPr lang="en-US" sz="1600" dirty="0"/>
              <a:t>(British national standards 2019)</a:t>
            </a:r>
          </a:p>
          <a:p>
            <a:pPr marL="0" indent="0">
              <a:buNone/>
            </a:pPr>
            <a:r>
              <a:rPr lang="en-US" dirty="0"/>
              <a:t>Diversity - being diverse, different, variety</a:t>
            </a:r>
          </a:p>
          <a:p>
            <a:pPr marL="0" indent="0">
              <a:buNone/>
            </a:pPr>
            <a:r>
              <a:rPr lang="en-US" dirty="0"/>
              <a:t>Equality- in pay, treatment, voice</a:t>
            </a:r>
          </a:p>
          <a:p>
            <a:pPr marL="0" indent="0">
              <a:buNone/>
            </a:pPr>
            <a:r>
              <a:rPr lang="en-US" dirty="0"/>
              <a:t>Inclusion- in decisions, represented –language, culture </a:t>
            </a:r>
          </a:p>
        </p:txBody>
      </p:sp>
    </p:spTree>
    <p:extLst>
      <p:ext uri="{BB962C8B-B14F-4D97-AF65-F5344CB8AC3E}">
        <p14:creationId xmlns:p14="http://schemas.microsoft.com/office/powerpoint/2010/main" val="1424783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F9C3-7F72-4662-B93C-3F700D5A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19762-40F4-4FFA-9A1B-88DCEA0B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Ethnicity</a:t>
            </a:r>
          </a:p>
          <a:p>
            <a:r>
              <a:rPr lang="en-US" dirty="0"/>
              <a:t>Age</a:t>
            </a:r>
          </a:p>
          <a:p>
            <a:r>
              <a:rPr lang="en-US" dirty="0"/>
              <a:t>Marital status</a:t>
            </a:r>
          </a:p>
          <a:p>
            <a:r>
              <a:rPr lang="en-US" dirty="0"/>
              <a:t>Cultural background</a:t>
            </a:r>
          </a:p>
          <a:p>
            <a:r>
              <a:rPr lang="en-US" dirty="0"/>
              <a:t>Sexual identity</a:t>
            </a:r>
          </a:p>
          <a:p>
            <a:r>
              <a:rPr lang="en-US" dirty="0"/>
              <a:t>Sexual orientation</a:t>
            </a:r>
          </a:p>
          <a:p>
            <a:r>
              <a:rPr lang="en-US" dirty="0"/>
              <a:t>Religion job</a:t>
            </a:r>
          </a:p>
          <a:p>
            <a:r>
              <a:rPr lang="en-US" dirty="0"/>
              <a:t>Education…..</a:t>
            </a:r>
          </a:p>
          <a:p>
            <a:r>
              <a:rPr lang="en-US" dirty="0"/>
              <a:t>Anything   s that makes us who we are…..</a:t>
            </a:r>
          </a:p>
        </p:txBody>
      </p:sp>
    </p:spTree>
    <p:extLst>
      <p:ext uri="{BB962C8B-B14F-4D97-AF65-F5344CB8AC3E}">
        <p14:creationId xmlns:p14="http://schemas.microsoft.com/office/powerpoint/2010/main" val="231825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D7E0A-2470-4E53-B747-4E5E17DD8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098CB-1401-4A4F-98D4-1006AF7B4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“tolerating” differences-appreciating and expecting differences</a:t>
            </a:r>
          </a:p>
          <a:p>
            <a:r>
              <a:rPr lang="en-US" dirty="0"/>
              <a:t>No single person is representative of a certain group- racial or other stereotypes are damaging</a:t>
            </a:r>
          </a:p>
          <a:p>
            <a:r>
              <a:rPr lang="en-US" dirty="0"/>
              <a:t>Bias creates responses that are not consistent with client needs</a:t>
            </a:r>
          </a:p>
          <a:p>
            <a:r>
              <a:rPr lang="en-US" dirty="0"/>
              <a:t>Bias can interfere with our ability to support trust and connect with clients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204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92C08-A68F-44E8-85A1-45773042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 assumptions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AEE61-71CF-43D0-A186-54A287B73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Superiority- </a:t>
            </a:r>
            <a:r>
              <a:rPr lang="en-US" i="1" dirty="0"/>
              <a:t>I am better than you</a:t>
            </a:r>
          </a:p>
          <a:p>
            <a:endParaRPr lang="en-US" i="1" dirty="0"/>
          </a:p>
          <a:p>
            <a:r>
              <a:rPr lang="en-US" dirty="0"/>
              <a:t>Correctness- My way is the right way </a:t>
            </a:r>
          </a:p>
          <a:p>
            <a:endParaRPr lang="en-US" dirty="0"/>
          </a:p>
          <a:p>
            <a:r>
              <a:rPr lang="en-US" dirty="0"/>
              <a:t>Universality – everyone is just like me, we are all the same</a:t>
            </a:r>
          </a:p>
        </p:txBody>
      </p:sp>
    </p:spTree>
    <p:extLst>
      <p:ext uri="{BB962C8B-B14F-4D97-AF65-F5344CB8AC3E}">
        <p14:creationId xmlns:p14="http://schemas.microsoft.com/office/powerpoint/2010/main" val="539527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EE3A9-BABB-4A9F-A6BE-4B6FCEDE8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Multicultural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3E907-9B62-48BB-83E8-5F6DCD60F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 counselor to be aware of own biases</a:t>
            </a:r>
          </a:p>
          <a:p>
            <a:r>
              <a:rPr lang="en-US" dirty="0"/>
              <a:t>Knowledge / awareness of clients worldview</a:t>
            </a:r>
          </a:p>
          <a:p>
            <a:r>
              <a:rPr lang="en-US" dirty="0"/>
              <a:t>Culturally sensitive interventions</a:t>
            </a:r>
          </a:p>
        </p:txBody>
      </p:sp>
    </p:spTree>
    <p:extLst>
      <p:ext uri="{BB962C8B-B14F-4D97-AF65-F5344CB8AC3E}">
        <p14:creationId xmlns:p14="http://schemas.microsoft.com/office/powerpoint/2010/main" val="809590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F8443-CF6E-468B-AE8D-48C98A5A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centered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17535-1110-4073-8F20-BF3EB3C4B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clients world view – do not make assumptions about what you think you know</a:t>
            </a:r>
          </a:p>
          <a:p>
            <a:r>
              <a:rPr lang="en-US" dirty="0"/>
              <a:t>Ask </a:t>
            </a:r>
          </a:p>
          <a:p>
            <a:r>
              <a:rPr lang="en-US" dirty="0"/>
              <a:t>Engage</a:t>
            </a:r>
          </a:p>
          <a:p>
            <a:r>
              <a:rPr lang="en-US" dirty="0"/>
              <a:t>Non judgmental </a:t>
            </a:r>
          </a:p>
        </p:txBody>
      </p:sp>
    </p:spTree>
    <p:extLst>
      <p:ext uri="{BB962C8B-B14F-4D97-AF65-F5344CB8AC3E}">
        <p14:creationId xmlns:p14="http://schemas.microsoft.com/office/powerpoint/2010/main" val="3549629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9277C-9735-4CB9-A3E4-149C7008F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Respectful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6C2B2-0873-4107-80E2-70E63831C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Developed in 1997, and is considered still relevant as a standard for counselors</a:t>
            </a:r>
          </a:p>
          <a:p>
            <a:r>
              <a:rPr lang="en-US" dirty="0"/>
              <a:t> 10 factor model – all factors represent areas of cultural influence for clients and counselor</a:t>
            </a:r>
          </a:p>
        </p:txBody>
      </p:sp>
    </p:spTree>
    <p:extLst>
      <p:ext uri="{BB962C8B-B14F-4D97-AF65-F5344CB8AC3E}">
        <p14:creationId xmlns:p14="http://schemas.microsoft.com/office/powerpoint/2010/main" val="1563262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3F5E7-03F1-498E-A910-59F3EFC30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Respectful model*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7ABA7-E084-4DCC-9721-B3EC327DEE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Religious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-Spiritual Identity: Some clients are affected by their religion through transcendental experiences that extend beyond the ordinary. Others may identify with no religion at all.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Economic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Class Background: Class standing and roles influences a client’s development and as such affects their own identification of their strengths and expression of problems throughout therapy or counseling.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Sexual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Identity: Sexual identity influences personal development, especially for people who’ve been oppressed because of their sexuality which reduces an individual’s sense of worth.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dirty="0">
              <a:solidFill>
                <a:srgbClr val="28282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Psychological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Maturity: This type of maturity involves the ability of an individual to respond to a situation or their environment in an appropriate manner based upon their psychological strengths and needs.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endParaRPr lang="en-US" sz="1800" b="1" dirty="0">
              <a:solidFill>
                <a:srgbClr val="282828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Ethnic</a:t>
            </a:r>
            <a:r>
              <a:rPr lang="en-US" sz="18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-Cultural-Racial Identity: Some clients experience “within-group” differences which could influence their psychological development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456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5783</TotalTime>
  <Words>725</Words>
  <Application>Microsoft Office PowerPoint</Application>
  <PresentationFormat>Widescreen</PresentationFormat>
  <Paragraphs>95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Proxima Nova</vt:lpstr>
      <vt:lpstr>Times New Roman</vt:lpstr>
      <vt:lpstr>Office Theme</vt:lpstr>
      <vt:lpstr>Diversity and inclusion </vt:lpstr>
      <vt:lpstr>Diversity, Equality and Inclusion (DEI) </vt:lpstr>
      <vt:lpstr>Diversity</vt:lpstr>
      <vt:lpstr>diversity</vt:lpstr>
      <vt:lpstr>Bias assumptions </vt:lpstr>
      <vt:lpstr>Multicultural approaches</vt:lpstr>
      <vt:lpstr>Client centered</vt:lpstr>
      <vt:lpstr>Respectful Model</vt:lpstr>
      <vt:lpstr>Respectful model*</vt:lpstr>
      <vt:lpstr>Respectful model </vt:lpstr>
      <vt:lpstr>Respectful</vt:lpstr>
      <vt:lpstr>Respect </vt:lpstr>
      <vt:lpstr>Multicultural counseling</vt:lpstr>
      <vt:lpstr>Multicultural competence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Diversity and inclusion</dc:title>
  <dc:creator>susan polyot</dc:creator>
  <cp:lastModifiedBy>susan polyot</cp:lastModifiedBy>
  <cp:revision>12</cp:revision>
  <dcterms:created xsi:type="dcterms:W3CDTF">2020-07-01T17:45:02Z</dcterms:created>
  <dcterms:modified xsi:type="dcterms:W3CDTF">2020-07-05T18:09:01Z</dcterms:modified>
</cp:coreProperties>
</file>