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47"/>
  </p:notesMasterIdLst>
  <p:sldIdLst>
    <p:sldId id="316" r:id="rId2"/>
    <p:sldId id="372" r:id="rId3"/>
    <p:sldId id="498" r:id="rId4"/>
    <p:sldId id="454" r:id="rId5"/>
    <p:sldId id="499" r:id="rId6"/>
    <p:sldId id="457" r:id="rId7"/>
    <p:sldId id="458" r:id="rId8"/>
    <p:sldId id="459" r:id="rId9"/>
    <p:sldId id="462" r:id="rId10"/>
    <p:sldId id="460" r:id="rId11"/>
    <p:sldId id="463" r:id="rId12"/>
    <p:sldId id="500" r:id="rId13"/>
    <p:sldId id="465" r:id="rId14"/>
    <p:sldId id="467" r:id="rId15"/>
    <p:sldId id="501" r:id="rId16"/>
    <p:sldId id="502" r:id="rId17"/>
    <p:sldId id="503" r:id="rId18"/>
    <p:sldId id="504" r:id="rId19"/>
    <p:sldId id="530" r:id="rId20"/>
    <p:sldId id="474" r:id="rId21"/>
    <p:sldId id="505" r:id="rId22"/>
    <p:sldId id="506" r:id="rId23"/>
    <p:sldId id="507" r:id="rId24"/>
    <p:sldId id="509" r:id="rId25"/>
    <p:sldId id="508" r:id="rId26"/>
    <p:sldId id="529" r:id="rId27"/>
    <p:sldId id="510" r:id="rId28"/>
    <p:sldId id="511" r:id="rId29"/>
    <p:sldId id="512" r:id="rId30"/>
    <p:sldId id="513" r:id="rId31"/>
    <p:sldId id="514" r:id="rId32"/>
    <p:sldId id="515" r:id="rId33"/>
    <p:sldId id="528" r:id="rId34"/>
    <p:sldId id="516" r:id="rId35"/>
    <p:sldId id="517" r:id="rId36"/>
    <p:sldId id="518" r:id="rId37"/>
    <p:sldId id="519" r:id="rId38"/>
    <p:sldId id="520" r:id="rId39"/>
    <p:sldId id="521" r:id="rId40"/>
    <p:sldId id="522" r:id="rId41"/>
    <p:sldId id="523" r:id="rId42"/>
    <p:sldId id="524" r:id="rId43"/>
    <p:sldId id="525" r:id="rId44"/>
    <p:sldId id="526" r:id="rId45"/>
    <p:sldId id="527" r:id="rId4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1" autoAdjust="0"/>
    <p:restoredTop sz="89820" autoAdjust="0"/>
  </p:normalViewPr>
  <p:slideViewPr>
    <p:cSldViewPr snapToGrid="0">
      <p:cViewPr varScale="1">
        <p:scale>
          <a:sx n="83" d="100"/>
          <a:sy n="83" d="100"/>
        </p:scale>
        <p:origin x="1320" y="6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44280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Provides 9 calories per gram, whereas carbohydrates and proteins provide only 4 calories per gram.</a:t>
            </a:r>
          </a:p>
          <a:p>
            <a:pPr lvl="0"/>
            <a:r>
              <a:rPr lang="en-US" sz="1200" kern="1200" dirty="0">
                <a:solidFill>
                  <a:schemeClr val="tx1"/>
                </a:solidFill>
                <a:effectLst/>
                <a:latin typeface="Arial" charset="0"/>
                <a:ea typeface="ＭＳ Ｐゴシック" charset="0"/>
                <a:cs typeface="ＭＳ Ｐゴシック" charset="0"/>
              </a:rPr>
              <a:t>Cholesterol is a waxy, fat-like substance. It is carried in the blood by high-density lipoprotein (HDL) and low-density lipoprotein (LDL). </a:t>
            </a:r>
          </a:p>
          <a:p>
            <a:pPr lvl="0"/>
            <a:r>
              <a:rPr lang="en-US" sz="1200" kern="1200" dirty="0">
                <a:solidFill>
                  <a:schemeClr val="tx1"/>
                </a:solidFill>
                <a:effectLst/>
                <a:latin typeface="Arial" charset="0"/>
                <a:ea typeface="ＭＳ Ｐゴシック" charset="0"/>
                <a:cs typeface="ＭＳ Ｐゴシック" charset="0"/>
              </a:rPr>
              <a:t>See the unnumbered box in the textbook that discusses triglycerides.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522117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23.3 in the textbook to view examples of major and trace minerals.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529783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23.4 in the textbook to fat- and water-soluble vitamins.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668681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When our body uses oxygen to burn food for energy, free radicals are formed.</a:t>
            </a:r>
          </a:p>
          <a:p>
            <a:pPr lvl="0"/>
            <a:r>
              <a:rPr lang="en-US" dirty="0"/>
              <a:t>Excessive free radicals can affect our health by attacking cells’ DNA and blood vessels.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642189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Drinking water every day is important for a person’s health.</a:t>
            </a:r>
          </a:p>
          <a:p>
            <a:pPr lvl="0"/>
            <a:r>
              <a:rPr lang="en-US" sz="1200" kern="1200" dirty="0">
                <a:solidFill>
                  <a:schemeClr val="tx1"/>
                </a:solidFill>
                <a:effectLst/>
                <a:latin typeface="Arial" charset="0"/>
                <a:ea typeface="ＭＳ Ｐゴシック" charset="0"/>
                <a:cs typeface="ＭＳ Ｐゴシック" charset="0"/>
              </a:rPr>
              <a:t>Our need for water increases in hot weather, when we are more active, or when we have a fever, diarrhea, or vomiting.</a:t>
            </a:r>
          </a:p>
          <a:p>
            <a:pPr lvl="0"/>
            <a:r>
              <a:rPr lang="en-US" sz="1200" kern="1200" dirty="0">
                <a:solidFill>
                  <a:schemeClr val="tx1"/>
                </a:solidFill>
                <a:effectLst/>
                <a:latin typeface="Arial" charset="0"/>
                <a:ea typeface="ＭＳ Ｐゴシック" charset="0"/>
                <a:cs typeface="ＭＳ Ｐゴシック" charset="0"/>
              </a:rPr>
              <a:t>The recommended daily intake of water for healthy men is about 13 cups; the recommendation for healthy women is 9 cups.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340236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For over a century, the US Department of Agriculture (USDA) has provided food guides to the public.</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169847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23.1 in the textbook to view the ChooseMyPlate.gov graphic.</a:t>
            </a:r>
          </a:p>
          <a:p>
            <a:pPr lvl="0"/>
            <a:r>
              <a:rPr lang="en-US" sz="1200" kern="1200" dirty="0">
                <a:solidFill>
                  <a:schemeClr val="tx1"/>
                </a:solidFill>
                <a:effectLst/>
                <a:latin typeface="Arial" charset="0"/>
                <a:ea typeface="ＭＳ Ｐゴシック" charset="0"/>
                <a:cs typeface="ＭＳ Ｐゴシック" charset="0"/>
              </a:rPr>
              <a:t>Refer to Table 23.5 in the textbook to view food groups with serving amounts for MyPlate.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722616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USDA publishes Dietary Guidelines every 5 years.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337532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23.2 to read a nutrition facts label and Figure 23.3 to view a sample ingredients list.</a:t>
            </a:r>
          </a:p>
          <a:p>
            <a:pPr lvl="0"/>
            <a:r>
              <a:rPr lang="en-US" sz="1200" kern="1200" dirty="0">
                <a:solidFill>
                  <a:schemeClr val="tx1"/>
                </a:solidFill>
                <a:effectLst/>
                <a:latin typeface="Arial" charset="0"/>
                <a:ea typeface="ＭＳ Ｐゴシック" charset="0"/>
                <a:cs typeface="ＭＳ Ｐゴシック" charset="0"/>
              </a:rPr>
              <a:t>Ingredient lists on foods are also important to understand. Look at trans fats and avoid certain ingredients like high fructose corn syrup and certain food colorings. Also, identify allergens.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730736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Patients may need to change their diet for a variety of reasons: preparation for a procedure, dental problems, illness, or a condition that requires dietary changes.</a:t>
            </a:r>
          </a:p>
          <a:p>
            <a:pPr lvl="0"/>
            <a:r>
              <a:rPr lang="en-US" sz="1200" kern="1200" dirty="0">
                <a:solidFill>
                  <a:schemeClr val="tx1"/>
                </a:solidFill>
                <a:effectLst/>
                <a:latin typeface="Arial" charset="0"/>
                <a:ea typeface="ＭＳ Ｐゴシック" charset="0"/>
                <a:cs typeface="ＭＳ Ｐゴシック" charset="0"/>
              </a:rPr>
              <a:t>What are the two types of liquid diets used? </a:t>
            </a:r>
            <a:r>
              <a:rPr lang="en-US" sz="1200" i="1" kern="1200" dirty="0">
                <a:solidFill>
                  <a:schemeClr val="tx1"/>
                </a:solidFill>
                <a:effectLst/>
                <a:latin typeface="Arial" charset="0"/>
                <a:ea typeface="ＭＳ Ｐゴシック" charset="0"/>
                <a:cs typeface="ＭＳ Ｐゴシック" charset="0"/>
              </a:rPr>
              <a:t>(A clear liquid diet includes only transparent or translucent liquids, such as broth soups, tea, and gelatin. A full liquid diet includes all foods allowed on a clear liquid diet plus milk, custards, strained cream soups, refined cereals, eggnog, milkshakes, and all juices.)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A soft or light diet eliminates roughage, and a mechanical soft diet requires food to be chopped or pureed for texture change. Refer to Table 23.6 in the textbook.</a:t>
            </a:r>
          </a:p>
          <a:p>
            <a:pPr lvl="0"/>
            <a:r>
              <a:rPr lang="en-US" sz="1200" kern="1200" dirty="0">
                <a:solidFill>
                  <a:schemeClr val="tx1"/>
                </a:solidFill>
                <a:effectLst/>
                <a:latin typeface="Arial" charset="0"/>
                <a:ea typeface="ＭＳ Ｐゴシック" charset="0"/>
                <a:cs typeface="ＭＳ Ｐゴシック" charset="0"/>
              </a:rPr>
              <a:t>A bland diet restricts dietary components classified as gastrointestinal irritants.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4184419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9745077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trying to achieve or maintain a healthy weight, a person needs to find the balance between the number of calories eaten and the number used.</a:t>
            </a:r>
          </a:p>
          <a:p>
            <a:pPr lvl="0"/>
            <a:r>
              <a:rPr lang="en-US" sz="1200" kern="1200" dirty="0">
                <a:solidFill>
                  <a:schemeClr val="tx1"/>
                </a:solidFill>
                <a:effectLst/>
                <a:latin typeface="Arial" charset="0"/>
                <a:ea typeface="ＭＳ Ｐゴシック" charset="0"/>
                <a:cs typeface="ＭＳ Ｐゴシック" charset="0"/>
              </a:rPr>
              <a:t>Refer to Table 23.7 in the textbook for quick methods to estimate portion size.</a:t>
            </a:r>
          </a:p>
          <a:p>
            <a:pPr lvl="0"/>
            <a:r>
              <a:rPr lang="en-US" sz="1200" kern="1200" dirty="0">
                <a:solidFill>
                  <a:schemeClr val="tx1"/>
                </a:solidFill>
                <a:effectLst/>
                <a:latin typeface="Arial" charset="0"/>
                <a:ea typeface="ＭＳ Ｐゴシック" charset="0"/>
                <a:cs typeface="ＭＳ Ｐゴシック" charset="0"/>
              </a:rPr>
              <a:t>According to a study from 2015 to 2016, the prevalence of obesity in adults has increased to 39.8%, which is up form 10 years earlier.</a:t>
            </a:r>
          </a:p>
          <a:p>
            <a:pPr lvl="0"/>
            <a:r>
              <a:rPr lang="en-US" sz="1200" kern="1200" dirty="0">
                <a:solidFill>
                  <a:schemeClr val="tx1"/>
                </a:solidFill>
                <a:effectLst/>
                <a:latin typeface="Arial" charset="0"/>
                <a:ea typeface="ＭＳ Ｐゴシック" charset="0"/>
                <a:cs typeface="ＭＳ Ｐゴシック" charset="0"/>
              </a:rPr>
              <a:t>If a person’s BMI is less than 18.5, that person is considered underweight; a BMI higher than 25 but less than 30 is considered overweight; and a BMI higher than 30 is considered obese.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2612770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23.8 in the textbook to discuss weight loss medications.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797595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23.4 in the textbook.</a:t>
            </a:r>
          </a:p>
          <a:p>
            <a:pPr lvl="0"/>
            <a:r>
              <a:rPr lang="en-US" sz="1200" kern="1200" dirty="0">
                <a:solidFill>
                  <a:schemeClr val="tx1"/>
                </a:solidFill>
                <a:effectLst/>
                <a:latin typeface="Arial" charset="0"/>
                <a:ea typeface="ＭＳ Ｐゴシック" charset="0"/>
                <a:cs typeface="ＭＳ Ｐゴシック" charset="0"/>
              </a:rPr>
              <a:t>The American Diabetes Association encourages the following diabetes meal plans: the Glycemic Index approach, the “Create Your Plate” method, and carb counting.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782768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Sodium is essential to our bodies because it helps to regulate fluid balance.</a:t>
            </a:r>
          </a:p>
          <a:p>
            <a:pPr lvl="0"/>
            <a:r>
              <a:rPr lang="en-US" sz="1200" kern="1200" dirty="0">
                <a:solidFill>
                  <a:schemeClr val="tx1"/>
                </a:solidFill>
                <a:effectLst/>
                <a:latin typeface="Arial" charset="0"/>
                <a:ea typeface="ＭＳ Ｐゴシック" charset="0"/>
                <a:cs typeface="ＭＳ Ｐゴシック" charset="0"/>
              </a:rPr>
              <a:t>Refer to the unnumbered box in the textbook titled “Foods High in Sodium.”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2838309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23.9 in the textbook to discuss the DASH eating plan.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601602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Table 23.10 in the textbook lists the adult services for each food group.</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9479619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protein is broken down in the body, the waste products are eliminated in the urine.</a:t>
            </a:r>
          </a:p>
          <a:p>
            <a:pPr lvl="0"/>
            <a:r>
              <a:rPr lang="en-US" sz="1200" kern="1200" dirty="0">
                <a:solidFill>
                  <a:schemeClr val="tx1"/>
                </a:solidFill>
                <a:effectLst/>
                <a:latin typeface="Arial" charset="0"/>
                <a:ea typeface="ＭＳ Ｐゴシック" charset="0"/>
                <a:cs typeface="ＭＳ Ｐゴシック" charset="0"/>
              </a:rPr>
              <a:t>Foods with small amounts of protein include vegetables and starches. Fruits, sugars, and fats have trace amounts of protein.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972961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Limiting fiber and the residue makes stools smaller and lessens irritation on the intestinal lining.</a:t>
            </a:r>
          </a:p>
          <a:p>
            <a:pPr lvl="0"/>
            <a:r>
              <a:rPr lang="en-US" sz="1200" kern="1200" dirty="0">
                <a:solidFill>
                  <a:schemeClr val="tx1"/>
                </a:solidFill>
                <a:effectLst/>
                <a:latin typeface="Arial" charset="0"/>
                <a:ea typeface="ＭＳ Ｐゴシック" charset="0"/>
                <a:cs typeface="ＭＳ Ｐゴシック" charset="0"/>
              </a:rPr>
              <a:t>High-fiber diets add more bulk to the stools.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3399890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food allergy occurs when the immune system overreacts to a protein in the food.</a:t>
            </a:r>
          </a:p>
          <a:p>
            <a:pPr lvl="0"/>
            <a:r>
              <a:rPr lang="en-US" sz="1200" kern="1200" dirty="0">
                <a:solidFill>
                  <a:schemeClr val="tx1"/>
                </a:solidFill>
                <a:effectLst/>
                <a:latin typeface="Arial" charset="0"/>
                <a:ea typeface="ＭＳ Ｐゴシック" charset="0"/>
                <a:cs typeface="ＭＳ Ｐゴシック" charset="0"/>
              </a:rPr>
              <a:t>Symptoms may include itching, hives, nausea, vomiting, diarrhea, difficulty breathing, or anaphylaxis.</a:t>
            </a:r>
          </a:p>
          <a:p>
            <a:pPr lvl="0"/>
            <a:r>
              <a:rPr lang="en-US" sz="1200" kern="1200" dirty="0">
                <a:solidFill>
                  <a:schemeClr val="tx1"/>
                </a:solidFill>
                <a:effectLst/>
                <a:latin typeface="Arial" charset="0"/>
                <a:ea typeface="ＭＳ Ｐゴシック" charset="0"/>
                <a:cs typeface="ＭＳ Ｐゴシック" charset="0"/>
              </a:rPr>
              <a:t>When people suspect a food allergy, the elimination diet can be used. People remove suspicious foods from their diet.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3141476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FDA regulates the gluten-free food labeling claim.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603603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6091323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a person’s small intestine does not produce enough lactase, the lactose moves into the large intestine. The bacteria in the large intestine break down the lactose, causing bloating, cramps, diarrhea, nausea, and gas.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36031008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Table 23.11 in the textbook describes the nutritional needs by age groups.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40686538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During pregnancy, it is important to eat a healthy diet.</a:t>
            </a:r>
          </a:p>
          <a:p>
            <a:pPr lvl="0"/>
            <a:r>
              <a:rPr lang="en-US" sz="1200" kern="1200" dirty="0">
                <a:solidFill>
                  <a:schemeClr val="tx1"/>
                </a:solidFill>
                <a:effectLst/>
                <a:latin typeface="Arial" charset="0"/>
                <a:ea typeface="ＭＳ Ｐゴシック" charset="0"/>
                <a:cs typeface="ＭＳ Ｐゴシック" charset="0"/>
              </a:rPr>
              <a:t>Depending on the mother’s morning sickness, eating a balanced diet can be tricky during the first trimester.</a:t>
            </a:r>
          </a:p>
          <a:p>
            <a:pPr lvl="0"/>
            <a:r>
              <a:rPr lang="en-US" sz="1200" kern="1200" dirty="0">
                <a:solidFill>
                  <a:schemeClr val="tx1"/>
                </a:solidFill>
                <a:effectLst/>
                <a:latin typeface="Arial" charset="0"/>
                <a:ea typeface="ＭＳ Ｐゴシック" charset="0"/>
                <a:cs typeface="ＭＳ Ｐゴシック" charset="0"/>
              </a:rPr>
              <a:t>The mother who is breastfeeding needs to drink additional water to maintain her milk volume.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57894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people have also used this type of diet to lose weight.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769187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People with this disease can struggle with several issues, including nausea, diarrhea, constipation, and poor appetite.</a:t>
            </a:r>
          </a:p>
          <a:p>
            <a:pPr lvl="0"/>
            <a:r>
              <a:rPr lang="en-US" sz="1200" kern="1200" dirty="0">
                <a:solidFill>
                  <a:schemeClr val="tx1"/>
                </a:solidFill>
                <a:effectLst/>
                <a:latin typeface="Arial" charset="0"/>
                <a:ea typeface="ＭＳ Ｐゴシック" charset="0"/>
                <a:cs typeface="ＭＳ Ｐゴシック" charset="0"/>
              </a:rPr>
              <a:t>With unintended weight loss, additional “healthy” calories should be added to the diet.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975570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 undergoing radiation and chemotherapy can experience issues that affect eating.</a:t>
            </a:r>
          </a:p>
          <a:p>
            <a:pPr lvl="0"/>
            <a:r>
              <a:rPr lang="en-US" sz="1200" kern="1200" dirty="0">
                <a:solidFill>
                  <a:schemeClr val="tx1"/>
                </a:solidFill>
                <a:effectLst/>
                <a:latin typeface="Arial" charset="0"/>
                <a:ea typeface="ＭＳ Ｐゴシック" charset="0"/>
                <a:cs typeface="ＭＳ Ｐゴシック" charset="0"/>
              </a:rPr>
              <a:t>Cancer treatments can cause appetite changes, diarrhea or constipation, fatigue, dry mouth, nausea, vomiting, and weight gain or loss.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33426457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Procedure 23.1 details the process of coaching a patient regarding a dietary change.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16140205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Being aware means being alert and understanding what you are perceiving.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18943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It is important for the medical assistant to get to know what the patient is eating and why.</a:t>
            </a:r>
          </a:p>
          <a:p>
            <a:pPr lvl="0"/>
            <a:r>
              <a:rPr lang="en-US" sz="1200" kern="1200" dirty="0">
                <a:solidFill>
                  <a:schemeClr val="tx1"/>
                </a:solidFill>
                <a:effectLst/>
                <a:latin typeface="Arial" charset="0"/>
                <a:ea typeface="ＭＳ Ｐゴシック" charset="0"/>
                <a:cs typeface="ＭＳ Ｐゴシック" charset="0"/>
              </a:rPr>
              <a:t>Be aware of cultural diets.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1658732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Good nutrition is important for a person’s health and well-being.</a:t>
            </a:r>
          </a:p>
          <a:p>
            <a:pPr lvl="0"/>
            <a:r>
              <a:rPr lang="en-US" sz="1200" kern="1200" dirty="0">
                <a:solidFill>
                  <a:schemeClr val="tx1"/>
                </a:solidFill>
                <a:effectLst/>
                <a:latin typeface="Arial" charset="0"/>
                <a:ea typeface="ＭＳ Ｐゴシック" charset="0"/>
                <a:cs typeface="ＭＳ Ｐゴシック" charset="0"/>
              </a:rPr>
              <a:t>The medical assistant is an important team member when there is a need to help patients transition to a new diet.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17874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rPr>
              <a:t>Every action in the body, involuntary or voluntary, requires energy.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192556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medical assistant provided the patient with written materials, this should also be noted in the documentation.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3615316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52116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rPr>
              <a:t>The BMR can play a role in a person’s tendency to gain weight.</a:t>
            </a:r>
          </a:p>
          <a:p>
            <a:pPr lvl="0"/>
            <a:r>
              <a:rPr lang="en-US" sz="1200" kern="1200" dirty="0">
                <a:solidFill>
                  <a:schemeClr val="tx1"/>
                </a:solidFill>
                <a:effectLst/>
                <a:latin typeface="Arial" charset="0"/>
                <a:ea typeface="ＭＳ Ｐゴシック" charset="0"/>
              </a:rPr>
              <a:t>The body stores unused calories as fat.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2123426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Dietary deficiencies result in undernourishment or malnourishment and may lead to a variety of diseases.</a:t>
            </a:r>
          </a:p>
          <a:p>
            <a:pPr lvl="0"/>
            <a:r>
              <a:rPr lang="en-US" sz="1200" kern="1200" dirty="0">
                <a:solidFill>
                  <a:schemeClr val="tx1"/>
                </a:solidFill>
                <a:effectLst/>
                <a:latin typeface="Arial" charset="0"/>
                <a:ea typeface="ＭＳ Ｐゴシック" charset="0"/>
                <a:cs typeface="ＭＳ Ｐゴシック" charset="0"/>
              </a:rPr>
              <a:t>What is the basal metabolic rate? </a:t>
            </a:r>
            <a:r>
              <a:rPr lang="en-US" sz="1200" i="1" kern="1200" dirty="0">
                <a:solidFill>
                  <a:schemeClr val="tx1"/>
                </a:solidFill>
                <a:effectLst/>
                <a:latin typeface="Arial" charset="0"/>
                <a:ea typeface="ＭＳ Ｐゴシック" charset="0"/>
                <a:cs typeface="ＭＳ Ｐゴシック" charset="0"/>
              </a:rPr>
              <a:t>(The basal metabolic rate [BMR] is the amount of energy used by a fasting, resting individual to maintain vital functions.)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Which of the seven food constituents are the only ones capable of giving the body energy? </a:t>
            </a:r>
            <a:r>
              <a:rPr lang="en-US" sz="1200" i="1" kern="1200" dirty="0">
                <a:solidFill>
                  <a:schemeClr val="tx1"/>
                </a:solidFill>
                <a:effectLst/>
                <a:latin typeface="Arial" charset="0"/>
                <a:ea typeface="ＭＳ Ｐゴシック" charset="0"/>
                <a:cs typeface="ＭＳ Ｐゴシック" charset="0"/>
              </a:rPr>
              <a:t>(The three that give energy are carbohydrates, fats, and proteins.)</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What is the difference between essential and nonessential nutrients? </a:t>
            </a:r>
            <a:r>
              <a:rPr lang="en-US" sz="1200" i="1" kern="1200" dirty="0">
                <a:solidFill>
                  <a:schemeClr val="tx1"/>
                </a:solidFill>
                <a:effectLst/>
                <a:latin typeface="Arial" charset="0"/>
                <a:ea typeface="ＭＳ Ｐゴシック" charset="0"/>
                <a:cs typeface="ＭＳ Ｐゴシック" charset="0"/>
              </a:rPr>
              <a:t>(An essential nutrient cannot be manufactured by the body and therefore must be included in the diet. A nonessential nutrient can be created in the body and therefore does not need to be included in the diet.)</a:t>
            </a:r>
          </a:p>
          <a:p>
            <a:r>
              <a:rPr lang="en-US" sz="1200" i="0" kern="1200" dirty="0">
                <a:solidFill>
                  <a:schemeClr val="tx1"/>
                </a:solidFill>
                <a:effectLst/>
                <a:latin typeface="Arial" charset="0"/>
                <a:ea typeface="ＭＳ Ｐゴシック" charset="0"/>
              </a:rPr>
              <a:t>Foods can be described as </a:t>
            </a:r>
            <a:r>
              <a:rPr lang="en-US" sz="1200" i="1" kern="1200" dirty="0">
                <a:solidFill>
                  <a:schemeClr val="tx1"/>
                </a:solidFill>
                <a:effectLst/>
                <a:latin typeface="Arial" charset="0"/>
                <a:ea typeface="ＭＳ Ｐゴシック" charset="0"/>
              </a:rPr>
              <a:t>nutrient-rich </a:t>
            </a:r>
            <a:r>
              <a:rPr lang="en-US" sz="1200" i="0" kern="1200" dirty="0">
                <a:solidFill>
                  <a:schemeClr val="tx1"/>
                </a:solidFill>
                <a:effectLst/>
                <a:latin typeface="Arial" charset="0"/>
                <a:ea typeface="ＭＳ Ｐゴシック" charset="0"/>
              </a:rPr>
              <a:t>(foods high in nutrients) or </a:t>
            </a:r>
            <a:r>
              <a:rPr lang="en-US" sz="1200" i="1" kern="1200" dirty="0">
                <a:solidFill>
                  <a:schemeClr val="tx1"/>
                </a:solidFill>
                <a:effectLst/>
                <a:latin typeface="Arial" charset="0"/>
                <a:ea typeface="ＭＳ Ｐゴシック" charset="0"/>
              </a:rPr>
              <a:t>non-nutrient rich</a:t>
            </a:r>
            <a:r>
              <a:rPr lang="en-US" sz="1200" i="0" kern="1200" dirty="0">
                <a:solidFill>
                  <a:schemeClr val="tx1"/>
                </a:solidFill>
                <a:effectLst/>
                <a:latin typeface="Arial" charset="0"/>
                <a:ea typeface="ＭＳ Ｐゴシック" charset="0"/>
              </a:rPr>
              <a:t> (foods lacking vitamins, minerals, and fiber).</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172986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Each of the components will be discussed in the next slides.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4286901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Give an example of a food in each carbohydrate group. </a:t>
            </a:r>
            <a:r>
              <a:rPr lang="en-US" sz="1200" i="1" kern="1200" dirty="0">
                <a:solidFill>
                  <a:schemeClr val="tx1"/>
                </a:solidFill>
                <a:effectLst/>
                <a:latin typeface="Arial" charset="0"/>
                <a:ea typeface="ＭＳ Ｐゴシック" charset="0"/>
                <a:cs typeface="ＭＳ Ｐゴシック" charset="0"/>
              </a:rPr>
              <a:t>(Simple sugars can be found in baked goods, starches are found in rice and pasta, and fiber is found in fruits and vegetables.)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As long as sufficient amounts of dietary carbohydrate are available to meet the body’s energy needs, protein and fat are not needed to supply energy. This protein-sparing effect allows protein to be used for its intended purpose—the repair and growth of tissues.</a:t>
            </a:r>
          </a:p>
          <a:p>
            <a:pPr lvl="0"/>
            <a:r>
              <a:rPr lang="en-US" sz="1200" kern="1200" dirty="0">
                <a:solidFill>
                  <a:schemeClr val="tx1"/>
                </a:solidFill>
                <a:effectLst/>
                <a:latin typeface="Arial" charset="0"/>
                <a:ea typeface="ＭＳ Ｐゴシック" charset="0"/>
                <a:cs typeface="ＭＳ Ｐゴシック" charset="0"/>
              </a:rPr>
              <a:t>Fiber cannot be digested or absorbed. Soluble fiber dissolves in water and forms a gel-like substance. Insoluble fiber bulks up the stool and helps to prevent constipation.</a:t>
            </a:r>
          </a:p>
          <a:p>
            <a:pPr lvl="0"/>
            <a:r>
              <a:rPr lang="en-US" sz="1200" kern="1200" dirty="0">
                <a:solidFill>
                  <a:schemeClr val="tx1"/>
                </a:solidFill>
                <a:effectLst/>
                <a:latin typeface="Arial" charset="0"/>
                <a:ea typeface="ＭＳ Ｐゴシック" charset="0"/>
                <a:cs typeface="ＭＳ Ｐゴシック" charset="0"/>
              </a:rPr>
              <a:t>See Table 23.1 for the glycemic index (GI) for foods.</a:t>
            </a:r>
          </a:p>
          <a:p>
            <a:r>
              <a:rPr lang="en-US" sz="1200" kern="1200" dirty="0">
                <a:solidFill>
                  <a:schemeClr val="tx1"/>
                </a:solidFill>
                <a:effectLst/>
                <a:latin typeface="Arial" charset="0"/>
                <a:ea typeface="ＭＳ Ｐゴシック" charset="0"/>
                <a:cs typeface="ＭＳ Ｐゴシック" charset="0"/>
              </a:rPr>
              <a:t>See the bulleted list in the textbook for recommendations for carbohydrate consumption.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246448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Essential amino acids cannot be made by the body; nonessential amino acids can be made by the body from essential amino acids; conditional amino acids are usually not essential, except in times of illness and stress.</a:t>
            </a:r>
          </a:p>
          <a:p>
            <a:r>
              <a:rPr lang="en-US" sz="1200" kern="1200" dirty="0">
                <a:solidFill>
                  <a:schemeClr val="tx1"/>
                </a:solidFill>
                <a:effectLst/>
                <a:latin typeface="Arial" charset="0"/>
                <a:ea typeface="ＭＳ Ｐゴシック" charset="0"/>
                <a:cs typeface="ＭＳ Ｐゴシック" charset="0"/>
              </a:rPr>
              <a:t>See the textbook for smart protein choices and information about Omega-3 fatty acids.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201760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38300"/>
            <a:ext cx="1327150" cy="278698"/>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7" name="Rectangle 13"/>
          <p:cNvSpPr txBox="1">
            <a:spLocks noChangeArrowheads="1"/>
          </p:cNvSpPr>
          <p:nvPr/>
        </p:nvSpPr>
        <p:spPr bwMode="auto">
          <a:xfrm>
            <a:off x="1790700" y="6638223"/>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a:t>
            </a:r>
            <a:r>
              <a:rPr lang="en-US" sz="800" kern="1200" baseline="0" dirty="0" smtClean="0">
                <a:solidFill>
                  <a:schemeClr val="bg2"/>
                </a:solidFill>
                <a:effectLst/>
                <a:latin typeface="Arial" charset="0"/>
                <a:ea typeface="ＭＳ Ｐゴシック" charset="-128"/>
                <a:cs typeface="Arial" charset="0"/>
              </a:rPr>
              <a:t>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36898"/>
            <a:ext cx="7977558" cy="18859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Nutrition and Health Promotion</a:t>
            </a:r>
          </a:p>
          <a:p>
            <a:pPr algn="ctr"/>
            <a:endParaRPr lang="en-US" sz="4000" dirty="0">
              <a:solidFill>
                <a:schemeClr val="bg2"/>
              </a:solidFill>
            </a:endParaRPr>
          </a:p>
          <a:p>
            <a:pPr algn="ctr"/>
            <a:r>
              <a:rPr lang="en-US" sz="3000" dirty="0">
                <a:solidFill>
                  <a:schemeClr val="bg2"/>
                </a:solidFill>
              </a:rPr>
              <a:t>Chapter 23</a:t>
            </a:r>
          </a:p>
        </p:txBody>
      </p:sp>
      <p:sp>
        <p:nvSpPr>
          <p:cNvPr id="4" name="Slide Number Placeholder 3"/>
          <p:cNvSpPr>
            <a:spLocks noGrp="1"/>
          </p:cNvSpPr>
          <p:nvPr>
            <p:ph type="sldNum" sz="quarter" idx="10"/>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a:t>
            </a:r>
          </a:p>
        </p:txBody>
      </p:sp>
      <p:sp>
        <p:nvSpPr>
          <p:cNvPr id="3" name="Content Placeholder 2"/>
          <p:cNvSpPr>
            <a:spLocks noGrp="1"/>
          </p:cNvSpPr>
          <p:nvPr>
            <p:ph idx="1"/>
          </p:nvPr>
        </p:nvSpPr>
        <p:spPr/>
        <p:txBody>
          <a:bodyPr/>
          <a:lstStyle/>
          <a:p>
            <a:pPr lvl="0"/>
            <a:r>
              <a:rPr lang="en-US" dirty="0"/>
              <a:t>Body uses fat for:</a:t>
            </a:r>
          </a:p>
          <a:p>
            <a:pPr lvl="1"/>
            <a:r>
              <a:rPr lang="en-US" dirty="0"/>
              <a:t>Storage form of fuel, more concentrated</a:t>
            </a:r>
          </a:p>
          <a:p>
            <a:pPr lvl="1"/>
            <a:r>
              <a:rPr lang="en-US" dirty="0"/>
              <a:t>Source of energy</a:t>
            </a:r>
          </a:p>
          <a:p>
            <a:pPr lvl="1"/>
            <a:r>
              <a:rPr lang="en-US" dirty="0"/>
              <a:t>Healthy skin and nails</a:t>
            </a:r>
          </a:p>
          <a:p>
            <a:pPr lvl="1"/>
            <a:r>
              <a:rPr lang="en-US" dirty="0"/>
              <a:t>Vitamin absorption</a:t>
            </a:r>
          </a:p>
          <a:p>
            <a:pPr lvl="1"/>
            <a:r>
              <a:rPr lang="en-US" dirty="0"/>
              <a:t>Insulation for organs; keep body warm</a:t>
            </a:r>
          </a:p>
          <a:p>
            <a:pPr lvl="1"/>
            <a:r>
              <a:rPr lang="en-US" b="1" dirty="0">
                <a:solidFill>
                  <a:srgbClr val="FFC000"/>
                </a:solidFill>
              </a:rPr>
              <a:t>Brain development, controlling inflammation, and blood clotting</a:t>
            </a:r>
          </a:p>
          <a:p>
            <a:pPr lvl="0"/>
            <a:r>
              <a:rPr lang="en-US" dirty="0"/>
              <a:t>Types of fat</a:t>
            </a:r>
          </a:p>
          <a:p>
            <a:pPr lvl="1"/>
            <a:r>
              <a:rPr lang="en-US" b="1" dirty="0">
                <a:solidFill>
                  <a:srgbClr val="FFC000"/>
                </a:solidFill>
              </a:rPr>
              <a:t>Saturated</a:t>
            </a:r>
          </a:p>
          <a:p>
            <a:pPr lvl="1"/>
            <a:r>
              <a:rPr lang="en-US" b="1" dirty="0">
                <a:solidFill>
                  <a:srgbClr val="FFC000"/>
                </a:solidFill>
              </a:rPr>
              <a:t>Unsaturated</a:t>
            </a:r>
          </a:p>
          <a:p>
            <a:pPr lvl="1"/>
            <a:r>
              <a:rPr lang="en-US" dirty="0"/>
              <a:t>Trans fatty acids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990022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Minerals and Electrolytes</a:t>
            </a:r>
          </a:p>
        </p:txBody>
      </p:sp>
      <p:sp>
        <p:nvSpPr>
          <p:cNvPr id="3" name="Content Placeholder 2"/>
          <p:cNvSpPr>
            <a:spLocks noGrp="1"/>
          </p:cNvSpPr>
          <p:nvPr>
            <p:ph idx="1"/>
          </p:nvPr>
        </p:nvSpPr>
        <p:spPr/>
        <p:txBody>
          <a:bodyPr/>
          <a:lstStyle/>
          <a:p>
            <a:pPr lvl="0"/>
            <a:r>
              <a:rPr lang="en-US" b="1" dirty="0">
                <a:solidFill>
                  <a:srgbClr val="FFC000"/>
                </a:solidFill>
              </a:rPr>
              <a:t>Minerals: </a:t>
            </a:r>
            <a:r>
              <a:rPr lang="en-US" dirty="0"/>
              <a:t>Naturally occurring inorganic substances</a:t>
            </a:r>
          </a:p>
          <a:p>
            <a:pPr lvl="1"/>
            <a:r>
              <a:rPr lang="en-US" dirty="0"/>
              <a:t>Major: macrominerals; needed in larger amounts</a:t>
            </a:r>
          </a:p>
          <a:p>
            <a:pPr lvl="1"/>
            <a:r>
              <a:rPr lang="en-US" dirty="0"/>
              <a:t>Trace: microminerals; needed in smaller amounts</a:t>
            </a:r>
          </a:p>
          <a:p>
            <a:r>
              <a:rPr lang="en-US" b="1" dirty="0">
                <a:solidFill>
                  <a:srgbClr val="FFC000"/>
                </a:solidFill>
              </a:rPr>
              <a:t>Electrolytes</a:t>
            </a:r>
            <a:r>
              <a:rPr lang="en-US" dirty="0"/>
              <a:t>: Minerals in the body fluid that have an electrical charge</a:t>
            </a:r>
            <a:endParaRPr lang="en-US" i="1"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21189844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Vitamins</a:t>
            </a:r>
          </a:p>
        </p:txBody>
      </p:sp>
      <p:sp>
        <p:nvSpPr>
          <p:cNvPr id="3" name="Content Placeholder 2"/>
          <p:cNvSpPr>
            <a:spLocks noGrp="1"/>
          </p:cNvSpPr>
          <p:nvPr>
            <p:ph idx="1"/>
          </p:nvPr>
        </p:nvSpPr>
        <p:spPr/>
        <p:txBody>
          <a:bodyPr/>
          <a:lstStyle/>
          <a:p>
            <a:pPr lvl="0"/>
            <a:r>
              <a:rPr lang="en-US" dirty="0"/>
              <a:t>Organic substances needed by the body in very small amounts for specific roles</a:t>
            </a:r>
          </a:p>
          <a:p>
            <a:pPr lvl="0"/>
            <a:r>
              <a:rPr lang="en-US" b="1" dirty="0" smtClean="0">
                <a:solidFill>
                  <a:srgbClr val="FFC000"/>
                </a:solidFill>
              </a:rPr>
              <a:t>Thirteen </a:t>
            </a:r>
            <a:r>
              <a:rPr lang="en-US" b="1" dirty="0">
                <a:solidFill>
                  <a:srgbClr val="FFC000"/>
                </a:solidFill>
              </a:rPr>
              <a:t>vitamins </a:t>
            </a:r>
            <a:r>
              <a:rPr lang="en-US" dirty="0"/>
              <a:t>required by the body to get the recommended dietary allowance </a:t>
            </a:r>
            <a:r>
              <a:rPr lang="en-US" b="1" dirty="0">
                <a:solidFill>
                  <a:srgbClr val="FFC000"/>
                </a:solidFill>
              </a:rPr>
              <a:t>(RDA)</a:t>
            </a:r>
          </a:p>
          <a:p>
            <a:pPr lvl="0"/>
            <a:r>
              <a:rPr lang="en-US" dirty="0"/>
              <a:t>Water-soluble vitamins dissolve in water</a:t>
            </a:r>
          </a:p>
          <a:p>
            <a:pPr lvl="0"/>
            <a:r>
              <a:rPr lang="en-US" b="1" dirty="0" smtClean="0">
                <a:solidFill>
                  <a:srgbClr val="FFC000"/>
                </a:solidFill>
              </a:rPr>
              <a:t>Fat-soluble </a:t>
            </a:r>
            <a:r>
              <a:rPr lang="en-US" b="1" dirty="0">
                <a:solidFill>
                  <a:srgbClr val="FFC000"/>
                </a:solidFill>
              </a:rPr>
              <a:t>vitamins: A, D, E and K</a:t>
            </a:r>
          </a:p>
          <a:p>
            <a:pPr lvl="1"/>
            <a:r>
              <a:rPr lang="en-US" b="1" dirty="0">
                <a:solidFill>
                  <a:srgbClr val="FFC000"/>
                </a:solidFill>
              </a:rPr>
              <a:t>Absorbed more easily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34211266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Antioxidants </a:t>
            </a:r>
          </a:p>
        </p:txBody>
      </p:sp>
      <p:sp>
        <p:nvSpPr>
          <p:cNvPr id="3" name="Content Placeholder 2"/>
          <p:cNvSpPr>
            <a:spLocks noGrp="1"/>
          </p:cNvSpPr>
          <p:nvPr>
            <p:ph idx="1"/>
          </p:nvPr>
        </p:nvSpPr>
        <p:spPr/>
        <p:txBody>
          <a:bodyPr/>
          <a:lstStyle/>
          <a:p>
            <a:pPr lvl="0"/>
            <a:r>
              <a:rPr lang="en-US" dirty="0"/>
              <a:t>Protect cells from free radicals and limit the damage free radicals can do to the cells</a:t>
            </a:r>
          </a:p>
          <a:p>
            <a:pPr lvl="0"/>
            <a:r>
              <a:rPr lang="en-US" dirty="0"/>
              <a:t>Powerful and beneficial for us</a:t>
            </a:r>
          </a:p>
          <a:p>
            <a:pPr lvl="0"/>
            <a:r>
              <a:rPr lang="en-US" dirty="0"/>
              <a:t>Include vitamins A, C, and E; beta-carotene, lycopene, lutein, and selenium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136353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a:t>
            </a:r>
          </a:p>
        </p:txBody>
      </p:sp>
      <p:sp>
        <p:nvSpPr>
          <p:cNvPr id="3" name="Content Placeholder 2"/>
          <p:cNvSpPr>
            <a:spLocks noGrp="1"/>
          </p:cNvSpPr>
          <p:nvPr>
            <p:ph idx="1"/>
          </p:nvPr>
        </p:nvSpPr>
        <p:spPr/>
        <p:txBody>
          <a:bodyPr/>
          <a:lstStyle/>
          <a:p>
            <a:pPr lvl="0"/>
            <a:r>
              <a:rPr lang="en-US" b="1" dirty="0">
                <a:solidFill>
                  <a:srgbClr val="FFC000"/>
                </a:solidFill>
              </a:rPr>
              <a:t>Body is 80% water</a:t>
            </a:r>
          </a:p>
          <a:p>
            <a:pPr lvl="1"/>
            <a:r>
              <a:rPr lang="en-US" dirty="0"/>
              <a:t>Can go longer without food than water</a:t>
            </a:r>
          </a:p>
          <a:p>
            <a:pPr lvl="0"/>
            <a:r>
              <a:rPr lang="en-US" dirty="0"/>
              <a:t>Keeps the body temperature normal with perspiration</a:t>
            </a:r>
          </a:p>
          <a:p>
            <a:pPr lvl="0"/>
            <a:r>
              <a:rPr lang="en-US" dirty="0"/>
              <a:t>Lubricates and cushions joints</a:t>
            </a:r>
          </a:p>
          <a:p>
            <a:pPr lvl="0"/>
            <a:r>
              <a:rPr lang="en-US" dirty="0"/>
              <a:t>Helps to prevent and relieve constipation</a:t>
            </a:r>
          </a:p>
          <a:p>
            <a:pPr lvl="0"/>
            <a:r>
              <a:rPr lang="en-US" dirty="0"/>
              <a:t>Protects spinal cord, brain, and other sensitive tissues</a:t>
            </a:r>
          </a:p>
          <a:p>
            <a:pPr lvl="0"/>
            <a:r>
              <a:rPr lang="en-US" dirty="0"/>
              <a:t>Gets rid of waste products in body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4795074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Guidelines</a:t>
            </a:r>
          </a:p>
        </p:txBody>
      </p:sp>
      <p:sp>
        <p:nvSpPr>
          <p:cNvPr id="3" name="Content Placeholder 2"/>
          <p:cNvSpPr>
            <a:spLocks noGrp="1"/>
          </p:cNvSpPr>
          <p:nvPr>
            <p:ph idx="1"/>
          </p:nvPr>
        </p:nvSpPr>
        <p:spPr/>
        <p:txBody>
          <a:bodyPr/>
          <a:lstStyle/>
          <a:p>
            <a:pPr lvl="0"/>
            <a:r>
              <a:rPr lang="en-US" dirty="0"/>
              <a:t>1992: Food Guide Pyramid</a:t>
            </a:r>
          </a:p>
          <a:p>
            <a:pPr lvl="0"/>
            <a:r>
              <a:rPr lang="en-US" dirty="0"/>
              <a:t>2005: MyPyramid Food Guidance System</a:t>
            </a:r>
          </a:p>
          <a:p>
            <a:pPr lvl="0"/>
            <a:r>
              <a:rPr lang="en-US" dirty="0"/>
              <a:t>2011: </a:t>
            </a:r>
            <a:r>
              <a:rPr lang="en-US" b="1" dirty="0">
                <a:solidFill>
                  <a:srgbClr val="FFC000"/>
                </a:solidFill>
              </a:rPr>
              <a:t>MyPlate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19951083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MyPlate</a:t>
            </a:r>
          </a:p>
        </p:txBody>
      </p:sp>
      <p:sp>
        <p:nvSpPr>
          <p:cNvPr id="3" name="Content Placeholder 2"/>
          <p:cNvSpPr>
            <a:spLocks noGrp="1"/>
          </p:cNvSpPr>
          <p:nvPr>
            <p:ph idx="1"/>
          </p:nvPr>
        </p:nvSpPr>
        <p:spPr/>
        <p:txBody>
          <a:bodyPr/>
          <a:lstStyle/>
          <a:p>
            <a:pPr lvl="0"/>
            <a:r>
              <a:rPr lang="en-US" dirty="0"/>
              <a:t>Focuses on making healthy food choices because everything eaten matters</a:t>
            </a:r>
          </a:p>
          <a:p>
            <a:pPr lvl="0"/>
            <a:r>
              <a:rPr lang="en-US" dirty="0"/>
              <a:t>Fill half the plate with fruit and vegetables</a:t>
            </a:r>
          </a:p>
          <a:p>
            <a:pPr lvl="0"/>
            <a:r>
              <a:rPr lang="en-US" dirty="0"/>
              <a:t>Make </a:t>
            </a:r>
            <a:r>
              <a:rPr lang="en-US" dirty="0" smtClean="0">
                <a:latin typeface="Arial"/>
                <a:cs typeface="Arial"/>
              </a:rPr>
              <a:t>½</a:t>
            </a:r>
            <a:r>
              <a:rPr lang="en-US" dirty="0" smtClean="0"/>
              <a:t> </a:t>
            </a:r>
            <a:r>
              <a:rPr lang="en-US" dirty="0"/>
              <a:t>of grains each day whole grains</a:t>
            </a:r>
          </a:p>
          <a:p>
            <a:pPr lvl="0"/>
            <a:r>
              <a:rPr lang="en-US" dirty="0"/>
              <a:t>Vary types of proteins</a:t>
            </a:r>
          </a:p>
          <a:p>
            <a:pPr lvl="0"/>
            <a:r>
              <a:rPr lang="en-US" dirty="0"/>
              <a:t>Move to low-fat or fat-free milk and yogurt</a:t>
            </a:r>
          </a:p>
          <a:p>
            <a:pPr lvl="0"/>
            <a:r>
              <a:rPr lang="en-US" dirty="0"/>
              <a:t>Drink/eat less saturated fat, sodium, and added sugars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1947400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Guidelines </a:t>
            </a:r>
          </a:p>
        </p:txBody>
      </p:sp>
      <p:sp>
        <p:nvSpPr>
          <p:cNvPr id="3" name="Content Placeholder 2"/>
          <p:cNvSpPr>
            <a:spLocks noGrp="1"/>
          </p:cNvSpPr>
          <p:nvPr>
            <p:ph idx="1"/>
          </p:nvPr>
        </p:nvSpPr>
        <p:spPr/>
        <p:txBody>
          <a:bodyPr/>
          <a:lstStyle/>
          <a:p>
            <a:pPr lvl="0"/>
            <a:r>
              <a:rPr lang="en-US" dirty="0"/>
              <a:t>Key recommendations from 2015-2020 Dietary Guidelines for Americans:</a:t>
            </a:r>
          </a:p>
          <a:p>
            <a:pPr lvl="1"/>
            <a:r>
              <a:rPr lang="en-US" dirty="0"/>
              <a:t>Limit food with saturated and trans fats, added sugars, and sodium</a:t>
            </a:r>
          </a:p>
          <a:p>
            <a:pPr lvl="1"/>
            <a:r>
              <a:rPr lang="en-US" dirty="0"/>
              <a:t>Less than 10% of daily calories should come from saturated fats</a:t>
            </a:r>
          </a:p>
          <a:p>
            <a:pPr lvl="1"/>
            <a:r>
              <a:rPr lang="en-US" b="1" dirty="0">
                <a:solidFill>
                  <a:srgbClr val="FFC000"/>
                </a:solidFill>
              </a:rPr>
              <a:t>Individuals age 14 or older should consume fewer than 2300 mg of sodium a day</a:t>
            </a:r>
          </a:p>
          <a:p>
            <a:pPr lvl="1"/>
            <a:r>
              <a:rPr lang="en-US" dirty="0"/>
              <a:t>Limit alcohol consumed to one drink per day for women and two drinks for men</a:t>
            </a:r>
          </a:p>
          <a:p>
            <a:pPr lvl="1"/>
            <a:r>
              <a:rPr lang="en-US" dirty="0"/>
              <a:t>Incorporate physical activity into the week</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25403132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Reading Food Labels</a:t>
            </a:r>
          </a:p>
        </p:txBody>
      </p:sp>
      <p:sp>
        <p:nvSpPr>
          <p:cNvPr id="3" name="Content Placeholder 2"/>
          <p:cNvSpPr>
            <a:spLocks noGrp="1"/>
          </p:cNvSpPr>
          <p:nvPr>
            <p:ph idx="1"/>
          </p:nvPr>
        </p:nvSpPr>
        <p:spPr/>
        <p:txBody>
          <a:bodyPr/>
          <a:lstStyle/>
          <a:p>
            <a:pPr lvl="0"/>
            <a:r>
              <a:rPr lang="en-US" dirty="0"/>
              <a:t>Food label contains nutritional information and ingredient list</a:t>
            </a:r>
          </a:p>
          <a:p>
            <a:pPr lvl="0"/>
            <a:r>
              <a:rPr lang="en-US" dirty="0"/>
              <a:t>Check calories per serving</a:t>
            </a:r>
          </a:p>
          <a:p>
            <a:pPr lvl="0"/>
            <a:r>
              <a:rPr lang="en-US" dirty="0"/>
              <a:t>Check amount of fat</a:t>
            </a:r>
          </a:p>
          <a:p>
            <a:pPr lvl="0"/>
            <a:r>
              <a:rPr lang="en-US" dirty="0"/>
              <a:t>Consider amounts for cholesterol, sodium, total carbohydrates, and added sugars</a:t>
            </a:r>
          </a:p>
          <a:p>
            <a:pPr lvl="0"/>
            <a:r>
              <a:rPr lang="en-US" dirty="0"/>
              <a:t>Examine dietary fiber, protein, vitamin D, calcium, iron, and potassium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2923439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19</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988" y="385763"/>
            <a:ext cx="4557712" cy="5929312"/>
          </a:xfrm>
          <a:prstGeom prst="rect">
            <a:avLst/>
          </a:prstGeom>
        </p:spPr>
      </p:pic>
    </p:spTree>
    <p:extLst>
      <p:ext uri="{BB962C8B-B14F-4D97-AF65-F5344CB8AC3E}">
        <p14:creationId xmlns:p14="http://schemas.microsoft.com/office/powerpoint/2010/main" val="3463621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428533"/>
            <a:ext cx="9144000" cy="1056706"/>
          </a:xfrm>
        </p:spPr>
        <p:txBody>
          <a:bodyPr>
            <a:noAutofit/>
          </a:bodyPr>
          <a:lstStyle/>
          <a:p>
            <a:r>
              <a:rPr lang="en-US" dirty="0" smtClean="0"/>
              <a:t> Nutrition </a:t>
            </a:r>
            <a:br>
              <a:rPr lang="en-US" dirty="0" smtClean="0"/>
            </a:br>
            <a:r>
              <a:rPr lang="en-US" dirty="0" smtClean="0"/>
              <a:t>and </a:t>
            </a:r>
            <a:r>
              <a:rPr lang="en-US" dirty="0"/>
              <a:t>Health Promotion </a:t>
            </a:r>
            <a:endParaRPr lang="en-US" sz="1600" dirty="0"/>
          </a:p>
        </p:txBody>
      </p:sp>
      <p:sp>
        <p:nvSpPr>
          <p:cNvPr id="1963015" name="Rectangle 7"/>
          <p:cNvSpPr>
            <a:spLocks noGrp="1" noChangeArrowheads="1"/>
          </p:cNvSpPr>
          <p:nvPr>
            <p:ph type="body" idx="4294967295"/>
          </p:nvPr>
        </p:nvSpPr>
        <p:spPr>
          <a:xfrm>
            <a:off x="292100" y="1875971"/>
            <a:ext cx="8699500" cy="4250198"/>
          </a:xfrm>
        </p:spPr>
        <p:txBody>
          <a:bodyPr>
            <a:noAutofit/>
          </a:bodyPr>
          <a:lstStyle/>
          <a:p>
            <a:pPr>
              <a:buFont typeface="+mj-lt"/>
              <a:buAutoNum type="arabicPeriod"/>
            </a:pPr>
            <a:r>
              <a:rPr lang="en-US" b="1" dirty="0">
                <a:solidFill>
                  <a:schemeClr val="accent4">
                    <a:lumMod val="25000"/>
                  </a:schemeClr>
                </a:solidFill>
              </a:rPr>
              <a:t>Describe metabolism.</a:t>
            </a:r>
          </a:p>
          <a:p>
            <a:pPr>
              <a:buFont typeface="+mj-lt"/>
              <a:buAutoNum type="arabicPeriod"/>
            </a:pPr>
            <a:r>
              <a:rPr lang="en-US" b="1" dirty="0">
                <a:solidFill>
                  <a:schemeClr val="accent3">
                    <a:lumMod val="50000"/>
                  </a:schemeClr>
                </a:solidFill>
              </a:rPr>
              <a:t>Describe dietary nutrients, including carbohydrates, fiber, protein, fat, minerals and electrolytes, vitamins, and water.</a:t>
            </a:r>
          </a:p>
          <a:p>
            <a:pPr>
              <a:buFont typeface="+mj-lt"/>
              <a:buAutoNum type="arabicPeriod"/>
            </a:pPr>
            <a:r>
              <a:rPr lang="en-US" b="1" dirty="0">
                <a:solidFill>
                  <a:schemeClr val="accent1">
                    <a:lumMod val="75000"/>
                  </a:schemeClr>
                </a:solidFill>
              </a:rPr>
              <a:t>Explain current dietary guidelines.</a:t>
            </a:r>
          </a:p>
          <a:p>
            <a:pPr>
              <a:buFont typeface="+mj-lt"/>
              <a:buAutoNum type="arabicPeriod"/>
            </a:pPr>
            <a:r>
              <a:rPr lang="en-US" b="1" dirty="0">
                <a:solidFill>
                  <a:schemeClr val="accent2">
                    <a:lumMod val="75000"/>
                  </a:schemeClr>
                </a:solidFill>
              </a:rPr>
              <a:t>Describe how to read a food label.</a:t>
            </a:r>
          </a:p>
          <a:p>
            <a:pPr>
              <a:buFont typeface="+mj-lt"/>
              <a:buAutoNum type="arabicPeriod"/>
            </a:pPr>
            <a:r>
              <a:rPr lang="en-US" b="1" dirty="0">
                <a:solidFill>
                  <a:srgbClr val="FFC000"/>
                </a:solidFill>
              </a:rPr>
              <a:t>Describe the different types of medically ordered diets.</a:t>
            </a:r>
          </a:p>
        </p:txBody>
      </p:sp>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2</a:t>
            </a:fld>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Medically Ordered Diets</a:t>
            </a:r>
          </a:p>
        </p:txBody>
      </p:sp>
      <p:sp>
        <p:nvSpPr>
          <p:cNvPr id="3" name="Content Placeholder 2"/>
          <p:cNvSpPr>
            <a:spLocks noGrp="1"/>
          </p:cNvSpPr>
          <p:nvPr>
            <p:ph idx="1"/>
          </p:nvPr>
        </p:nvSpPr>
        <p:spPr/>
        <p:txBody>
          <a:bodyPr/>
          <a:lstStyle/>
          <a:p>
            <a:pPr lvl="0"/>
            <a:r>
              <a:rPr lang="en-US" b="1" dirty="0">
                <a:solidFill>
                  <a:srgbClr val="FFC000"/>
                </a:solidFill>
              </a:rPr>
              <a:t>Clear liquid </a:t>
            </a:r>
          </a:p>
          <a:p>
            <a:pPr lvl="0"/>
            <a:r>
              <a:rPr lang="en-US" b="1" dirty="0">
                <a:solidFill>
                  <a:srgbClr val="FFC000"/>
                </a:solidFill>
              </a:rPr>
              <a:t>Full liquid</a:t>
            </a:r>
          </a:p>
          <a:p>
            <a:pPr lvl="0"/>
            <a:r>
              <a:rPr lang="en-US" b="1" dirty="0">
                <a:solidFill>
                  <a:srgbClr val="FFC000"/>
                </a:solidFill>
              </a:rPr>
              <a:t>Soft and mechanical soft</a:t>
            </a:r>
          </a:p>
          <a:p>
            <a:pPr lvl="0"/>
            <a:r>
              <a:rPr lang="en-US" b="1" dirty="0">
                <a:solidFill>
                  <a:srgbClr val="FFC000"/>
                </a:solidFill>
              </a:rPr>
              <a:t>Bland </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14014496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Weight Control Diet</a:t>
            </a:r>
          </a:p>
        </p:txBody>
      </p:sp>
      <p:sp>
        <p:nvSpPr>
          <p:cNvPr id="3" name="Content Placeholder 2"/>
          <p:cNvSpPr>
            <a:spLocks noGrp="1"/>
          </p:cNvSpPr>
          <p:nvPr>
            <p:ph idx="1"/>
          </p:nvPr>
        </p:nvSpPr>
        <p:spPr/>
        <p:txBody>
          <a:bodyPr/>
          <a:lstStyle/>
          <a:p>
            <a:pPr lvl="0"/>
            <a:r>
              <a:rPr lang="en-US" dirty="0"/>
              <a:t>Commit to lifestyle change</a:t>
            </a:r>
          </a:p>
          <a:p>
            <a:pPr lvl="0"/>
            <a:r>
              <a:rPr lang="en-US" dirty="0"/>
              <a:t>Track foods and exercise</a:t>
            </a:r>
          </a:p>
          <a:p>
            <a:pPr lvl="0"/>
            <a:r>
              <a:rPr lang="en-US" dirty="0"/>
              <a:t>Set realistic goals</a:t>
            </a:r>
          </a:p>
          <a:p>
            <a:pPr lvl="0"/>
            <a:r>
              <a:rPr lang="en-US" dirty="0"/>
              <a:t>Eat healthy meals</a:t>
            </a:r>
          </a:p>
          <a:p>
            <a:pPr lvl="0"/>
            <a:r>
              <a:rPr lang="en-US" dirty="0"/>
              <a:t>Control portion sizes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5178362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for Obesity</a:t>
            </a:r>
          </a:p>
        </p:txBody>
      </p:sp>
      <p:sp>
        <p:nvSpPr>
          <p:cNvPr id="3" name="Content Placeholder 2"/>
          <p:cNvSpPr>
            <a:spLocks noGrp="1"/>
          </p:cNvSpPr>
          <p:nvPr>
            <p:ph idx="1"/>
          </p:nvPr>
        </p:nvSpPr>
        <p:spPr/>
        <p:txBody>
          <a:bodyPr/>
          <a:lstStyle/>
          <a:p>
            <a:pPr lvl="0"/>
            <a:r>
              <a:rPr lang="en-US" dirty="0"/>
              <a:t>Dietary changes</a:t>
            </a:r>
          </a:p>
          <a:p>
            <a:pPr lvl="0"/>
            <a:r>
              <a:rPr lang="en-US" dirty="0"/>
              <a:t>Exercise and activity</a:t>
            </a:r>
          </a:p>
          <a:p>
            <a:pPr lvl="0"/>
            <a:r>
              <a:rPr lang="en-US" dirty="0"/>
              <a:t>Behavior changes</a:t>
            </a:r>
          </a:p>
          <a:p>
            <a:pPr lvl="0"/>
            <a:r>
              <a:rPr lang="en-US" dirty="0"/>
              <a:t>Prescription weight-loss medications</a:t>
            </a:r>
          </a:p>
          <a:p>
            <a:pPr lvl="0"/>
            <a:r>
              <a:rPr lang="en-US" dirty="0"/>
              <a:t>Vagal nerve blockade</a:t>
            </a:r>
          </a:p>
          <a:p>
            <a:pPr lvl="0"/>
            <a:r>
              <a:rPr lang="en-US" dirty="0"/>
              <a:t>Weight-loss surgery</a:t>
            </a:r>
          </a:p>
          <a:p>
            <a:pPr lvl="1"/>
            <a:r>
              <a:rPr lang="en-US" dirty="0"/>
              <a:t>Gastric bypass</a:t>
            </a:r>
          </a:p>
          <a:p>
            <a:pPr lvl="1"/>
            <a:r>
              <a:rPr lang="en-US" dirty="0"/>
              <a:t>Laparoscopic adjustable gastric band (LAGB)</a:t>
            </a:r>
          </a:p>
          <a:p>
            <a:pPr lvl="1"/>
            <a:r>
              <a:rPr lang="en-US" dirty="0"/>
              <a:t>Gastric sleeve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38713961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Diabetic Eating Plans</a:t>
            </a:r>
          </a:p>
        </p:txBody>
      </p:sp>
      <p:sp>
        <p:nvSpPr>
          <p:cNvPr id="3" name="Content Placeholder 2"/>
          <p:cNvSpPr>
            <a:spLocks noGrp="1"/>
          </p:cNvSpPr>
          <p:nvPr>
            <p:ph idx="1"/>
          </p:nvPr>
        </p:nvSpPr>
        <p:spPr/>
        <p:txBody>
          <a:bodyPr/>
          <a:lstStyle/>
          <a:p>
            <a:pPr lvl="0"/>
            <a:r>
              <a:rPr lang="en-US" dirty="0"/>
              <a:t>People with diabetes mellitus need to monitor their carbohydrates intake</a:t>
            </a:r>
          </a:p>
          <a:p>
            <a:pPr lvl="0"/>
            <a:r>
              <a:rPr lang="en-US" dirty="0"/>
              <a:t>“Create Your Plate” method</a:t>
            </a:r>
          </a:p>
          <a:p>
            <a:pPr lvl="1"/>
            <a:r>
              <a:rPr lang="en-US" dirty="0"/>
              <a:t>Fill half of plate with nonstarchy vegetables</a:t>
            </a:r>
          </a:p>
          <a:p>
            <a:pPr lvl="1"/>
            <a:r>
              <a:rPr lang="en-US" dirty="0"/>
              <a:t>Split half of remaining unfilled side of plate in half</a:t>
            </a:r>
          </a:p>
          <a:p>
            <a:pPr lvl="1"/>
            <a:r>
              <a:rPr lang="en-US" dirty="0"/>
              <a:t>Other small half is filled with a grain and starch vegetable</a:t>
            </a:r>
          </a:p>
          <a:p>
            <a:pPr lvl="1"/>
            <a:r>
              <a:rPr lang="en-US" dirty="0"/>
              <a:t>Complete meal with a serving of fruit, serving of dairy, and a nonsweetened beverage</a:t>
            </a:r>
          </a:p>
          <a:p>
            <a:pPr lvl="0"/>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7944997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Low-Sodium Diet</a:t>
            </a:r>
          </a:p>
        </p:txBody>
      </p:sp>
      <p:sp>
        <p:nvSpPr>
          <p:cNvPr id="3" name="Content Placeholder 2"/>
          <p:cNvSpPr>
            <a:spLocks noGrp="1"/>
          </p:cNvSpPr>
          <p:nvPr>
            <p:ph idx="1"/>
          </p:nvPr>
        </p:nvSpPr>
        <p:spPr/>
        <p:txBody>
          <a:bodyPr/>
          <a:lstStyle/>
          <a:p>
            <a:pPr lvl="0"/>
            <a:r>
              <a:rPr lang="en-US" dirty="0"/>
              <a:t>FDA recommends healthy adults consume no more than 2300 mg of sodium per day</a:t>
            </a:r>
          </a:p>
          <a:p>
            <a:pPr lvl="0"/>
            <a:r>
              <a:rPr lang="en-US" dirty="0"/>
              <a:t>Patients with high blood pressure, heart disease, or kidney disease are usually on reduced sodium diets</a:t>
            </a:r>
          </a:p>
          <a:p>
            <a:pPr lvl="0"/>
            <a:r>
              <a:rPr lang="en-US" dirty="0"/>
              <a:t>Refer to a registered dietician</a:t>
            </a:r>
          </a:p>
          <a:p>
            <a:pPr lvl="1"/>
            <a:r>
              <a:rPr lang="en-US" dirty="0"/>
              <a:t>Educate individual on sources of sodium</a:t>
            </a:r>
          </a:p>
          <a:p>
            <a:pPr lvl="1"/>
            <a:r>
              <a:rPr lang="en-US" dirty="0"/>
              <a:t>Discuss alternatives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878748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Approaches to Stop Hypertension (DASH)</a:t>
            </a:r>
          </a:p>
        </p:txBody>
      </p:sp>
      <p:sp>
        <p:nvSpPr>
          <p:cNvPr id="3" name="Content Placeholder 2"/>
          <p:cNvSpPr>
            <a:spLocks noGrp="1"/>
          </p:cNvSpPr>
          <p:nvPr>
            <p:ph idx="1"/>
          </p:nvPr>
        </p:nvSpPr>
        <p:spPr/>
        <p:txBody>
          <a:bodyPr/>
          <a:lstStyle/>
          <a:p>
            <a:pPr lvl="0"/>
            <a:r>
              <a:rPr lang="en-US" dirty="0"/>
              <a:t>Flexible eating plan</a:t>
            </a:r>
          </a:p>
          <a:p>
            <a:pPr lvl="0"/>
            <a:r>
              <a:rPr lang="en-US" dirty="0"/>
              <a:t>Recommended for those with hypertension and cardiovascular disease</a:t>
            </a:r>
          </a:p>
          <a:p>
            <a:pPr lvl="0"/>
            <a:r>
              <a:rPr lang="en-US" dirty="0"/>
              <a:t>Goal is to reduce blood pressure and LDL and triglyceride levels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18352151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26</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7324" y="0"/>
            <a:ext cx="6257925" cy="6858000"/>
          </a:xfrm>
          <a:prstGeom prst="rect">
            <a:avLst/>
          </a:prstGeom>
        </p:spPr>
      </p:pic>
    </p:spTree>
    <p:extLst>
      <p:ext uri="{BB962C8B-B14F-4D97-AF65-F5344CB8AC3E}">
        <p14:creationId xmlns:p14="http://schemas.microsoft.com/office/powerpoint/2010/main" val="3817798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Heart-Healthy Diet</a:t>
            </a:r>
          </a:p>
        </p:txBody>
      </p:sp>
      <p:sp>
        <p:nvSpPr>
          <p:cNvPr id="3" name="Content Placeholder 2"/>
          <p:cNvSpPr>
            <a:spLocks noGrp="1"/>
          </p:cNvSpPr>
          <p:nvPr>
            <p:ph idx="1"/>
          </p:nvPr>
        </p:nvSpPr>
        <p:spPr/>
        <p:txBody>
          <a:bodyPr/>
          <a:lstStyle/>
          <a:p>
            <a:pPr lvl="0"/>
            <a:r>
              <a:rPr lang="en-US" dirty="0"/>
              <a:t>Resembles DASH plan and MyPlate guidelines</a:t>
            </a:r>
          </a:p>
          <a:p>
            <a:pPr lvl="0"/>
            <a:r>
              <a:rPr lang="en-US" dirty="0"/>
              <a:t>Limit sugary drinks, sweets, fatty meats, and salty or highly processed food</a:t>
            </a:r>
          </a:p>
          <a:p>
            <a:pPr lvl="0"/>
            <a:r>
              <a:rPr lang="en-US" dirty="0"/>
              <a:t>Read labels and select products with lowest amounts of sodium, added sugar, and saturated fats</a:t>
            </a:r>
          </a:p>
          <a:p>
            <a:pPr lvl="0"/>
            <a:r>
              <a:rPr lang="en-US" dirty="0"/>
              <a:t>Be physically active</a:t>
            </a:r>
          </a:p>
          <a:p>
            <a:pPr lvl="0"/>
            <a:r>
              <a:rPr lang="en-US" dirty="0"/>
              <a:t>Drink alcohol in moderation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31166892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Low-Protein Diet</a:t>
            </a:r>
          </a:p>
        </p:txBody>
      </p:sp>
      <p:sp>
        <p:nvSpPr>
          <p:cNvPr id="3" name="Content Placeholder 2"/>
          <p:cNvSpPr>
            <a:spLocks noGrp="1"/>
          </p:cNvSpPr>
          <p:nvPr>
            <p:ph idx="1"/>
          </p:nvPr>
        </p:nvSpPr>
        <p:spPr/>
        <p:txBody>
          <a:bodyPr/>
          <a:lstStyle/>
          <a:p>
            <a:pPr lvl="0"/>
            <a:r>
              <a:rPr lang="en-US" dirty="0"/>
              <a:t>Body uses protein for:</a:t>
            </a:r>
          </a:p>
          <a:p>
            <a:pPr lvl="1"/>
            <a:r>
              <a:rPr lang="en-US" dirty="0"/>
              <a:t>Repair</a:t>
            </a:r>
          </a:p>
          <a:p>
            <a:pPr lvl="1"/>
            <a:r>
              <a:rPr lang="en-US" dirty="0"/>
              <a:t>Growth</a:t>
            </a:r>
          </a:p>
          <a:p>
            <a:pPr lvl="1"/>
            <a:r>
              <a:rPr lang="en-US" dirty="0"/>
              <a:t>Healing</a:t>
            </a:r>
          </a:p>
          <a:p>
            <a:pPr lvl="1"/>
            <a:r>
              <a:rPr lang="en-US" dirty="0"/>
              <a:t>Ability to fight infection</a:t>
            </a:r>
          </a:p>
          <a:p>
            <a:r>
              <a:rPr lang="en-US" dirty="0"/>
              <a:t>Foods high in protein:</a:t>
            </a:r>
          </a:p>
          <a:p>
            <a:pPr lvl="1"/>
            <a:r>
              <a:rPr lang="en-US" dirty="0"/>
              <a:t>Milk products</a:t>
            </a:r>
          </a:p>
          <a:p>
            <a:pPr lvl="1"/>
            <a:r>
              <a:rPr lang="en-US" dirty="0"/>
              <a:t>Peanut butter</a:t>
            </a:r>
          </a:p>
          <a:p>
            <a:pPr lvl="1"/>
            <a:r>
              <a:rPr lang="en-US" dirty="0"/>
              <a:t>Nuts</a:t>
            </a:r>
          </a:p>
          <a:p>
            <a:pPr lvl="1"/>
            <a:r>
              <a:rPr lang="en-US" dirty="0"/>
              <a:t>Quinoa</a:t>
            </a:r>
          </a:p>
          <a:p>
            <a:pPr lvl="1"/>
            <a:r>
              <a:rPr lang="en-US" dirty="0"/>
              <a:t>Lentils</a:t>
            </a:r>
          </a:p>
          <a:p>
            <a:pPr lvl="1"/>
            <a:r>
              <a:rPr lang="en-US" dirty="0"/>
              <a:t>Meats, fish, poultry</a:t>
            </a:r>
          </a:p>
          <a:p>
            <a:pPr lvl="1"/>
            <a:r>
              <a:rPr lang="en-US" dirty="0"/>
              <a:t>Eggs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25819051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and Low-Fiber Diets</a:t>
            </a:r>
          </a:p>
        </p:txBody>
      </p:sp>
      <p:sp>
        <p:nvSpPr>
          <p:cNvPr id="3" name="Content Placeholder 2"/>
          <p:cNvSpPr>
            <a:spLocks noGrp="1"/>
          </p:cNvSpPr>
          <p:nvPr>
            <p:ph idx="1"/>
          </p:nvPr>
        </p:nvSpPr>
        <p:spPr/>
        <p:txBody>
          <a:bodyPr/>
          <a:lstStyle/>
          <a:p>
            <a:pPr lvl="0"/>
            <a:r>
              <a:rPr lang="en-US" dirty="0"/>
              <a:t>Possible reasons for low-fiber diet</a:t>
            </a:r>
          </a:p>
          <a:p>
            <a:pPr lvl="1"/>
            <a:r>
              <a:rPr lang="en-US" dirty="0"/>
              <a:t>Narrowing of intestine due to a tumor</a:t>
            </a:r>
          </a:p>
          <a:p>
            <a:pPr lvl="1"/>
            <a:r>
              <a:rPr lang="en-US" dirty="0"/>
              <a:t>During flare-up of an intestinal disease</a:t>
            </a:r>
          </a:p>
          <a:p>
            <a:pPr lvl="1"/>
            <a:r>
              <a:rPr lang="en-US" dirty="0"/>
              <a:t>After intestinal surgery</a:t>
            </a:r>
          </a:p>
          <a:p>
            <a:pPr lvl="1"/>
            <a:r>
              <a:rPr lang="en-US" dirty="0"/>
              <a:t>Prior to an intestinal procedure</a:t>
            </a:r>
          </a:p>
          <a:p>
            <a:r>
              <a:rPr lang="en-US" dirty="0"/>
              <a:t>Possible reasons for high-fiber diet</a:t>
            </a:r>
          </a:p>
          <a:p>
            <a:pPr lvl="1"/>
            <a:r>
              <a:rPr lang="en-US" dirty="0"/>
              <a:t>Reduces constipation and may lower risk of hemorrhoids</a:t>
            </a:r>
          </a:p>
          <a:p>
            <a:pPr lvl="1"/>
            <a:r>
              <a:rPr lang="en-US" dirty="0"/>
              <a:t>Lowers cholesterol levels</a:t>
            </a:r>
          </a:p>
          <a:p>
            <a:pPr lvl="1"/>
            <a:r>
              <a:rPr lang="en-US" dirty="0"/>
              <a:t>Helps control blood glucose levels</a:t>
            </a:r>
          </a:p>
          <a:p>
            <a:pPr lvl="1"/>
            <a:r>
              <a:rPr lang="en-US" dirty="0"/>
              <a:t>Used for weight loss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12917217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428533"/>
            <a:ext cx="9144000" cy="1056706"/>
          </a:xfrm>
        </p:spPr>
        <p:txBody>
          <a:bodyPr>
            <a:noAutofit/>
          </a:bodyPr>
          <a:lstStyle/>
          <a:p>
            <a:r>
              <a:rPr lang="en-US" dirty="0" smtClean="0"/>
              <a:t> </a:t>
            </a:r>
            <a:r>
              <a:rPr lang="en-US" dirty="0"/>
              <a:t>Nutrition </a:t>
            </a:r>
            <a:br>
              <a:rPr lang="en-US" dirty="0"/>
            </a:br>
            <a:r>
              <a:rPr lang="en-US" dirty="0"/>
              <a:t>and Health Promotion </a:t>
            </a:r>
            <a:endParaRPr lang="en-US" sz="1600" dirty="0"/>
          </a:p>
        </p:txBody>
      </p:sp>
      <p:sp>
        <p:nvSpPr>
          <p:cNvPr id="1963015" name="Rectangle 7"/>
          <p:cNvSpPr>
            <a:spLocks noGrp="1" noChangeArrowheads="1"/>
          </p:cNvSpPr>
          <p:nvPr>
            <p:ph type="body" idx="4294967295"/>
          </p:nvPr>
        </p:nvSpPr>
        <p:spPr>
          <a:xfrm>
            <a:off x="304800" y="1888671"/>
            <a:ext cx="8496300" cy="4250198"/>
          </a:xfrm>
        </p:spPr>
        <p:txBody>
          <a:bodyPr>
            <a:noAutofit/>
          </a:bodyPr>
          <a:lstStyle/>
          <a:p>
            <a:pPr>
              <a:buFont typeface="+mj-lt"/>
              <a:buAutoNum type="arabicPeriod" startAt="6"/>
            </a:pPr>
            <a:r>
              <a:rPr lang="en-US" dirty="0"/>
              <a:t>Identify the special dietary needs for weight control, diabetes mellitus, cardiovascular disease, and hypertension.</a:t>
            </a:r>
          </a:p>
          <a:p>
            <a:pPr>
              <a:buFont typeface="+mj-lt"/>
              <a:buAutoNum type="arabicPeriod" startAt="6"/>
            </a:pPr>
            <a:r>
              <a:rPr lang="en-US" dirty="0"/>
              <a:t>Identify the special dietary needs for those with food allergies, celiac disease, and lactose intolerance.</a:t>
            </a:r>
          </a:p>
          <a:p>
            <a:pPr>
              <a:buFont typeface="+mj-lt"/>
              <a:buAutoNum type="arabicPeriod" startAt="6"/>
            </a:pPr>
            <a:r>
              <a:rPr lang="en-US" dirty="0"/>
              <a:t>Identify special dietary needs for those with various conditions, including pregnancy and lactation, epilepsy, HIV and AIDS, and cancer.</a:t>
            </a:r>
          </a:p>
          <a:p>
            <a:pPr>
              <a:buFont typeface="+mj-lt"/>
              <a:buAutoNum type="arabicPeriod" startAt="6"/>
            </a:pPr>
            <a:r>
              <a:rPr lang="en-US" dirty="0"/>
              <a:t>Instruct a patient on dietary changes while demonstrating awareness of others’ concerns.</a:t>
            </a:r>
          </a:p>
        </p:txBody>
      </p:sp>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3</a:t>
            </a:fld>
            <a:endParaRPr lang="en-GB" dirty="0"/>
          </a:p>
        </p:txBody>
      </p:sp>
    </p:spTree>
    <p:extLst>
      <p:ext uri="{BB962C8B-B14F-4D97-AF65-F5344CB8AC3E}">
        <p14:creationId xmlns:p14="http://schemas.microsoft.com/office/powerpoint/2010/main" val="19964679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Elimination Diet and Food Allergies</a:t>
            </a:r>
          </a:p>
        </p:txBody>
      </p:sp>
      <p:sp>
        <p:nvSpPr>
          <p:cNvPr id="3" name="Content Placeholder 2"/>
          <p:cNvSpPr>
            <a:spLocks noGrp="1"/>
          </p:cNvSpPr>
          <p:nvPr>
            <p:ph idx="1"/>
          </p:nvPr>
        </p:nvSpPr>
        <p:spPr/>
        <p:txBody>
          <a:bodyPr/>
          <a:lstStyle/>
          <a:p>
            <a:pPr lvl="0"/>
            <a:r>
              <a:rPr lang="en-US" dirty="0"/>
              <a:t>Eight common food allergens:</a:t>
            </a:r>
          </a:p>
          <a:p>
            <a:pPr lvl="1"/>
            <a:r>
              <a:rPr lang="en-US" dirty="0"/>
              <a:t>Milk</a:t>
            </a:r>
          </a:p>
          <a:p>
            <a:pPr lvl="1"/>
            <a:r>
              <a:rPr lang="en-US" dirty="0"/>
              <a:t>Eggs</a:t>
            </a:r>
          </a:p>
          <a:p>
            <a:pPr lvl="1"/>
            <a:r>
              <a:rPr lang="en-US" dirty="0"/>
              <a:t>Fish</a:t>
            </a:r>
          </a:p>
          <a:p>
            <a:pPr lvl="1"/>
            <a:r>
              <a:rPr lang="en-US" dirty="0"/>
              <a:t>Crustacean shellfish</a:t>
            </a:r>
          </a:p>
          <a:p>
            <a:pPr lvl="1"/>
            <a:r>
              <a:rPr lang="en-US" dirty="0"/>
              <a:t>Peanuts</a:t>
            </a:r>
          </a:p>
          <a:p>
            <a:pPr lvl="1"/>
            <a:r>
              <a:rPr lang="en-US" dirty="0"/>
              <a:t>Tree nuts</a:t>
            </a:r>
          </a:p>
          <a:p>
            <a:pPr lvl="1"/>
            <a:r>
              <a:rPr lang="en-US" dirty="0"/>
              <a:t>Wheat</a:t>
            </a:r>
          </a:p>
          <a:p>
            <a:pPr lvl="1"/>
            <a:r>
              <a:rPr lang="en-US" dirty="0"/>
              <a:t>Soybeans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23389309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Gluten-Free Diet</a:t>
            </a:r>
          </a:p>
        </p:txBody>
      </p:sp>
      <p:sp>
        <p:nvSpPr>
          <p:cNvPr id="3" name="Content Placeholder 2"/>
          <p:cNvSpPr>
            <a:spLocks noGrp="1"/>
          </p:cNvSpPr>
          <p:nvPr>
            <p:ph idx="1"/>
          </p:nvPr>
        </p:nvSpPr>
        <p:spPr/>
        <p:txBody>
          <a:bodyPr/>
          <a:lstStyle/>
          <a:p>
            <a:pPr lvl="0"/>
            <a:r>
              <a:rPr lang="en-US" dirty="0"/>
              <a:t>Used when people have celiac disease</a:t>
            </a:r>
          </a:p>
          <a:p>
            <a:pPr lvl="0"/>
            <a:r>
              <a:rPr lang="en-US" dirty="0"/>
              <a:t>Gluten is found in:</a:t>
            </a:r>
          </a:p>
          <a:p>
            <a:pPr lvl="1"/>
            <a:r>
              <a:rPr lang="en-US" dirty="0"/>
              <a:t>Barley and malt products</a:t>
            </a:r>
          </a:p>
          <a:p>
            <a:pPr lvl="1"/>
            <a:r>
              <a:rPr lang="en-US" dirty="0"/>
              <a:t>Rye</a:t>
            </a:r>
          </a:p>
          <a:p>
            <a:pPr lvl="1"/>
            <a:r>
              <a:rPr lang="en-US" dirty="0"/>
              <a:t>Triticale</a:t>
            </a:r>
          </a:p>
          <a:p>
            <a:pPr lvl="1"/>
            <a:r>
              <a:rPr lang="en-US" dirty="0"/>
              <a:t>Wheat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6054005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Lactose-Intolerance Diet</a:t>
            </a:r>
          </a:p>
        </p:txBody>
      </p:sp>
      <p:sp>
        <p:nvSpPr>
          <p:cNvPr id="3" name="Content Placeholder 2"/>
          <p:cNvSpPr>
            <a:spLocks noGrp="1"/>
          </p:cNvSpPr>
          <p:nvPr>
            <p:ph idx="1"/>
          </p:nvPr>
        </p:nvSpPr>
        <p:spPr/>
        <p:txBody>
          <a:bodyPr/>
          <a:lstStyle/>
          <a:p>
            <a:pPr lvl="0"/>
            <a:r>
              <a:rPr lang="en-US" dirty="0"/>
              <a:t>Lactose intolerance is not an allergy</a:t>
            </a:r>
          </a:p>
          <a:p>
            <a:pPr lvl="0"/>
            <a:r>
              <a:rPr lang="en-US" dirty="0"/>
              <a:t>Lactose is broken down by lactase</a:t>
            </a:r>
          </a:p>
          <a:p>
            <a:pPr lvl="0"/>
            <a:r>
              <a:rPr lang="en-US" dirty="0"/>
              <a:t>Treatment for lactose intolerance/sensitivity involves avoiding milk products or using an oral enzyme replacement supplement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18587173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33</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163" y="657225"/>
            <a:ext cx="6415087" cy="5443537"/>
          </a:xfrm>
          <a:prstGeom prst="rect">
            <a:avLst/>
          </a:prstGeom>
        </p:spPr>
      </p:pic>
    </p:spTree>
    <p:extLst>
      <p:ext uri="{BB962C8B-B14F-4D97-AF65-F5344CB8AC3E}">
        <p14:creationId xmlns:p14="http://schemas.microsoft.com/office/powerpoint/2010/main" val="3636673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Nutritional Needs for </a:t>
            </a:r>
            <a:r>
              <a:rPr lang="en-US" dirty="0" smtClean="0"/>
              <a:t/>
            </a:r>
            <a:br>
              <a:rPr lang="en-US" dirty="0" smtClean="0"/>
            </a:br>
            <a:r>
              <a:rPr lang="en-US" dirty="0" smtClean="0"/>
              <a:t>Various </a:t>
            </a:r>
            <a:r>
              <a:rPr lang="en-US" dirty="0"/>
              <a:t>Populations</a:t>
            </a:r>
          </a:p>
        </p:txBody>
      </p:sp>
      <p:sp>
        <p:nvSpPr>
          <p:cNvPr id="3" name="Content Placeholder 2"/>
          <p:cNvSpPr>
            <a:spLocks noGrp="1"/>
          </p:cNvSpPr>
          <p:nvPr>
            <p:ph idx="1"/>
          </p:nvPr>
        </p:nvSpPr>
        <p:spPr/>
        <p:txBody>
          <a:bodyPr/>
          <a:lstStyle/>
          <a:p>
            <a:pPr lvl="0"/>
            <a:r>
              <a:rPr lang="en-US" dirty="0"/>
              <a:t>Nutritional needs change throughout life</a:t>
            </a:r>
          </a:p>
          <a:p>
            <a:pPr lvl="0"/>
            <a:r>
              <a:rPr lang="en-US" dirty="0"/>
              <a:t>Our needs for calories, vitamins, minerals, and protein change as we grow and develop</a:t>
            </a:r>
          </a:p>
          <a:p>
            <a:pPr lvl="0"/>
            <a:r>
              <a:rPr lang="en-US" dirty="0"/>
              <a:t>With disease conditions, the needs change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2119274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Pregnancy and Lactation</a:t>
            </a:r>
          </a:p>
        </p:txBody>
      </p:sp>
      <p:sp>
        <p:nvSpPr>
          <p:cNvPr id="3" name="Content Placeholder 2"/>
          <p:cNvSpPr>
            <a:spLocks noGrp="1"/>
          </p:cNvSpPr>
          <p:nvPr>
            <p:ph idx="1"/>
          </p:nvPr>
        </p:nvSpPr>
        <p:spPr/>
        <p:txBody>
          <a:bodyPr/>
          <a:lstStyle/>
          <a:p>
            <a:pPr lvl="0"/>
            <a:r>
              <a:rPr lang="en-US" dirty="0"/>
              <a:t>Many providers recommend small, frequent meals to avoid morning sickness</a:t>
            </a:r>
          </a:p>
          <a:p>
            <a:pPr lvl="0"/>
            <a:r>
              <a:rPr lang="en-US" dirty="0"/>
              <a:t>Women who are pregnant or breastfeeding should avoid eating raw fish or fish high in mercury</a:t>
            </a:r>
          </a:p>
          <a:p>
            <a:pPr lvl="0"/>
            <a:r>
              <a:rPr lang="en-US" dirty="0"/>
              <a:t>With lactation or breastfeeding, mother needs to eat a healthy diet, and a vitamin supplement may be recommended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10755247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Epilepsy</a:t>
            </a:r>
          </a:p>
        </p:txBody>
      </p:sp>
      <p:sp>
        <p:nvSpPr>
          <p:cNvPr id="3" name="Content Placeholder 2"/>
          <p:cNvSpPr>
            <a:spLocks noGrp="1"/>
          </p:cNvSpPr>
          <p:nvPr>
            <p:ph idx="1"/>
          </p:nvPr>
        </p:nvSpPr>
        <p:spPr/>
        <p:txBody>
          <a:bodyPr/>
          <a:lstStyle/>
          <a:p>
            <a:pPr lvl="0"/>
            <a:r>
              <a:rPr lang="en-US" dirty="0"/>
              <a:t>Some patients with epilepsy follow a ketogenic diet</a:t>
            </a:r>
          </a:p>
          <a:p>
            <a:pPr lvl="1"/>
            <a:r>
              <a:rPr lang="en-US" dirty="0"/>
              <a:t>Very low carbohydrates</a:t>
            </a:r>
          </a:p>
          <a:p>
            <a:pPr lvl="1"/>
            <a:r>
              <a:rPr lang="en-US" dirty="0"/>
              <a:t>High fat</a:t>
            </a:r>
          </a:p>
          <a:p>
            <a:pPr lvl="1"/>
            <a:r>
              <a:rPr lang="en-US" dirty="0"/>
              <a:t>Adequate protein</a:t>
            </a:r>
          </a:p>
          <a:p>
            <a:r>
              <a:rPr lang="en-US" dirty="0"/>
              <a:t>Without carbohydrates, the body metabolizes fat, and ketones are used for energy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4840345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HIV and AIDS</a:t>
            </a:r>
          </a:p>
        </p:txBody>
      </p:sp>
      <p:sp>
        <p:nvSpPr>
          <p:cNvPr id="3" name="Content Placeholder 2"/>
          <p:cNvSpPr>
            <a:spLocks noGrp="1"/>
          </p:cNvSpPr>
          <p:nvPr>
            <p:ph idx="1"/>
          </p:nvPr>
        </p:nvSpPr>
        <p:spPr/>
        <p:txBody>
          <a:bodyPr/>
          <a:lstStyle/>
          <a:p>
            <a:pPr lvl="0"/>
            <a:r>
              <a:rPr lang="en-US" dirty="0"/>
              <a:t>Make sure immune system is nutritionally supported</a:t>
            </a:r>
          </a:p>
          <a:p>
            <a:pPr lvl="0"/>
            <a:r>
              <a:rPr lang="en-US" dirty="0"/>
              <a:t>Drinking extra fluids will help with both diarrhea and constipation issues</a:t>
            </a:r>
          </a:p>
          <a:p>
            <a:pPr lvl="0"/>
            <a:r>
              <a:rPr lang="en-US" dirty="0"/>
              <a:t>Restricting milk products</a:t>
            </a:r>
          </a:p>
          <a:p>
            <a:pPr lvl="0"/>
            <a:r>
              <a:rPr lang="en-US" dirty="0"/>
              <a:t>Frequent small meals</a:t>
            </a:r>
          </a:p>
          <a:p>
            <a:pPr lvl="0"/>
            <a:r>
              <a:rPr lang="en-US" dirty="0"/>
              <a:t>Nutritional supplements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13421859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a:t>
            </a:r>
          </a:p>
        </p:txBody>
      </p:sp>
      <p:sp>
        <p:nvSpPr>
          <p:cNvPr id="3" name="Content Placeholder 2"/>
          <p:cNvSpPr>
            <a:spLocks noGrp="1"/>
          </p:cNvSpPr>
          <p:nvPr>
            <p:ph idx="1"/>
          </p:nvPr>
        </p:nvSpPr>
        <p:spPr/>
        <p:txBody>
          <a:bodyPr/>
          <a:lstStyle/>
          <a:p>
            <a:pPr lvl="0"/>
            <a:r>
              <a:rPr lang="en-US" dirty="0"/>
              <a:t>Eat a soft, bland diet</a:t>
            </a:r>
          </a:p>
          <a:p>
            <a:pPr lvl="0"/>
            <a:r>
              <a:rPr lang="en-US" dirty="0"/>
              <a:t>Eat 6-8 meals a day instead of 3 meals</a:t>
            </a:r>
          </a:p>
          <a:p>
            <a:pPr lvl="0"/>
            <a:r>
              <a:rPr lang="en-US" dirty="0"/>
              <a:t>Take only sips of liquids during meals; drink most of liquids between meals</a:t>
            </a:r>
          </a:p>
          <a:p>
            <a:pPr lvl="0"/>
            <a:r>
              <a:rPr lang="en-US" dirty="0"/>
              <a:t>Limit caffeine and alcohol</a:t>
            </a:r>
          </a:p>
          <a:p>
            <a:pPr lvl="0"/>
            <a:r>
              <a:rPr lang="en-US" dirty="0"/>
              <a:t>Avoid foods with strong odors and those that are overly sweet, spicy, greasy, or fried</a:t>
            </a:r>
          </a:p>
          <a:p>
            <a:pPr lvl="0"/>
            <a:r>
              <a:rPr lang="en-US" dirty="0"/>
              <a:t>Eat small bites; chew food well</a:t>
            </a:r>
          </a:p>
          <a:p>
            <a:pPr lvl="0"/>
            <a:r>
              <a:rPr lang="en-US" dirty="0"/>
              <a:t>Use straw and/or small spoon; puree food as needed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4602128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Instructing Patients </a:t>
            </a:r>
            <a:r>
              <a:rPr lang="en-US" dirty="0" smtClean="0"/>
              <a:t/>
            </a:r>
            <a:br>
              <a:rPr lang="en-US" dirty="0" smtClean="0"/>
            </a:br>
            <a:r>
              <a:rPr lang="en-US" dirty="0" smtClean="0"/>
              <a:t>on Dietary </a:t>
            </a:r>
            <a:r>
              <a:rPr lang="en-US" dirty="0"/>
              <a:t>Changes</a:t>
            </a:r>
          </a:p>
        </p:txBody>
      </p:sp>
      <p:sp>
        <p:nvSpPr>
          <p:cNvPr id="3" name="Content Placeholder 2"/>
          <p:cNvSpPr>
            <a:spLocks noGrp="1"/>
          </p:cNvSpPr>
          <p:nvPr>
            <p:ph idx="1"/>
          </p:nvPr>
        </p:nvSpPr>
        <p:spPr/>
        <p:txBody>
          <a:bodyPr/>
          <a:lstStyle/>
          <a:p>
            <a:pPr lvl="0"/>
            <a:r>
              <a:rPr lang="en-US" dirty="0"/>
              <a:t>Provider gives order of dietary change to medical assistant, who gives direction to patient</a:t>
            </a:r>
          </a:p>
          <a:p>
            <a:pPr lvl="0"/>
            <a:r>
              <a:rPr lang="en-US" dirty="0"/>
              <a:t>Medical assistant needs to gather any brochures or information needed</a:t>
            </a:r>
          </a:p>
          <a:p>
            <a:pPr lvl="0"/>
            <a:r>
              <a:rPr lang="en-US" dirty="0"/>
              <a:t>Important to be knowledgeable about content</a:t>
            </a:r>
          </a:p>
          <a:p>
            <a:pPr lvl="0"/>
            <a:r>
              <a:rPr lang="en-US" dirty="0"/>
              <a:t>Know why people eat what they do and understand cultural dietary traditions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15883849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Metabolism</a:t>
            </a:r>
          </a:p>
        </p:txBody>
      </p:sp>
      <p:sp>
        <p:nvSpPr>
          <p:cNvPr id="3" name="Content Placeholder 2"/>
          <p:cNvSpPr>
            <a:spLocks noGrp="1"/>
          </p:cNvSpPr>
          <p:nvPr>
            <p:ph idx="1"/>
          </p:nvPr>
        </p:nvSpPr>
        <p:spPr>
          <a:xfrm>
            <a:off x="685800" y="1641475"/>
            <a:ext cx="7772400" cy="4687607"/>
          </a:xfrm>
        </p:spPr>
        <p:txBody>
          <a:bodyPr numCol="1"/>
          <a:lstStyle/>
          <a:p>
            <a:r>
              <a:rPr lang="en-US" dirty="0"/>
              <a:t>The process used to obtain or make energy from food eaten</a:t>
            </a:r>
          </a:p>
          <a:p>
            <a:pPr lvl="1"/>
            <a:r>
              <a:rPr lang="en-US" b="1" dirty="0">
                <a:solidFill>
                  <a:srgbClr val="FFC000"/>
                </a:solidFill>
              </a:rPr>
              <a:t>Catabolism: </a:t>
            </a:r>
            <a:r>
              <a:rPr lang="en-US" dirty="0"/>
              <a:t>Process of breaking down molecules into smaller molecules, resulting in energy being released</a:t>
            </a:r>
          </a:p>
          <a:p>
            <a:pPr lvl="1"/>
            <a:r>
              <a:rPr lang="en-US" b="1" dirty="0">
                <a:solidFill>
                  <a:srgbClr val="FFC000"/>
                </a:solidFill>
              </a:rPr>
              <a:t>Anabolism: </a:t>
            </a:r>
            <a:r>
              <a:rPr lang="en-US" dirty="0"/>
              <a:t>Process of smaller molecules being used to build larger molecules with use of energy</a:t>
            </a:r>
          </a:p>
          <a:p>
            <a:r>
              <a:rPr lang="en-US" dirty="0"/>
              <a:t>Number of calories person burns each day depends on:</a:t>
            </a:r>
          </a:p>
          <a:p>
            <a:pPr lvl="1"/>
            <a:r>
              <a:rPr lang="en-US" dirty="0"/>
              <a:t>How much person exercises</a:t>
            </a:r>
          </a:p>
          <a:p>
            <a:pPr lvl="1"/>
            <a:r>
              <a:rPr lang="en-US" dirty="0"/>
              <a:t>Amount of fat and muscle on person’s body</a:t>
            </a:r>
          </a:p>
          <a:p>
            <a:pPr lvl="1"/>
            <a:r>
              <a:rPr lang="en-US" dirty="0"/>
              <a:t>Person’s </a:t>
            </a:r>
            <a:r>
              <a:rPr lang="en-US" b="1" dirty="0">
                <a:solidFill>
                  <a:srgbClr val="FFC000"/>
                </a:solidFill>
              </a:rPr>
              <a:t>basal metabolic rate </a:t>
            </a:r>
            <a:r>
              <a:rPr lang="en-US" dirty="0"/>
              <a:t>(BMR)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a:t>
            </a:fld>
            <a:endParaRPr lang="en-GB" dirty="0"/>
          </a:p>
        </p:txBody>
      </p:sp>
    </p:spTree>
    <p:extLst>
      <p:ext uri="{BB962C8B-B14F-4D97-AF65-F5344CB8AC3E}">
        <p14:creationId xmlns:p14="http://schemas.microsoft.com/office/powerpoint/2010/main" val="30236609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Showing Awareness </a:t>
            </a:r>
            <a:r>
              <a:rPr lang="en-US" dirty="0" smtClean="0"/>
              <a:t>of Patient Concerns</a:t>
            </a:r>
            <a:endParaRPr lang="en-US" dirty="0"/>
          </a:p>
        </p:txBody>
      </p:sp>
      <p:sp>
        <p:nvSpPr>
          <p:cNvPr id="3" name="Content Placeholder 2"/>
          <p:cNvSpPr>
            <a:spLocks noGrp="1"/>
          </p:cNvSpPr>
          <p:nvPr>
            <p:ph idx="1"/>
          </p:nvPr>
        </p:nvSpPr>
        <p:spPr/>
        <p:txBody>
          <a:bodyPr/>
          <a:lstStyle/>
          <a:p>
            <a:pPr lvl="0"/>
            <a:r>
              <a:rPr lang="en-US" dirty="0"/>
              <a:t>Therapeutic communication</a:t>
            </a:r>
          </a:p>
          <a:p>
            <a:pPr lvl="1"/>
            <a:r>
              <a:rPr lang="en-US" dirty="0"/>
              <a:t>Reflection</a:t>
            </a:r>
          </a:p>
          <a:p>
            <a:pPr lvl="1"/>
            <a:r>
              <a:rPr lang="en-US" dirty="0"/>
              <a:t>Restatement or paraphrasing</a:t>
            </a:r>
          </a:p>
          <a:p>
            <a:pPr lvl="1"/>
            <a:r>
              <a:rPr lang="en-US" dirty="0"/>
              <a:t>Summarizing</a:t>
            </a:r>
          </a:p>
          <a:p>
            <a:r>
              <a:rPr lang="en-US" dirty="0"/>
              <a:t>Nonverbal behaviors</a:t>
            </a:r>
          </a:p>
          <a:p>
            <a:pPr lvl="1"/>
            <a:r>
              <a:rPr lang="en-US" dirty="0"/>
              <a:t>Position</a:t>
            </a:r>
          </a:p>
          <a:p>
            <a:pPr lvl="1"/>
            <a:r>
              <a:rPr lang="en-US" dirty="0"/>
              <a:t>Arms/posture</a:t>
            </a:r>
          </a:p>
          <a:p>
            <a:pPr lvl="1"/>
            <a:r>
              <a:rPr lang="en-US" dirty="0"/>
              <a:t>Facial expression</a:t>
            </a:r>
          </a:p>
          <a:p>
            <a:pPr lvl="1"/>
            <a:r>
              <a:rPr lang="en-US" dirty="0"/>
              <a:t>Gestures and touch</a:t>
            </a:r>
          </a:p>
          <a:p>
            <a:pPr lvl="1"/>
            <a:r>
              <a:rPr lang="en-US" dirty="0"/>
              <a:t>Mannerisms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24130210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Showing Awareness </a:t>
            </a:r>
            <a:r>
              <a:rPr lang="en-US" dirty="0"/>
              <a:t>of </a:t>
            </a:r>
            <a:r>
              <a:rPr lang="en-US" dirty="0" smtClean="0"/>
              <a:t>Others </a:t>
            </a:r>
            <a:r>
              <a:rPr lang="en-US" dirty="0"/>
              <a:t>Concerns</a:t>
            </a:r>
          </a:p>
        </p:txBody>
      </p:sp>
      <p:sp>
        <p:nvSpPr>
          <p:cNvPr id="3" name="Content Placeholder 2"/>
          <p:cNvSpPr>
            <a:spLocks noGrp="1"/>
          </p:cNvSpPr>
          <p:nvPr>
            <p:ph idx="1"/>
          </p:nvPr>
        </p:nvSpPr>
        <p:spPr/>
        <p:txBody>
          <a:bodyPr/>
          <a:lstStyle/>
          <a:p>
            <a:pPr lvl="0"/>
            <a:r>
              <a:rPr lang="en-US" dirty="0"/>
              <a:t>Understand the factors:</a:t>
            </a:r>
          </a:p>
          <a:p>
            <a:pPr lvl="1"/>
            <a:r>
              <a:rPr lang="en-US" dirty="0"/>
              <a:t>Cost</a:t>
            </a:r>
          </a:p>
          <a:p>
            <a:pPr lvl="1"/>
            <a:r>
              <a:rPr lang="en-US" dirty="0"/>
              <a:t>Convenience</a:t>
            </a:r>
          </a:p>
          <a:p>
            <a:pPr lvl="1"/>
            <a:r>
              <a:rPr lang="en-US" dirty="0"/>
              <a:t>Background</a:t>
            </a:r>
          </a:p>
          <a:p>
            <a:pPr lvl="1"/>
            <a:r>
              <a:rPr lang="en-US" dirty="0"/>
              <a:t>Emotional comfort</a:t>
            </a:r>
          </a:p>
          <a:p>
            <a:pPr lvl="1"/>
            <a:r>
              <a:rPr lang="en-US" dirty="0"/>
              <a:t>Routine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41</a:t>
            </a:fld>
            <a:endParaRPr lang="en-GB" dirty="0"/>
          </a:p>
        </p:txBody>
      </p:sp>
    </p:spTree>
    <p:extLst>
      <p:ext uri="{BB962C8B-B14F-4D97-AF65-F5344CB8AC3E}">
        <p14:creationId xmlns:p14="http://schemas.microsoft.com/office/powerpoint/2010/main" val="28330047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Compliance with diet increases if person meets certain conditions:</a:t>
            </a:r>
          </a:p>
          <a:p>
            <a:pPr lvl="1"/>
            <a:r>
              <a:rPr lang="en-US" dirty="0"/>
              <a:t>Can modify special foods and not give the up completely</a:t>
            </a:r>
          </a:p>
          <a:p>
            <a:pPr lvl="1"/>
            <a:r>
              <a:rPr lang="en-US" dirty="0"/>
              <a:t>Has support from family and friends</a:t>
            </a:r>
          </a:p>
          <a:p>
            <a:pPr lvl="1"/>
            <a:r>
              <a:rPr lang="en-US" dirty="0"/>
              <a:t>Can slowly transition to the new diet, though this might not always be possible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42</a:t>
            </a:fld>
            <a:endParaRPr lang="en-GB" dirty="0"/>
          </a:p>
        </p:txBody>
      </p:sp>
    </p:spTree>
    <p:extLst>
      <p:ext uri="{BB962C8B-B14F-4D97-AF65-F5344CB8AC3E}">
        <p14:creationId xmlns:p14="http://schemas.microsoft.com/office/powerpoint/2010/main" val="40091281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a:t>
            </a:r>
          </a:p>
        </p:txBody>
      </p:sp>
      <p:sp>
        <p:nvSpPr>
          <p:cNvPr id="3" name="Content Placeholder 2"/>
          <p:cNvSpPr>
            <a:spLocks noGrp="1"/>
          </p:cNvSpPr>
          <p:nvPr>
            <p:ph idx="1"/>
          </p:nvPr>
        </p:nvSpPr>
        <p:spPr/>
        <p:txBody>
          <a:bodyPr/>
          <a:lstStyle/>
          <a:p>
            <a:pPr lvl="0"/>
            <a:r>
              <a:rPr lang="en-US" dirty="0"/>
              <a:t>Document patient education and dietary changes</a:t>
            </a:r>
          </a:p>
          <a:p>
            <a:pPr lvl="1"/>
            <a:r>
              <a:rPr lang="en-US" dirty="0"/>
              <a:t>Should reflect provider ordering teaching</a:t>
            </a:r>
          </a:p>
          <a:p>
            <a:pPr lvl="1"/>
            <a:r>
              <a:rPr lang="en-US" dirty="0"/>
              <a:t>Include general topics taught</a:t>
            </a:r>
          </a:p>
          <a:p>
            <a:pPr lvl="1"/>
            <a:r>
              <a:rPr lang="en-US" dirty="0"/>
              <a:t>Record how patient’s learning was evaluated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43</a:t>
            </a:fld>
            <a:endParaRPr lang="en-GB" dirty="0"/>
          </a:p>
        </p:txBody>
      </p:sp>
    </p:spTree>
    <p:extLst>
      <p:ext uri="{BB962C8B-B14F-4D97-AF65-F5344CB8AC3E}">
        <p14:creationId xmlns:p14="http://schemas.microsoft.com/office/powerpoint/2010/main" val="39714570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lstStyle/>
          <a:p>
            <a:pPr lvl="0"/>
            <a:r>
              <a:rPr lang="en-US" dirty="0"/>
              <a:t>Awareness of cultural diversity and how it affects diet and traditions</a:t>
            </a:r>
          </a:p>
          <a:p>
            <a:pPr lvl="0"/>
            <a:r>
              <a:rPr lang="en-US" dirty="0"/>
              <a:t>If dietary changes conflicts with cultural practices, it is important to talk with provider</a:t>
            </a:r>
          </a:p>
          <a:p>
            <a:pPr lvl="0"/>
            <a:r>
              <a:rPr lang="en-US" dirty="0"/>
              <a:t>Referral to a registered dietician may provide the patient with extra support and information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44</a:t>
            </a:fld>
            <a:endParaRPr lang="en-GB" dirty="0"/>
          </a:p>
        </p:txBody>
      </p:sp>
    </p:spTree>
    <p:extLst>
      <p:ext uri="{BB962C8B-B14F-4D97-AF65-F5344CB8AC3E}">
        <p14:creationId xmlns:p14="http://schemas.microsoft.com/office/powerpoint/2010/main" val="39741974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45</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9300" y="1285875"/>
            <a:ext cx="5105400" cy="4286250"/>
          </a:xfrm>
          <a:prstGeom prst="rect">
            <a:avLst/>
          </a:prstGeom>
        </p:spPr>
      </p:pic>
    </p:spTree>
    <p:extLst>
      <p:ext uri="{BB962C8B-B14F-4D97-AF65-F5344CB8AC3E}">
        <p14:creationId xmlns:p14="http://schemas.microsoft.com/office/powerpoint/2010/main" val="1838917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Variables That Affect </a:t>
            </a:r>
            <a:r>
              <a:rPr lang="en-US" dirty="0"/>
              <a:t>the Basal Metabolic Rate (BMR)</a:t>
            </a:r>
          </a:p>
        </p:txBody>
      </p:sp>
      <p:sp>
        <p:nvSpPr>
          <p:cNvPr id="3" name="Content Placeholder 2"/>
          <p:cNvSpPr>
            <a:spLocks noGrp="1"/>
          </p:cNvSpPr>
          <p:nvPr>
            <p:ph idx="1"/>
          </p:nvPr>
        </p:nvSpPr>
        <p:spPr/>
        <p:txBody>
          <a:bodyPr numCol="1"/>
          <a:lstStyle/>
          <a:p>
            <a:r>
              <a:rPr lang="en-US" dirty="0"/>
              <a:t>Genetics</a:t>
            </a:r>
          </a:p>
          <a:p>
            <a:r>
              <a:rPr lang="en-US" dirty="0"/>
              <a:t>Gender</a:t>
            </a:r>
          </a:p>
          <a:p>
            <a:r>
              <a:rPr lang="en-US" dirty="0"/>
              <a:t>Age</a:t>
            </a:r>
          </a:p>
          <a:p>
            <a:r>
              <a:rPr lang="en-US" dirty="0"/>
              <a:t>Weight</a:t>
            </a:r>
          </a:p>
          <a:p>
            <a:r>
              <a:rPr lang="en-US" dirty="0"/>
              <a:t>Body surface area</a:t>
            </a:r>
          </a:p>
          <a:p>
            <a:r>
              <a:rPr lang="en-US" dirty="0"/>
              <a:t>Body fat percentage</a:t>
            </a:r>
          </a:p>
          <a:p>
            <a:r>
              <a:rPr lang="en-US" dirty="0" smtClean="0"/>
              <a:t>Diet</a:t>
            </a:r>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5</a:t>
            </a:fld>
            <a:endParaRPr lang="en-GB" dirty="0"/>
          </a:p>
        </p:txBody>
      </p:sp>
      <p:sp>
        <p:nvSpPr>
          <p:cNvPr id="6" name="Content Placeholder 2"/>
          <p:cNvSpPr txBox="1">
            <a:spLocks/>
          </p:cNvSpPr>
          <p:nvPr/>
        </p:nvSpPr>
        <p:spPr bwMode="auto">
          <a:xfrm>
            <a:off x="4699000" y="1641475"/>
            <a:ext cx="41910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smtClean="0"/>
              <a:t>Body temperature</a:t>
            </a:r>
          </a:p>
          <a:p>
            <a:r>
              <a:rPr lang="en-US" kern="0" dirty="0" smtClean="0"/>
              <a:t>External temperature</a:t>
            </a:r>
          </a:p>
          <a:p>
            <a:r>
              <a:rPr lang="en-US" kern="0" dirty="0" smtClean="0"/>
              <a:t>Thyroxin</a:t>
            </a:r>
          </a:p>
          <a:p>
            <a:r>
              <a:rPr lang="en-US" kern="0" dirty="0" smtClean="0"/>
              <a:t>Exercise and lean muscle tissue</a:t>
            </a:r>
          </a:p>
          <a:p>
            <a:r>
              <a:rPr lang="en-US" kern="0" dirty="0" smtClean="0"/>
              <a:t>Drugs</a:t>
            </a:r>
            <a:endParaRPr lang="en-US" kern="0" dirty="0"/>
          </a:p>
        </p:txBody>
      </p:sp>
    </p:spTree>
    <p:extLst>
      <p:ext uri="{BB962C8B-B14F-4D97-AF65-F5344CB8AC3E}">
        <p14:creationId xmlns:p14="http://schemas.microsoft.com/office/powerpoint/2010/main" val="1968392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Nutrients</a:t>
            </a:r>
          </a:p>
        </p:txBody>
      </p:sp>
      <p:sp>
        <p:nvSpPr>
          <p:cNvPr id="3" name="Content Placeholder 2"/>
          <p:cNvSpPr>
            <a:spLocks noGrp="1"/>
          </p:cNvSpPr>
          <p:nvPr>
            <p:ph idx="1"/>
          </p:nvPr>
        </p:nvSpPr>
        <p:spPr/>
        <p:txBody>
          <a:bodyPr/>
          <a:lstStyle/>
          <a:p>
            <a:pPr lvl="0"/>
            <a:r>
              <a:rPr lang="en-US" b="1" dirty="0">
                <a:solidFill>
                  <a:srgbClr val="FFC000"/>
                </a:solidFill>
              </a:rPr>
              <a:t>Functions</a:t>
            </a:r>
          </a:p>
          <a:p>
            <a:pPr lvl="1"/>
            <a:r>
              <a:rPr lang="en-US" dirty="0"/>
              <a:t>Provide source of energy or fuel</a:t>
            </a:r>
          </a:p>
          <a:p>
            <a:pPr lvl="1"/>
            <a:r>
              <a:rPr lang="en-US" dirty="0"/>
              <a:t>Supply material to build and repair body tissues</a:t>
            </a:r>
          </a:p>
          <a:p>
            <a:pPr lvl="1"/>
            <a:r>
              <a:rPr lang="en-US" dirty="0"/>
              <a:t>Regulate metabolic processes</a:t>
            </a:r>
          </a:p>
          <a:p>
            <a:pPr lvl="0"/>
            <a:r>
              <a:rPr lang="en-US" dirty="0"/>
              <a:t>Categories</a:t>
            </a:r>
          </a:p>
          <a:p>
            <a:pPr lvl="1"/>
            <a:r>
              <a:rPr lang="en-US" b="1" dirty="0">
                <a:solidFill>
                  <a:srgbClr val="FFC000"/>
                </a:solidFill>
              </a:rPr>
              <a:t>Essential</a:t>
            </a:r>
          </a:p>
          <a:p>
            <a:pPr lvl="1"/>
            <a:r>
              <a:rPr lang="en-US" b="1" dirty="0">
                <a:solidFill>
                  <a:srgbClr val="FFC000"/>
                </a:solidFill>
              </a:rPr>
              <a:t>Nonessential </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16978044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Nutrient Components </a:t>
            </a:r>
          </a:p>
        </p:txBody>
      </p:sp>
      <p:sp>
        <p:nvSpPr>
          <p:cNvPr id="3" name="Content Placeholder 2"/>
          <p:cNvSpPr>
            <a:spLocks noGrp="1"/>
          </p:cNvSpPr>
          <p:nvPr>
            <p:ph idx="1"/>
          </p:nvPr>
        </p:nvSpPr>
        <p:spPr/>
        <p:txBody>
          <a:bodyPr/>
          <a:lstStyle/>
          <a:p>
            <a:pPr lvl="0"/>
            <a:r>
              <a:rPr lang="en-US" dirty="0"/>
              <a:t>Carbohydrates</a:t>
            </a:r>
          </a:p>
          <a:p>
            <a:pPr lvl="0"/>
            <a:r>
              <a:rPr lang="en-US" dirty="0"/>
              <a:t>Protein </a:t>
            </a:r>
          </a:p>
          <a:p>
            <a:pPr lvl="0"/>
            <a:r>
              <a:rPr lang="en-US" dirty="0"/>
              <a:t>Fat</a:t>
            </a:r>
          </a:p>
          <a:p>
            <a:pPr lvl="0"/>
            <a:r>
              <a:rPr lang="en-US" dirty="0"/>
              <a:t>Minerals and electrolytes</a:t>
            </a:r>
          </a:p>
          <a:p>
            <a:pPr lvl="0"/>
            <a:r>
              <a:rPr lang="en-US" dirty="0"/>
              <a:t>Vitamins</a:t>
            </a:r>
          </a:p>
          <a:p>
            <a:pPr lvl="0"/>
            <a:r>
              <a:rPr lang="en-US" dirty="0"/>
              <a:t>Antioxidants </a:t>
            </a:r>
          </a:p>
          <a:p>
            <a:pPr lvl="0"/>
            <a:r>
              <a:rPr lang="en-US" dirty="0"/>
              <a:t>Water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9582933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Carbohydrates</a:t>
            </a:r>
          </a:p>
        </p:txBody>
      </p:sp>
      <p:sp>
        <p:nvSpPr>
          <p:cNvPr id="3" name="Content Placeholder 2"/>
          <p:cNvSpPr>
            <a:spLocks noGrp="1"/>
          </p:cNvSpPr>
          <p:nvPr>
            <p:ph idx="1"/>
          </p:nvPr>
        </p:nvSpPr>
        <p:spPr/>
        <p:txBody>
          <a:bodyPr/>
          <a:lstStyle/>
          <a:p>
            <a:pPr lvl="0"/>
            <a:r>
              <a:rPr lang="en-US" dirty="0"/>
              <a:t>Divided into three groups based on complexity of molecules:</a:t>
            </a:r>
          </a:p>
          <a:p>
            <a:pPr lvl="1"/>
            <a:r>
              <a:rPr lang="en-US" b="1" dirty="0">
                <a:solidFill>
                  <a:srgbClr val="FFC000"/>
                </a:solidFill>
              </a:rPr>
              <a:t>Simple sugars</a:t>
            </a:r>
          </a:p>
          <a:p>
            <a:pPr lvl="1"/>
            <a:r>
              <a:rPr lang="en-US" b="1" dirty="0">
                <a:solidFill>
                  <a:srgbClr val="FFC000"/>
                </a:solidFill>
              </a:rPr>
              <a:t>Starches </a:t>
            </a:r>
          </a:p>
          <a:p>
            <a:pPr lvl="1"/>
            <a:r>
              <a:rPr lang="en-US" b="1" dirty="0">
                <a:solidFill>
                  <a:srgbClr val="FFC000"/>
                </a:solidFill>
              </a:rPr>
              <a:t>Fiber (soluble and non-soluble)</a:t>
            </a:r>
          </a:p>
          <a:p>
            <a:pPr lvl="0"/>
            <a:r>
              <a:rPr lang="en-US" dirty="0"/>
              <a:t>Body’s main energy source</a:t>
            </a:r>
          </a:p>
          <a:p>
            <a:pPr lvl="0"/>
            <a:r>
              <a:rPr lang="en-US" dirty="0"/>
              <a:t>Regulate fat and protein metabolism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17099139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Protein</a:t>
            </a:r>
          </a:p>
        </p:txBody>
      </p:sp>
      <p:sp>
        <p:nvSpPr>
          <p:cNvPr id="3" name="Content Placeholder 2"/>
          <p:cNvSpPr>
            <a:spLocks noGrp="1"/>
          </p:cNvSpPr>
          <p:nvPr>
            <p:ph idx="1"/>
          </p:nvPr>
        </p:nvSpPr>
        <p:spPr/>
        <p:txBody>
          <a:bodyPr/>
          <a:lstStyle/>
          <a:p>
            <a:pPr lvl="0"/>
            <a:r>
              <a:rPr lang="en-US" dirty="0"/>
              <a:t>Amino acids</a:t>
            </a:r>
          </a:p>
          <a:p>
            <a:pPr lvl="1"/>
            <a:r>
              <a:rPr lang="en-US" dirty="0"/>
              <a:t>Essential, nonessential, and conditional</a:t>
            </a:r>
          </a:p>
          <a:p>
            <a:pPr lvl="0"/>
            <a:r>
              <a:rPr lang="en-US" dirty="0"/>
              <a:t>Grow and repair body tissue</a:t>
            </a:r>
          </a:p>
          <a:p>
            <a:pPr lvl="0"/>
            <a:r>
              <a:rPr lang="en-US" dirty="0"/>
              <a:t>Aid the body against disease by creating antibodies</a:t>
            </a:r>
          </a:p>
          <a:p>
            <a:pPr lvl="0"/>
            <a:r>
              <a:rPr lang="en-US" dirty="0"/>
              <a:t>Break down food</a:t>
            </a:r>
          </a:p>
          <a:p>
            <a:pPr lvl="0"/>
            <a:r>
              <a:rPr lang="en-US" dirty="0"/>
              <a:t>Regulate fluid and electrolyte balance</a:t>
            </a:r>
          </a:p>
          <a:p>
            <a:pPr lvl="0"/>
            <a:r>
              <a:rPr lang="en-US" dirty="0"/>
              <a:t>Provide energy when carbohydrate and fat stores are depleted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407345257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6395</TotalTime>
  <Words>3002</Words>
  <Application>Microsoft Office PowerPoint</Application>
  <PresentationFormat>On-screen Show (4:3)</PresentationFormat>
  <Paragraphs>438</Paragraphs>
  <Slides>45</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ＭＳ Ｐゴシック</vt:lpstr>
      <vt:lpstr>Arial</vt:lpstr>
      <vt:lpstr>ArialMT</vt:lpstr>
      <vt:lpstr>Times New Roman</vt:lpstr>
      <vt:lpstr>Wingdings</vt:lpstr>
      <vt:lpstr>Wingdings 2</vt:lpstr>
      <vt:lpstr>Wingdings 3</vt:lpstr>
      <vt:lpstr>2_Blue Diagonal</vt:lpstr>
      <vt:lpstr>PowerPoint Presentation</vt:lpstr>
      <vt:lpstr> Nutrition  and Health Promotion </vt:lpstr>
      <vt:lpstr> Nutrition  and Health Promotion </vt:lpstr>
      <vt:lpstr>Metabolism</vt:lpstr>
      <vt:lpstr>Variables That Affect the Basal Metabolic Rate (BMR)</vt:lpstr>
      <vt:lpstr>Dietary Nutrients</vt:lpstr>
      <vt:lpstr>Nutrient Components </vt:lpstr>
      <vt:lpstr>Carbohydrates</vt:lpstr>
      <vt:lpstr>Protein</vt:lpstr>
      <vt:lpstr>Fat</vt:lpstr>
      <vt:lpstr>Minerals and Electrolytes</vt:lpstr>
      <vt:lpstr>Vitamins</vt:lpstr>
      <vt:lpstr>Antioxidants </vt:lpstr>
      <vt:lpstr>Water</vt:lpstr>
      <vt:lpstr>Dietary Guidelines</vt:lpstr>
      <vt:lpstr>MyPlate</vt:lpstr>
      <vt:lpstr>Dietary Guidelines </vt:lpstr>
      <vt:lpstr>Reading Food Labels</vt:lpstr>
      <vt:lpstr>PowerPoint Presentation</vt:lpstr>
      <vt:lpstr>Medically Ordered Diets</vt:lpstr>
      <vt:lpstr>Weight Control Diet</vt:lpstr>
      <vt:lpstr>Treatment for Obesity</vt:lpstr>
      <vt:lpstr>Diabetic Eating Plans</vt:lpstr>
      <vt:lpstr>Low-Sodium Diet</vt:lpstr>
      <vt:lpstr>Dietary Approaches to Stop Hypertension (DASH)</vt:lpstr>
      <vt:lpstr>PowerPoint Presentation</vt:lpstr>
      <vt:lpstr>Heart-Healthy Diet</vt:lpstr>
      <vt:lpstr>Low-Protein Diet</vt:lpstr>
      <vt:lpstr>High- and Low-Fiber Diets</vt:lpstr>
      <vt:lpstr>Elimination Diet and Food Allergies</vt:lpstr>
      <vt:lpstr>Gluten-Free Diet</vt:lpstr>
      <vt:lpstr>Lactose-Intolerance Diet</vt:lpstr>
      <vt:lpstr>PowerPoint Presentation</vt:lpstr>
      <vt:lpstr>Nutritional Needs for  Various Populations</vt:lpstr>
      <vt:lpstr>Pregnancy and Lactation</vt:lpstr>
      <vt:lpstr>Epilepsy</vt:lpstr>
      <vt:lpstr>HIV and AIDS</vt:lpstr>
      <vt:lpstr>Cancer</vt:lpstr>
      <vt:lpstr>Instructing Patients  on Dietary Changes</vt:lpstr>
      <vt:lpstr>Showing Awareness of Patient Concerns</vt:lpstr>
      <vt:lpstr>Showing Awareness of Others Concerns</vt:lpstr>
      <vt:lpstr>Patient Coaching</vt:lpstr>
      <vt:lpstr>Legal and Ethical Issues</vt:lpstr>
      <vt:lpstr>Patient-Centered Care</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M. Curtis</cp:lastModifiedBy>
  <cp:revision>636</cp:revision>
  <dcterms:created xsi:type="dcterms:W3CDTF">2005-01-16T17:28:53Z</dcterms:created>
  <dcterms:modified xsi:type="dcterms:W3CDTF">2020-07-29T19:38:35Z</dcterms:modified>
</cp:coreProperties>
</file>