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61" r:id="rId2"/>
  </p:sldMasterIdLst>
  <p:notesMasterIdLst>
    <p:notesMasterId r:id="rId56"/>
  </p:notesMasterIdLst>
  <p:sldIdLst>
    <p:sldId id="316" r:id="rId3"/>
    <p:sldId id="558" r:id="rId4"/>
    <p:sldId id="507" r:id="rId5"/>
    <p:sldId id="568" r:id="rId6"/>
    <p:sldId id="578" r:id="rId7"/>
    <p:sldId id="510" r:id="rId8"/>
    <p:sldId id="511" r:id="rId9"/>
    <p:sldId id="512" r:id="rId10"/>
    <p:sldId id="514" r:id="rId11"/>
    <p:sldId id="513" r:id="rId12"/>
    <p:sldId id="516" r:id="rId13"/>
    <p:sldId id="517" r:id="rId14"/>
    <p:sldId id="518" r:id="rId15"/>
    <p:sldId id="519" r:id="rId16"/>
    <p:sldId id="521" r:id="rId17"/>
    <p:sldId id="569" r:id="rId18"/>
    <p:sldId id="522" r:id="rId19"/>
    <p:sldId id="523" r:id="rId20"/>
    <p:sldId id="524" r:id="rId21"/>
    <p:sldId id="525" r:id="rId22"/>
    <p:sldId id="575" r:id="rId23"/>
    <p:sldId id="577" r:id="rId24"/>
    <p:sldId id="527" r:id="rId25"/>
    <p:sldId id="570" r:id="rId26"/>
    <p:sldId id="530" r:id="rId27"/>
    <p:sldId id="531" r:id="rId28"/>
    <p:sldId id="533" r:id="rId29"/>
    <p:sldId id="579" r:id="rId30"/>
    <p:sldId id="534" r:id="rId31"/>
    <p:sldId id="561" r:id="rId32"/>
    <p:sldId id="536" r:id="rId33"/>
    <p:sldId id="537" r:id="rId34"/>
    <p:sldId id="538" r:id="rId35"/>
    <p:sldId id="540" r:id="rId36"/>
    <p:sldId id="541" r:id="rId37"/>
    <p:sldId id="542" r:id="rId38"/>
    <p:sldId id="571" r:id="rId39"/>
    <p:sldId id="543" r:id="rId40"/>
    <p:sldId id="544" r:id="rId41"/>
    <p:sldId id="546" r:id="rId42"/>
    <p:sldId id="547" r:id="rId43"/>
    <p:sldId id="548" r:id="rId44"/>
    <p:sldId id="549" r:id="rId45"/>
    <p:sldId id="550" r:id="rId46"/>
    <p:sldId id="551" r:id="rId47"/>
    <p:sldId id="572" r:id="rId48"/>
    <p:sldId id="552" r:id="rId49"/>
    <p:sldId id="553" r:id="rId50"/>
    <p:sldId id="554" r:id="rId51"/>
    <p:sldId id="555" r:id="rId52"/>
    <p:sldId id="556" r:id="rId53"/>
    <p:sldId id="557" r:id="rId54"/>
    <p:sldId id="580" r:id="rId5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 id="1" name="Ellen Kunkelmann"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01" autoAdjust="0"/>
    <p:restoredTop sz="89970" autoAdjust="0"/>
  </p:normalViewPr>
  <p:slideViewPr>
    <p:cSldViewPr snapToGrid="0">
      <p:cViewPr varScale="1">
        <p:scale>
          <a:sx n="67" d="100"/>
          <a:sy n="67" d="100"/>
        </p:scale>
        <p:origin x="1578" y="66"/>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3" d="100"/>
        <a:sy n="63"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r>
              <a:rPr lang="en-US" dirty="0"/>
              <a:t>Click to add notes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114261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pathogen either causes infection in the host or, in the case of vector-borne diseases, exits the host in great enough numbers to cause disease in another host.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3796302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comprises Standard Precautions? </a:t>
            </a:r>
            <a:r>
              <a:rPr lang="en-US" sz="1200" i="1" kern="1200" dirty="0">
                <a:solidFill>
                  <a:schemeClr val="tx1"/>
                </a:solidFill>
                <a:effectLst/>
                <a:latin typeface="Arial" charset="0"/>
                <a:ea typeface="ＭＳ Ｐゴシック" charset="0"/>
                <a:cs typeface="ＭＳ Ｐゴシック" charset="0"/>
              </a:rPr>
              <a:t>(Latex gloves, masks, proper wound care, correct disposal of contaminated products, and hand washing comprise</a:t>
            </a:r>
            <a:r>
              <a:rPr lang="en-US" sz="1200" i="1" kern="1200" baseline="0" dirty="0">
                <a:solidFill>
                  <a:schemeClr val="tx1"/>
                </a:solidFill>
                <a:effectLst/>
                <a:latin typeface="Arial" charset="0"/>
                <a:ea typeface="ＭＳ Ｐゴシック" charset="0"/>
                <a:cs typeface="ＭＳ Ｐゴシック" charset="0"/>
              </a:rPr>
              <a:t> </a:t>
            </a:r>
            <a:r>
              <a:rPr lang="en-US" sz="1200" i="1" kern="1200" dirty="0">
                <a:solidFill>
                  <a:schemeClr val="tx1"/>
                </a:solidFill>
                <a:effectLst/>
                <a:latin typeface="Arial" charset="0"/>
                <a:ea typeface="ＭＳ Ｐゴシック" charset="0"/>
                <a:cs typeface="ＭＳ Ｐゴシック" charset="0"/>
              </a:rPr>
              <a:t>Standard Precautions.)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27454355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helps to control the transmission of pathogens? </a:t>
            </a:r>
            <a:r>
              <a:rPr lang="en-US" sz="1200" i="1" kern="1200" dirty="0">
                <a:solidFill>
                  <a:schemeClr val="tx1"/>
                </a:solidFill>
                <a:effectLst/>
                <a:latin typeface="Arial" charset="0"/>
                <a:ea typeface="ＭＳ Ｐゴシック" charset="0"/>
                <a:cs typeface="ＭＳ Ｐゴシック" charset="0"/>
              </a:rPr>
              <a:t>(Proper sanitation of water and food; the use of sanitization, disinfection, and sterilization procedures; and the use of germicides, such as Wavicide and Cidex)</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85599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immune system responds by producing antibodies specifically designed to combat the presence of a foreign substance, or antigen. This process is called </a:t>
            </a:r>
            <a:r>
              <a:rPr lang="en-US" sz="1200" i="1" kern="1200" dirty="0">
                <a:solidFill>
                  <a:schemeClr val="tx1"/>
                </a:solidFill>
                <a:effectLst/>
                <a:latin typeface="Arial" charset="0"/>
                <a:ea typeface="ＭＳ Ｐゴシック" charset="0"/>
                <a:cs typeface="ＭＳ Ｐゴシック" charset="0"/>
              </a:rPr>
              <a:t>humoral immunity.</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The immune system also reacts at a cellular level with T-cell activity in </a:t>
            </a:r>
            <a:r>
              <a:rPr lang="en-US" sz="1200" i="0" kern="1200" dirty="0">
                <a:solidFill>
                  <a:schemeClr val="tx1"/>
                </a:solidFill>
                <a:effectLst/>
                <a:latin typeface="Arial" charset="0"/>
                <a:ea typeface="ＭＳ Ｐゴシック" charset="0"/>
                <a:cs typeface="ＭＳ Ｐゴシック" charset="0"/>
              </a:rPr>
              <a:t>cell-mediated immunity </a:t>
            </a:r>
            <a:r>
              <a:rPr lang="en-US" sz="1200" kern="1200" dirty="0">
                <a:solidFill>
                  <a:schemeClr val="tx1"/>
                </a:solidFill>
                <a:effectLst/>
                <a:latin typeface="Arial" charset="0"/>
                <a:ea typeface="ＭＳ Ｐゴシック" charset="0"/>
                <a:cs typeface="ＭＳ Ｐゴシック" charset="0"/>
              </a:rPr>
              <a:t>by causing the destruction of pathogenic cells at the site of infection.</a:t>
            </a:r>
          </a:p>
          <a:p>
            <a:pPr lvl="0"/>
            <a:r>
              <a:rPr lang="en-US" sz="1200" kern="1200" dirty="0">
                <a:solidFill>
                  <a:schemeClr val="tx1"/>
                </a:solidFill>
                <a:effectLst/>
                <a:latin typeface="Arial" charset="0"/>
                <a:ea typeface="ＭＳ Ｐゴシック" charset="0"/>
                <a:cs typeface="ＭＳ Ｐゴシック" charset="0"/>
              </a:rPr>
              <a:t>If the host is susceptible (i.e., capable of supporting the growth of the infecting organism), the organism multiplies. </a:t>
            </a:r>
          </a:p>
          <a:p>
            <a:r>
              <a:rPr lang="en-US" sz="1200" kern="1200" dirty="0">
                <a:solidFill>
                  <a:schemeClr val="tx1"/>
                </a:solidFill>
                <a:effectLst/>
                <a:latin typeface="Arial" charset="0"/>
                <a:ea typeface="ＭＳ Ｐゴシック" charset="0"/>
                <a:cs typeface="ＭＳ Ｐゴシック" charset="0"/>
              </a:rPr>
              <a:t>If conditions are right, the organism reaches infectious levels, and the susceptible host can start the chain of infection all over.</a:t>
            </a:r>
          </a:p>
          <a:p>
            <a:r>
              <a:rPr lang="en-US" sz="1200" kern="1200" dirty="0">
                <a:solidFill>
                  <a:schemeClr val="tx1"/>
                </a:solidFill>
                <a:effectLst/>
                <a:latin typeface="Arial" charset="0"/>
                <a:ea typeface="ＭＳ Ｐゴシック" charset="0"/>
                <a:cs typeface="ＭＳ Ｐゴシック" charset="0"/>
              </a:rPr>
              <a:t>Various factors contribute to a host’s susceptibility: genetic factors, quantity of organisms, and state of the individual’s physical health.</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897314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inflammatory response starts when the body experiences trauma or is exposed to pathogens.</a:t>
            </a:r>
          </a:p>
          <a:p>
            <a:pPr lvl="0"/>
            <a:r>
              <a:rPr lang="en-US" sz="1200" kern="1200" dirty="0">
                <a:solidFill>
                  <a:schemeClr val="tx1"/>
                </a:solidFill>
                <a:effectLst/>
                <a:latin typeface="Arial" charset="0"/>
                <a:ea typeface="ＭＳ Ｐゴシック" charset="0"/>
              </a:rPr>
              <a:t>Refer to Figure 19.2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28378345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increased number of WBCs at the site results in phagocytosis, or the engulfing and destruction of microorganisms and damaged cells.</a:t>
            </a:r>
          </a:p>
          <a:p>
            <a:pPr lvl="0"/>
            <a:r>
              <a:rPr lang="en-US" sz="1200" kern="1200" dirty="0">
                <a:solidFill>
                  <a:schemeClr val="tx1"/>
                </a:solidFill>
                <a:effectLst/>
                <a:latin typeface="Arial" charset="0"/>
                <a:ea typeface="ＭＳ Ｐゴシック" charset="0"/>
                <a:cs typeface="ＭＳ Ｐゴシック" charset="0"/>
              </a:rPr>
              <a:t>If the body is too weak or the number of pathogens is too great, the infection may spread to the bloodstream.</a:t>
            </a:r>
          </a:p>
          <a:p>
            <a:r>
              <a:rPr lang="en-US" sz="1200" kern="1200" dirty="0">
                <a:solidFill>
                  <a:schemeClr val="tx1"/>
                </a:solidFill>
                <a:effectLst/>
                <a:latin typeface="Arial" charset="0"/>
                <a:ea typeface="ＭＳ Ｐゴシック" charset="0"/>
                <a:cs typeface="ＭＳ Ｐゴシック" charset="0"/>
              </a:rPr>
              <a:t>A systemic infection, called </a:t>
            </a:r>
            <a:r>
              <a:rPr lang="en-US" sz="1200" i="1" kern="1200" dirty="0">
                <a:solidFill>
                  <a:schemeClr val="tx1"/>
                </a:solidFill>
                <a:effectLst/>
                <a:latin typeface="Arial" charset="0"/>
                <a:ea typeface="ＭＳ Ｐゴシック" charset="0"/>
                <a:cs typeface="ＭＳ Ｐゴシック" charset="0"/>
              </a:rPr>
              <a:t>septicemia</a:t>
            </a:r>
            <a:r>
              <a:rPr lang="en-US" sz="1200" kern="1200" dirty="0">
                <a:solidFill>
                  <a:schemeClr val="tx1"/>
                </a:solidFill>
                <a:effectLst/>
                <a:latin typeface="Arial" charset="0"/>
                <a:ea typeface="ＭＳ Ｐゴシック" charset="0"/>
                <a:cs typeface="ＭＳ Ｐゴシック" charset="0"/>
              </a:rPr>
              <a:t> or </a:t>
            </a:r>
            <a:r>
              <a:rPr lang="en-US" sz="1200" i="1" kern="1200" dirty="0">
                <a:solidFill>
                  <a:schemeClr val="tx1"/>
                </a:solidFill>
                <a:effectLst/>
                <a:latin typeface="Arial" charset="0"/>
                <a:ea typeface="ＭＳ Ｐゴシック" charset="0"/>
                <a:cs typeface="ＭＳ Ｐゴシック" charset="0"/>
              </a:rPr>
              <a:t>blood poisoning</a:t>
            </a:r>
            <a:r>
              <a:rPr lang="en-US" sz="1200" kern="1200" dirty="0">
                <a:solidFill>
                  <a:schemeClr val="tx1"/>
                </a:solidFill>
                <a:effectLst/>
                <a:latin typeface="Arial" charset="0"/>
                <a:ea typeface="ＭＳ Ｐゴシック" charset="0"/>
                <a:cs typeface="ＭＳ Ｐゴシック" charset="0"/>
              </a:rPr>
              <a:t>, may occur that ultimately could affect the entire body.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1962856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body’s defense mechanisms eliminate the virus within 2 to 3 weeks in most acute infections.</a:t>
            </a:r>
          </a:p>
          <a:p>
            <a:r>
              <a:rPr lang="en-US" sz="1200" kern="1200" dirty="0">
                <a:solidFill>
                  <a:schemeClr val="tx1"/>
                </a:solidFill>
                <a:effectLst/>
                <a:latin typeface="Arial" charset="0"/>
                <a:ea typeface="ＭＳ Ｐゴシック" charset="0"/>
              </a:rPr>
              <a:t>Discuss the stages of an acute infection, including incubation, prodromal, acute, declining, and convalescent.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2294919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An example is hepatitis B, and all healthcare employees should be immunized against it.</a:t>
            </a:r>
          </a:p>
          <a:p>
            <a:r>
              <a:rPr lang="en-US" sz="1200" kern="1200" dirty="0">
                <a:solidFill>
                  <a:schemeClr val="tx1"/>
                </a:solidFill>
                <a:effectLst/>
                <a:latin typeface="Arial" charset="0"/>
                <a:ea typeface="ＭＳ Ｐゴシック" charset="0"/>
                <a:cs typeface="ＭＳ Ｐゴシック" charset="0"/>
              </a:rPr>
              <a:t>What does asymptomatic mean? </a:t>
            </a:r>
            <a:r>
              <a:rPr lang="en-US" sz="1200" i="1" kern="1200" dirty="0">
                <a:solidFill>
                  <a:schemeClr val="tx1"/>
                </a:solidFill>
                <a:effectLst/>
                <a:latin typeface="Arial" charset="0"/>
                <a:ea typeface="ＭＳ Ｐゴシック" charset="0"/>
                <a:cs typeface="ＭＳ Ｐゴシック" charset="0"/>
              </a:rPr>
              <a:t>(It means having a disease without symptoms.)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33791348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How does a latent viral infection like herpes simplex virus type I cycle? </a:t>
            </a:r>
            <a:r>
              <a:rPr lang="en-US" sz="1200" i="1" kern="1200" dirty="0">
                <a:solidFill>
                  <a:schemeClr val="tx1"/>
                </a:solidFill>
                <a:effectLst/>
                <a:latin typeface="Arial" charset="0"/>
                <a:ea typeface="ＭＳ Ｐゴシック" charset="0"/>
                <a:cs typeface="ＭＳ Ｐゴシック" charset="0"/>
              </a:rPr>
              <a:t>(It enters the body and causes the original lesion. It then lies dormant, in nerve cells away from the surface, until a certain provocation [illness with fever, sunburn, or stress] causes it to leave the nerve cell and seek the surface again. Once the virus reaches the superficial tissues, it becomes detectable for a short time and causes a new outbreak at the site.)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4000108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Like with HIV, over time, the person’s immune system becomes weakened, and diseases result that are not typically seen in patients with a healthy immune system, such as certain types of pneumonia and oral candidiasis.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4047458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7919936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 turn, Universal Precautions protect patients from any blood-borne infection the healthcare worker may carry.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12876212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ＭＳ Ｐゴシック" charset="0"/>
                <a:cs typeface="ＭＳ Ｐゴシック" charset="0"/>
              </a:rPr>
              <a:t>Also</a:t>
            </a:r>
            <a:r>
              <a:rPr lang="en-US" sz="1200" kern="1200" dirty="0">
                <a:solidFill>
                  <a:schemeClr val="tx1"/>
                </a:solidFill>
                <a:effectLst/>
                <a:latin typeface="Arial" charset="0"/>
                <a:ea typeface="ＭＳ Ｐゴシック" charset="0"/>
                <a:cs typeface="ＭＳ Ｐゴシック" charset="0"/>
              </a:rPr>
              <a:t>, any unfixed tissues or any pathogenic microorganisms.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3381574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An employer who fails to comply with OSHA’s Bloodborne Pathogens Standard could face a maximum penalty of $7,000 for the first violation and up to $70,000 for repeated violations.</a:t>
            </a:r>
          </a:p>
          <a:p>
            <a:r>
              <a:rPr lang="en-US" sz="1200" kern="1200" dirty="0">
                <a:solidFill>
                  <a:schemeClr val="tx1"/>
                </a:solidFill>
                <a:effectLst/>
                <a:latin typeface="Arial" charset="0"/>
                <a:ea typeface="ＭＳ Ｐゴシック" charset="0"/>
              </a:rPr>
              <a:t>Refer to Figure 19.4 in the textbook to view the requirements of employers for the OSHA Bloodborne Pathogens Standard.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2066969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Artificial nails also cause nail changes that contribute to the transmission of microbes.</a:t>
            </a:r>
          </a:p>
          <a:p>
            <a:r>
              <a:rPr lang="en-US" sz="1200" kern="1200" dirty="0">
                <a:solidFill>
                  <a:schemeClr val="tx1"/>
                </a:solidFill>
                <a:effectLst/>
                <a:latin typeface="Arial" charset="0"/>
                <a:ea typeface="ＭＳ Ｐゴシック" charset="0"/>
                <a:cs typeface="ＭＳ Ｐゴシック" charset="0"/>
              </a:rPr>
              <a:t>Allergic contact dermatitis from alcohol hand rubs is uncommon.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34419735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Hypersensitivity reactions to latex gloves or the powder that lines them may be localized, involving urticaria, dermatitis, conjunctivitis, and rhinitis, or they may be systemic, producing asthmatic reactions or anaphylaxis.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2624225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is the procedure to follow for a torn glove? </a:t>
            </a:r>
            <a:r>
              <a:rPr lang="en-US" sz="1200" i="1" kern="1200" dirty="0">
                <a:solidFill>
                  <a:schemeClr val="tx1"/>
                </a:solidFill>
                <a:effectLst/>
                <a:latin typeface="Arial" charset="0"/>
                <a:ea typeface="ＭＳ Ｐゴシック" charset="0"/>
                <a:cs typeface="ＭＳ Ｐゴシック" charset="0"/>
              </a:rPr>
              <a:t>(If a glove is torn during the procedure, the glove should be removed, the hands washed carefully, and a new glove put on as soon as possible.)</a:t>
            </a:r>
          </a:p>
          <a:p>
            <a:r>
              <a:rPr lang="en-US" sz="1200" i="0" kern="1200" dirty="0">
                <a:solidFill>
                  <a:schemeClr val="tx1"/>
                </a:solidFill>
                <a:effectLst/>
                <a:latin typeface="Arial" charset="0"/>
                <a:ea typeface="ＭＳ Ｐゴシック" charset="0"/>
              </a:rPr>
              <a:t>Refer to the Safety Alert in the textbook. All PPE must be removed before medical assistant leaves the medical facility, as well as Figure 19.6.</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3625636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a:t>
            </a:r>
            <a:r>
              <a:rPr lang="en-US" baseline="0" dirty="0"/>
              <a:t> Procedure 19.1 in the textbook.</a:t>
            </a:r>
          </a:p>
          <a:p>
            <a:r>
              <a:rPr lang="en-US" baseline="0" dirty="0"/>
              <a:t>With the dominant hand, grasp the glove of the opposite hand near the palm and begin removing the first glove.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28378011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Blood that splatters onto open areas of the skin or mucous membranes is a proven mode of transmission of hepatitis B virus (HBV).</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2872548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 stationary unit connected to warm, running water is the best method for properly flushing potentially infectious material out of the eyes.</a:t>
            </a:r>
          </a:p>
          <a:p>
            <a:r>
              <a:rPr lang="en-US" sz="1200" kern="1200" dirty="0">
                <a:solidFill>
                  <a:schemeClr val="tx1"/>
                </a:solidFill>
                <a:effectLst/>
                <a:latin typeface="Arial" charset="0"/>
                <a:ea typeface="ＭＳ Ｐゴシック" charset="0"/>
                <a:cs typeface="ＭＳ Ｐゴシック" charset="0"/>
              </a:rPr>
              <a:t>Needle units are now required to have sliding shields or some other protective device for use after injection.</a:t>
            </a:r>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21937450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container must be located as close as possible to the area where the instruments are used.</a:t>
            </a:r>
          </a:p>
          <a:p>
            <a:r>
              <a:rPr lang="en-US" sz="1200" kern="1200" dirty="0">
                <a:solidFill>
                  <a:schemeClr val="tx1"/>
                </a:solidFill>
                <a:effectLst/>
                <a:latin typeface="Arial" charset="0"/>
                <a:ea typeface="ＭＳ Ｐゴシック" charset="0"/>
                <a:cs typeface="ＭＳ Ｐゴシック" charset="0"/>
              </a:rPr>
              <a:t>If the outside is contaminated, the container should be disinfected.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4001558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Define infectious disease. </a:t>
            </a:r>
            <a:r>
              <a:rPr lang="en-US" sz="1200" i="1" kern="1200" dirty="0">
                <a:solidFill>
                  <a:schemeClr val="tx1"/>
                </a:solidFill>
                <a:effectLst/>
                <a:latin typeface="Arial" charset="0"/>
                <a:ea typeface="ＭＳ Ｐゴシック" charset="0"/>
                <a:cs typeface="ＭＳ Ｐゴシック" charset="0"/>
              </a:rPr>
              <a:t>(Any disease caused by the growth of pathogenic microorganisms in the body falls into the category of infectious diseases.)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21463554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Avoid</a:t>
            </a:r>
            <a:r>
              <a:rPr lang="en-US" baseline="0" dirty="0"/>
              <a:t> contaminating the outside of a container or the label with a specimen substance.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770635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Use an absorbent, professional biohazard spill preparation as directed to decontaminate the site.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35684118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Biohazard waste must be collected in impermeable red polyethylene or polypropylene biohazard-labeled bags or containers and sealed.</a:t>
            </a:r>
          </a:p>
          <a:p>
            <a:r>
              <a:rPr lang="en-US" sz="1200" kern="1200" dirty="0">
                <a:solidFill>
                  <a:schemeClr val="tx1"/>
                </a:solidFill>
                <a:effectLst/>
                <a:latin typeface="Arial" charset="0"/>
                <a:ea typeface="ＭＳ Ｐゴシック" charset="0"/>
              </a:rPr>
              <a:t>Refer to Figure 19.7 and 19.8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15065461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Medical Waste Tracking Act set the standards for governmental regulation of medical waste; however, that law expired in 1991.</a:t>
            </a:r>
          </a:p>
          <a:p>
            <a:r>
              <a:rPr lang="en-US" dirty="0"/>
              <a:t>Each healthcare facility must hire a biomedical waste disposal service whose employees are trained to collect and haul away biomedical waste in special containers.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10166207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How is vaccination effectiveness checked? </a:t>
            </a:r>
            <a:r>
              <a:rPr lang="en-US" sz="1200" i="1" kern="1200" dirty="0">
                <a:solidFill>
                  <a:schemeClr val="tx1"/>
                </a:solidFill>
                <a:effectLst/>
                <a:latin typeface="Arial" charset="0"/>
                <a:ea typeface="ＭＳ Ｐゴシック" charset="0"/>
                <a:cs typeface="ＭＳ Ｐゴシック" charset="0"/>
              </a:rPr>
              <a:t>(Employees should have a blood titer drawn after completion of the injection cycle to determine whether they have created antibodies against the disease.)</a:t>
            </a:r>
          </a:p>
          <a:p>
            <a:r>
              <a:rPr lang="en-US" sz="1200" i="0" kern="1200" dirty="0">
                <a:solidFill>
                  <a:schemeClr val="tx1"/>
                </a:solidFill>
                <a:effectLst/>
                <a:latin typeface="Arial" charset="0"/>
                <a:ea typeface="ＭＳ Ｐゴシック" charset="0"/>
              </a:rPr>
              <a:t>Refer to Figure 19.9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38095753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physician caring for the exposed employee must receive written details of the exposure incident, including the route and circumstances surrounding the incident.</a:t>
            </a:r>
          </a:p>
          <a:p>
            <a:r>
              <a:rPr lang="en-US" sz="1200" kern="1200" dirty="0">
                <a:solidFill>
                  <a:schemeClr val="tx1"/>
                </a:solidFill>
                <a:effectLst/>
                <a:latin typeface="Arial" charset="0"/>
                <a:ea typeface="ＭＳ Ｐゴシック" charset="0"/>
                <a:cs typeface="ＭＳ Ｐゴシック" charset="0"/>
              </a:rPr>
              <a:t>If screening is done, OSHA requires that the employee be informed of the results of the source individual’s tests.</a:t>
            </a:r>
          </a:p>
          <a:p>
            <a:r>
              <a:rPr lang="en-US" sz="1200" kern="1200" dirty="0">
                <a:solidFill>
                  <a:schemeClr val="tx1"/>
                </a:solidFill>
                <a:effectLst/>
                <a:latin typeface="Arial" charset="0"/>
                <a:ea typeface="ＭＳ Ｐゴシック" charset="0"/>
                <a:cs typeface="ＭＳ Ｐゴシック" charset="0"/>
              </a:rPr>
              <a:t>Refer to Table 19.1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26385793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Everything that comes into contact with the patient should be sterile, including gowns, drapes, instruments, and the gloved hands of the surgical team. </a:t>
            </a:r>
          </a:p>
          <a:p>
            <a:r>
              <a:rPr lang="en-US" sz="1200" kern="1200" dirty="0">
                <a:solidFill>
                  <a:schemeClr val="tx1"/>
                </a:solidFill>
                <a:effectLst/>
                <a:latin typeface="Arial" charset="0"/>
                <a:ea typeface="ＭＳ Ｐゴシック" charset="0"/>
                <a:cs typeface="ＭＳ Ｐゴシック" charset="0"/>
              </a:rPr>
              <a:t>What is the goal of hand washing? </a:t>
            </a:r>
            <a:r>
              <a:rPr lang="en-US" sz="1200" i="1" kern="1200" dirty="0">
                <a:solidFill>
                  <a:schemeClr val="tx1"/>
                </a:solidFill>
                <a:effectLst/>
                <a:latin typeface="Arial" charset="0"/>
                <a:ea typeface="ＭＳ Ｐゴシック" charset="0"/>
                <a:cs typeface="ＭＳ Ｐゴシック" charset="0"/>
              </a:rPr>
              <a:t>(Because the hands themselves cannot be sterilized, the goal of hand washing is to reduce skin bacteria through the use of mechanical friction, antimicrobial soaps, and warm, running water.)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6065909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Instruments and objects used in medical aseptic procedures must be decontaminated or sterilized before use on another patient.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39298578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goal of aseptic hand washing is to protect you from infection and to prevent cross-contamination from one patient to another.</a:t>
            </a:r>
          </a:p>
          <a:p>
            <a:r>
              <a:rPr lang="en-US" sz="1200" kern="1200" dirty="0">
                <a:solidFill>
                  <a:schemeClr val="tx1"/>
                </a:solidFill>
                <a:effectLst/>
                <a:latin typeface="Arial" charset="0"/>
                <a:ea typeface="ＭＳ Ｐゴシック" charset="0"/>
                <a:cs typeface="ＭＳ Ｐゴシック" charset="0"/>
              </a:rPr>
              <a:t>Use this procedure after you finish with one patient and before you attend to another patient; after you finish handling one specimen and before you handle another specimen; before and after you use toilet facilities; whenever you touch something that causes your hands to become contaminated; when you arrive at work and before you leave the office; before and after eating; and at the end of the day.</a:t>
            </a:r>
          </a:p>
          <a:p>
            <a:r>
              <a:rPr lang="en-US" sz="1200" kern="1200" dirty="0">
                <a:solidFill>
                  <a:schemeClr val="tx1"/>
                </a:solidFill>
                <a:effectLst/>
                <a:latin typeface="Arial" charset="0"/>
                <a:ea typeface="ＭＳ Ｐゴシック" charset="0"/>
                <a:cs typeface="ＭＳ Ｐゴシック" charset="0"/>
              </a:rPr>
              <a:t>Procedure 19.2 describes how to perform hand hygiene.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28874573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When you are ready to sanitize instruments, drain off the soaking solution and rinse each instrument in cold, running water.</a:t>
            </a:r>
          </a:p>
          <a:p>
            <a:r>
              <a:rPr lang="en-US" sz="1200" kern="1200" dirty="0">
                <a:solidFill>
                  <a:schemeClr val="tx1"/>
                </a:solidFill>
                <a:effectLst/>
                <a:latin typeface="Arial" charset="0"/>
                <a:ea typeface="ＭＳ Ｐゴシック" charset="0"/>
                <a:cs typeface="ＭＳ Ｐゴシック" charset="0"/>
              </a:rPr>
              <a:t>Clean each instrument and rinse in hot water and then check carefully that they are in proper working order before they are disinfected or sterilized. </a:t>
            </a:r>
          </a:p>
          <a:p>
            <a:r>
              <a:rPr lang="en-US" sz="1200" kern="1200" dirty="0">
                <a:solidFill>
                  <a:schemeClr val="tx1"/>
                </a:solidFill>
                <a:effectLst/>
                <a:latin typeface="Arial" charset="0"/>
                <a:ea typeface="ＭＳ Ｐゴシック" charset="0"/>
                <a:cs typeface="ＭＳ Ｐゴシック" charset="0"/>
              </a:rPr>
              <a:t>Procedure 19.3</a:t>
            </a:r>
            <a:r>
              <a:rPr lang="en-US" sz="1200" kern="1200" baseline="0" dirty="0">
                <a:solidFill>
                  <a:schemeClr val="tx1"/>
                </a:solidFill>
                <a:effectLst/>
                <a:latin typeface="Arial" charset="0"/>
                <a:ea typeface="ＭＳ Ｐゴシック" charset="0"/>
                <a:cs typeface="ＭＳ Ｐゴシック" charset="0"/>
              </a:rPr>
              <a:t> describes how to sanitize soiled instruments.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766007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Certain factors are required for an infectious disease to spread. These factors, or links, make up the chain of infection.</a:t>
            </a:r>
          </a:p>
          <a:p>
            <a:r>
              <a:rPr lang="en-US" sz="1200" kern="1200" dirty="0">
                <a:solidFill>
                  <a:schemeClr val="tx1"/>
                </a:solidFill>
                <a:effectLst/>
                <a:latin typeface="Arial" charset="0"/>
                <a:ea typeface="ＭＳ Ｐゴシック" charset="0"/>
                <a:cs typeface="ＭＳ Ｐゴシック" charset="0"/>
              </a:rPr>
              <a:t>Refer to Figure 19.1 in the textbook.</a:t>
            </a:r>
          </a:p>
          <a:p>
            <a:r>
              <a:rPr lang="en-US" sz="1200" kern="1200" dirty="0">
                <a:solidFill>
                  <a:schemeClr val="tx1"/>
                </a:solidFill>
                <a:effectLst/>
                <a:latin typeface="Arial" charset="0"/>
                <a:ea typeface="ＭＳ Ｐゴシック" charset="0"/>
              </a:rPr>
              <a:t>The best way for healthcare workers to prevent the spread of disease is to use infection control procedures.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36806253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How does ultrasonic sanitization work? </a:t>
            </a:r>
            <a:r>
              <a:rPr lang="en-US" sz="1200" i="1" kern="1200" dirty="0">
                <a:solidFill>
                  <a:schemeClr val="tx1"/>
                </a:solidFill>
                <a:effectLst/>
                <a:latin typeface="Arial" charset="0"/>
                <a:ea typeface="ＭＳ Ｐゴシック" charset="0"/>
                <a:cs typeface="ＭＳ Ｐゴシック" charset="0"/>
              </a:rPr>
              <a:t>(Sound waves cause the solution to vibrate, which loosens the materials attached to the instruments. The process is gentle on instruments and reduces worker exposure to sharps injury.)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33176900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are some examples of disinfecting solutions? </a:t>
            </a:r>
            <a:r>
              <a:rPr lang="en-US" sz="1200" i="1" kern="1200" dirty="0">
                <a:solidFill>
                  <a:schemeClr val="tx1"/>
                </a:solidFill>
                <a:effectLst/>
                <a:latin typeface="Arial" charset="0"/>
                <a:ea typeface="ＭＳ Ｐゴシック" charset="0"/>
                <a:cs typeface="ＭＳ Ｐゴシック" charset="0"/>
              </a:rPr>
              <a:t>(Bleach, alcohol, and Cidex are examples.)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25247006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a low-level disinfectant is hydrogen peroxide.</a:t>
            </a:r>
          </a:p>
          <a:p>
            <a:r>
              <a:rPr lang="en-US" dirty="0"/>
              <a:t>An example of an intermediate-level disinfectant is isopropyl alcohol.</a:t>
            </a:r>
          </a:p>
          <a:p>
            <a:r>
              <a:rPr lang="en-US" dirty="0"/>
              <a:t>An example of a high-level disinfectant is Cidex OPA.</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8818841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Why is proper sanitization so important before disinfection? </a:t>
            </a:r>
            <a:r>
              <a:rPr lang="en-US" sz="1200" i="1" kern="1200" dirty="0">
                <a:solidFill>
                  <a:schemeClr val="tx1"/>
                </a:solidFill>
                <a:effectLst/>
                <a:latin typeface="Arial" charset="0"/>
                <a:ea typeface="ＭＳ Ｐゴシック" charset="0"/>
                <a:cs typeface="ＭＳ Ｐゴシック" charset="0"/>
              </a:rPr>
              <a:t>(No chemical can kill unless it reaches all instrument surfaces; therefore, complete sanitization is absolutely necessary.)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47</a:t>
            </a:fld>
            <a:endParaRPr lang="en-US" dirty="0"/>
          </a:p>
        </p:txBody>
      </p:sp>
    </p:spTree>
    <p:extLst>
      <p:ext uri="{BB962C8B-B14F-4D97-AF65-F5344CB8AC3E}">
        <p14:creationId xmlns:p14="http://schemas.microsoft.com/office/powerpoint/2010/main" val="7544917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area should be divided into two sections. </a:t>
            </a:r>
          </a:p>
          <a:p>
            <a:pPr lvl="0"/>
            <a:r>
              <a:rPr lang="en-US" sz="1200" kern="1200" dirty="0">
                <a:solidFill>
                  <a:schemeClr val="tx1"/>
                </a:solidFill>
                <a:effectLst/>
                <a:latin typeface="Arial" charset="0"/>
                <a:ea typeface="ＭＳ Ｐゴシック" charset="0"/>
                <a:cs typeface="ＭＳ Ｐゴシック" charset="0"/>
              </a:rPr>
              <a:t>One section is used for receiving contaminated materials. </a:t>
            </a:r>
          </a:p>
          <a:p>
            <a:r>
              <a:rPr lang="en-US" sz="1200" kern="1200" dirty="0">
                <a:solidFill>
                  <a:schemeClr val="tx1"/>
                </a:solidFill>
                <a:effectLst/>
                <a:latin typeface="Arial" charset="0"/>
                <a:ea typeface="ＭＳ Ｐゴシック" charset="0"/>
                <a:cs typeface="ＭＳ Ｐゴシック" charset="0"/>
              </a:rPr>
              <a:t>The other section should be reserved for receiving the sterile items after removal from the autoclave.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35508105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It is important that these techniques be done on such a routine basis that they become an unbreakable habit.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49</a:t>
            </a:fld>
            <a:endParaRPr lang="en-US" dirty="0"/>
          </a:p>
        </p:txBody>
      </p:sp>
    </p:spTree>
    <p:extLst>
      <p:ext uri="{BB962C8B-B14F-4D97-AF65-F5344CB8AC3E}">
        <p14:creationId xmlns:p14="http://schemas.microsoft.com/office/powerpoint/2010/main" val="1159574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medical assistant should take every opportunity to educate patients about the infection process and about ways to prevent the transmission of disease.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50</a:t>
            </a:fld>
            <a:endParaRPr lang="en-US" dirty="0"/>
          </a:p>
        </p:txBody>
      </p:sp>
    </p:spTree>
    <p:extLst>
      <p:ext uri="{BB962C8B-B14F-4D97-AF65-F5344CB8AC3E}">
        <p14:creationId xmlns:p14="http://schemas.microsoft.com/office/powerpoint/2010/main" val="13336977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 medical assistant can help patients live healthier lives in many ways.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51</a:t>
            </a:fld>
            <a:endParaRPr lang="en-US" dirty="0"/>
          </a:p>
        </p:txBody>
      </p:sp>
    </p:spTree>
    <p:extLst>
      <p:ext uri="{BB962C8B-B14F-4D97-AF65-F5344CB8AC3E}">
        <p14:creationId xmlns:p14="http://schemas.microsoft.com/office/powerpoint/2010/main" val="28374407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Typically, the medical assistant is alone when performing a medical aseptic procedure; therefore, if contamination occurs, he or she is the only one who knows.</a:t>
            </a:r>
          </a:p>
          <a:p>
            <a:r>
              <a:rPr lang="en-US" sz="1200" kern="1200" dirty="0">
                <a:solidFill>
                  <a:schemeClr val="tx1"/>
                </a:solidFill>
                <a:effectLst/>
                <a:latin typeface="Arial" charset="0"/>
                <a:ea typeface="ＭＳ Ｐゴシック" charset="0"/>
                <a:cs typeface="ＭＳ Ｐゴシック" charset="0"/>
              </a:rPr>
              <a:t>If contamination should occur, the medical assistant must start over again with clean supplies.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52</a:t>
            </a:fld>
            <a:endParaRPr lang="en-US" dirty="0"/>
          </a:p>
        </p:txBody>
      </p:sp>
    </p:spTree>
    <p:extLst>
      <p:ext uri="{BB962C8B-B14F-4D97-AF65-F5344CB8AC3E}">
        <p14:creationId xmlns:p14="http://schemas.microsoft.com/office/powerpoint/2010/main" val="1662364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Why do antibiotics not work on viruses? </a:t>
            </a:r>
            <a:r>
              <a:rPr lang="en-US" sz="1200" i="1" kern="1200" dirty="0">
                <a:solidFill>
                  <a:schemeClr val="tx1"/>
                </a:solidFill>
                <a:effectLst/>
                <a:latin typeface="Arial" charset="0"/>
                <a:ea typeface="ＭＳ Ｐゴシック" charset="0"/>
                <a:cs typeface="ＭＳ Ｐゴシック" charset="0"/>
              </a:rPr>
              <a:t>(Antibiotics are unable to destroy viral invaders that enter a normal cell and multiply within the cell. The only way to destroy a viral invader is to destroy the host cell.)</a:t>
            </a:r>
          </a:p>
          <a:p>
            <a:r>
              <a:rPr lang="en-US" sz="1200" i="0" kern="1200" dirty="0">
                <a:solidFill>
                  <a:schemeClr val="tx1"/>
                </a:solidFill>
                <a:effectLst/>
                <a:latin typeface="Arial" charset="0"/>
                <a:ea typeface="ＭＳ Ｐゴシック" charset="0"/>
              </a:rPr>
              <a:t>Viral diseases include the common cold, influenza A and B, herpes, infectious hepatitis (B and C), acquired immunodeficiency syndrome (AIDS), which is caused by HIV.</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3723647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Some bacteria can produce resistant internal structures, called </a:t>
            </a:r>
            <a:r>
              <a:rPr lang="en-US" sz="1200" i="1" kern="1200" dirty="0">
                <a:solidFill>
                  <a:schemeClr val="tx1"/>
                </a:solidFill>
                <a:effectLst/>
                <a:latin typeface="Arial" charset="0"/>
                <a:ea typeface="ＭＳ Ｐゴシック" charset="0"/>
                <a:cs typeface="ＭＳ Ｐゴシック" charset="0"/>
              </a:rPr>
              <a:t>spores,</a:t>
            </a:r>
            <a:r>
              <a:rPr lang="en-US" sz="1200" kern="1200" dirty="0">
                <a:solidFill>
                  <a:schemeClr val="tx1"/>
                </a:solidFill>
                <a:effectLst/>
                <a:latin typeface="Arial" charset="0"/>
                <a:ea typeface="ＭＳ Ｐゴシック" charset="0"/>
                <a:cs typeface="ＭＳ Ｐゴシック" charset="0"/>
              </a:rPr>
              <a:t> that make treatment difficult. </a:t>
            </a:r>
          </a:p>
          <a:p>
            <a:r>
              <a:rPr lang="en-US" sz="1200" kern="1200" dirty="0">
                <a:solidFill>
                  <a:schemeClr val="tx1"/>
                </a:solidFill>
                <a:effectLst/>
                <a:latin typeface="Arial" charset="0"/>
                <a:ea typeface="ＭＳ Ｐゴシック" charset="0"/>
                <a:cs typeface="ＭＳ Ｐゴシック" charset="0"/>
              </a:rPr>
              <a:t>The most common approach to treatment</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is to use antibiotics to destroy the invader or inhibit its growth.</a:t>
            </a:r>
          </a:p>
          <a:p>
            <a:r>
              <a:rPr lang="en-US" sz="1200" kern="1200" dirty="0">
                <a:solidFill>
                  <a:schemeClr val="tx1"/>
                </a:solidFill>
                <a:effectLst/>
                <a:latin typeface="Arial" charset="0"/>
                <a:ea typeface="ＭＳ Ｐゴシック" charset="0"/>
              </a:rPr>
              <a:t>Common bacterial diseases caused by bacteria include tuberculosis, urinary tract infections, pneumonia, and strep throat.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319746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How is antibiotic resistance created? </a:t>
            </a:r>
            <a:r>
              <a:rPr lang="en-US" sz="1200" i="1" kern="1200" dirty="0">
                <a:solidFill>
                  <a:schemeClr val="tx1"/>
                </a:solidFill>
                <a:effectLst/>
                <a:latin typeface="Arial" charset="0"/>
                <a:ea typeface="ＭＳ Ｐゴシック" charset="0"/>
                <a:cs typeface="ＭＳ Ｐゴシック" charset="0"/>
              </a:rPr>
              <a:t>(If antibiotic medication is prescribed inappropriately [e.g., for a viral infection] or inaccurately [e.g., lower dosage, fewer days than recommended] or perhaps not taken by the patient as prescribed, some of the bacteria that survive the initial antibiotic treatment may mutate, allowing the microorganism to survive even in the presence of the antibiotic.)</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1664404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is another name for fungal infections? </a:t>
            </a:r>
            <a:r>
              <a:rPr lang="en-US" sz="1200" i="1" kern="1200" dirty="0">
                <a:solidFill>
                  <a:schemeClr val="tx1"/>
                </a:solidFill>
                <a:effectLst/>
                <a:latin typeface="Arial" charset="0"/>
                <a:ea typeface="ＭＳ Ｐゴシック" charset="0"/>
                <a:cs typeface="ＭＳ Ｐゴシック" charset="0"/>
              </a:rPr>
              <a:t>(Mycotic infections)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2249649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are some examples of diseases caused by protozoa? </a:t>
            </a:r>
            <a:r>
              <a:rPr lang="en-US" sz="1200" i="1" kern="1200" dirty="0">
                <a:solidFill>
                  <a:schemeClr val="tx1"/>
                </a:solidFill>
                <a:effectLst/>
                <a:latin typeface="Arial" charset="0"/>
                <a:ea typeface="ＭＳ Ｐゴシック" charset="0"/>
                <a:cs typeface="ＭＳ Ｐゴシック" charset="0"/>
              </a:rPr>
              <a:t>(Malaria is caused by a protozoan passed through a mosquito bite. Giardiasis is caused by ingesting feces-contaminated water.)</a:t>
            </a:r>
          </a:p>
          <a:p>
            <a:r>
              <a:rPr lang="en-US" sz="1200" i="0" kern="1200" dirty="0">
                <a:solidFill>
                  <a:schemeClr val="tx1"/>
                </a:solidFill>
                <a:effectLst/>
                <a:latin typeface="Arial" charset="0"/>
                <a:ea typeface="ＭＳ Ｐゴシック" charset="0"/>
              </a:rPr>
              <a:t>What are helminths? </a:t>
            </a:r>
            <a:r>
              <a:rPr lang="en-US" sz="1200" i="1" kern="1200" dirty="0">
                <a:solidFill>
                  <a:schemeClr val="tx1"/>
                </a:solidFill>
                <a:effectLst/>
                <a:latin typeface="Arial" charset="0"/>
                <a:ea typeface="ＭＳ Ｐゴシック" charset="0"/>
              </a:rPr>
              <a:t>(Multicellular pathogen that includes tapeworms, roundworms, and </a:t>
            </a:r>
            <a:r>
              <a:rPr lang="en-US" sz="1200" i="1" kern="1200" dirty="0" smtClean="0">
                <a:solidFill>
                  <a:schemeClr val="tx1"/>
                </a:solidFill>
                <a:effectLst/>
                <a:latin typeface="Arial" charset="0"/>
                <a:ea typeface="ＭＳ Ｐゴシック" charset="0"/>
              </a:rPr>
              <a:t>flatworms)</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3406097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GB" dirty="0"/>
              <a:t> </a:t>
            </a:r>
            <a:fld id="{E234264E-8860-42A2-83C5-41782AA54ED9}" type="slidenum">
              <a:rPr lang="en-GB"/>
              <a:pPr>
                <a:defRPr/>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01035635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3759414619"/>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4122895476"/>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59003145"/>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3136253605"/>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49404260"/>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3520516759"/>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2882243852"/>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2114676728"/>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71EFB42C-6A15-4A9A-871B-37380EDB6A26}" type="slidenum">
              <a:rPr lang="en-GB" smtClean="0"/>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335970263"/>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5BFA754-D5C3-4E66-96A6-867B257F58DC}" type="datetimeFigureOut">
              <a:rPr lang="en-US" smtClean="0"/>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E234264E-8860-42A2-83C5-41782AA54ED9}" type="slidenum">
              <a:rPr lang="en-GB" smtClean="0"/>
              <a:pPr>
                <a:defRPr/>
              </a:pPr>
              <a:t>‹#›</a:t>
            </a:fld>
            <a:endParaRPr lang="en-GB" dirty="0"/>
          </a:p>
        </p:txBody>
      </p:sp>
    </p:spTree>
    <p:extLst>
      <p:ext uri="{BB962C8B-B14F-4D97-AF65-F5344CB8AC3E}">
        <p14:creationId xmlns:p14="http://schemas.microsoft.com/office/powerpoint/2010/main" val="981687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243377825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267507215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92836809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2723905423"/>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1/5/2020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71EFB42C-6A15-4A9A-871B-37380EDB6A26}" type="slidenum">
              <a:rPr lang="en-GB" smtClean="0"/>
              <a:pPr>
                <a:defRPr/>
              </a:pPr>
              <a:t>‹#›</a:t>
            </a:fld>
            <a:endParaRPr lang="en-GB" dirty="0"/>
          </a:p>
        </p:txBody>
      </p:sp>
    </p:spTree>
    <p:extLst>
      <p:ext uri="{BB962C8B-B14F-4D97-AF65-F5344CB8AC3E}">
        <p14:creationId xmlns:p14="http://schemas.microsoft.com/office/powerpoint/2010/main" val="10831707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theme" Target="../theme/theme2.xml"/><Relationship Id="rId2" Type="http://schemas.openxmlformats.org/officeDocument/2006/relationships/slideLayout" Target="../slideLayouts/slideLayout4.xml"/><Relationship Id="rId16" Type="http://schemas.openxmlformats.org/officeDocument/2006/relationships/slideLayout" Target="../slideLayouts/slideLayout18.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6491" y="6634269"/>
            <a:ext cx="132715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i="0" smtClean="0">
                <a:solidFill>
                  <a:schemeClr val="bg2"/>
                </a:solidFill>
                <a:ea typeface="ＭＳ Ｐゴシック" charset="-128"/>
                <a:cs typeface="Arial" charset="0"/>
              </a:defRPr>
            </a:lvl1pPr>
          </a:lstStyle>
          <a:p>
            <a:pPr>
              <a:defRPr/>
            </a:pPr>
            <a:r>
              <a:rPr lang="en-GB" dirty="0"/>
              <a:t> </a:t>
            </a:r>
            <a:fld id="{71EFB42C-6A15-4A9A-871B-37380EDB6A26}" type="slidenum">
              <a:rPr lang="en-GB" smtClean="0"/>
              <a:pPr>
                <a:defRPr/>
              </a:pPr>
              <a:t>‹#›</a:t>
            </a:fld>
            <a:endParaRPr lang="en-GB" dirty="0"/>
          </a:p>
          <a:p>
            <a:pPr>
              <a:defRPr/>
            </a:pPr>
            <a:endParaRPr lang="en-GB" dirty="0"/>
          </a:p>
        </p:txBody>
      </p:sp>
      <p:sp>
        <p:nvSpPr>
          <p:cNvPr id="7" name="Rectangle 13"/>
          <p:cNvSpPr txBox="1">
            <a:spLocks noChangeArrowheads="1"/>
          </p:cNvSpPr>
          <p:nvPr/>
        </p:nvSpPr>
        <p:spPr bwMode="auto">
          <a:xfrm>
            <a:off x="1790700" y="6615921"/>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1/5/2020</a:t>
            </a:fld>
            <a:endParaRPr lang="en-US" dirty="0"/>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763837368"/>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628997"/>
            <a:ext cx="7977558" cy="1682701"/>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Infection Control</a:t>
            </a:r>
          </a:p>
          <a:p>
            <a:pPr algn="ctr"/>
            <a:endParaRPr lang="en-US" sz="4000" dirty="0">
              <a:solidFill>
                <a:schemeClr val="bg2"/>
              </a:solidFill>
            </a:endParaRPr>
          </a:p>
          <a:p>
            <a:pPr algn="ctr"/>
            <a:r>
              <a:rPr lang="en-US" sz="3000" dirty="0">
                <a:solidFill>
                  <a:schemeClr val="bg2"/>
                </a:solidFill>
              </a:rPr>
              <a:t>Chapter 19</a:t>
            </a:r>
          </a:p>
        </p:txBody>
      </p:sp>
      <p:sp>
        <p:nvSpPr>
          <p:cNvPr id="4" name="Slide Number Placeholder 3"/>
          <p:cNvSpPr>
            <a:spLocks noGrp="1"/>
          </p:cNvSpPr>
          <p:nvPr>
            <p:ph type="sldNum" sz="quarter" idx="12"/>
          </p:nvPr>
        </p:nvSpPr>
        <p:spPr/>
        <p:txBody>
          <a:bodyPr/>
          <a:lstStyle/>
          <a:p>
            <a:pPr>
              <a:defRPr/>
            </a:pPr>
            <a:fld id="{71EFB42C-6A15-4A9A-871B-37380EDB6A26}"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Protozoa</a:t>
            </a:r>
          </a:p>
        </p:txBody>
      </p:sp>
      <p:sp>
        <p:nvSpPr>
          <p:cNvPr id="3" name="Content Placeholder 2"/>
          <p:cNvSpPr>
            <a:spLocks noGrp="1"/>
          </p:cNvSpPr>
          <p:nvPr>
            <p:ph idx="1"/>
          </p:nvPr>
        </p:nvSpPr>
        <p:spPr/>
        <p:txBody>
          <a:bodyPr/>
          <a:lstStyle/>
          <a:p>
            <a:pPr lvl="0"/>
            <a:r>
              <a:rPr lang="en-US" dirty="0"/>
              <a:t>Unicellular parasites that can replicate and multiply rapidly once inside host</a:t>
            </a:r>
          </a:p>
          <a:p>
            <a:pPr lvl="0"/>
            <a:r>
              <a:rPr lang="en-US" dirty="0"/>
              <a:t>Frequently are seen in tropical climates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10</a:t>
            </a:fld>
            <a:endParaRPr lang="en-GB" dirty="0"/>
          </a:p>
        </p:txBody>
      </p:sp>
    </p:spTree>
    <p:extLst>
      <p:ext uri="{BB962C8B-B14F-4D97-AF65-F5344CB8AC3E}">
        <p14:creationId xmlns:p14="http://schemas.microsoft.com/office/powerpoint/2010/main" val="11115756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Reservoirs</a:t>
            </a:r>
          </a:p>
        </p:txBody>
      </p:sp>
      <p:sp>
        <p:nvSpPr>
          <p:cNvPr id="3" name="Content Placeholder 2"/>
          <p:cNvSpPr>
            <a:spLocks noGrp="1"/>
          </p:cNvSpPr>
          <p:nvPr>
            <p:ph idx="1"/>
          </p:nvPr>
        </p:nvSpPr>
        <p:spPr>
          <a:xfrm>
            <a:off x="685800" y="1641475"/>
            <a:ext cx="7988300" cy="4454525"/>
          </a:xfrm>
        </p:spPr>
        <p:txBody>
          <a:bodyPr/>
          <a:lstStyle/>
          <a:p>
            <a:pPr lvl="0"/>
            <a:r>
              <a:rPr lang="en-US" dirty="0"/>
              <a:t>Second link in chain of infection</a:t>
            </a:r>
          </a:p>
          <a:p>
            <a:pPr lvl="0"/>
            <a:r>
              <a:rPr lang="en-US" dirty="0"/>
              <a:t>May be people, insects, animals, water, food, or contaminated instruments</a:t>
            </a:r>
          </a:p>
          <a:p>
            <a:pPr lvl="0"/>
            <a:r>
              <a:rPr lang="en-US" dirty="0"/>
              <a:t>Must gain entrance into a host or else they will die</a:t>
            </a:r>
          </a:p>
          <a:p>
            <a:pPr lvl="0"/>
            <a:r>
              <a:rPr lang="en-US" dirty="0"/>
              <a:t>Reservoir host supplies nutrition for organism, allowing it to multiply</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11</a:t>
            </a:fld>
            <a:endParaRPr lang="en-GB" dirty="0"/>
          </a:p>
        </p:txBody>
      </p:sp>
    </p:spTree>
    <p:extLst>
      <p:ext uri="{BB962C8B-B14F-4D97-AF65-F5344CB8AC3E}">
        <p14:creationId xmlns:p14="http://schemas.microsoft.com/office/powerpoint/2010/main" val="13051100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Portal of Exit </a:t>
            </a:r>
          </a:p>
        </p:txBody>
      </p:sp>
      <p:sp>
        <p:nvSpPr>
          <p:cNvPr id="3" name="Content Placeholder 2"/>
          <p:cNvSpPr>
            <a:spLocks noGrp="1"/>
          </p:cNvSpPr>
          <p:nvPr>
            <p:ph idx="1"/>
          </p:nvPr>
        </p:nvSpPr>
        <p:spPr/>
        <p:txBody>
          <a:bodyPr/>
          <a:lstStyle/>
          <a:p>
            <a:pPr lvl="0"/>
            <a:r>
              <a:rPr lang="en-US" dirty="0"/>
              <a:t>How pathogen escapes reservoir host</a:t>
            </a:r>
          </a:p>
          <a:p>
            <a:pPr lvl="0"/>
            <a:r>
              <a:rPr lang="en-US" dirty="0"/>
              <a:t>Exits include mouth, nose, eyes, ears, intestines, urinary tract, reproductive tract, and open wounds</a:t>
            </a:r>
          </a:p>
          <a:p>
            <a:r>
              <a:rPr lang="en-US" dirty="0"/>
              <a:t>Use Standard Precautions to help control spread of infection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12</a:t>
            </a:fld>
            <a:endParaRPr lang="en-GB" dirty="0"/>
          </a:p>
        </p:txBody>
      </p:sp>
    </p:spTree>
    <p:extLst>
      <p:ext uri="{BB962C8B-B14F-4D97-AF65-F5344CB8AC3E}">
        <p14:creationId xmlns:p14="http://schemas.microsoft.com/office/powerpoint/2010/main" val="12349694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Transmission</a:t>
            </a:r>
          </a:p>
        </p:txBody>
      </p:sp>
      <p:sp>
        <p:nvSpPr>
          <p:cNvPr id="3" name="Content Placeholder 2"/>
          <p:cNvSpPr>
            <a:spLocks noGrp="1"/>
          </p:cNvSpPr>
          <p:nvPr>
            <p:ph idx="1"/>
          </p:nvPr>
        </p:nvSpPr>
        <p:spPr/>
        <p:txBody>
          <a:bodyPr/>
          <a:lstStyle/>
          <a:p>
            <a:pPr lvl="0"/>
            <a:r>
              <a:rPr lang="en-US" dirty="0"/>
              <a:t>Direct transmission occurs from contact with infected person or discharges from infected person</a:t>
            </a:r>
          </a:p>
          <a:p>
            <a:pPr lvl="0"/>
            <a:r>
              <a:rPr lang="en-US" dirty="0"/>
              <a:t>Indirect transmission occurs from:</a:t>
            </a:r>
          </a:p>
          <a:p>
            <a:pPr lvl="1"/>
            <a:r>
              <a:rPr lang="en-US" dirty="0"/>
              <a:t>Droplets in air expelled by coughing, speaking, or sneezing</a:t>
            </a:r>
          </a:p>
          <a:p>
            <a:pPr lvl="1"/>
            <a:r>
              <a:rPr lang="en-US" dirty="0"/>
              <a:t>Vectors that harbor pathogens</a:t>
            </a:r>
          </a:p>
          <a:p>
            <a:pPr lvl="1"/>
            <a:r>
              <a:rPr lang="en-US" dirty="0"/>
              <a:t>Contaminated food or drink</a:t>
            </a:r>
          </a:p>
          <a:p>
            <a:pPr lvl="1"/>
            <a:r>
              <a:rPr lang="en-US" dirty="0"/>
              <a:t>Contact with contaminated objects (called </a:t>
            </a:r>
            <a:r>
              <a:rPr lang="en-US" i="1" dirty="0"/>
              <a:t>fomites</a:t>
            </a:r>
            <a:r>
              <a:rPr lang="en-US" dirty="0"/>
              <a:t>)</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13</a:t>
            </a:fld>
            <a:endParaRPr lang="en-GB" dirty="0"/>
          </a:p>
        </p:txBody>
      </p:sp>
    </p:spTree>
    <p:extLst>
      <p:ext uri="{BB962C8B-B14F-4D97-AF65-F5344CB8AC3E}">
        <p14:creationId xmlns:p14="http://schemas.microsoft.com/office/powerpoint/2010/main" val="14033660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Portal of Entry </a:t>
            </a:r>
          </a:p>
        </p:txBody>
      </p:sp>
      <p:sp>
        <p:nvSpPr>
          <p:cNvPr id="3" name="Content Placeholder 2"/>
          <p:cNvSpPr>
            <a:spLocks noGrp="1"/>
          </p:cNvSpPr>
          <p:nvPr>
            <p:ph idx="1"/>
          </p:nvPr>
        </p:nvSpPr>
        <p:spPr/>
        <p:txBody>
          <a:bodyPr>
            <a:normAutofit/>
          </a:bodyPr>
          <a:lstStyle/>
          <a:p>
            <a:pPr lvl="0">
              <a:lnSpc>
                <a:spcPct val="110000"/>
              </a:lnSpc>
            </a:pPr>
            <a:r>
              <a:rPr lang="en-US" dirty="0"/>
              <a:t>How transmitted pathogen gains entry into a new host</a:t>
            </a:r>
          </a:p>
          <a:p>
            <a:pPr lvl="0">
              <a:lnSpc>
                <a:spcPct val="110000"/>
              </a:lnSpc>
            </a:pPr>
            <a:r>
              <a:rPr lang="en-US" dirty="0"/>
              <a:t>May be mouth, nose, eyes, intestines, urinary tract, reproductive system, or an open wound</a:t>
            </a:r>
          </a:p>
          <a:p>
            <a:pPr lvl="0">
              <a:lnSpc>
                <a:spcPct val="110000"/>
              </a:lnSpc>
            </a:pPr>
            <a:r>
              <a:rPr lang="en-US" dirty="0"/>
              <a:t>Anatomic defenses include integumentary system, tears, cilia, mucous membranes, and pH of body fluids</a:t>
            </a:r>
          </a:p>
          <a:p>
            <a:pPr lvl="0">
              <a:lnSpc>
                <a:spcPct val="110000"/>
              </a:lnSpc>
            </a:pPr>
            <a:r>
              <a:rPr lang="en-US" dirty="0"/>
              <a:t>Second line of defense is immune system and inflammatory process</a:t>
            </a:r>
          </a:p>
          <a:p>
            <a:pPr lvl="1">
              <a:lnSpc>
                <a:spcPct val="110000"/>
              </a:lnSpc>
            </a:pPr>
            <a:r>
              <a:rPr lang="en-US" dirty="0"/>
              <a:t>Humoral immunity</a:t>
            </a:r>
          </a:p>
          <a:p>
            <a:pPr lvl="1">
              <a:lnSpc>
                <a:spcPct val="110000"/>
              </a:lnSpc>
            </a:pPr>
            <a:r>
              <a:rPr lang="en-US" dirty="0"/>
              <a:t>Cell-mediated immunity</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14</a:t>
            </a:fld>
            <a:endParaRPr lang="en-GB" dirty="0"/>
          </a:p>
        </p:txBody>
      </p:sp>
    </p:spTree>
    <p:extLst>
      <p:ext uri="{BB962C8B-B14F-4D97-AF65-F5344CB8AC3E}">
        <p14:creationId xmlns:p14="http://schemas.microsoft.com/office/powerpoint/2010/main" val="6360193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8215"/>
            <a:ext cx="7772400" cy="1219200"/>
          </a:xfrm>
        </p:spPr>
        <p:txBody>
          <a:bodyPr/>
          <a:lstStyle/>
          <a:p>
            <a:r>
              <a:rPr lang="en-US" dirty="0"/>
              <a:t>Inflammatory </a:t>
            </a:r>
            <a:r>
              <a:rPr lang="en-US" dirty="0" smtClean="0"/>
              <a:t>Response</a:t>
            </a:r>
            <a:endParaRPr lang="en-US" sz="1600" dirty="0"/>
          </a:p>
        </p:txBody>
      </p:sp>
      <p:sp>
        <p:nvSpPr>
          <p:cNvPr id="3" name="Content Placeholder 2"/>
          <p:cNvSpPr>
            <a:spLocks noGrp="1"/>
          </p:cNvSpPr>
          <p:nvPr>
            <p:ph idx="1"/>
          </p:nvPr>
        </p:nvSpPr>
        <p:spPr>
          <a:xfrm>
            <a:off x="685800" y="1327415"/>
            <a:ext cx="7772400" cy="4768585"/>
          </a:xfrm>
        </p:spPr>
        <p:txBody>
          <a:bodyPr/>
          <a:lstStyle/>
          <a:p>
            <a:pPr lvl="0"/>
            <a:r>
              <a:rPr lang="en-US" dirty="0"/>
              <a:t>Process results in four classic symptoms of inflammation:</a:t>
            </a:r>
          </a:p>
          <a:p>
            <a:pPr lvl="1"/>
            <a:r>
              <a:rPr lang="en-US" dirty="0"/>
              <a:t>Erythema (redness</a:t>
            </a:r>
            <a:r>
              <a:rPr lang="en-US" dirty="0" smtClean="0"/>
              <a:t>)  </a:t>
            </a:r>
            <a:endParaRPr lang="en-US" dirty="0"/>
          </a:p>
          <a:p>
            <a:pPr lvl="1"/>
            <a:r>
              <a:rPr lang="en-US" dirty="0"/>
              <a:t>Edema (swelling)</a:t>
            </a:r>
          </a:p>
          <a:p>
            <a:pPr lvl="1"/>
            <a:r>
              <a:rPr lang="en-US" dirty="0"/>
              <a:t>Pain</a:t>
            </a:r>
          </a:p>
          <a:p>
            <a:pPr lvl="1"/>
            <a:r>
              <a:rPr lang="en-US" dirty="0"/>
              <a:t>Heat</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15</a:t>
            </a:fld>
            <a:endParaRPr lang="en-GB" dirty="0"/>
          </a:p>
        </p:txBody>
      </p:sp>
      <p:pic>
        <p:nvPicPr>
          <p:cNvPr id="3074" name="Picture 2" descr="https://coursewareobjects.elsevier.com/objects/elr/Kinn14e/IC/jpg/Chapter019/0190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8713" y="3888529"/>
            <a:ext cx="6587778" cy="2476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50860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Inflammatory Response</a:t>
            </a:r>
            <a:br>
              <a:rPr lang="en-US" dirty="0"/>
            </a:br>
            <a:endParaRPr lang="en-US" sz="1600" dirty="0"/>
          </a:p>
        </p:txBody>
      </p:sp>
      <p:sp>
        <p:nvSpPr>
          <p:cNvPr id="3" name="Content Placeholder 2"/>
          <p:cNvSpPr>
            <a:spLocks noGrp="1"/>
          </p:cNvSpPr>
          <p:nvPr>
            <p:ph idx="1"/>
          </p:nvPr>
        </p:nvSpPr>
        <p:spPr/>
        <p:txBody>
          <a:bodyPr/>
          <a:lstStyle/>
          <a:p>
            <a:pPr lvl="0"/>
            <a:r>
              <a:rPr lang="en-US" dirty="0"/>
              <a:t>Inflammation mediators are released and cause three different responses at cellular level</a:t>
            </a:r>
          </a:p>
          <a:p>
            <a:pPr lvl="1"/>
            <a:r>
              <a:rPr lang="en-US" dirty="0"/>
              <a:t>Blood vessels at the site dilate</a:t>
            </a:r>
          </a:p>
          <a:p>
            <a:pPr lvl="1"/>
            <a:r>
              <a:rPr lang="en-US" dirty="0"/>
              <a:t>Release of white blood cells (WBCs) to the site</a:t>
            </a:r>
          </a:p>
          <a:p>
            <a:pPr lvl="1"/>
            <a:r>
              <a:rPr lang="en-US" dirty="0"/>
              <a:t>Chemotaxis, or release of chemical agents, occurs, attracting even more WBCs to the site</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16</a:t>
            </a:fld>
            <a:endParaRPr lang="en-GB" dirty="0"/>
          </a:p>
        </p:txBody>
      </p:sp>
    </p:spTree>
    <p:extLst>
      <p:ext uri="{BB962C8B-B14F-4D97-AF65-F5344CB8AC3E}">
        <p14:creationId xmlns:p14="http://schemas.microsoft.com/office/powerpoint/2010/main" val="35017183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Acute Infection </a:t>
            </a:r>
          </a:p>
        </p:txBody>
      </p:sp>
      <p:sp>
        <p:nvSpPr>
          <p:cNvPr id="3" name="Content Placeholder 2"/>
          <p:cNvSpPr>
            <a:spLocks noGrp="1"/>
          </p:cNvSpPr>
          <p:nvPr>
            <p:ph idx="1"/>
          </p:nvPr>
        </p:nvSpPr>
        <p:spPr/>
        <p:txBody>
          <a:bodyPr/>
          <a:lstStyle/>
          <a:p>
            <a:pPr lvl="0"/>
            <a:r>
              <a:rPr lang="en-US" dirty="0"/>
              <a:t>Rapid onset of symptoms but lasts a relatively short time</a:t>
            </a:r>
          </a:p>
          <a:p>
            <a:pPr lvl="0"/>
            <a:r>
              <a:rPr lang="en-US" dirty="0"/>
              <a:t>Prodromal period is the time when patient first shows vague, nonspecific symptoms of disease</a:t>
            </a:r>
          </a:p>
          <a:p>
            <a:pPr lvl="0"/>
            <a:r>
              <a:rPr lang="en-US" dirty="0"/>
              <a:t>Symptoms appear after the tissue damage begins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17</a:t>
            </a:fld>
            <a:endParaRPr lang="en-GB" dirty="0"/>
          </a:p>
        </p:txBody>
      </p:sp>
    </p:spTree>
    <p:extLst>
      <p:ext uri="{BB962C8B-B14F-4D97-AF65-F5344CB8AC3E}">
        <p14:creationId xmlns:p14="http://schemas.microsoft.com/office/powerpoint/2010/main" val="25541517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Chronic Infection </a:t>
            </a:r>
          </a:p>
        </p:txBody>
      </p:sp>
      <p:sp>
        <p:nvSpPr>
          <p:cNvPr id="3" name="Content Placeholder 2"/>
          <p:cNvSpPr>
            <a:spLocks noGrp="1"/>
          </p:cNvSpPr>
          <p:nvPr>
            <p:ph idx="1"/>
          </p:nvPr>
        </p:nvSpPr>
        <p:spPr/>
        <p:txBody>
          <a:bodyPr/>
          <a:lstStyle/>
          <a:p>
            <a:pPr lvl="0"/>
            <a:r>
              <a:rPr lang="en-US" dirty="0"/>
              <a:t>Persists for a long period, sometimes for life</a:t>
            </a:r>
          </a:p>
          <a:p>
            <a:pPr lvl="0"/>
            <a:r>
              <a:rPr lang="en-US" dirty="0"/>
              <a:t>Some chronic infections are asymptomatic, but virus is transmissible</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18</a:t>
            </a:fld>
            <a:endParaRPr lang="en-GB" dirty="0"/>
          </a:p>
        </p:txBody>
      </p:sp>
    </p:spTree>
    <p:extLst>
      <p:ext uri="{BB962C8B-B14F-4D97-AF65-F5344CB8AC3E}">
        <p14:creationId xmlns:p14="http://schemas.microsoft.com/office/powerpoint/2010/main" val="24277256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Latent Infection </a:t>
            </a:r>
          </a:p>
        </p:txBody>
      </p:sp>
      <p:sp>
        <p:nvSpPr>
          <p:cNvPr id="3" name="Content Placeholder 2"/>
          <p:cNvSpPr>
            <a:spLocks noGrp="1"/>
          </p:cNvSpPr>
          <p:nvPr>
            <p:ph idx="1"/>
          </p:nvPr>
        </p:nvSpPr>
        <p:spPr/>
        <p:txBody>
          <a:bodyPr/>
          <a:lstStyle/>
          <a:p>
            <a:pPr lvl="0"/>
            <a:r>
              <a:rPr lang="en-US" dirty="0"/>
              <a:t>Persistent infection in which symptoms cycle through periods of relapse and remission</a:t>
            </a:r>
          </a:p>
          <a:p>
            <a:pPr lvl="1"/>
            <a:r>
              <a:rPr lang="en-US" dirty="0"/>
              <a:t>Examples include cold sores, genital herpes, and varicella</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19</a:t>
            </a:fld>
            <a:endParaRPr lang="en-GB" dirty="0"/>
          </a:p>
        </p:txBody>
      </p:sp>
    </p:spTree>
    <p:extLst>
      <p:ext uri="{BB962C8B-B14F-4D97-AF65-F5344CB8AC3E}">
        <p14:creationId xmlns:p14="http://schemas.microsoft.com/office/powerpoint/2010/main" val="19209943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EFB42C-6A15-4A9A-871B-37380EDB6A26}" type="slidenum">
              <a:rPr lang="en-GB" smtClean="0"/>
              <a:pPr>
                <a:defRPr/>
              </a:pPr>
              <a:t>2</a:t>
            </a:fld>
            <a:endParaRPr lang="en-GB" dirty="0"/>
          </a:p>
        </p:txBody>
      </p:sp>
      <p:sp>
        <p:nvSpPr>
          <p:cNvPr id="1963014" name="Rectangle 6"/>
          <p:cNvSpPr>
            <a:spLocks noGrp="1" noChangeArrowheads="1"/>
          </p:cNvSpPr>
          <p:nvPr>
            <p:ph type="title" idx="4294967295"/>
          </p:nvPr>
        </p:nvSpPr>
        <p:spPr>
          <a:xfrm>
            <a:off x="0" y="98425"/>
            <a:ext cx="9144000" cy="1057275"/>
          </a:xfrm>
        </p:spPr>
        <p:txBody>
          <a:bodyPr>
            <a:noAutofit/>
          </a:bodyPr>
          <a:lstStyle/>
          <a:p>
            <a:r>
              <a:rPr lang="en-US" dirty="0" smtClean="0"/>
              <a:t/>
            </a:r>
            <a:br>
              <a:rPr lang="en-US" dirty="0" smtClean="0"/>
            </a:br>
            <a:endParaRPr lang="en-US" dirty="0"/>
          </a:p>
        </p:txBody>
      </p:sp>
      <p:sp>
        <p:nvSpPr>
          <p:cNvPr id="1963015" name="Rectangle 7"/>
          <p:cNvSpPr>
            <a:spLocks noGrp="1" noChangeArrowheads="1"/>
          </p:cNvSpPr>
          <p:nvPr>
            <p:ph type="body" idx="4294967295"/>
          </p:nvPr>
        </p:nvSpPr>
        <p:spPr>
          <a:xfrm>
            <a:off x="520700" y="442913"/>
            <a:ext cx="8623300" cy="5314950"/>
          </a:xfrm>
        </p:spPr>
        <p:txBody>
          <a:bodyPr>
            <a:noAutofit/>
          </a:bodyPr>
          <a:lstStyle/>
          <a:p>
            <a:pPr>
              <a:buFont typeface="+mj-lt"/>
              <a:buAutoNum type="arabicPeriod"/>
            </a:pPr>
            <a:r>
              <a:rPr lang="en-US" dirty="0" smtClean="0"/>
              <a:t>Describe </a:t>
            </a:r>
            <a:r>
              <a:rPr lang="en-US" dirty="0"/>
              <a:t>the characteristics of pathogenic microorganisms.</a:t>
            </a:r>
          </a:p>
          <a:p>
            <a:pPr>
              <a:buFont typeface="+mj-lt"/>
              <a:buAutoNum type="arabicPeriod"/>
            </a:pPr>
            <a:r>
              <a:rPr lang="en-US" dirty="0"/>
              <a:t>Do the following related to the chain of infection:</a:t>
            </a:r>
          </a:p>
          <a:p>
            <a:pPr marL="749300" lvl="1" indent="-292100">
              <a:buFont typeface="Arial" panose="020B0604020202020204" pitchFamily="34" charset="0"/>
              <a:buChar char="•"/>
            </a:pPr>
            <a:r>
              <a:rPr lang="en-US" dirty="0"/>
              <a:t>Apply the chain of infection process to </a:t>
            </a:r>
            <a:r>
              <a:rPr lang="en-US" dirty="0" smtClean="0"/>
              <a:t>the healthcare </a:t>
            </a:r>
            <a:r>
              <a:rPr lang="en-US" dirty="0"/>
              <a:t>practice.</a:t>
            </a:r>
          </a:p>
          <a:p>
            <a:pPr marL="749300" lvl="1" indent="-292100">
              <a:buFont typeface="Arial" panose="020B0604020202020204" pitchFamily="34" charset="0"/>
              <a:buChar char="•"/>
            </a:pPr>
            <a:r>
              <a:rPr lang="en-US" dirty="0"/>
              <a:t>Compare viral and bacterial cell invasion.</a:t>
            </a:r>
          </a:p>
          <a:p>
            <a:pPr marL="749300" lvl="1" indent="-292100">
              <a:buFont typeface="Arial" panose="020B0604020202020204" pitchFamily="34" charset="0"/>
              <a:buChar char="•"/>
            </a:pPr>
            <a:r>
              <a:rPr lang="en-US" dirty="0"/>
              <a:t>Differentiate </a:t>
            </a:r>
            <a:r>
              <a:rPr lang="en-US" sz="2200" dirty="0"/>
              <a:t>between humoral and cell-mediated immunity.</a:t>
            </a:r>
          </a:p>
          <a:p>
            <a:pPr>
              <a:buFont typeface="+mj-lt"/>
              <a:buAutoNum type="arabicPeriod"/>
            </a:pPr>
            <a:r>
              <a:rPr lang="en-US" dirty="0"/>
              <a:t>Summarize the impact of the inflammatory response on the body’s ability to defend itself against infection.</a:t>
            </a:r>
          </a:p>
          <a:p>
            <a:pPr>
              <a:buFont typeface="+mj-lt"/>
              <a:buAutoNum type="arabicPeriod"/>
            </a:pPr>
            <a:r>
              <a:rPr lang="en-US" dirty="0"/>
              <a:t>Analyze the differences among acute, chronic, latent, and opportunistic infections.</a:t>
            </a:r>
          </a:p>
        </p:txBody>
      </p:sp>
    </p:spTree>
    <p:extLst>
      <p:ext uri="{BB962C8B-B14F-4D97-AF65-F5344CB8AC3E}">
        <p14:creationId xmlns:p14="http://schemas.microsoft.com/office/powerpoint/2010/main" val="16905961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Opportunistic Infections </a:t>
            </a:r>
          </a:p>
        </p:txBody>
      </p:sp>
      <p:sp>
        <p:nvSpPr>
          <p:cNvPr id="3" name="Content Placeholder 2"/>
          <p:cNvSpPr>
            <a:spLocks noGrp="1"/>
          </p:cNvSpPr>
          <p:nvPr>
            <p:ph idx="1"/>
          </p:nvPr>
        </p:nvSpPr>
        <p:spPr>
          <a:xfrm>
            <a:off x="685800" y="1641475"/>
            <a:ext cx="8089900" cy="4454525"/>
          </a:xfrm>
        </p:spPr>
        <p:txBody>
          <a:bodyPr/>
          <a:lstStyle/>
          <a:p>
            <a:pPr lvl="0"/>
            <a:r>
              <a:rPr lang="en-US" dirty="0"/>
              <a:t>Caused by organisms not typically pathogenic but occur in hosts with an impaired immune system response</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20</a:t>
            </a:fld>
            <a:endParaRPr lang="en-GB" dirty="0"/>
          </a:p>
        </p:txBody>
      </p:sp>
    </p:spTree>
    <p:extLst>
      <p:ext uri="{BB962C8B-B14F-4D97-AF65-F5344CB8AC3E}">
        <p14:creationId xmlns:p14="http://schemas.microsoft.com/office/powerpoint/2010/main" val="42136720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0"/>
            <a:ext cx="9144000" cy="1219200"/>
          </a:xfrm>
        </p:spPr>
        <p:txBody>
          <a:bodyPr>
            <a:normAutofit/>
          </a:bodyPr>
          <a:lstStyle/>
          <a:p>
            <a:r>
              <a:rPr lang="en-US" dirty="0" smtClean="0"/>
              <a:t>OSHA standards</a:t>
            </a:r>
            <a:br>
              <a:rPr lang="en-US" dirty="0" smtClean="0"/>
            </a:br>
            <a:r>
              <a:rPr lang="en-US" dirty="0" smtClean="0"/>
              <a:t>Asepsis </a:t>
            </a:r>
            <a:endParaRPr lang="en-US" sz="1600" dirty="0"/>
          </a:p>
        </p:txBody>
      </p:sp>
      <p:sp>
        <p:nvSpPr>
          <p:cNvPr id="3" name="Content Placeholder 2"/>
          <p:cNvSpPr>
            <a:spLocks noGrp="1"/>
          </p:cNvSpPr>
          <p:nvPr>
            <p:ph idx="1"/>
          </p:nvPr>
        </p:nvSpPr>
        <p:spPr>
          <a:xfrm>
            <a:off x="152400" y="1976967"/>
            <a:ext cx="8813800" cy="4334933"/>
          </a:xfrm>
        </p:spPr>
        <p:txBody>
          <a:bodyPr>
            <a:normAutofit fontScale="92500" lnSpcReduction="10000"/>
          </a:bodyPr>
          <a:lstStyle/>
          <a:p>
            <a:pPr lvl="0">
              <a:buClr>
                <a:srgbClr val="0066FF"/>
              </a:buClr>
              <a:buFont typeface="+mj-lt"/>
              <a:buAutoNum type="arabicPeriod" startAt="5"/>
            </a:pPr>
            <a:r>
              <a:rPr lang="en-US" sz="2400" dirty="0" smtClean="0">
                <a:solidFill>
                  <a:srgbClr val="000000"/>
                </a:solidFill>
              </a:rPr>
              <a:t>Do </a:t>
            </a:r>
            <a:r>
              <a:rPr lang="en-US" sz="2400" dirty="0">
                <a:solidFill>
                  <a:srgbClr val="000000"/>
                </a:solidFill>
              </a:rPr>
              <a:t>the following related to the Occupational Safety and Health Administration (OSHA) standards for the healthcare setting:</a:t>
            </a:r>
          </a:p>
          <a:p>
            <a:pPr marL="749300" lvl="1" indent="-292100">
              <a:buClr>
                <a:srgbClr val="0066FF"/>
              </a:buClr>
              <a:buFont typeface="Arial" panose="020B0604020202020204" pitchFamily="34" charset="0"/>
              <a:buChar char="•"/>
            </a:pPr>
            <a:r>
              <a:rPr lang="en-US" sz="2100" dirty="0">
                <a:solidFill>
                  <a:srgbClr val="000000"/>
                </a:solidFill>
              </a:rPr>
              <a:t>Specify potentially infectious body fluids.</a:t>
            </a:r>
          </a:p>
          <a:p>
            <a:pPr marL="749300" lvl="1" indent="-292100">
              <a:buClr>
                <a:srgbClr val="0066FF"/>
              </a:buClr>
              <a:buFont typeface="Arial" panose="020B0604020202020204" pitchFamily="34" charset="0"/>
              <a:buChar char="•"/>
            </a:pPr>
            <a:r>
              <a:rPr lang="en-US" sz="2100" dirty="0">
                <a:solidFill>
                  <a:srgbClr val="000000"/>
                </a:solidFill>
              </a:rPr>
              <a:t>Integrate OSHA’s requirement for a site-based exposure control plan into facility management procedures.</a:t>
            </a:r>
          </a:p>
          <a:p>
            <a:pPr marL="749300" lvl="1" indent="-292100">
              <a:buClr>
                <a:srgbClr val="0066FF"/>
              </a:buClr>
              <a:buFont typeface="Arial" panose="020B0604020202020204" pitchFamily="34" charset="0"/>
              <a:buChar char="•"/>
            </a:pPr>
            <a:r>
              <a:rPr lang="en-US" sz="2100" dirty="0">
                <a:solidFill>
                  <a:srgbClr val="000000"/>
                </a:solidFill>
              </a:rPr>
              <a:t>Explain the major areas included in the OSHA Compliance Guidelines.</a:t>
            </a:r>
          </a:p>
          <a:p>
            <a:pPr marL="749300" lvl="1" indent="-292100">
              <a:buClr>
                <a:srgbClr val="0066FF"/>
              </a:buClr>
              <a:buFont typeface="Arial" panose="020B0604020202020204" pitchFamily="34" charset="0"/>
              <a:buChar char="•"/>
            </a:pPr>
            <a:r>
              <a:rPr lang="en-US" sz="2100" dirty="0">
                <a:solidFill>
                  <a:srgbClr val="000000"/>
                </a:solidFill>
              </a:rPr>
              <a:t>Discuss protocols for disposal of biologic chemical materials.</a:t>
            </a:r>
          </a:p>
          <a:p>
            <a:pPr marL="749300" lvl="1" indent="-292100">
              <a:buClr>
                <a:srgbClr val="0066FF"/>
              </a:buClr>
              <a:buFont typeface="Arial" panose="020B0604020202020204" pitchFamily="34" charset="0"/>
              <a:buChar char="•"/>
            </a:pPr>
            <a:r>
              <a:rPr lang="en-US" sz="2100" dirty="0">
                <a:solidFill>
                  <a:srgbClr val="000000"/>
                </a:solidFill>
              </a:rPr>
              <a:t>Remove contaminated gloves while following the principles of Standard Precautions.</a:t>
            </a:r>
          </a:p>
          <a:p>
            <a:pPr marL="749300" lvl="1" indent="-292100">
              <a:buClr>
                <a:srgbClr val="0066FF"/>
              </a:buClr>
              <a:buFont typeface="Arial" panose="020B0604020202020204" pitchFamily="34" charset="0"/>
              <a:buChar char="•"/>
            </a:pPr>
            <a:r>
              <a:rPr lang="en-US" sz="2100" dirty="0">
                <a:solidFill>
                  <a:srgbClr val="000000"/>
                </a:solidFill>
              </a:rPr>
              <a:t>Summarize the management of post-exposure evaluation and follow-up and participate in bloodborne pathogen training and a mock exposure event.</a:t>
            </a:r>
          </a:p>
          <a:p>
            <a:endParaRPr lang="en-US" dirty="0"/>
          </a:p>
        </p:txBody>
      </p:sp>
      <p:sp>
        <p:nvSpPr>
          <p:cNvPr id="4" name="Slide Number Placeholder 3"/>
          <p:cNvSpPr>
            <a:spLocks noGrp="1"/>
          </p:cNvSpPr>
          <p:nvPr>
            <p:ph type="sldNum" sz="quarter" idx="12"/>
          </p:nvPr>
        </p:nvSpPr>
        <p:spPr/>
        <p:txBody>
          <a:bodyPr/>
          <a:lstStyle/>
          <a:p>
            <a:pPr>
              <a:defRPr/>
            </a:pPr>
            <a:r>
              <a:rPr lang="en-GB" dirty="0" smtClean="0"/>
              <a:t> </a:t>
            </a:r>
            <a:fld id="{E234264E-8860-42A2-83C5-41782AA54ED9}" type="slidenum">
              <a:rPr lang="en-GB" smtClean="0"/>
              <a:pPr>
                <a:defRPr/>
              </a:pPr>
              <a:t>21</a:t>
            </a:fld>
            <a:endParaRPr lang="en-GB" dirty="0"/>
          </a:p>
        </p:txBody>
      </p:sp>
    </p:spTree>
    <p:extLst>
      <p:ext uri="{BB962C8B-B14F-4D97-AF65-F5344CB8AC3E}">
        <p14:creationId xmlns:p14="http://schemas.microsoft.com/office/powerpoint/2010/main" val="37372879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127000"/>
            <a:ext cx="9144000" cy="1219200"/>
          </a:xfrm>
        </p:spPr>
        <p:txBody>
          <a:bodyPr>
            <a:normAutofit fontScale="90000"/>
          </a:bodyPr>
          <a:lstStyle/>
          <a:p>
            <a:r>
              <a:rPr lang="en-US" dirty="0" smtClean="0"/>
              <a:t/>
            </a:r>
            <a:br>
              <a:rPr lang="en-US" dirty="0" smtClean="0"/>
            </a:br>
            <a:r>
              <a:rPr lang="en-US" dirty="0" smtClean="0"/>
              <a:t> </a:t>
            </a:r>
            <a:r>
              <a:rPr lang="en-US" dirty="0"/>
              <a:t>OSHA Standards, </a:t>
            </a:r>
            <a:r>
              <a:rPr lang="en-US" dirty="0" smtClean="0"/>
              <a:t/>
            </a:r>
            <a:br>
              <a:rPr lang="en-US" dirty="0" smtClean="0"/>
            </a:br>
            <a:r>
              <a:rPr lang="en-US" dirty="0" smtClean="0"/>
              <a:t>Asepsis</a:t>
            </a:r>
            <a:r>
              <a:rPr lang="en-US" dirty="0"/>
              <a:t>, and </a:t>
            </a:r>
            <a:r>
              <a:rPr lang="en-US" dirty="0" smtClean="0"/>
              <a:t>Sanitization</a:t>
            </a:r>
            <a:endParaRPr lang="en-US" sz="1600" dirty="0"/>
          </a:p>
        </p:txBody>
      </p:sp>
      <p:sp>
        <p:nvSpPr>
          <p:cNvPr id="3" name="Content Placeholder 2"/>
          <p:cNvSpPr>
            <a:spLocks noGrp="1"/>
          </p:cNvSpPr>
          <p:nvPr>
            <p:ph idx="1"/>
          </p:nvPr>
        </p:nvSpPr>
        <p:spPr>
          <a:xfrm>
            <a:off x="165100" y="1976967"/>
            <a:ext cx="8877300" cy="4284133"/>
          </a:xfrm>
        </p:spPr>
        <p:txBody>
          <a:bodyPr/>
          <a:lstStyle/>
          <a:p>
            <a:pPr lvl="0">
              <a:buClr>
                <a:srgbClr val="0066FF"/>
              </a:buClr>
              <a:buFont typeface="+mj-lt"/>
              <a:buAutoNum type="arabicPeriod" startAt="6"/>
            </a:pPr>
            <a:r>
              <a:rPr lang="en-US" sz="2400" dirty="0" smtClean="0">
                <a:solidFill>
                  <a:srgbClr val="000000"/>
                </a:solidFill>
              </a:rPr>
              <a:t>Apply </a:t>
            </a:r>
            <a:r>
              <a:rPr lang="en-US" sz="2400" dirty="0">
                <a:solidFill>
                  <a:srgbClr val="000000"/>
                </a:solidFill>
              </a:rPr>
              <a:t>the concepts of medical and surgical asepsis to the healthcare setting.</a:t>
            </a:r>
          </a:p>
          <a:p>
            <a:pPr lvl="0">
              <a:buClr>
                <a:srgbClr val="0066FF"/>
              </a:buClr>
              <a:buFont typeface="+mj-lt"/>
              <a:buAutoNum type="arabicPeriod" startAt="6"/>
            </a:pPr>
            <a:r>
              <a:rPr lang="en-US" sz="2400" dirty="0">
                <a:solidFill>
                  <a:srgbClr val="000000"/>
                </a:solidFill>
              </a:rPr>
              <a:t>Discuss proper hand washing and demonstrate the proper hand washing technique for medical asepsis.</a:t>
            </a:r>
          </a:p>
          <a:p>
            <a:pPr lvl="0">
              <a:buClr>
                <a:srgbClr val="0066FF"/>
              </a:buClr>
              <a:buFont typeface="+mj-lt"/>
              <a:buAutoNum type="arabicPeriod" startAt="6"/>
            </a:pPr>
            <a:r>
              <a:rPr lang="en-US" sz="2400" dirty="0">
                <a:solidFill>
                  <a:srgbClr val="000000"/>
                </a:solidFill>
              </a:rPr>
              <a:t>Differentiate among sanitization, disinfection, and sterilization procedures, and select barrier/personal protective equipment while demonstrating the correct procedure for sanitizing contaminated instruments.</a:t>
            </a:r>
          </a:p>
          <a:p>
            <a:pPr lvl="0">
              <a:buClr>
                <a:srgbClr val="0066FF"/>
              </a:buClr>
              <a:buFont typeface="+mj-lt"/>
              <a:buAutoNum type="arabicPeriod" startAt="6"/>
            </a:pPr>
            <a:r>
              <a:rPr lang="en-US" sz="2400" dirty="0">
                <a:solidFill>
                  <a:srgbClr val="000000"/>
                </a:solidFill>
              </a:rPr>
              <a:t>Discuss the role of the medical assistant in asepsis.</a:t>
            </a:r>
          </a:p>
          <a:p>
            <a:endParaRPr lang="en-US" dirty="0"/>
          </a:p>
        </p:txBody>
      </p:sp>
      <p:sp>
        <p:nvSpPr>
          <p:cNvPr id="4" name="Slide Number Placeholder 3"/>
          <p:cNvSpPr>
            <a:spLocks noGrp="1"/>
          </p:cNvSpPr>
          <p:nvPr>
            <p:ph type="sldNum" sz="quarter" idx="12"/>
          </p:nvPr>
        </p:nvSpPr>
        <p:spPr/>
        <p:txBody>
          <a:bodyPr/>
          <a:lstStyle/>
          <a:p>
            <a:pPr>
              <a:defRPr/>
            </a:pPr>
            <a:r>
              <a:rPr lang="en-GB" dirty="0" smtClean="0"/>
              <a:t> </a:t>
            </a:r>
            <a:fld id="{E234264E-8860-42A2-83C5-41782AA54ED9}" type="slidenum">
              <a:rPr lang="en-GB" smtClean="0"/>
              <a:pPr>
                <a:defRPr/>
              </a:pPr>
              <a:t>22</a:t>
            </a:fld>
            <a:endParaRPr lang="en-GB" dirty="0"/>
          </a:p>
        </p:txBody>
      </p:sp>
    </p:spTree>
    <p:extLst>
      <p:ext uri="{BB962C8B-B14F-4D97-AF65-F5344CB8AC3E}">
        <p14:creationId xmlns:p14="http://schemas.microsoft.com/office/powerpoint/2010/main" val="7310719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OSHA Standards </a:t>
            </a:r>
            <a:r>
              <a:rPr lang="en-US" dirty="0" smtClean="0"/>
              <a:t>for</a:t>
            </a:r>
            <a:r>
              <a:rPr lang="en-US" dirty="0"/>
              <a:t/>
            </a:r>
            <a:br>
              <a:rPr lang="en-US" dirty="0"/>
            </a:br>
            <a:r>
              <a:rPr lang="en-US" dirty="0" smtClean="0"/>
              <a:t>the </a:t>
            </a:r>
            <a:r>
              <a:rPr lang="en-US" dirty="0"/>
              <a:t>Healthcare Setting </a:t>
            </a:r>
          </a:p>
        </p:txBody>
      </p:sp>
      <p:sp>
        <p:nvSpPr>
          <p:cNvPr id="3" name="Content Placeholder 2"/>
          <p:cNvSpPr>
            <a:spLocks noGrp="1"/>
          </p:cNvSpPr>
          <p:nvPr>
            <p:ph idx="1"/>
          </p:nvPr>
        </p:nvSpPr>
        <p:spPr/>
        <p:txBody>
          <a:bodyPr/>
          <a:lstStyle/>
          <a:p>
            <a:pPr lvl="0"/>
            <a:r>
              <a:rPr lang="en-US" dirty="0"/>
              <a:t>Universal Precautions: All blood and certain body fluids must be treated as if known to be infectious for blood-borne pathogens</a:t>
            </a:r>
          </a:p>
          <a:p>
            <a:pPr lvl="1"/>
            <a:r>
              <a:rPr lang="en-US" dirty="0"/>
              <a:t>Precautions must be implemented for all patients, regardless of the information available about person’s individual health history</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23</a:t>
            </a:fld>
            <a:endParaRPr lang="en-GB" dirty="0"/>
          </a:p>
        </p:txBody>
      </p:sp>
    </p:spTree>
    <p:extLst>
      <p:ext uri="{BB962C8B-B14F-4D97-AF65-F5344CB8AC3E}">
        <p14:creationId xmlns:p14="http://schemas.microsoft.com/office/powerpoint/2010/main" val="4113111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Potentially Infectious Materials</a:t>
            </a:r>
          </a:p>
        </p:txBody>
      </p:sp>
      <p:sp>
        <p:nvSpPr>
          <p:cNvPr id="3" name="Content Placeholder 2"/>
          <p:cNvSpPr>
            <a:spLocks noGrp="1"/>
          </p:cNvSpPr>
          <p:nvPr>
            <p:ph idx="1"/>
          </p:nvPr>
        </p:nvSpPr>
        <p:spPr>
          <a:xfrm>
            <a:off x="685800" y="1447801"/>
            <a:ext cx="7772400" cy="4648200"/>
          </a:xfrm>
        </p:spPr>
        <p:txBody>
          <a:bodyPr>
            <a:normAutofit/>
          </a:bodyPr>
          <a:lstStyle/>
          <a:p>
            <a:pPr lvl="0"/>
            <a:r>
              <a:rPr lang="en-US" dirty="0"/>
              <a:t>Body fluids</a:t>
            </a:r>
          </a:p>
          <a:p>
            <a:pPr lvl="1"/>
            <a:r>
              <a:rPr lang="en-US" dirty="0"/>
              <a:t>Semen</a:t>
            </a:r>
          </a:p>
          <a:p>
            <a:pPr lvl="1"/>
            <a:r>
              <a:rPr lang="en-US" dirty="0"/>
              <a:t>Vaginal secretions</a:t>
            </a:r>
          </a:p>
          <a:p>
            <a:pPr lvl="1"/>
            <a:r>
              <a:rPr lang="en-US" dirty="0"/>
              <a:t>Cerebrospinal fluid (CSF)</a:t>
            </a:r>
          </a:p>
          <a:p>
            <a:pPr lvl="1"/>
            <a:r>
              <a:rPr lang="en-US" dirty="0"/>
              <a:t>Synovial fluid</a:t>
            </a:r>
          </a:p>
          <a:p>
            <a:pPr lvl="1"/>
            <a:r>
              <a:rPr lang="en-US" dirty="0"/>
              <a:t>Pleural fluid</a:t>
            </a:r>
          </a:p>
          <a:p>
            <a:pPr lvl="1"/>
            <a:r>
              <a:rPr lang="en-US" dirty="0"/>
              <a:t>Peritoneal fluid</a:t>
            </a:r>
          </a:p>
          <a:p>
            <a:pPr lvl="1"/>
            <a:r>
              <a:rPr lang="en-US" dirty="0"/>
              <a:t>Amniotic fluid</a:t>
            </a:r>
          </a:p>
          <a:p>
            <a:pPr lvl="1"/>
            <a:r>
              <a:rPr lang="en-US" dirty="0"/>
              <a:t>Saliva in dental procedures</a:t>
            </a:r>
          </a:p>
          <a:p>
            <a:pPr lvl="1"/>
            <a:r>
              <a:rPr lang="en-US" dirty="0"/>
              <a:t>Any body fluid that is visibly contaminated and in situations in which it is difficult/impossible to differentiate between body fluids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24</a:t>
            </a:fld>
            <a:endParaRPr lang="en-GB" dirty="0"/>
          </a:p>
        </p:txBody>
      </p:sp>
    </p:spTree>
    <p:extLst>
      <p:ext uri="{BB962C8B-B14F-4D97-AF65-F5344CB8AC3E}">
        <p14:creationId xmlns:p14="http://schemas.microsoft.com/office/powerpoint/2010/main" val="34880450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OSHA’s Bloodborne </a:t>
            </a:r>
            <a:br>
              <a:rPr lang="en-US" dirty="0"/>
            </a:br>
            <a:r>
              <a:rPr lang="en-US" dirty="0"/>
              <a:t>Pathogens Standard</a:t>
            </a:r>
          </a:p>
        </p:txBody>
      </p:sp>
      <p:sp>
        <p:nvSpPr>
          <p:cNvPr id="3" name="Content Placeholder 2"/>
          <p:cNvSpPr>
            <a:spLocks noGrp="1"/>
          </p:cNvSpPr>
          <p:nvPr>
            <p:ph idx="1"/>
          </p:nvPr>
        </p:nvSpPr>
        <p:spPr/>
        <p:txBody>
          <a:bodyPr/>
          <a:lstStyle/>
          <a:p>
            <a:pPr lvl="0"/>
            <a:r>
              <a:rPr lang="en-US" dirty="0"/>
              <a:t>Needlestick Safety and Prevention Act</a:t>
            </a:r>
          </a:p>
          <a:p>
            <a:pPr lvl="1"/>
            <a:r>
              <a:rPr lang="en-US" dirty="0"/>
              <a:t>Employers must keep a confidential sharps injury log that describes the device involved and details of how and where incident occurred</a:t>
            </a:r>
          </a:p>
          <a:p>
            <a:pPr lvl="0"/>
            <a:r>
              <a:rPr lang="en-US" dirty="0"/>
              <a:t>Parenteral exposure includes accidental needlesticks, occupation-related human bites, and exposure of nonintact skin</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25</a:t>
            </a:fld>
            <a:endParaRPr lang="en-GB" dirty="0"/>
          </a:p>
        </p:txBody>
      </p:sp>
    </p:spTree>
    <p:extLst>
      <p:ext uri="{BB962C8B-B14F-4D97-AF65-F5344CB8AC3E}">
        <p14:creationId xmlns:p14="http://schemas.microsoft.com/office/powerpoint/2010/main" val="21578176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CDC’s Hand Hygiene Recommendations </a:t>
            </a:r>
          </a:p>
        </p:txBody>
      </p:sp>
      <p:sp>
        <p:nvSpPr>
          <p:cNvPr id="3" name="Content Placeholder 2"/>
          <p:cNvSpPr>
            <a:spLocks noGrp="1"/>
          </p:cNvSpPr>
          <p:nvPr>
            <p:ph idx="1"/>
          </p:nvPr>
        </p:nvSpPr>
        <p:spPr>
          <a:xfrm>
            <a:off x="685800" y="1641475"/>
            <a:ext cx="7912100" cy="4454525"/>
          </a:xfrm>
        </p:spPr>
        <p:txBody>
          <a:bodyPr>
            <a:normAutofit fontScale="62500" lnSpcReduction="20000"/>
          </a:bodyPr>
          <a:lstStyle/>
          <a:p>
            <a:pPr lvl="0">
              <a:lnSpc>
                <a:spcPct val="120000"/>
              </a:lnSpc>
            </a:pPr>
            <a:r>
              <a:rPr lang="en-US" sz="3300" dirty="0"/>
              <a:t>Visibly soiled hands</a:t>
            </a:r>
          </a:p>
          <a:p>
            <a:pPr lvl="1">
              <a:lnSpc>
                <a:spcPct val="120000"/>
              </a:lnSpc>
            </a:pPr>
            <a:r>
              <a:rPr lang="en-US" sz="2600" dirty="0"/>
              <a:t>Wash a minimum of 15 seconds with antimicrobial soap and warm, running water</a:t>
            </a:r>
          </a:p>
          <a:p>
            <a:pPr lvl="0">
              <a:lnSpc>
                <a:spcPct val="120000"/>
              </a:lnSpc>
            </a:pPr>
            <a:r>
              <a:rPr lang="en-US" sz="3300" dirty="0" smtClean="0"/>
              <a:t>Alcohol-based </a:t>
            </a:r>
            <a:r>
              <a:rPr lang="en-US" sz="3300" dirty="0"/>
              <a:t>hand rubs</a:t>
            </a:r>
          </a:p>
          <a:p>
            <a:pPr lvl="1">
              <a:lnSpc>
                <a:spcPct val="120000"/>
              </a:lnSpc>
            </a:pPr>
            <a:r>
              <a:rPr lang="en-US" sz="2600" dirty="0"/>
              <a:t>Used before and after contact with each patient, and also after removing gloves</a:t>
            </a:r>
          </a:p>
          <a:p>
            <a:pPr lvl="1">
              <a:lnSpc>
                <a:spcPct val="120000"/>
              </a:lnSpc>
            </a:pPr>
            <a:r>
              <a:rPr lang="en-US" sz="2600" dirty="0"/>
              <a:t>To use properly, apply the label-recommended amount to palm of one hand and rub hands together, covering all surfaces until hands are dry</a:t>
            </a:r>
          </a:p>
          <a:p>
            <a:pPr lvl="0">
              <a:lnSpc>
                <a:spcPct val="120000"/>
              </a:lnSpc>
            </a:pPr>
            <a:r>
              <a:rPr lang="en-US" sz="3300" dirty="0"/>
              <a:t>Healthcare workers with artificial nails have more pathogenic microbes under their nails</a:t>
            </a:r>
          </a:p>
          <a:p>
            <a:pPr>
              <a:lnSpc>
                <a:spcPct val="120000"/>
              </a:lnSpc>
            </a:pPr>
            <a:r>
              <a:rPr lang="en-US" sz="3300" dirty="0"/>
              <a:t>Natural nail tips should be no longer than ¼ inch </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26</a:t>
            </a:fld>
            <a:endParaRPr lang="en-GB" dirty="0"/>
          </a:p>
        </p:txBody>
      </p:sp>
    </p:spTree>
    <p:extLst>
      <p:ext uri="{BB962C8B-B14F-4D97-AF65-F5344CB8AC3E}">
        <p14:creationId xmlns:p14="http://schemas.microsoft.com/office/powerpoint/2010/main" val="2469611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Barrier Protection </a:t>
            </a:r>
          </a:p>
        </p:txBody>
      </p:sp>
      <p:sp>
        <p:nvSpPr>
          <p:cNvPr id="3" name="Content Placeholder 2"/>
          <p:cNvSpPr>
            <a:spLocks noGrp="1"/>
          </p:cNvSpPr>
          <p:nvPr>
            <p:ph idx="1"/>
          </p:nvPr>
        </p:nvSpPr>
        <p:spPr>
          <a:xfrm>
            <a:off x="685800" y="1641475"/>
            <a:ext cx="8064500" cy="4454525"/>
          </a:xfrm>
        </p:spPr>
        <p:txBody>
          <a:bodyPr/>
          <a:lstStyle/>
          <a:p>
            <a:pPr lvl="0"/>
            <a:r>
              <a:rPr lang="en-US" dirty="0"/>
              <a:t>Barrier protection, or PPE, includes specialized clothing or equipment that prevents the healthcare worker from coming into contact with blood or other potentially infectious material</a:t>
            </a:r>
          </a:p>
          <a:p>
            <a:pPr lvl="1"/>
            <a:r>
              <a:rPr lang="en-US" dirty="0"/>
              <a:t>Disposable gloves, face masks, face shields, protective glasses, shoe covers, laboratory coats, barrier gowns, mouthpieces, and resuscitation bags </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27</a:t>
            </a:fld>
            <a:endParaRPr lang="en-GB" dirty="0"/>
          </a:p>
        </p:txBody>
      </p:sp>
    </p:spTree>
    <p:extLst>
      <p:ext uri="{BB962C8B-B14F-4D97-AF65-F5344CB8AC3E}">
        <p14:creationId xmlns:p14="http://schemas.microsoft.com/office/powerpoint/2010/main" val="18667790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EFB42C-6A15-4A9A-871B-37380EDB6A26}" type="slidenum">
              <a:rPr lang="en-GB" smtClean="0"/>
              <a:pPr>
                <a:defRPr/>
              </a:pPr>
              <a:t>28</a:t>
            </a:fld>
            <a:endParaRPr lang="en-GB" dirty="0"/>
          </a:p>
        </p:txBody>
      </p:sp>
      <p:pic>
        <p:nvPicPr>
          <p:cNvPr id="2050" name="Picture 2" descr="https://coursewareobjects.elsevier.com/objects/elr/Kinn14e/IC/jpg/Chapter019/0190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657225"/>
            <a:ext cx="7620000" cy="5600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82390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Gloves Must Be Worn </a:t>
            </a:r>
          </a:p>
        </p:txBody>
      </p:sp>
      <p:sp>
        <p:nvSpPr>
          <p:cNvPr id="3" name="Content Placeholder 2"/>
          <p:cNvSpPr>
            <a:spLocks noGrp="1"/>
          </p:cNvSpPr>
          <p:nvPr>
            <p:ph idx="1"/>
          </p:nvPr>
        </p:nvSpPr>
        <p:spPr/>
        <p:txBody>
          <a:bodyPr>
            <a:normAutofit fontScale="55000" lnSpcReduction="20000"/>
          </a:bodyPr>
          <a:lstStyle/>
          <a:p>
            <a:pPr lvl="0">
              <a:lnSpc>
                <a:spcPct val="120000"/>
              </a:lnSpc>
            </a:pPr>
            <a:r>
              <a:rPr lang="en-US" sz="3300" dirty="0"/>
              <a:t>Touching a patient’s blood, body fluids, mucous membranes, or skin that is not intact</a:t>
            </a:r>
          </a:p>
          <a:p>
            <a:pPr lvl="0">
              <a:lnSpc>
                <a:spcPct val="120000"/>
              </a:lnSpc>
            </a:pPr>
            <a:r>
              <a:rPr lang="en-US" sz="3300" dirty="0"/>
              <a:t>Handling items and surfaces contaminated with blood and body fluids</a:t>
            </a:r>
          </a:p>
          <a:p>
            <a:pPr lvl="0">
              <a:lnSpc>
                <a:spcPct val="120000"/>
              </a:lnSpc>
            </a:pPr>
            <a:r>
              <a:rPr lang="en-US" sz="3300" dirty="0"/>
              <a:t>Performing venipuncture, finger sticks, injections, and other vascular procedures</a:t>
            </a:r>
          </a:p>
          <a:p>
            <a:pPr lvl="0">
              <a:lnSpc>
                <a:spcPct val="120000"/>
              </a:lnSpc>
            </a:pPr>
            <a:r>
              <a:rPr lang="en-US" sz="3300" dirty="0"/>
              <a:t>Assisting with any surgical procedure</a:t>
            </a:r>
          </a:p>
          <a:p>
            <a:pPr lvl="0">
              <a:lnSpc>
                <a:spcPct val="120000"/>
              </a:lnSpc>
            </a:pPr>
            <a:r>
              <a:rPr lang="en-US" sz="3300" dirty="0"/>
              <a:t>Handling, processing, and disposing of all specimens of blood and body fluids</a:t>
            </a:r>
          </a:p>
          <a:p>
            <a:pPr lvl="0">
              <a:lnSpc>
                <a:spcPct val="120000"/>
              </a:lnSpc>
            </a:pPr>
            <a:r>
              <a:rPr lang="en-US" sz="3300" dirty="0"/>
              <a:t>Cleaning and decontaminating spills of blood or other body fluids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29</a:t>
            </a:fld>
            <a:endParaRPr lang="en-GB" dirty="0"/>
          </a:p>
        </p:txBody>
      </p:sp>
    </p:spTree>
    <p:extLst>
      <p:ext uri="{BB962C8B-B14F-4D97-AF65-F5344CB8AC3E}">
        <p14:creationId xmlns:p14="http://schemas.microsoft.com/office/powerpoint/2010/main" val="35687396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Disease</a:t>
            </a:r>
          </a:p>
        </p:txBody>
      </p:sp>
      <p:sp>
        <p:nvSpPr>
          <p:cNvPr id="3" name="Content Placeholder 2"/>
          <p:cNvSpPr>
            <a:spLocks noGrp="1"/>
          </p:cNvSpPr>
          <p:nvPr>
            <p:ph idx="1"/>
          </p:nvPr>
        </p:nvSpPr>
        <p:spPr/>
        <p:txBody>
          <a:bodyPr/>
          <a:lstStyle/>
          <a:p>
            <a:pPr lvl="0"/>
            <a:r>
              <a:rPr lang="en-US" dirty="0"/>
              <a:t>Any sustained, harmful alteration of the normal structure, function, or metabolism of an organism or cell</a:t>
            </a:r>
          </a:p>
          <a:p>
            <a:pPr lvl="1"/>
            <a:r>
              <a:rPr lang="en-US" dirty="0"/>
              <a:t>Genetic, drug-induced, autoimmune, degenerative, communicable, or infectious</a:t>
            </a:r>
          </a:p>
          <a:p>
            <a:pPr lvl="0"/>
            <a:r>
              <a:rPr lang="en-US" dirty="0"/>
              <a:t>An unaffected person (carrier) can transmit infection to another person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a:t>
            </a:fld>
            <a:endParaRPr lang="en-GB" dirty="0"/>
          </a:p>
        </p:txBody>
      </p:sp>
    </p:spTree>
    <p:extLst>
      <p:ext uri="{BB962C8B-B14F-4D97-AF65-F5344CB8AC3E}">
        <p14:creationId xmlns:p14="http://schemas.microsoft.com/office/powerpoint/2010/main" val="39609099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Using Standard Precautions to Remove Contaminated Gloves</a:t>
            </a:r>
          </a:p>
        </p:txBody>
      </p:sp>
      <p:sp>
        <p:nvSpPr>
          <p:cNvPr id="3" name="Content Placeholder 2"/>
          <p:cNvSpPr>
            <a:spLocks noGrp="1"/>
          </p:cNvSpPr>
          <p:nvPr>
            <p:ph idx="1"/>
          </p:nvPr>
        </p:nvSpPr>
        <p:spPr>
          <a:xfrm>
            <a:off x="685799" y="1641475"/>
            <a:ext cx="7603435" cy="4454525"/>
          </a:xfrm>
        </p:spPr>
        <p:txBody>
          <a:bodyPr/>
          <a:lstStyle/>
          <a:p>
            <a:r>
              <a:rPr lang="en-US" dirty="0"/>
              <a:t>The goal is minimize exposure to pathogens by aseptically removing and discarding contaminated gloves</a:t>
            </a:r>
            <a:endParaRPr lang="en-US" dirty="0">
              <a:solidFill>
                <a:srgbClr val="FF0000"/>
              </a:solidFill>
            </a:endParaRP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30</a:t>
            </a:fld>
            <a:endParaRPr lang="en-GB" dirty="0"/>
          </a:p>
        </p:txBody>
      </p:sp>
    </p:spTree>
    <p:extLst>
      <p:ext uri="{BB962C8B-B14F-4D97-AF65-F5344CB8AC3E}">
        <p14:creationId xmlns:p14="http://schemas.microsoft.com/office/powerpoint/2010/main" val="11534122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Protection</a:t>
            </a:r>
            <a:br>
              <a:rPr lang="en-US" dirty="0"/>
            </a:br>
            <a:endParaRPr lang="en-US" sz="1600" dirty="0"/>
          </a:p>
        </p:txBody>
      </p:sp>
      <p:sp>
        <p:nvSpPr>
          <p:cNvPr id="3" name="Content Placeholder 2"/>
          <p:cNvSpPr>
            <a:spLocks noGrp="1"/>
          </p:cNvSpPr>
          <p:nvPr>
            <p:ph idx="1"/>
          </p:nvPr>
        </p:nvSpPr>
        <p:spPr/>
        <p:txBody>
          <a:bodyPr>
            <a:normAutofit/>
          </a:bodyPr>
          <a:lstStyle/>
          <a:p>
            <a:pPr lvl="0"/>
            <a:r>
              <a:rPr lang="en-US" dirty="0"/>
              <a:t>Refers to minimizing risk of occupational injury by isolating or removing any physical or mechanical health hazard in medical workplace</a:t>
            </a:r>
          </a:p>
          <a:p>
            <a:pPr lvl="1"/>
            <a:r>
              <a:rPr lang="en-US" dirty="0"/>
              <a:t>Read warning labels on biohazard containers and equipment</a:t>
            </a:r>
          </a:p>
          <a:p>
            <a:pPr lvl="1"/>
            <a:r>
              <a:rPr lang="en-US" dirty="0"/>
              <a:t>Minimize splashing or spraying of potentially infectious materials</a:t>
            </a:r>
          </a:p>
          <a:p>
            <a:pPr lvl="1"/>
            <a:r>
              <a:rPr lang="en-US" dirty="0"/>
              <a:t>Bandage any breaks or lesions on your hands before gloving</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31</a:t>
            </a:fld>
            <a:endParaRPr lang="en-GB" dirty="0"/>
          </a:p>
        </p:txBody>
      </p:sp>
    </p:spTree>
    <p:extLst>
      <p:ext uri="{BB962C8B-B14F-4D97-AF65-F5344CB8AC3E}">
        <p14:creationId xmlns:p14="http://schemas.microsoft.com/office/powerpoint/2010/main" val="13845548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a:t>
            </a:r>
            <a:r>
              <a:rPr lang="en-US" dirty="0" smtClean="0"/>
              <a:t>Protection</a:t>
            </a:r>
            <a:r>
              <a:rPr lang="en-US" sz="1600" dirty="0" smtClean="0"/>
              <a:t> </a:t>
            </a:r>
            <a:endParaRPr lang="en-US" sz="1600" dirty="0"/>
          </a:p>
        </p:txBody>
      </p:sp>
      <p:sp>
        <p:nvSpPr>
          <p:cNvPr id="3" name="Content Placeholder 2"/>
          <p:cNvSpPr>
            <a:spLocks noGrp="1"/>
          </p:cNvSpPr>
          <p:nvPr>
            <p:ph idx="1"/>
          </p:nvPr>
        </p:nvSpPr>
        <p:spPr/>
        <p:txBody>
          <a:bodyPr>
            <a:normAutofit fontScale="77500" lnSpcReduction="20000"/>
          </a:bodyPr>
          <a:lstStyle/>
          <a:p>
            <a:pPr lvl="0"/>
            <a:r>
              <a:rPr lang="en-US" sz="3000" dirty="0"/>
              <a:t>If any body surface is exposed to potentially infectious material, scrub area with antimicrobial soap and warm, running water as soon as possible after exposure</a:t>
            </a:r>
          </a:p>
          <a:p>
            <a:pPr lvl="0"/>
            <a:r>
              <a:rPr lang="en-US" sz="3000" dirty="0"/>
              <a:t>If your eyes come into contact with body fluids, continuously flush them with water as soon as possible for a minimum of 15 minutes using an eye wash unit</a:t>
            </a:r>
          </a:p>
          <a:p>
            <a:pPr lvl="0"/>
            <a:r>
              <a:rPr lang="en-US" sz="3000" dirty="0"/>
              <a:t>Contaminated needles and other sharps should never be recapped, bent, broken, or resheathed</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32</a:t>
            </a:fld>
            <a:endParaRPr lang="en-GB" dirty="0"/>
          </a:p>
        </p:txBody>
      </p:sp>
    </p:spTree>
    <p:extLst>
      <p:ext uri="{BB962C8B-B14F-4D97-AF65-F5344CB8AC3E}">
        <p14:creationId xmlns:p14="http://schemas.microsoft.com/office/powerpoint/2010/main" val="22761292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Protection</a:t>
            </a:r>
            <a:br>
              <a:rPr lang="en-US" dirty="0"/>
            </a:br>
            <a:endParaRPr lang="en-US" sz="1600" dirty="0"/>
          </a:p>
        </p:txBody>
      </p:sp>
      <p:sp>
        <p:nvSpPr>
          <p:cNvPr id="3" name="Content Placeholder 2"/>
          <p:cNvSpPr>
            <a:spLocks noGrp="1"/>
          </p:cNvSpPr>
          <p:nvPr>
            <p:ph idx="1"/>
          </p:nvPr>
        </p:nvSpPr>
        <p:spPr/>
        <p:txBody>
          <a:bodyPr>
            <a:noAutofit/>
          </a:bodyPr>
          <a:lstStyle/>
          <a:p>
            <a:pPr lvl="0"/>
            <a:r>
              <a:rPr lang="en-US" dirty="0"/>
              <a:t>Contaminated sharps should not be processed in a way that requires employees to reach into containers to grasp them</a:t>
            </a:r>
          </a:p>
          <a:p>
            <a:pPr lvl="0"/>
            <a:r>
              <a:rPr lang="en-US" dirty="0"/>
              <a:t>Immediately after use, dispose of syringes and needles, scalpel blades, and other sharp items in a labeled, leak-proof, puncture-resistant biohazard container</a:t>
            </a:r>
          </a:p>
          <a:p>
            <a:pPr lvl="0"/>
            <a:r>
              <a:rPr lang="en-US" dirty="0"/>
              <a:t>All specimens must be placed in a container that prevents leakage during collection, handling, processing, storage, transport, and shipping</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33</a:t>
            </a:fld>
            <a:endParaRPr lang="en-GB" dirty="0"/>
          </a:p>
        </p:txBody>
      </p:sp>
    </p:spTree>
    <p:extLst>
      <p:ext uri="{BB962C8B-B14F-4D97-AF65-F5344CB8AC3E}">
        <p14:creationId xmlns:p14="http://schemas.microsoft.com/office/powerpoint/2010/main" val="23114077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Protection</a:t>
            </a:r>
            <a:br>
              <a:rPr lang="en-US" dirty="0"/>
            </a:br>
            <a:r>
              <a:rPr lang="en-US" sz="1600" dirty="0" smtClean="0"/>
              <a:t> </a:t>
            </a:r>
            <a:endParaRPr lang="en-US" sz="1600" dirty="0"/>
          </a:p>
        </p:txBody>
      </p:sp>
      <p:sp>
        <p:nvSpPr>
          <p:cNvPr id="3" name="Content Placeholder 2"/>
          <p:cNvSpPr>
            <a:spLocks noGrp="1"/>
          </p:cNvSpPr>
          <p:nvPr>
            <p:ph idx="1"/>
          </p:nvPr>
        </p:nvSpPr>
        <p:spPr>
          <a:xfrm>
            <a:off x="685800" y="1641475"/>
            <a:ext cx="8369300" cy="4454525"/>
          </a:xfrm>
        </p:spPr>
        <p:txBody>
          <a:bodyPr>
            <a:normAutofit fontScale="92500" lnSpcReduction="10000"/>
          </a:bodyPr>
          <a:lstStyle/>
          <a:p>
            <a:r>
              <a:rPr lang="en-US" sz="2700" dirty="0"/>
              <a:t>Equipment requiring repair that has been contaminated with blood or body fluids should be decontaminated before being repaired in the office or transported for repair</a:t>
            </a:r>
          </a:p>
          <a:p>
            <a:pPr lvl="0"/>
            <a:r>
              <a:rPr lang="en-US" sz="2700" dirty="0"/>
              <a:t>Smoking, eating, drinking, applying cosmetics or lip balm, and handling contact lenses are prohibited in work areas where there is reasonable likelihood of contamination from pathogens</a:t>
            </a:r>
          </a:p>
          <a:p>
            <a:pPr lvl="0"/>
            <a:r>
              <a:rPr lang="en-US" sz="2700" dirty="0"/>
              <a:t>Food and beverages cannot be kept in refrigerators, freezers, or cabinets or on countertops where infectious materials could be present</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34</a:t>
            </a:fld>
            <a:endParaRPr lang="en-GB" dirty="0"/>
          </a:p>
        </p:txBody>
      </p:sp>
    </p:spTree>
    <p:extLst>
      <p:ext uri="{BB962C8B-B14F-4D97-AF65-F5344CB8AC3E}">
        <p14:creationId xmlns:p14="http://schemas.microsoft.com/office/powerpoint/2010/main" val="5116806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Housekeeping </a:t>
            </a:r>
            <a:r>
              <a:rPr lang="en-US" dirty="0" smtClean="0"/>
              <a:t>Controls</a:t>
            </a:r>
            <a:r>
              <a:rPr lang="en-US" sz="1600" dirty="0" smtClean="0"/>
              <a:t> </a:t>
            </a:r>
            <a:endParaRPr lang="en-US" sz="1600" dirty="0"/>
          </a:p>
        </p:txBody>
      </p:sp>
      <p:sp>
        <p:nvSpPr>
          <p:cNvPr id="3" name="Content Placeholder 2"/>
          <p:cNvSpPr>
            <a:spLocks noGrp="1"/>
          </p:cNvSpPr>
          <p:nvPr>
            <p:ph idx="1"/>
          </p:nvPr>
        </p:nvSpPr>
        <p:spPr>
          <a:xfrm>
            <a:off x="685800" y="1641475"/>
            <a:ext cx="8115300" cy="4454525"/>
          </a:xfrm>
        </p:spPr>
        <p:txBody>
          <a:bodyPr>
            <a:normAutofit fontScale="92500" lnSpcReduction="20000"/>
          </a:bodyPr>
          <a:lstStyle/>
          <a:p>
            <a:pPr lvl="0"/>
            <a:r>
              <a:rPr lang="en-US" sz="3000" dirty="0"/>
              <a:t>Work surfaces must be immediately decontaminated with a disinfectant after accidental spills of blood or body fluids, at end of each procedure, and at end of each shift</a:t>
            </a:r>
          </a:p>
          <a:p>
            <a:pPr lvl="0"/>
            <a:r>
              <a:rPr lang="en-US" sz="3000" dirty="0"/>
              <a:t>Disinfection and decontamination of all reusable containers must be done on a routine basis</a:t>
            </a:r>
          </a:p>
          <a:p>
            <a:pPr lvl="0"/>
            <a:r>
              <a:rPr lang="en-US" sz="3000" dirty="0"/>
              <a:t>Sharps containers must be as close as possible to work area</a:t>
            </a:r>
          </a:p>
          <a:p>
            <a:pPr lvl="0"/>
            <a:r>
              <a:rPr lang="en-US" sz="3000" dirty="0"/>
              <a:t>Never pick up spilled material or broken glassware with the hands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35</a:t>
            </a:fld>
            <a:endParaRPr lang="en-GB" dirty="0"/>
          </a:p>
        </p:txBody>
      </p:sp>
    </p:spTree>
    <p:extLst>
      <p:ext uri="{BB962C8B-B14F-4D97-AF65-F5344CB8AC3E}">
        <p14:creationId xmlns:p14="http://schemas.microsoft.com/office/powerpoint/2010/main" val="19383707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Housekeeping Controls</a:t>
            </a:r>
            <a:br>
              <a:rPr lang="en-US" dirty="0"/>
            </a:br>
            <a:endParaRPr lang="en-US" sz="1600" dirty="0"/>
          </a:p>
        </p:txBody>
      </p:sp>
      <p:sp>
        <p:nvSpPr>
          <p:cNvPr id="3" name="Content Placeholder 2"/>
          <p:cNvSpPr>
            <a:spLocks noGrp="1"/>
          </p:cNvSpPr>
          <p:nvPr>
            <p:ph idx="1"/>
          </p:nvPr>
        </p:nvSpPr>
        <p:spPr/>
        <p:txBody>
          <a:bodyPr/>
          <a:lstStyle/>
          <a:p>
            <a:pPr lvl="0"/>
            <a:r>
              <a:rPr lang="en-US" dirty="0"/>
              <a:t>Handle soiled linen as little as possible and always wear gloves or other protective equipment during disposal</a:t>
            </a:r>
          </a:p>
          <a:p>
            <a:pPr lvl="0"/>
            <a:r>
              <a:rPr lang="en-US" dirty="0"/>
              <a:t>Contaminated materials and/or infectious waste must be handled with extreme caution to prevent exposure</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36</a:t>
            </a:fld>
            <a:endParaRPr lang="en-GB" dirty="0"/>
          </a:p>
        </p:txBody>
      </p:sp>
    </p:spTree>
    <p:extLst>
      <p:ext uri="{BB962C8B-B14F-4D97-AF65-F5344CB8AC3E}">
        <p14:creationId xmlns:p14="http://schemas.microsoft.com/office/powerpoint/2010/main" val="41356169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Protocols for Disposal of </a:t>
            </a:r>
            <a:r>
              <a:rPr lang="en-US" dirty="0" smtClean="0"/>
              <a:t/>
            </a:r>
            <a:br>
              <a:rPr lang="en-US" dirty="0" smtClean="0"/>
            </a:br>
            <a:r>
              <a:rPr lang="en-US" dirty="0" smtClean="0"/>
              <a:t>Biologic </a:t>
            </a:r>
            <a:r>
              <a:rPr lang="en-US" dirty="0"/>
              <a:t>Chemical Materials</a:t>
            </a:r>
          </a:p>
        </p:txBody>
      </p:sp>
      <p:sp>
        <p:nvSpPr>
          <p:cNvPr id="3" name="Content Placeholder 2"/>
          <p:cNvSpPr>
            <a:spLocks noGrp="1"/>
          </p:cNvSpPr>
          <p:nvPr>
            <p:ph idx="1"/>
          </p:nvPr>
        </p:nvSpPr>
        <p:spPr>
          <a:xfrm>
            <a:off x="685800" y="1641475"/>
            <a:ext cx="8331200" cy="4454525"/>
          </a:xfrm>
        </p:spPr>
        <p:txBody>
          <a:bodyPr/>
          <a:lstStyle/>
          <a:p>
            <a:r>
              <a:rPr lang="en-US" dirty="0"/>
              <a:t>Biomedical waste should be collected in containers that are leakproof and strong</a:t>
            </a:r>
          </a:p>
          <a:p>
            <a:r>
              <a:rPr lang="en-US" dirty="0"/>
              <a:t>Workers who handle biomedical waste should observe Standard Precautions</a:t>
            </a:r>
          </a:p>
          <a:p>
            <a:r>
              <a:rPr lang="en-US" dirty="0"/>
              <a:t>Biologic waste </a:t>
            </a:r>
            <a:r>
              <a:rPr lang="en-US" dirty="0" smtClean="0"/>
              <a:t>containers/boxes </a:t>
            </a:r>
            <a:r>
              <a:rPr lang="en-US" dirty="0"/>
              <a:t>should not be held in healthcare facilities for more than 30 days</a:t>
            </a:r>
          </a:p>
          <a:p>
            <a:r>
              <a:rPr lang="en-US" dirty="0"/>
              <a:t>Sharps are instruments intended to cut or penetrate the skin</a:t>
            </a:r>
          </a:p>
          <a:p>
            <a:r>
              <a:rPr lang="en-US" dirty="0"/>
              <a:t>Boxes for disposal of chemicals should be labeled with the chemicals’ names and any other pertinent data</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37</a:t>
            </a:fld>
            <a:endParaRPr lang="en-GB" dirty="0"/>
          </a:p>
        </p:txBody>
      </p:sp>
    </p:spTree>
    <p:extLst>
      <p:ext uri="{BB962C8B-B14F-4D97-AF65-F5344CB8AC3E}">
        <p14:creationId xmlns:p14="http://schemas.microsoft.com/office/powerpoint/2010/main" val="21833180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Hepatitis B Vaccination </a:t>
            </a:r>
          </a:p>
        </p:txBody>
      </p:sp>
      <p:sp>
        <p:nvSpPr>
          <p:cNvPr id="3" name="Content Placeholder 2"/>
          <p:cNvSpPr>
            <a:spLocks noGrp="1"/>
          </p:cNvSpPr>
          <p:nvPr>
            <p:ph idx="1"/>
          </p:nvPr>
        </p:nvSpPr>
        <p:spPr/>
        <p:txBody>
          <a:bodyPr/>
          <a:lstStyle/>
          <a:p>
            <a:pPr lvl="0"/>
            <a:r>
              <a:rPr lang="en-US" dirty="0"/>
              <a:t>Must be available free of charge to all employees at risk for exposure </a:t>
            </a:r>
          </a:p>
          <a:p>
            <a:pPr lvl="0"/>
            <a:r>
              <a:rPr lang="en-US" dirty="0"/>
              <a:t>Intramuscular injection in three doses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38</a:t>
            </a:fld>
            <a:endParaRPr lang="en-GB" dirty="0"/>
          </a:p>
        </p:txBody>
      </p:sp>
    </p:spTree>
    <p:extLst>
      <p:ext uri="{BB962C8B-B14F-4D97-AF65-F5344CB8AC3E}">
        <p14:creationId xmlns:p14="http://schemas.microsoft.com/office/powerpoint/2010/main" val="33979804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Postexposure Follow-Up </a:t>
            </a:r>
          </a:p>
        </p:txBody>
      </p:sp>
      <p:sp>
        <p:nvSpPr>
          <p:cNvPr id="3" name="Content Placeholder 2"/>
          <p:cNvSpPr>
            <a:spLocks noGrp="1"/>
          </p:cNvSpPr>
          <p:nvPr>
            <p:ph idx="1"/>
          </p:nvPr>
        </p:nvSpPr>
        <p:spPr/>
        <p:txBody>
          <a:bodyPr>
            <a:normAutofit/>
          </a:bodyPr>
          <a:lstStyle/>
          <a:p>
            <a:pPr lvl="0"/>
            <a:r>
              <a:rPr lang="en-US" dirty="0"/>
              <a:t>Wash or flush exposed area and receive confidential medical evaluation</a:t>
            </a:r>
          </a:p>
          <a:p>
            <a:pPr lvl="0"/>
            <a:r>
              <a:rPr lang="en-US" dirty="0"/>
              <a:t>File incident report and screen and test person for HBV, HCV, and HIV</a:t>
            </a:r>
          </a:p>
          <a:p>
            <a:pPr lvl="0"/>
            <a:r>
              <a:rPr lang="en-US" dirty="0"/>
              <a:t>Receive copy of physician’s written opinion within 15 days of evaluation</a:t>
            </a:r>
          </a:p>
          <a:p>
            <a:r>
              <a:rPr lang="en-US" dirty="0"/>
              <a:t>Receive health counseling about risks and adverse outcomes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39</a:t>
            </a:fld>
            <a:endParaRPr lang="en-GB" dirty="0"/>
          </a:p>
        </p:txBody>
      </p:sp>
    </p:spTree>
    <p:extLst>
      <p:ext uri="{BB962C8B-B14F-4D97-AF65-F5344CB8AC3E}">
        <p14:creationId xmlns:p14="http://schemas.microsoft.com/office/powerpoint/2010/main" val="20893701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Chain of Infection </a:t>
            </a:r>
          </a:p>
        </p:txBody>
      </p:sp>
      <p:sp>
        <p:nvSpPr>
          <p:cNvPr id="3" name="Content Placeholder 2"/>
          <p:cNvSpPr>
            <a:spLocks noGrp="1"/>
          </p:cNvSpPr>
          <p:nvPr>
            <p:ph idx="1"/>
          </p:nvPr>
        </p:nvSpPr>
        <p:spPr/>
        <p:txBody>
          <a:bodyPr/>
          <a:lstStyle/>
          <a:p>
            <a:pPr lvl="0"/>
            <a:r>
              <a:rPr lang="en-US" dirty="0"/>
              <a:t>Infectious agent</a:t>
            </a:r>
          </a:p>
          <a:p>
            <a:pPr lvl="0"/>
            <a:r>
              <a:rPr lang="en-US" dirty="0"/>
              <a:t>Reservoir host</a:t>
            </a:r>
          </a:p>
          <a:p>
            <a:pPr lvl="0"/>
            <a:r>
              <a:rPr lang="en-US" dirty="0"/>
              <a:t>Portal of exit</a:t>
            </a:r>
          </a:p>
          <a:p>
            <a:pPr lvl="0"/>
            <a:r>
              <a:rPr lang="en-US" dirty="0"/>
              <a:t>Mode of transmission</a:t>
            </a:r>
          </a:p>
          <a:p>
            <a:pPr lvl="0"/>
            <a:r>
              <a:rPr lang="en-US" dirty="0"/>
              <a:t>Portal of entry</a:t>
            </a:r>
          </a:p>
          <a:p>
            <a:pPr lvl="0"/>
            <a:r>
              <a:rPr lang="en-US" dirty="0"/>
              <a:t>Susceptible host</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a:t>
            </a:fld>
            <a:endParaRPr lang="en-GB" dirty="0"/>
          </a:p>
        </p:txBody>
      </p:sp>
    </p:spTree>
    <p:extLst>
      <p:ext uri="{BB962C8B-B14F-4D97-AF65-F5344CB8AC3E}">
        <p14:creationId xmlns:p14="http://schemas.microsoft.com/office/powerpoint/2010/main" val="25605142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Aseptic Techniques </a:t>
            </a:r>
          </a:p>
        </p:txBody>
      </p:sp>
      <p:sp>
        <p:nvSpPr>
          <p:cNvPr id="3" name="Content Placeholder 2"/>
          <p:cNvSpPr>
            <a:spLocks noGrp="1"/>
          </p:cNvSpPr>
          <p:nvPr>
            <p:ph idx="1"/>
          </p:nvPr>
        </p:nvSpPr>
        <p:spPr/>
        <p:txBody>
          <a:bodyPr/>
          <a:lstStyle/>
          <a:p>
            <a:pPr lvl="0"/>
            <a:r>
              <a:rPr lang="en-US" dirty="0"/>
              <a:t>Asepsis</a:t>
            </a:r>
          </a:p>
          <a:p>
            <a:pPr lvl="1"/>
            <a:r>
              <a:rPr lang="en-US" dirty="0" smtClean="0"/>
              <a:t>Free </a:t>
            </a:r>
            <a:r>
              <a:rPr lang="en-US" dirty="0"/>
              <a:t>from infection or infectious material</a:t>
            </a:r>
          </a:p>
          <a:p>
            <a:pPr lvl="0"/>
            <a:r>
              <a:rPr lang="en-US" dirty="0"/>
              <a:t>Medical asepsis</a:t>
            </a:r>
          </a:p>
          <a:p>
            <a:pPr lvl="1"/>
            <a:r>
              <a:rPr lang="en-US" dirty="0"/>
              <a:t>Destruction of disease-causing organisms after they leave the body</a:t>
            </a:r>
          </a:p>
          <a:p>
            <a:pPr lvl="0"/>
            <a:r>
              <a:rPr lang="en-US" dirty="0"/>
              <a:t>Surgical asepsis</a:t>
            </a:r>
          </a:p>
          <a:p>
            <a:pPr lvl="1"/>
            <a:r>
              <a:rPr lang="en-US" dirty="0"/>
              <a:t>Destruction of organisms before they enter the body</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40</a:t>
            </a:fld>
            <a:endParaRPr lang="en-GB" dirty="0"/>
          </a:p>
        </p:txBody>
      </p:sp>
    </p:spTree>
    <p:extLst>
      <p:ext uri="{BB962C8B-B14F-4D97-AF65-F5344CB8AC3E}">
        <p14:creationId xmlns:p14="http://schemas.microsoft.com/office/powerpoint/2010/main" val="25268716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Bacteria on the Skin </a:t>
            </a:r>
          </a:p>
        </p:txBody>
      </p:sp>
      <p:sp>
        <p:nvSpPr>
          <p:cNvPr id="3" name="Content Placeholder 2"/>
          <p:cNvSpPr>
            <a:spLocks noGrp="1"/>
          </p:cNvSpPr>
          <p:nvPr>
            <p:ph idx="1"/>
          </p:nvPr>
        </p:nvSpPr>
        <p:spPr/>
        <p:txBody>
          <a:bodyPr/>
          <a:lstStyle/>
          <a:p>
            <a:pPr lvl="0"/>
            <a:r>
              <a:rPr lang="en-US" dirty="0"/>
              <a:t>Transient bacteria</a:t>
            </a:r>
          </a:p>
          <a:p>
            <a:pPr lvl="1"/>
            <a:r>
              <a:rPr lang="en-US" dirty="0"/>
              <a:t>Surface bacteria introduced by fomites</a:t>
            </a:r>
          </a:p>
          <a:p>
            <a:pPr lvl="0"/>
            <a:r>
              <a:rPr lang="en-US" dirty="0"/>
              <a:t>Resident bacteria</a:t>
            </a:r>
          </a:p>
          <a:p>
            <a:pPr lvl="1"/>
            <a:r>
              <a:rPr lang="en-US" dirty="0"/>
              <a:t>Found under fingernails, in hair follicles, openings of sebaceous glands, and deeper layers of skin</a:t>
            </a:r>
          </a:p>
          <a:p>
            <a:pPr lvl="0"/>
            <a:r>
              <a:rPr lang="en-US" dirty="0"/>
              <a:t>Most effective barrier against infection is unbroken skin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41</a:t>
            </a:fld>
            <a:endParaRPr lang="en-GB" dirty="0"/>
          </a:p>
        </p:txBody>
      </p:sp>
    </p:spTree>
    <p:extLst>
      <p:ext uri="{BB962C8B-B14F-4D97-AF65-F5344CB8AC3E}">
        <p14:creationId xmlns:p14="http://schemas.microsoft.com/office/powerpoint/2010/main" val="18335071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 Hygiene </a:t>
            </a:r>
          </a:p>
        </p:txBody>
      </p:sp>
      <p:sp>
        <p:nvSpPr>
          <p:cNvPr id="3" name="Content Placeholder 2"/>
          <p:cNvSpPr>
            <a:spLocks noGrp="1"/>
          </p:cNvSpPr>
          <p:nvPr>
            <p:ph idx="1"/>
          </p:nvPr>
        </p:nvSpPr>
        <p:spPr/>
        <p:txBody>
          <a:bodyPr/>
          <a:lstStyle/>
          <a:p>
            <a:pPr lvl="0"/>
            <a:r>
              <a:rPr lang="en-US" dirty="0"/>
              <a:t>Wash correctly before and after every patient</a:t>
            </a:r>
          </a:p>
          <a:p>
            <a:pPr lvl="0"/>
            <a:r>
              <a:rPr lang="en-US" dirty="0"/>
              <a:t>Warm water, antimicrobial soap, friction</a:t>
            </a:r>
          </a:p>
          <a:p>
            <a:pPr lvl="0"/>
            <a:r>
              <a:rPr lang="en-US" dirty="0"/>
              <a:t>Alcohol-based hand rubs may substitute unless hands are visibly contaminated</a:t>
            </a:r>
          </a:p>
          <a:p>
            <a:pPr marL="0" indent="0">
              <a:buNone/>
            </a:pPr>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42</a:t>
            </a:fld>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8312" y="3657600"/>
            <a:ext cx="5667375" cy="2438400"/>
          </a:xfrm>
          <a:prstGeom prst="rect">
            <a:avLst/>
          </a:prstGeom>
        </p:spPr>
      </p:pic>
    </p:spTree>
    <p:extLst>
      <p:ext uri="{BB962C8B-B14F-4D97-AF65-F5344CB8AC3E}">
        <p14:creationId xmlns:p14="http://schemas.microsoft.com/office/powerpoint/2010/main" val="29464818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Sanitization</a:t>
            </a:r>
          </a:p>
        </p:txBody>
      </p:sp>
      <p:sp>
        <p:nvSpPr>
          <p:cNvPr id="3" name="Content Placeholder 2"/>
          <p:cNvSpPr>
            <a:spLocks noGrp="1"/>
          </p:cNvSpPr>
          <p:nvPr>
            <p:ph idx="1"/>
          </p:nvPr>
        </p:nvSpPr>
        <p:spPr/>
        <p:txBody>
          <a:bodyPr/>
          <a:lstStyle/>
          <a:p>
            <a:pPr lvl="0"/>
            <a:r>
              <a:rPr lang="en-US" dirty="0"/>
              <a:t>Cleansing process that reduces number of microorganisms to a safe level</a:t>
            </a:r>
          </a:p>
          <a:p>
            <a:pPr lvl="0"/>
            <a:r>
              <a:rPr lang="en-US" dirty="0"/>
              <a:t>Removes debris such as blood and other body fluids from instruments or equipment</a:t>
            </a:r>
          </a:p>
          <a:p>
            <a:r>
              <a:rPr lang="en-US" dirty="0"/>
              <a:t>Wear gloves while performing sanitization </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43</a:t>
            </a:fld>
            <a:endParaRPr lang="en-GB" dirty="0"/>
          </a:p>
        </p:txBody>
      </p:sp>
    </p:spTree>
    <p:extLst>
      <p:ext uri="{BB962C8B-B14F-4D97-AF65-F5344CB8AC3E}">
        <p14:creationId xmlns:p14="http://schemas.microsoft.com/office/powerpoint/2010/main" val="12210105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Ultrasonic Sanitization</a:t>
            </a:r>
          </a:p>
        </p:txBody>
      </p:sp>
      <p:sp>
        <p:nvSpPr>
          <p:cNvPr id="3" name="Content Placeholder 2"/>
          <p:cNvSpPr>
            <a:spLocks noGrp="1"/>
          </p:cNvSpPr>
          <p:nvPr>
            <p:ph idx="1"/>
          </p:nvPr>
        </p:nvSpPr>
        <p:spPr/>
        <p:txBody>
          <a:bodyPr/>
          <a:lstStyle/>
          <a:p>
            <a:pPr lvl="0"/>
            <a:r>
              <a:rPr lang="en-US" dirty="0"/>
              <a:t>Sound waves can be used to sanitize instruments</a:t>
            </a:r>
          </a:p>
          <a:p>
            <a:pPr lvl="0"/>
            <a:r>
              <a:rPr lang="en-US" dirty="0"/>
              <a:t>Instruments are placed in an ultrasonic bath of cleaner and water</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44</a:t>
            </a:fld>
            <a:endParaRPr lang="en-GB" dirty="0"/>
          </a:p>
        </p:txBody>
      </p:sp>
    </p:spTree>
    <p:extLst>
      <p:ext uri="{BB962C8B-B14F-4D97-AF65-F5344CB8AC3E}">
        <p14:creationId xmlns:p14="http://schemas.microsoft.com/office/powerpoint/2010/main" val="21380977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Disinfection</a:t>
            </a:r>
          </a:p>
        </p:txBody>
      </p:sp>
      <p:sp>
        <p:nvSpPr>
          <p:cNvPr id="3" name="Content Placeholder 2"/>
          <p:cNvSpPr>
            <a:spLocks noGrp="1"/>
          </p:cNvSpPr>
          <p:nvPr>
            <p:ph idx="1"/>
          </p:nvPr>
        </p:nvSpPr>
        <p:spPr/>
        <p:txBody>
          <a:bodyPr/>
          <a:lstStyle/>
          <a:p>
            <a:pPr lvl="0"/>
            <a:r>
              <a:rPr lang="en-US" dirty="0"/>
              <a:t>Process of killing pathogenic organisms or of rendering them inactive</a:t>
            </a:r>
          </a:p>
          <a:p>
            <a:pPr lvl="0"/>
            <a:r>
              <a:rPr lang="en-US" dirty="0"/>
              <a:t>Disinfecting agents vary in effectiveness and must be used according to instructions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45</a:t>
            </a:fld>
            <a:endParaRPr lang="en-GB" dirty="0"/>
          </a:p>
        </p:txBody>
      </p:sp>
    </p:spTree>
    <p:extLst>
      <p:ext uri="{BB962C8B-B14F-4D97-AF65-F5344CB8AC3E}">
        <p14:creationId xmlns:p14="http://schemas.microsoft.com/office/powerpoint/2010/main" val="13504501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Levels of Disinfectants</a:t>
            </a:r>
          </a:p>
        </p:txBody>
      </p:sp>
      <p:sp>
        <p:nvSpPr>
          <p:cNvPr id="3" name="Content Placeholder 2"/>
          <p:cNvSpPr>
            <a:spLocks noGrp="1"/>
          </p:cNvSpPr>
          <p:nvPr>
            <p:ph idx="1"/>
          </p:nvPr>
        </p:nvSpPr>
        <p:spPr/>
        <p:txBody>
          <a:bodyPr/>
          <a:lstStyle/>
          <a:p>
            <a:pPr lvl="0"/>
            <a:r>
              <a:rPr lang="en-US" dirty="0"/>
              <a:t>CDC defines three levels of disinfectants:</a:t>
            </a:r>
          </a:p>
          <a:p>
            <a:pPr lvl="1"/>
            <a:r>
              <a:rPr lang="en-US" dirty="0"/>
              <a:t>Low-level disinfectants can kill most vegetative bacteria, some fungi, and some viruses</a:t>
            </a:r>
          </a:p>
          <a:p>
            <a:pPr lvl="1"/>
            <a:r>
              <a:rPr lang="en-US" dirty="0"/>
              <a:t>Intermediate-level disinfectants can kill mycobacteria, vegetative bacteria, most viruses, and most fungi, but they do not kill spores</a:t>
            </a:r>
          </a:p>
          <a:p>
            <a:pPr lvl="1"/>
            <a:r>
              <a:rPr lang="en-US" dirty="0"/>
              <a:t>High-level disinfectants will kill all microorganisms except large numbers of bacterial spores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46</a:t>
            </a:fld>
            <a:endParaRPr lang="en-GB" dirty="0"/>
          </a:p>
        </p:txBody>
      </p:sp>
    </p:spTree>
    <p:extLst>
      <p:ext uri="{BB962C8B-B14F-4D97-AF65-F5344CB8AC3E}">
        <p14:creationId xmlns:p14="http://schemas.microsoft.com/office/powerpoint/2010/main" val="14365428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Errors in Disinfection </a:t>
            </a:r>
          </a:p>
        </p:txBody>
      </p:sp>
      <p:sp>
        <p:nvSpPr>
          <p:cNvPr id="3" name="Content Placeholder 2"/>
          <p:cNvSpPr>
            <a:spLocks noGrp="1"/>
          </p:cNvSpPr>
          <p:nvPr>
            <p:ph idx="1"/>
          </p:nvPr>
        </p:nvSpPr>
        <p:spPr>
          <a:xfrm>
            <a:off x="685800" y="1641475"/>
            <a:ext cx="8115300" cy="4454525"/>
          </a:xfrm>
        </p:spPr>
        <p:txBody>
          <a:bodyPr>
            <a:normAutofit fontScale="62500" lnSpcReduction="20000"/>
          </a:bodyPr>
          <a:lstStyle/>
          <a:p>
            <a:pPr lvl="0">
              <a:lnSpc>
                <a:spcPct val="120000"/>
              </a:lnSpc>
            </a:pPr>
            <a:r>
              <a:rPr lang="en-US" sz="3500" dirty="0"/>
              <a:t>Instruments are not thoroughly sanitized; attached organic matter inhibits or prevents action of disinfectant</a:t>
            </a:r>
          </a:p>
          <a:p>
            <a:pPr lvl="0">
              <a:lnSpc>
                <a:spcPct val="120000"/>
              </a:lnSpc>
            </a:pPr>
            <a:r>
              <a:rPr lang="en-US" sz="3500" dirty="0"/>
              <a:t>Sanitized instruments are not dried</a:t>
            </a:r>
          </a:p>
          <a:p>
            <a:pPr lvl="0">
              <a:lnSpc>
                <a:spcPct val="120000"/>
              </a:lnSpc>
            </a:pPr>
            <a:r>
              <a:rPr lang="en-US" sz="3500" dirty="0"/>
              <a:t>Disinfectant solution is left in an open container; evaporation changes its concentration</a:t>
            </a:r>
          </a:p>
          <a:p>
            <a:pPr lvl="0">
              <a:lnSpc>
                <a:spcPct val="120000"/>
              </a:lnSpc>
            </a:pPr>
            <a:r>
              <a:rPr lang="en-US" sz="3500" dirty="0"/>
              <a:t>Solutions are not changed after the recommended period</a:t>
            </a:r>
          </a:p>
          <a:p>
            <a:pPr lvl="0">
              <a:lnSpc>
                <a:spcPct val="120000"/>
              </a:lnSpc>
            </a:pPr>
            <a:r>
              <a:rPr lang="en-US" sz="3500" dirty="0"/>
              <a:t>Solutions are not prepared properly or are not mixed properly </a:t>
            </a:r>
          </a:p>
          <a:p>
            <a:pPr lvl="0">
              <a:lnSpc>
                <a:spcPct val="120000"/>
              </a:lnSpc>
            </a:pPr>
            <a:r>
              <a:rPr lang="en-US" sz="3500" dirty="0"/>
              <a:t>Manufacturer’s recommended temperature for use and storage are not maintained</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47</a:t>
            </a:fld>
            <a:endParaRPr lang="en-GB" dirty="0"/>
          </a:p>
        </p:txBody>
      </p:sp>
    </p:spTree>
    <p:extLst>
      <p:ext uri="{BB962C8B-B14F-4D97-AF65-F5344CB8AC3E}">
        <p14:creationId xmlns:p14="http://schemas.microsoft.com/office/powerpoint/2010/main" val="42664860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Sterilization</a:t>
            </a:r>
          </a:p>
        </p:txBody>
      </p:sp>
      <p:sp>
        <p:nvSpPr>
          <p:cNvPr id="3" name="Content Placeholder 2"/>
          <p:cNvSpPr>
            <a:spLocks noGrp="1"/>
          </p:cNvSpPr>
          <p:nvPr>
            <p:ph idx="1"/>
          </p:nvPr>
        </p:nvSpPr>
        <p:spPr/>
        <p:txBody>
          <a:bodyPr/>
          <a:lstStyle/>
          <a:p>
            <a:pPr lvl="0"/>
            <a:r>
              <a:rPr lang="en-US" dirty="0"/>
              <a:t>Destruction of all microorganisms</a:t>
            </a:r>
          </a:p>
          <a:p>
            <a:pPr lvl="0"/>
            <a:r>
              <a:rPr lang="en-US" dirty="0"/>
              <a:t>Essential for surgical asepsis</a:t>
            </a:r>
          </a:p>
          <a:p>
            <a:pPr lvl="0"/>
            <a:r>
              <a:rPr lang="en-US" dirty="0"/>
              <a:t>Area should be set aside in each office for sterilization</a:t>
            </a:r>
          </a:p>
          <a:p>
            <a:pPr lvl="0"/>
            <a:r>
              <a:rPr lang="en-US" dirty="0"/>
              <a:t>Clear, clean plastic bags in which to store sterile packs may be kept in sterile area</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48</a:t>
            </a:fld>
            <a:endParaRPr lang="en-GB" dirty="0"/>
          </a:p>
        </p:txBody>
      </p:sp>
    </p:spTree>
    <p:extLst>
      <p:ext uri="{BB962C8B-B14F-4D97-AF65-F5344CB8AC3E}">
        <p14:creationId xmlns:p14="http://schemas.microsoft.com/office/powerpoint/2010/main" val="29524729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Role of the Medical </a:t>
            </a:r>
            <a:br>
              <a:rPr lang="en-US" dirty="0"/>
            </a:br>
            <a:r>
              <a:rPr lang="en-US" dirty="0"/>
              <a:t>Assistant in Asepsis </a:t>
            </a:r>
          </a:p>
        </p:txBody>
      </p:sp>
      <p:sp>
        <p:nvSpPr>
          <p:cNvPr id="3" name="Content Placeholder 2"/>
          <p:cNvSpPr>
            <a:spLocks noGrp="1"/>
          </p:cNvSpPr>
          <p:nvPr>
            <p:ph idx="1"/>
          </p:nvPr>
        </p:nvSpPr>
        <p:spPr/>
        <p:txBody>
          <a:bodyPr/>
          <a:lstStyle/>
          <a:p>
            <a:pPr lvl="0"/>
            <a:r>
              <a:rPr lang="en-US" dirty="0"/>
              <a:t>Spread of pathogens can be controlled only through application of the Bloodborne Pathogens Standard and by proper sanitization, disinfection, and sterilization of supplies, equipment, and work surfaces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49</a:t>
            </a:fld>
            <a:endParaRPr lang="en-GB" dirty="0"/>
          </a:p>
        </p:txBody>
      </p:sp>
    </p:spTree>
    <p:extLst>
      <p:ext uri="{BB962C8B-B14F-4D97-AF65-F5344CB8AC3E}">
        <p14:creationId xmlns:p14="http://schemas.microsoft.com/office/powerpoint/2010/main" val="25385868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EFB42C-6A15-4A9A-871B-37380EDB6A26}" type="slidenum">
              <a:rPr lang="en-GB" smtClean="0"/>
              <a:pPr>
                <a:defRPr/>
              </a:pPr>
              <a:t>5</a:t>
            </a:fld>
            <a:endParaRPr lang="en-GB" dirty="0"/>
          </a:p>
        </p:txBody>
      </p:sp>
      <p:pic>
        <p:nvPicPr>
          <p:cNvPr id="1026" name="Picture 2" descr="https://coursewareobjects.elsevier.com/objects/elr/Kinn14e/IC/jpg/Chapter019/019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271463"/>
            <a:ext cx="7620000" cy="580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3274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a:xfrm>
            <a:off x="685800" y="1641475"/>
            <a:ext cx="8077200" cy="4454525"/>
          </a:xfrm>
        </p:spPr>
        <p:txBody>
          <a:bodyPr>
            <a:normAutofit fontScale="92500" lnSpcReduction="20000"/>
          </a:bodyPr>
          <a:lstStyle/>
          <a:p>
            <a:pPr lvl="0"/>
            <a:r>
              <a:rPr lang="en-US" sz="3000" dirty="0"/>
              <a:t>While washing your hands, explain to the patient that this routine is part of daily hygiene </a:t>
            </a:r>
          </a:p>
          <a:p>
            <a:pPr lvl="0"/>
            <a:r>
              <a:rPr lang="en-US" sz="3000" dirty="0"/>
              <a:t>Advise patient to carry an alcohol-based hand rub and use it throughout the day</a:t>
            </a:r>
          </a:p>
          <a:p>
            <a:pPr lvl="0"/>
            <a:r>
              <a:rPr lang="en-US" sz="3000" dirty="0"/>
              <a:t>Explain the use of disposable tissues or bent elbow to cover nose and mouth when coughing or sneezing </a:t>
            </a:r>
          </a:p>
          <a:p>
            <a:pPr lvl="0"/>
            <a:r>
              <a:rPr lang="en-US" sz="3000" dirty="0"/>
              <a:t>Discuss proper ways of discarding used tissues</a:t>
            </a:r>
          </a:p>
          <a:p>
            <a:pPr lvl="0"/>
            <a:r>
              <a:rPr lang="en-US" sz="3000" dirty="0"/>
              <a:t>Instruct patient in the differences between sterile and clean dressings and bandages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50</a:t>
            </a:fld>
            <a:endParaRPr lang="en-GB" dirty="0"/>
          </a:p>
        </p:txBody>
      </p:sp>
    </p:spTree>
    <p:extLst>
      <p:ext uri="{BB962C8B-B14F-4D97-AF65-F5344CB8AC3E}">
        <p14:creationId xmlns:p14="http://schemas.microsoft.com/office/powerpoint/2010/main" val="285628766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Suggestions for Asepsis and Infection Control Education </a:t>
            </a:r>
          </a:p>
        </p:txBody>
      </p:sp>
      <p:sp>
        <p:nvSpPr>
          <p:cNvPr id="3" name="Content Placeholder 2"/>
          <p:cNvSpPr>
            <a:spLocks noGrp="1"/>
          </p:cNvSpPr>
          <p:nvPr>
            <p:ph idx="1"/>
          </p:nvPr>
        </p:nvSpPr>
        <p:spPr/>
        <p:txBody>
          <a:bodyPr/>
          <a:lstStyle/>
          <a:p>
            <a:pPr lvl="0"/>
            <a:r>
              <a:rPr lang="en-US" dirty="0"/>
              <a:t>Set up an information table in the waiting room with take-home pamphlets and literature</a:t>
            </a:r>
          </a:p>
          <a:p>
            <a:pPr lvl="0"/>
            <a:r>
              <a:rPr lang="en-US" dirty="0"/>
              <a:t>Mail, e-mail, or post a periodic newsletter to patients about infection control</a:t>
            </a:r>
          </a:p>
          <a:p>
            <a:pPr lvl="0"/>
            <a:r>
              <a:rPr lang="en-US" dirty="0"/>
              <a:t>Demonstrate and explain aseptic procedures to patients and family members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51</a:t>
            </a:fld>
            <a:endParaRPr lang="en-GB" dirty="0"/>
          </a:p>
        </p:txBody>
      </p:sp>
    </p:spTree>
    <p:extLst>
      <p:ext uri="{BB962C8B-B14F-4D97-AF65-F5344CB8AC3E}">
        <p14:creationId xmlns:p14="http://schemas.microsoft.com/office/powerpoint/2010/main" val="20708728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a:xfrm>
            <a:off x="685800" y="1641475"/>
            <a:ext cx="8153400" cy="4454525"/>
          </a:xfrm>
        </p:spPr>
        <p:txBody>
          <a:bodyPr/>
          <a:lstStyle/>
          <a:p>
            <a:pPr lvl="0"/>
            <a:r>
              <a:rPr lang="en-US" dirty="0"/>
              <a:t>It is imperative that disinfection and sterilization are performed precisely and effectively</a:t>
            </a:r>
          </a:p>
          <a:p>
            <a:r>
              <a:rPr lang="en-US" dirty="0"/>
              <a:t>Carelessness can cause nosocomial infections in patients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52</a:t>
            </a:fld>
            <a:endParaRPr lang="en-GB" dirty="0"/>
          </a:p>
        </p:txBody>
      </p:sp>
    </p:spTree>
    <p:extLst>
      <p:ext uri="{BB962C8B-B14F-4D97-AF65-F5344CB8AC3E}">
        <p14:creationId xmlns:p14="http://schemas.microsoft.com/office/powerpoint/2010/main" val="295073942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EFB42C-6A15-4A9A-871B-37380EDB6A26}" type="slidenum">
              <a:rPr lang="en-GB" smtClean="0"/>
              <a:pPr>
                <a:defRPr/>
              </a:pPr>
              <a:t>53</a:t>
            </a:fld>
            <a:endParaRPr lang="en-GB" dirty="0"/>
          </a:p>
        </p:txBody>
      </p:sp>
      <p:pic>
        <p:nvPicPr>
          <p:cNvPr id="4098" name="Picture 2" descr="Image result for medical cartoon jokes handwash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685799"/>
            <a:ext cx="8288338" cy="5286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2624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Viruses</a:t>
            </a:r>
          </a:p>
        </p:txBody>
      </p:sp>
      <p:sp>
        <p:nvSpPr>
          <p:cNvPr id="3" name="Content Placeholder 2"/>
          <p:cNvSpPr>
            <a:spLocks noGrp="1"/>
          </p:cNvSpPr>
          <p:nvPr>
            <p:ph idx="1"/>
          </p:nvPr>
        </p:nvSpPr>
        <p:spPr/>
        <p:txBody>
          <a:bodyPr/>
          <a:lstStyle/>
          <a:p>
            <a:pPr lvl="0"/>
            <a:r>
              <a:rPr lang="en-US" dirty="0"/>
              <a:t>Smallest of all pathogens</a:t>
            </a:r>
          </a:p>
          <a:p>
            <a:pPr lvl="0"/>
            <a:r>
              <a:rPr lang="en-US" dirty="0"/>
              <a:t>Intracellular parasites that take over DNA or RNA of invaded cell</a:t>
            </a:r>
          </a:p>
          <a:p>
            <a:pPr lvl="0"/>
            <a:r>
              <a:rPr lang="en-US" dirty="0"/>
              <a:t>Interferon produced by cells helps protect cells from viruses</a:t>
            </a:r>
          </a:p>
          <a:p>
            <a:r>
              <a:rPr lang="en-US" dirty="0"/>
              <a:t>Treatment is palliative (relief of symptoms)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6</a:t>
            </a:fld>
            <a:endParaRPr lang="en-GB" dirty="0"/>
          </a:p>
        </p:txBody>
      </p:sp>
    </p:spTree>
    <p:extLst>
      <p:ext uri="{BB962C8B-B14F-4D97-AF65-F5344CB8AC3E}">
        <p14:creationId xmlns:p14="http://schemas.microsoft.com/office/powerpoint/2010/main" val="20473482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Bacteria</a:t>
            </a:r>
          </a:p>
        </p:txBody>
      </p:sp>
      <p:sp>
        <p:nvSpPr>
          <p:cNvPr id="3" name="Content Placeholder 2"/>
          <p:cNvSpPr>
            <a:spLocks noGrp="1"/>
          </p:cNvSpPr>
          <p:nvPr>
            <p:ph idx="1"/>
          </p:nvPr>
        </p:nvSpPr>
        <p:spPr>
          <a:xfrm>
            <a:off x="685800" y="1641475"/>
            <a:ext cx="7988300" cy="4454525"/>
          </a:xfrm>
        </p:spPr>
        <p:txBody>
          <a:bodyPr/>
          <a:lstStyle/>
          <a:p>
            <a:pPr lvl="0"/>
            <a:r>
              <a:rPr lang="en-US" dirty="0"/>
              <a:t>Tiny, simple cells that produce disease in a variety of ways</a:t>
            </a:r>
          </a:p>
          <a:p>
            <a:pPr lvl="0"/>
            <a:r>
              <a:rPr lang="en-US" dirty="0"/>
              <a:t>Classified according to their shape, or morphology</a:t>
            </a:r>
          </a:p>
          <a:p>
            <a:pPr lvl="1"/>
            <a:r>
              <a:rPr lang="en-US" dirty="0"/>
              <a:t>Cocci (spherical)</a:t>
            </a:r>
          </a:p>
          <a:p>
            <a:pPr lvl="1"/>
            <a:r>
              <a:rPr lang="en-US" dirty="0"/>
              <a:t>Bacilli (rod shaped)</a:t>
            </a:r>
          </a:p>
          <a:p>
            <a:pPr lvl="1"/>
            <a:r>
              <a:rPr lang="en-US" dirty="0"/>
              <a:t>Spirilla (spiral shaped)</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7</a:t>
            </a:fld>
            <a:endParaRPr lang="en-GB" dirty="0"/>
          </a:p>
        </p:txBody>
      </p:sp>
    </p:spTree>
    <p:extLst>
      <p:ext uri="{BB962C8B-B14F-4D97-AF65-F5344CB8AC3E}">
        <p14:creationId xmlns:p14="http://schemas.microsoft.com/office/powerpoint/2010/main" val="13307395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Antibiotic Resistance </a:t>
            </a:r>
          </a:p>
        </p:txBody>
      </p:sp>
      <p:sp>
        <p:nvSpPr>
          <p:cNvPr id="3" name="Content Placeholder 2"/>
          <p:cNvSpPr>
            <a:spLocks noGrp="1"/>
          </p:cNvSpPr>
          <p:nvPr>
            <p:ph idx="1"/>
          </p:nvPr>
        </p:nvSpPr>
        <p:spPr/>
        <p:txBody>
          <a:bodyPr>
            <a:normAutofit/>
          </a:bodyPr>
          <a:lstStyle/>
          <a:p>
            <a:pPr lvl="0"/>
            <a:r>
              <a:rPr lang="en-US" dirty="0"/>
              <a:t>One of the world’s most significant public health problems</a:t>
            </a:r>
          </a:p>
          <a:p>
            <a:pPr lvl="0"/>
            <a:r>
              <a:rPr lang="en-US" dirty="0"/>
              <a:t>Resistance occurs when an antibiotic is used inappropriately to treat an infection</a:t>
            </a:r>
          </a:p>
          <a:p>
            <a:pPr lvl="1"/>
            <a:r>
              <a:rPr lang="en-US" dirty="0"/>
              <a:t>Prescribe antibiotic therapy only when it will benefit the patient</a:t>
            </a:r>
          </a:p>
          <a:p>
            <a:pPr lvl="1"/>
            <a:r>
              <a:rPr lang="en-US" dirty="0"/>
              <a:t>Treat the patient with an antibiotic that is specific to the infecting pathogen</a:t>
            </a:r>
          </a:p>
          <a:p>
            <a:pPr lvl="1"/>
            <a:r>
              <a:rPr lang="en-US" dirty="0"/>
              <a:t>Prescribe the recommended dose and treatment duration of the medication</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8</a:t>
            </a:fld>
            <a:endParaRPr lang="en-GB" dirty="0"/>
          </a:p>
        </p:txBody>
      </p:sp>
    </p:spTree>
    <p:extLst>
      <p:ext uri="{BB962C8B-B14F-4D97-AF65-F5344CB8AC3E}">
        <p14:creationId xmlns:p14="http://schemas.microsoft.com/office/powerpoint/2010/main" val="4799918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Fungi</a:t>
            </a:r>
          </a:p>
        </p:txBody>
      </p:sp>
      <p:sp>
        <p:nvSpPr>
          <p:cNvPr id="3" name="Content Placeholder 2"/>
          <p:cNvSpPr>
            <a:spLocks noGrp="1"/>
          </p:cNvSpPr>
          <p:nvPr>
            <p:ph idx="1"/>
          </p:nvPr>
        </p:nvSpPr>
        <p:spPr/>
        <p:txBody>
          <a:bodyPr/>
          <a:lstStyle/>
          <a:p>
            <a:pPr lvl="0"/>
            <a:r>
              <a:rPr lang="en-US" dirty="0"/>
              <a:t>Include such organisms as mushrooms, molds, and yeasts</a:t>
            </a:r>
          </a:p>
          <a:p>
            <a:pPr lvl="0"/>
            <a:r>
              <a:rPr lang="en-US" dirty="0"/>
              <a:t>Grow best in warm, moist environments</a:t>
            </a:r>
          </a:p>
          <a:p>
            <a:pPr lvl="0"/>
            <a:r>
              <a:rPr lang="en-US" dirty="0"/>
              <a:t>Treatment with antifungal agents </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9</a:t>
            </a:fld>
            <a:endParaRPr lang="en-GB" dirty="0"/>
          </a:p>
        </p:txBody>
      </p:sp>
    </p:spTree>
    <p:extLst>
      <p:ext uri="{BB962C8B-B14F-4D97-AF65-F5344CB8AC3E}">
        <p14:creationId xmlns:p14="http://schemas.microsoft.com/office/powerpoint/2010/main" val="2561585877"/>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9522</TotalTime>
  <Words>4232</Words>
  <Application>Microsoft Office PowerPoint</Application>
  <PresentationFormat>On-screen Show (4:3)</PresentationFormat>
  <Paragraphs>425</Paragraphs>
  <Slides>53</Slides>
  <Notes>48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53</vt:i4>
      </vt:variant>
    </vt:vector>
  </HeadingPairs>
  <TitlesOfParts>
    <vt:vector size="63" baseType="lpstr">
      <vt:lpstr>ＭＳ Ｐゴシック</vt:lpstr>
      <vt:lpstr>Arial</vt:lpstr>
      <vt:lpstr>ArialMT</vt:lpstr>
      <vt:lpstr>Times New Roman</vt:lpstr>
      <vt:lpstr>Trebuchet MS</vt:lpstr>
      <vt:lpstr>Wingdings</vt:lpstr>
      <vt:lpstr>Wingdings 2</vt:lpstr>
      <vt:lpstr>Wingdings 3</vt:lpstr>
      <vt:lpstr>2_Blue Diagonal</vt:lpstr>
      <vt:lpstr>Facet</vt:lpstr>
      <vt:lpstr>PowerPoint Presentation</vt:lpstr>
      <vt:lpstr> </vt:lpstr>
      <vt:lpstr>Disease</vt:lpstr>
      <vt:lpstr>Chain of Infection </vt:lpstr>
      <vt:lpstr>PowerPoint Presentation</vt:lpstr>
      <vt:lpstr>Viruses</vt:lpstr>
      <vt:lpstr>Bacteria</vt:lpstr>
      <vt:lpstr>Antibiotic Resistance </vt:lpstr>
      <vt:lpstr>Fungi</vt:lpstr>
      <vt:lpstr>Protozoa</vt:lpstr>
      <vt:lpstr>Reservoirs</vt:lpstr>
      <vt:lpstr>Portal of Exit </vt:lpstr>
      <vt:lpstr>Transmission</vt:lpstr>
      <vt:lpstr>Portal of Entry </vt:lpstr>
      <vt:lpstr>Inflammatory Response</vt:lpstr>
      <vt:lpstr>Inflammatory Response </vt:lpstr>
      <vt:lpstr>Acute Infection </vt:lpstr>
      <vt:lpstr>Chronic Infection </vt:lpstr>
      <vt:lpstr>Latent Infection </vt:lpstr>
      <vt:lpstr>Opportunistic Infections </vt:lpstr>
      <vt:lpstr>OSHA standards Asepsis </vt:lpstr>
      <vt:lpstr>  OSHA Standards,  Asepsis, and Sanitization</vt:lpstr>
      <vt:lpstr>OSHA Standards for the Healthcare Setting </vt:lpstr>
      <vt:lpstr>Potentially Infectious Materials</vt:lpstr>
      <vt:lpstr>OSHA’s Bloodborne  Pathogens Standard</vt:lpstr>
      <vt:lpstr>CDC’s Hand Hygiene Recommendations </vt:lpstr>
      <vt:lpstr>Barrier Protection </vt:lpstr>
      <vt:lpstr>PowerPoint Presentation</vt:lpstr>
      <vt:lpstr>When Gloves Must Be Worn </vt:lpstr>
      <vt:lpstr>Using Standard Precautions to Remove Contaminated Gloves</vt:lpstr>
      <vt:lpstr>Environmental Protection </vt:lpstr>
      <vt:lpstr>Environmental Protection </vt:lpstr>
      <vt:lpstr>Environmental Protection </vt:lpstr>
      <vt:lpstr>Environmental Protection  </vt:lpstr>
      <vt:lpstr>Housekeeping Controls </vt:lpstr>
      <vt:lpstr>Housekeeping Controls </vt:lpstr>
      <vt:lpstr>Protocols for Disposal of  Biologic Chemical Materials</vt:lpstr>
      <vt:lpstr>Hepatitis B Vaccination </vt:lpstr>
      <vt:lpstr>Postexposure Follow-Up </vt:lpstr>
      <vt:lpstr>Aseptic Techniques </vt:lpstr>
      <vt:lpstr>Bacteria on the Skin </vt:lpstr>
      <vt:lpstr>Hand Hygiene </vt:lpstr>
      <vt:lpstr>Sanitization</vt:lpstr>
      <vt:lpstr>Ultrasonic Sanitization</vt:lpstr>
      <vt:lpstr>Disinfection</vt:lpstr>
      <vt:lpstr>Levels of Disinfectants</vt:lpstr>
      <vt:lpstr>Common Errors in Disinfection </vt:lpstr>
      <vt:lpstr>Sterilization</vt:lpstr>
      <vt:lpstr>Role of the Medical  Assistant in Asepsis </vt:lpstr>
      <vt:lpstr>Patient Coaching</vt:lpstr>
      <vt:lpstr>Suggestions for Asepsis and Infection Control Education </vt:lpstr>
      <vt:lpstr>Legal and Ethical Issues </vt:lpstr>
      <vt:lpstr>PowerPoint Presentation</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661</cp:revision>
  <dcterms:created xsi:type="dcterms:W3CDTF">2005-01-16T17:28:53Z</dcterms:created>
  <dcterms:modified xsi:type="dcterms:W3CDTF">2020-01-05T14:44:12Z</dcterms:modified>
</cp:coreProperties>
</file>