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4" r:id="rId1"/>
    <p:sldMasterId id="2147483743" r:id="rId2"/>
  </p:sldMasterIdLst>
  <p:notesMasterIdLst>
    <p:notesMasterId r:id="rId42"/>
  </p:notesMasterIdLst>
  <p:sldIdLst>
    <p:sldId id="316" r:id="rId3"/>
    <p:sldId id="372" r:id="rId4"/>
    <p:sldId id="518" r:id="rId5"/>
    <p:sldId id="499" r:id="rId6"/>
    <p:sldId id="519" r:id="rId7"/>
    <p:sldId id="486" r:id="rId8"/>
    <p:sldId id="535" r:id="rId9"/>
    <p:sldId id="487" r:id="rId10"/>
    <p:sldId id="525" r:id="rId11"/>
    <p:sldId id="488" r:id="rId12"/>
    <p:sldId id="490" r:id="rId13"/>
    <p:sldId id="491" r:id="rId14"/>
    <p:sldId id="494" r:id="rId15"/>
    <p:sldId id="495" r:id="rId16"/>
    <p:sldId id="526" r:id="rId17"/>
    <p:sldId id="527" r:id="rId18"/>
    <p:sldId id="498" r:id="rId19"/>
    <p:sldId id="501" r:id="rId20"/>
    <p:sldId id="502" r:id="rId21"/>
    <p:sldId id="504" r:id="rId22"/>
    <p:sldId id="528" r:id="rId23"/>
    <p:sldId id="505" r:id="rId24"/>
    <p:sldId id="506" r:id="rId25"/>
    <p:sldId id="529" r:id="rId26"/>
    <p:sldId id="507" r:id="rId27"/>
    <p:sldId id="509" r:id="rId28"/>
    <p:sldId id="530" r:id="rId29"/>
    <p:sldId id="510" r:id="rId30"/>
    <p:sldId id="512" r:id="rId31"/>
    <p:sldId id="531" r:id="rId32"/>
    <p:sldId id="532" r:id="rId33"/>
    <p:sldId id="533" r:id="rId34"/>
    <p:sldId id="511" r:id="rId35"/>
    <p:sldId id="513" r:id="rId36"/>
    <p:sldId id="534" r:id="rId37"/>
    <p:sldId id="514" r:id="rId38"/>
    <p:sldId id="515" r:id="rId39"/>
    <p:sldId id="516" r:id="rId40"/>
    <p:sldId id="536" r:id="rId41"/>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ＭＳ Ｐゴシック" pitchFamily="34" charset="-128"/>
        <a:cs typeface="+mn-cs"/>
      </a:defRPr>
    </a:lvl1pPr>
    <a:lvl2pPr marL="457200" algn="l" rtl="0" fontAlgn="base">
      <a:spcBef>
        <a:spcPct val="0"/>
      </a:spcBef>
      <a:spcAft>
        <a:spcPct val="0"/>
      </a:spcAft>
      <a:defRPr sz="2400"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sz="2400"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sz="2400"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sz="2400" kern="1200">
        <a:solidFill>
          <a:schemeClr val="tx1"/>
        </a:solidFill>
        <a:latin typeface="Arial" charset="0"/>
        <a:ea typeface="ＭＳ Ｐゴシック" pitchFamily="34" charset="-128"/>
        <a:cs typeface="+mn-cs"/>
      </a:defRPr>
    </a:lvl5pPr>
    <a:lvl6pPr marL="2286000" algn="l" defTabSz="914400" rtl="0" eaLnBrk="1" latinLnBrk="0" hangingPunct="1">
      <a:defRPr sz="2400" kern="1200">
        <a:solidFill>
          <a:schemeClr val="tx1"/>
        </a:solidFill>
        <a:latin typeface="Arial" charset="0"/>
        <a:ea typeface="ＭＳ Ｐゴシック" pitchFamily="34" charset="-128"/>
        <a:cs typeface="+mn-cs"/>
      </a:defRPr>
    </a:lvl6pPr>
    <a:lvl7pPr marL="2743200" algn="l" defTabSz="914400" rtl="0" eaLnBrk="1" latinLnBrk="0" hangingPunct="1">
      <a:defRPr sz="2400" kern="1200">
        <a:solidFill>
          <a:schemeClr val="tx1"/>
        </a:solidFill>
        <a:latin typeface="Arial" charset="0"/>
        <a:ea typeface="ＭＳ Ｐゴシック" pitchFamily="34" charset="-128"/>
        <a:cs typeface="+mn-cs"/>
      </a:defRPr>
    </a:lvl7pPr>
    <a:lvl8pPr marL="3200400" algn="l" defTabSz="914400" rtl="0" eaLnBrk="1" latinLnBrk="0" hangingPunct="1">
      <a:defRPr sz="2400" kern="1200">
        <a:solidFill>
          <a:schemeClr val="tx1"/>
        </a:solidFill>
        <a:latin typeface="Arial" charset="0"/>
        <a:ea typeface="ＭＳ Ｐゴシック" pitchFamily="34" charset="-128"/>
        <a:cs typeface="+mn-cs"/>
      </a:defRPr>
    </a:lvl8pPr>
    <a:lvl9pPr marL="3657600" algn="l" defTabSz="914400" rtl="0" eaLnBrk="1" latinLnBrk="0" hangingPunct="1">
      <a:defRPr sz="2400"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orient="horz" pos="1002">
          <p15:clr>
            <a:srgbClr val="A4A3A4"/>
          </p15:clr>
        </p15:guide>
        <p15:guide id="3" pos="2880">
          <p15:clr>
            <a:srgbClr val="A4A3A4"/>
          </p15:clr>
        </p15:guide>
        <p15:guide id="4" pos="5246">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llen Kunkelmann" initials="AU" lastIdx="7"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937" autoAdjust="0"/>
    <p:restoredTop sz="89371" autoAdjust="0"/>
  </p:normalViewPr>
  <p:slideViewPr>
    <p:cSldViewPr snapToGrid="0">
      <p:cViewPr varScale="1">
        <p:scale>
          <a:sx n="66" d="100"/>
          <a:sy n="66" d="100"/>
        </p:scale>
        <p:origin x="1572" y="78"/>
      </p:cViewPr>
      <p:guideLst>
        <p:guide orient="horz" pos="2160"/>
        <p:guide orient="horz" pos="1002"/>
        <p:guide pos="2880"/>
        <p:guide pos="524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4" d="100"/>
          <a:sy n="64" d="100"/>
        </p:scale>
        <p:origin x="-334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4578"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none" lIns="91440" tIns="45720" rIns="91440" bIns="45720" numCol="1" anchor="t"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79" name="Rectangle 3"/>
          <p:cNvSpPr>
            <a:spLocks noGrp="1" noChangeArrowheads="1"/>
          </p:cNvSpPr>
          <p:nvPr>
            <p:ph type="dt" idx="1"/>
          </p:nvPr>
        </p:nvSpPr>
        <p:spPr bwMode="auto">
          <a:xfrm>
            <a:off x="3886200" y="0"/>
            <a:ext cx="2971800" cy="457200"/>
          </a:xfrm>
          <a:prstGeom prst="rect">
            <a:avLst/>
          </a:prstGeom>
          <a:noFill/>
          <a:ln>
            <a:noFill/>
          </a:ln>
          <a:effectLst/>
          <a:extLst/>
        </p:spPr>
        <p:txBody>
          <a:bodyPr vert="horz" wrap="none" lIns="91440" tIns="45720" rIns="91440" bIns="45720" numCol="1" anchor="t" anchorCtr="0" compatLnSpc="1">
            <a:prstTxWarp prst="textNoShape">
              <a:avLst/>
            </a:prstTxWarp>
          </a:bodyPr>
          <a:lstStyle>
            <a:lvl1pPr algn="r">
              <a:defRPr sz="1200">
                <a:latin typeface="Arial" charset="0"/>
                <a:ea typeface="ＭＳ Ｐゴシック" charset="0"/>
                <a:cs typeface="+mn-cs"/>
              </a:defRPr>
            </a:lvl1pPr>
          </a:lstStyle>
          <a:p>
            <a:pPr>
              <a:defRPr/>
            </a:pPr>
            <a:endParaRPr lang="en-US" dirty="0"/>
          </a:p>
        </p:txBody>
      </p:sp>
      <p:sp>
        <p:nvSpPr>
          <p:cNvPr id="5222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944581" name="Rectangle 5"/>
          <p:cNvSpPr>
            <a:spLocks noGrp="1" noChangeArrowheads="1"/>
          </p:cNvSpPr>
          <p:nvPr>
            <p:ph type="body" sz="quarter" idx="3"/>
          </p:nvPr>
        </p:nvSpPr>
        <p:spPr bwMode="auto">
          <a:xfrm>
            <a:off x="914400" y="4343400"/>
            <a:ext cx="50292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944582" name="Rectangle 6"/>
          <p:cNvSpPr>
            <a:spLocks noGrp="1" noChangeArrowheads="1"/>
          </p:cNvSpPr>
          <p:nvPr>
            <p:ph type="ftr" sz="quarter" idx="4"/>
          </p:nvPr>
        </p:nvSpPr>
        <p:spPr bwMode="auto">
          <a:xfrm>
            <a:off x="0" y="8686800"/>
            <a:ext cx="2971800" cy="457200"/>
          </a:xfrm>
          <a:prstGeom prst="rect">
            <a:avLst/>
          </a:prstGeom>
          <a:noFill/>
          <a:ln>
            <a:noFill/>
          </a:ln>
          <a:effectLst/>
          <a:extLst/>
        </p:spPr>
        <p:txBody>
          <a:bodyPr vert="horz" wrap="none" lIns="91440" tIns="45720" rIns="91440" bIns="45720" numCol="1" anchor="b"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83" name="Rectangle 7"/>
          <p:cNvSpPr>
            <a:spLocks noGrp="1" noChangeArrowheads="1"/>
          </p:cNvSpPr>
          <p:nvPr>
            <p:ph type="sldNum" sz="quarter" idx="5"/>
          </p:nvPr>
        </p:nvSpPr>
        <p:spPr bwMode="auto">
          <a:xfrm>
            <a:off x="3886200" y="8686800"/>
            <a:ext cx="2971800" cy="457200"/>
          </a:xfrm>
          <a:prstGeom prst="rect">
            <a:avLst/>
          </a:prstGeom>
          <a:noFill/>
          <a:ln>
            <a:noFill/>
          </a:ln>
          <a:effectLst/>
          <a:extLst/>
        </p:spPr>
        <p:txBody>
          <a:bodyPr vert="horz" wrap="none" lIns="91440" tIns="45720" rIns="91440" bIns="45720" numCol="1" anchor="b" anchorCtr="0" compatLnSpc="1">
            <a:prstTxWarp prst="textNoShape">
              <a:avLst/>
            </a:prstTxWarp>
          </a:bodyPr>
          <a:lstStyle>
            <a:lvl1pPr algn="r">
              <a:defRPr sz="1200">
                <a:latin typeface="Arial" pitchFamily="34" charset="0"/>
                <a:ea typeface="ＭＳ Ｐゴシック" pitchFamily="34" charset="-128"/>
                <a:cs typeface="+mn-cs"/>
              </a:defRPr>
            </a:lvl1pPr>
          </a:lstStyle>
          <a:p>
            <a:pPr>
              <a:defRPr/>
            </a:pPr>
            <a:fld id="{5BF81156-E6AF-44C8-BBE8-65F3689151C1}" type="slidenum">
              <a:rPr lang="en-US"/>
              <a:pPr>
                <a:defRPr/>
              </a:pPr>
              <a:t>‹#›</a:t>
            </a:fld>
            <a:endParaRPr lang="en-US" dirty="0"/>
          </a:p>
        </p:txBody>
      </p:sp>
    </p:spTree>
    <p:extLst>
      <p:ext uri="{BB962C8B-B14F-4D97-AF65-F5344CB8AC3E}">
        <p14:creationId xmlns:p14="http://schemas.microsoft.com/office/powerpoint/2010/main" val="751957324"/>
      </p:ext>
    </p:extLst>
  </p:cSld>
  <p:clrMap bg1="lt1" tx1="dk1" bg2="lt2" tx2="dk2" accent1="accent1" accent2="accent2" accent3="accent3" accent4="accent4" accent5="accent5" accent6="accent6" hlink="hlink" folHlink="folHlink"/>
  <p:notesStyle>
    <a:lvl1pPr marL="1714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ＭＳ Ｐゴシック" charset="0"/>
      </a:defRPr>
    </a:lvl1pPr>
    <a:lvl2pPr marL="6286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2pPr>
    <a:lvl3pPr marL="10858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3pPr>
    <a:lvl4pPr marL="15430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4pPr>
    <a:lvl5pPr marL="20002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a:t>
            </a:fld>
            <a:endParaRPr lang="en-US" dirty="0"/>
          </a:p>
        </p:txBody>
      </p:sp>
    </p:spTree>
    <p:extLst>
      <p:ext uri="{BB962C8B-B14F-4D97-AF65-F5344CB8AC3E}">
        <p14:creationId xmlns:p14="http://schemas.microsoft.com/office/powerpoint/2010/main" val="31243410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If the ambulatory care setting where you work uses a Celsius thermometer, patients may ask you what the temperature is in Fahrenheit degrees because that is the scale they understand.</a:t>
            </a:r>
          </a:p>
          <a:p>
            <a:pPr lvl="0"/>
            <a:r>
              <a:rPr lang="en-US" sz="1200" kern="1200" dirty="0">
                <a:solidFill>
                  <a:schemeClr val="tx1"/>
                </a:solidFill>
                <a:effectLst/>
                <a:latin typeface="Arial" charset="0"/>
                <a:ea typeface="ＭＳ Ｐゴシック" charset="0"/>
                <a:cs typeface="ＭＳ Ｐゴシック" charset="0"/>
              </a:rPr>
              <a:t>You should write (T) for tympanic, (R) for rectal, (A) for axillary, or (TA) for temporal artery readings after recording the temperature to clarify that an alternative site was used.</a:t>
            </a:r>
          </a:p>
          <a:p>
            <a:r>
              <a:rPr lang="en-US" sz="1200" kern="1200" dirty="0">
                <a:solidFill>
                  <a:schemeClr val="tx1"/>
                </a:solidFill>
                <a:effectLst/>
                <a:latin typeface="Arial" charset="0"/>
                <a:ea typeface="ＭＳ Ｐゴシック" charset="0"/>
                <a:cs typeface="ＭＳ Ｐゴシック" charset="0"/>
              </a:rPr>
              <a:t>For patients younger than 3 years, and for those unable to hold a thermometer properly in their mouth during the procedure, a tympanic or temporal thermometer can be used.</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10</a:t>
            </a:fld>
            <a:endParaRPr lang="en-US" dirty="0"/>
          </a:p>
        </p:txBody>
      </p:sp>
    </p:spTree>
    <p:extLst>
      <p:ext uri="{BB962C8B-B14F-4D97-AF65-F5344CB8AC3E}">
        <p14:creationId xmlns:p14="http://schemas.microsoft.com/office/powerpoint/2010/main" val="4175853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The Fahrenheit scale is used most often in the United States, but hospitals and many ambulatory care settings use the Celsius scale.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11</a:t>
            </a:fld>
            <a:endParaRPr lang="en-US" dirty="0"/>
          </a:p>
        </p:txBody>
      </p:sp>
    </p:spTree>
    <p:extLst>
      <p:ext uri="{BB962C8B-B14F-4D97-AF65-F5344CB8AC3E}">
        <p14:creationId xmlns:p14="http://schemas.microsoft.com/office/powerpoint/2010/main" val="42640412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A digital thermometer beeps when the process is completed (10 to 60 seconds), and the reading appears on a light-emitting diode (LED) screen on the face of the instrument; there is reduced risk of cross-infection.</a:t>
            </a:r>
          </a:p>
          <a:p>
            <a:pPr lvl="0"/>
            <a:r>
              <a:rPr lang="en-US" sz="1200" kern="1200" dirty="0">
                <a:solidFill>
                  <a:schemeClr val="tx1"/>
                </a:solidFill>
                <a:effectLst/>
                <a:latin typeface="Arial" charset="0"/>
                <a:ea typeface="ＭＳ Ｐゴシック" charset="0"/>
                <a:cs typeface="ＭＳ Ｐゴシック" charset="0"/>
              </a:rPr>
              <a:t>Refer to Figure 20.2 to see a digital thermometer and Figure 20.3 to see a tympanic thermometer.</a:t>
            </a:r>
          </a:p>
          <a:p>
            <a:r>
              <a:rPr lang="en-US" sz="1200" kern="1200" dirty="0">
                <a:solidFill>
                  <a:schemeClr val="tx1"/>
                </a:solidFill>
                <a:effectLst/>
                <a:latin typeface="Arial" charset="0"/>
                <a:ea typeface="ＭＳ Ｐゴシック" charset="0"/>
                <a:cs typeface="ＭＳ Ｐゴシック" charset="0"/>
              </a:rPr>
              <a:t>Both the speed and comfort of a tympanic thermometer have greatly influenced its popularity, but it shouldn’t be used if the patient has bilateral otitis externa or if impacted cerumen is present in both ears.</a:t>
            </a:r>
          </a:p>
          <a:p>
            <a:pPr lvl="0"/>
            <a:r>
              <a:rPr lang="en-US" sz="1200" kern="1200" dirty="0">
                <a:solidFill>
                  <a:schemeClr val="tx1"/>
                </a:solidFill>
                <a:effectLst/>
                <a:latin typeface="Arial" charset="0"/>
                <a:ea typeface="ＭＳ Ｐゴシック" charset="0"/>
                <a:cs typeface="ＭＳ Ｐゴシック" charset="0"/>
              </a:rPr>
              <a:t>Figure 20.4 </a:t>
            </a:r>
            <a:r>
              <a:rPr lang="en-US" sz="1200" i="0" kern="1200" dirty="0">
                <a:solidFill>
                  <a:schemeClr val="tx1"/>
                </a:solidFill>
                <a:effectLst/>
                <a:latin typeface="Arial" charset="0"/>
                <a:ea typeface="ＭＳ Ｐゴシック" charset="0"/>
                <a:cs typeface="ＭＳ Ｐゴシック" charset="0"/>
              </a:rPr>
              <a:t>shows the</a:t>
            </a:r>
            <a:r>
              <a:rPr lang="en-US" sz="1200" kern="1200" dirty="0">
                <a:solidFill>
                  <a:schemeClr val="tx1"/>
                </a:solidFill>
                <a:effectLst/>
                <a:latin typeface="Arial" charset="0"/>
                <a:ea typeface="ＭＳ Ｐゴシック" charset="0"/>
                <a:cs typeface="ＭＳ Ｐゴシック" charset="0"/>
              </a:rPr>
              <a:t> temporal artery scanner, which uses an infrared beam to assess the temperature of the blood flowing through the temporal artery of the lateral forehead.</a:t>
            </a:r>
          </a:p>
          <a:p>
            <a:r>
              <a:rPr lang="en-US" sz="1200" kern="1200" dirty="0">
                <a:solidFill>
                  <a:schemeClr val="tx1"/>
                </a:solidFill>
                <a:effectLst/>
                <a:latin typeface="Arial" charset="0"/>
                <a:ea typeface="ＭＳ Ｐゴシック" charset="0"/>
                <a:cs typeface="ＭＳ Ｐゴシック" charset="0"/>
              </a:rPr>
              <a:t>Procedure 20.1 describes how to obtain an</a:t>
            </a:r>
            <a:r>
              <a:rPr lang="en-US" sz="1200" kern="1200" baseline="0" dirty="0">
                <a:solidFill>
                  <a:schemeClr val="tx1"/>
                </a:solidFill>
                <a:effectLst/>
                <a:latin typeface="Arial" charset="0"/>
                <a:ea typeface="ＭＳ Ｐゴシック" charset="0"/>
                <a:cs typeface="ＭＳ Ｐゴシック" charset="0"/>
              </a:rPr>
              <a:t> oral temperature using a digital thermometer.</a:t>
            </a:r>
          </a:p>
          <a:p>
            <a:r>
              <a:rPr lang="en-US" sz="1200" kern="1200" baseline="0" dirty="0">
                <a:solidFill>
                  <a:schemeClr val="tx1"/>
                </a:solidFill>
                <a:effectLst/>
                <a:latin typeface="Arial" charset="0"/>
                <a:ea typeface="ＭＳ Ｐゴシック" charset="0"/>
                <a:cs typeface="ＭＳ Ｐゴシック" charset="0"/>
              </a:rPr>
              <a:t>Procedure 20.2 describes how to obtain an axillary temperature using a digital thermometer.</a:t>
            </a:r>
            <a:endParaRPr lang="en-US" sz="1200" kern="1200" dirty="0">
              <a:solidFill>
                <a:schemeClr val="tx1"/>
              </a:solidFill>
              <a:effectLst/>
              <a:latin typeface="Arial" charset="0"/>
              <a:ea typeface="ＭＳ Ｐゴシック" charset="0"/>
              <a:cs typeface="ＭＳ Ｐゴシック" charset="0"/>
            </a:endParaRPr>
          </a:p>
          <a:p>
            <a:r>
              <a:rPr lang="en-US" sz="1200" kern="1200" dirty="0">
                <a:solidFill>
                  <a:schemeClr val="tx1"/>
                </a:solidFill>
                <a:effectLst/>
                <a:latin typeface="Arial" charset="0"/>
                <a:ea typeface="ＭＳ Ｐゴシック" charset="0"/>
                <a:cs typeface="ＭＳ Ｐゴシック" charset="0"/>
              </a:rPr>
              <a:t>Procedure 20.3 describes how to obtain a rectal temperature of an infant using a digital thermometer.</a:t>
            </a:r>
          </a:p>
          <a:p>
            <a:r>
              <a:rPr lang="en-US" sz="1200" kern="1200" dirty="0">
                <a:solidFill>
                  <a:schemeClr val="tx1"/>
                </a:solidFill>
                <a:effectLst/>
                <a:latin typeface="Arial" charset="0"/>
                <a:ea typeface="ＭＳ Ｐゴシック" charset="0"/>
              </a:rPr>
              <a:t>Procedure 20.4 describes how to obtain a temperature using a tympanic thermometer.</a:t>
            </a:r>
          </a:p>
          <a:p>
            <a:r>
              <a:rPr lang="en-US" sz="1200" kern="1200" dirty="0">
                <a:solidFill>
                  <a:schemeClr val="tx1"/>
                </a:solidFill>
                <a:effectLst/>
                <a:latin typeface="Arial" charset="0"/>
                <a:ea typeface="ＭＳ Ｐゴシック" charset="0"/>
              </a:rPr>
              <a:t>Procedure 20.5 describes how to obtain a temperature using a temporal artery thermometer.</a:t>
            </a:r>
            <a:endParaRPr lang="en-US" dirty="0"/>
          </a:p>
          <a:p>
            <a:endParaRPr lang="en-US" sz="1200" kern="1200" dirty="0">
              <a:solidFill>
                <a:schemeClr val="tx1"/>
              </a:solidFill>
              <a:effectLst/>
              <a:latin typeface="Arial" charset="0"/>
              <a:ea typeface="ＭＳ Ｐゴシック" charset="0"/>
              <a:cs typeface="ＭＳ Ｐゴシック" charset="0"/>
            </a:endParaRP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12</a:t>
            </a:fld>
            <a:endParaRPr lang="en-US" dirty="0"/>
          </a:p>
        </p:txBody>
      </p:sp>
    </p:spTree>
    <p:extLst>
      <p:ext uri="{BB962C8B-B14F-4D97-AF65-F5344CB8AC3E}">
        <p14:creationId xmlns:p14="http://schemas.microsoft.com/office/powerpoint/2010/main" val="21901161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Figure 20.5 shows pulse sites.</a:t>
            </a:r>
          </a:p>
          <a:p>
            <a:pPr lvl="0"/>
            <a:r>
              <a:rPr lang="en-US" sz="1200" kern="1200" dirty="0">
                <a:solidFill>
                  <a:schemeClr val="tx1"/>
                </a:solidFill>
                <a:effectLst/>
                <a:latin typeface="Arial" charset="0"/>
                <a:ea typeface="ＭＳ Ｐゴシック" charset="0"/>
                <a:cs typeface="ＭＳ Ｐゴシック" charset="0"/>
              </a:rPr>
              <a:t>The temporal pulse is located in the temple area of the skull, parallel and lateral to the eyes. Refer to Figure 20.6.</a:t>
            </a:r>
          </a:p>
          <a:p>
            <a:pPr lvl="0"/>
            <a:r>
              <a:rPr lang="en-US" sz="1200" kern="1200" dirty="0">
                <a:solidFill>
                  <a:schemeClr val="tx1"/>
                </a:solidFill>
                <a:effectLst/>
                <a:latin typeface="Arial" charset="0"/>
                <a:ea typeface="ＭＳ Ｐゴシック" charset="0"/>
                <a:cs typeface="ＭＳ Ｐゴシック" charset="0"/>
              </a:rPr>
              <a:t>The carotid artery is located between the larynx and the sternocleidomastoid muscle in the front and to the side of the neck and is most frequently is used in emergencies and to check the pulse during CPR. Refer to Figure 20.7.</a:t>
            </a:r>
          </a:p>
          <a:p>
            <a:pPr lvl="0"/>
            <a:r>
              <a:rPr lang="en-US" sz="1200" kern="1200" dirty="0">
                <a:solidFill>
                  <a:schemeClr val="tx1"/>
                </a:solidFill>
                <a:effectLst/>
                <a:latin typeface="Arial" charset="0"/>
                <a:ea typeface="ＭＳ Ｐゴシック" charset="0"/>
                <a:cs typeface="ＭＳ Ｐゴシック" charset="0"/>
              </a:rPr>
              <a:t>An apical count may be requested if the patient is taking cardiac drugs or has bradycardia or tachycardia.</a:t>
            </a:r>
          </a:p>
          <a:p>
            <a:pPr lvl="0"/>
            <a:r>
              <a:rPr lang="en-US" sz="1200" kern="1200" dirty="0">
                <a:solidFill>
                  <a:schemeClr val="tx1"/>
                </a:solidFill>
                <a:effectLst/>
                <a:latin typeface="Arial" charset="0"/>
                <a:ea typeface="ＭＳ Ｐゴシック" charset="0"/>
                <a:cs typeface="ＭＳ Ｐゴシック" charset="0"/>
              </a:rPr>
              <a:t>To determine the presence of a pulse deficit, the physician may listen to the apical beat while the medical assistant counts the pulse at another site.</a:t>
            </a:r>
          </a:p>
          <a:p>
            <a:pPr lvl="0"/>
            <a:r>
              <a:rPr lang="en-US" sz="1200" kern="1200" dirty="0">
                <a:solidFill>
                  <a:schemeClr val="tx1"/>
                </a:solidFill>
                <a:effectLst/>
                <a:latin typeface="Arial" charset="0"/>
                <a:ea typeface="ＭＳ Ｐゴシック" charset="0"/>
                <a:cs typeface="ＭＳ Ｐゴシック" charset="0"/>
              </a:rPr>
              <a:t>The brachial pulse is the artery that is felt and heard when blood pressure is measured. Refer to Figure 20.8.</a:t>
            </a:r>
          </a:p>
          <a:p>
            <a:r>
              <a:rPr lang="en-US" sz="1200" kern="1200" dirty="0">
                <a:solidFill>
                  <a:schemeClr val="tx1"/>
                </a:solidFill>
                <a:effectLst/>
                <a:latin typeface="Arial" charset="0"/>
                <a:ea typeface="ＭＳ Ｐゴシック" charset="0"/>
                <a:cs typeface="ＭＳ Ｐゴシック" charset="0"/>
              </a:rPr>
              <a:t>The radial artery is the most frequently used site for counting the pulse rate, the femoral pulse is located where the femoral artery passes through the groin, and the popliteal pulse requires the patient to be in a recumbent position with the knee slightly flexed. </a:t>
            </a:r>
          </a:p>
          <a:p>
            <a:r>
              <a:rPr lang="en-US" sz="1200" kern="1200" dirty="0">
                <a:solidFill>
                  <a:schemeClr val="tx1"/>
                </a:solidFill>
                <a:effectLst/>
                <a:latin typeface="Arial" charset="0"/>
                <a:ea typeface="ＭＳ Ｐゴシック" charset="0"/>
                <a:cs typeface="ＭＳ Ｐゴシック" charset="0"/>
              </a:rPr>
              <a:t>Procedure 20.6 </a:t>
            </a:r>
            <a:r>
              <a:rPr lang="en-US" sz="1200" kern="1200" baseline="0" dirty="0">
                <a:solidFill>
                  <a:schemeClr val="tx1"/>
                </a:solidFill>
                <a:effectLst/>
                <a:latin typeface="Arial" charset="0"/>
                <a:ea typeface="ＭＳ Ｐゴシック" charset="0"/>
                <a:cs typeface="ＭＳ Ｐゴシック" charset="0"/>
              </a:rPr>
              <a:t>describes how to obtain an apical pulse.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13</a:t>
            </a:fld>
            <a:endParaRPr lang="en-US" dirty="0"/>
          </a:p>
        </p:txBody>
      </p:sp>
    </p:spTree>
    <p:extLst>
      <p:ext uri="{BB962C8B-B14F-4D97-AF65-F5344CB8AC3E}">
        <p14:creationId xmlns:p14="http://schemas.microsoft.com/office/powerpoint/2010/main" val="35652992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Because the body must balance heat loss by increasing circulation (a faster heart rate), the pulse rate is proportionate with the size of the heart.</a:t>
            </a:r>
          </a:p>
          <a:p>
            <a:pPr lvl="0"/>
            <a:r>
              <a:rPr lang="en-US" sz="1200" kern="1200" dirty="0">
                <a:solidFill>
                  <a:schemeClr val="tx1"/>
                </a:solidFill>
                <a:effectLst/>
                <a:latin typeface="Arial" charset="0"/>
                <a:ea typeface="ＭＳ Ｐゴシック" charset="0"/>
                <a:cs typeface="ＭＳ Ｐゴシック" charset="0"/>
              </a:rPr>
              <a:t>What causes varying pulse rates? </a:t>
            </a:r>
            <a:r>
              <a:rPr lang="en-US" sz="1200" i="1" kern="1200" dirty="0">
                <a:solidFill>
                  <a:schemeClr val="tx1"/>
                </a:solidFill>
                <a:effectLst/>
                <a:latin typeface="Arial" charset="0"/>
                <a:ea typeface="ＭＳ Ｐゴシック" charset="0"/>
                <a:cs typeface="ＭＳ Ｐゴシック" charset="0"/>
              </a:rPr>
              <a:t>(Pulse rates normally vary as a result of a person’s age, body size, gender, and health status.)</a:t>
            </a:r>
            <a:endParaRPr lang="en-US" sz="1200" kern="1200" dirty="0">
              <a:solidFill>
                <a:schemeClr val="tx1"/>
              </a:solidFill>
              <a:effectLst/>
              <a:latin typeface="Arial" charset="0"/>
              <a:ea typeface="ＭＳ Ｐゴシック" charset="0"/>
              <a:cs typeface="ＭＳ Ｐゴシック" charset="0"/>
            </a:endParaRPr>
          </a:p>
          <a:p>
            <a:pPr lvl="0"/>
            <a:r>
              <a:rPr lang="en-US" sz="1200" kern="1200" dirty="0">
                <a:solidFill>
                  <a:schemeClr val="tx1"/>
                </a:solidFill>
                <a:effectLst/>
                <a:latin typeface="Arial" charset="0"/>
                <a:ea typeface="ＭＳ Ｐゴシック" charset="0"/>
                <a:cs typeface="ＭＳ Ｐゴシック" charset="0"/>
              </a:rPr>
              <a:t>An abnormal rhythm, or arrhythmia, is described according to the rhythm pattern detected. </a:t>
            </a:r>
          </a:p>
          <a:p>
            <a:r>
              <a:rPr lang="en-US" sz="1200" kern="1200" dirty="0">
                <a:solidFill>
                  <a:schemeClr val="tx1"/>
                </a:solidFill>
                <a:effectLst/>
                <a:latin typeface="Arial" charset="0"/>
                <a:ea typeface="ＭＳ Ｐゴシック" charset="0"/>
                <a:cs typeface="ＭＳ Ｐゴシック" charset="0"/>
              </a:rPr>
              <a:t>An intermittent pulse may occur in healthy individuals during exercise or after drinking a beverage containing caffeine.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14</a:t>
            </a:fld>
            <a:endParaRPr lang="en-US" dirty="0"/>
          </a:p>
        </p:txBody>
      </p:sp>
    </p:spTree>
    <p:extLst>
      <p:ext uri="{BB962C8B-B14F-4D97-AF65-F5344CB8AC3E}">
        <p14:creationId xmlns:p14="http://schemas.microsoft.com/office/powerpoint/2010/main" val="13896036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Refer to Table 20.2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15</a:t>
            </a:fld>
            <a:endParaRPr lang="en-US" dirty="0"/>
          </a:p>
        </p:txBody>
      </p:sp>
    </p:spTree>
    <p:extLst>
      <p:ext uri="{BB962C8B-B14F-4D97-AF65-F5344CB8AC3E}">
        <p14:creationId xmlns:p14="http://schemas.microsoft.com/office/powerpoint/2010/main" val="19333344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16</a:t>
            </a:fld>
            <a:endParaRPr lang="en-US" dirty="0"/>
          </a:p>
        </p:txBody>
      </p:sp>
    </p:spTree>
    <p:extLst>
      <p:ext uri="{BB962C8B-B14F-4D97-AF65-F5344CB8AC3E}">
        <p14:creationId xmlns:p14="http://schemas.microsoft.com/office/powerpoint/2010/main" val="19361342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Figure 20.10 shows a Doppler ultrasound unit used to measure the pedal pulse.</a:t>
            </a:r>
          </a:p>
          <a:p>
            <a:pPr lvl="0"/>
            <a:r>
              <a:rPr lang="en-US" sz="1200" kern="1200" dirty="0">
                <a:solidFill>
                  <a:schemeClr val="tx1"/>
                </a:solidFill>
                <a:effectLst/>
                <a:latin typeface="Arial" charset="0"/>
                <a:ea typeface="ＭＳ Ｐゴシック" charset="0"/>
                <a:cs typeface="ＭＳ Ｐゴシック" charset="0"/>
              </a:rPr>
              <a:t>Too much pressure obliterates the patient’s pulse, and too little pressure prevents detection of irregularities or of all the beats.</a:t>
            </a:r>
          </a:p>
          <a:p>
            <a:r>
              <a:rPr lang="en-US" sz="1200" kern="1200" dirty="0">
                <a:solidFill>
                  <a:schemeClr val="tx1"/>
                </a:solidFill>
                <a:effectLst/>
                <a:latin typeface="Arial" charset="0"/>
                <a:ea typeface="ＭＳ Ｐゴシック" charset="0"/>
                <a:cs typeface="ＭＳ Ｐゴシック" charset="0"/>
              </a:rPr>
              <a:t>A Doppler unit, which is an ultrasound unit that magnifies the pulsation, may be used to locate and count these pulses accurately.</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17</a:t>
            </a:fld>
            <a:endParaRPr lang="en-US" dirty="0"/>
          </a:p>
        </p:txBody>
      </p:sp>
    </p:spTree>
    <p:extLst>
      <p:ext uri="{BB962C8B-B14F-4D97-AF65-F5344CB8AC3E}">
        <p14:creationId xmlns:p14="http://schemas.microsoft.com/office/powerpoint/2010/main" val="19071605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What is the purpose of respiration? </a:t>
            </a:r>
            <a:r>
              <a:rPr lang="en-US" sz="1200" i="1" kern="1200" dirty="0">
                <a:solidFill>
                  <a:schemeClr val="tx1"/>
                </a:solidFill>
                <a:effectLst/>
                <a:latin typeface="Arial" charset="0"/>
                <a:ea typeface="ＭＳ Ｐゴシック" charset="0"/>
                <a:cs typeface="ＭＳ Ｐゴシック" charset="0"/>
              </a:rPr>
              <a:t>(The purpose of respiration is to provide for the exchange of oxygen and carbon dioxide among the atmosphere, the blood, and the body cells.)</a:t>
            </a:r>
            <a:endParaRPr lang="en-US" sz="1200" kern="1200" dirty="0">
              <a:solidFill>
                <a:schemeClr val="tx1"/>
              </a:solidFill>
              <a:effectLst/>
              <a:latin typeface="Arial" charset="0"/>
              <a:ea typeface="ＭＳ Ｐゴシック" charset="0"/>
              <a:cs typeface="ＭＳ Ｐゴシック" charset="0"/>
            </a:endParaRPr>
          </a:p>
          <a:p>
            <a:pPr lvl="0"/>
            <a:r>
              <a:rPr lang="en-US" sz="1200" kern="1200" dirty="0">
                <a:solidFill>
                  <a:schemeClr val="tx1"/>
                </a:solidFill>
                <a:effectLst/>
                <a:latin typeface="Arial" charset="0"/>
                <a:ea typeface="ＭＳ Ｐゴシック" charset="0"/>
                <a:cs typeface="ＭＳ Ｐゴシック" charset="0"/>
              </a:rPr>
              <a:t>During the inspiratory phase, the diaphragm contracts and drops down, causing the lungs to expand and fill with air. During the expiratory phase, the diaphragm returns to its normal, elevated position, causing the lungs to expel the waste air back into the atmosphere.</a:t>
            </a:r>
          </a:p>
          <a:p>
            <a:r>
              <a:rPr lang="en-US" sz="1200" kern="1200" dirty="0">
                <a:solidFill>
                  <a:schemeClr val="tx1"/>
                </a:solidFill>
                <a:effectLst/>
                <a:latin typeface="Arial" charset="0"/>
                <a:ea typeface="ＭＳ Ｐゴシック" charset="0"/>
                <a:cs typeface="ＭＳ Ｐゴシック" charset="0"/>
              </a:rPr>
              <a:t>Internal respiration occurs at the cellular level, when oxygen in the bloodstream is transferred into the cells for energy and carbon dioxide is released as a waste product and transported back to the lungs for exhalation.</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18</a:t>
            </a:fld>
            <a:endParaRPr lang="en-US" dirty="0"/>
          </a:p>
        </p:txBody>
      </p:sp>
    </p:spTree>
    <p:extLst>
      <p:ext uri="{BB962C8B-B14F-4D97-AF65-F5344CB8AC3E}">
        <p14:creationId xmlns:p14="http://schemas.microsoft.com/office/powerpoint/2010/main" val="12611701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Arial" charset="0"/>
                <a:ea typeface="ＭＳ Ｐゴシック" charset="0"/>
                <a:cs typeface="ＭＳ Ｐゴシック" charset="0"/>
              </a:rPr>
              <a:t>Figure 20.11 shows respiratory rate patterns, called </a:t>
            </a:r>
            <a:r>
              <a:rPr lang="en-US" sz="1200" b="0" i="1" u="none" strike="noStrike" kern="1200" baseline="0" dirty="0">
                <a:solidFill>
                  <a:schemeClr val="tx1"/>
                </a:solidFill>
                <a:latin typeface="Arial" charset="0"/>
                <a:ea typeface="ＭＳ Ｐゴシック" charset="0"/>
                <a:cs typeface="ＭＳ Ｐゴシック" charset="0"/>
              </a:rPr>
              <a:t>spirograms, </a:t>
            </a:r>
            <a:r>
              <a:rPr lang="en-US" sz="1200" b="0" i="0" u="none" strike="noStrike" kern="1200" baseline="0" dirty="0">
                <a:solidFill>
                  <a:schemeClr val="tx1"/>
                </a:solidFill>
                <a:latin typeface="Arial" charset="0"/>
                <a:ea typeface="ＭＳ Ｐゴシック" charset="0"/>
                <a:cs typeface="ＭＳ Ｐゴシック" charset="0"/>
              </a:rPr>
              <a:t>which</a:t>
            </a:r>
            <a:r>
              <a:rPr lang="en-US" sz="1200" b="0" i="1" u="none" strike="noStrike" kern="1200" baseline="0" dirty="0">
                <a:solidFill>
                  <a:schemeClr val="tx1"/>
                </a:solidFill>
                <a:latin typeface="Arial" charset="0"/>
                <a:ea typeface="ＭＳ Ｐゴシック" charset="0"/>
                <a:cs typeface="ＭＳ Ｐゴシック" charset="0"/>
              </a:rPr>
              <a:t> </a:t>
            </a:r>
            <a:r>
              <a:rPr lang="en-US" sz="1200" b="0" i="0" u="none" strike="noStrike" kern="1200" baseline="0" dirty="0">
                <a:solidFill>
                  <a:schemeClr val="tx1"/>
                </a:solidFill>
                <a:latin typeface="Arial" charset="0"/>
                <a:ea typeface="ＭＳ Ｐゴシック" charset="0"/>
                <a:cs typeface="ＭＳ Ｐゴシック" charset="0"/>
              </a:rPr>
              <a:t>are recorded using a spirometer. </a:t>
            </a:r>
          </a:p>
          <a:p>
            <a:r>
              <a:rPr lang="en-US" sz="1200" kern="1200" dirty="0">
                <a:solidFill>
                  <a:schemeClr val="tx1"/>
                </a:solidFill>
                <a:effectLst/>
                <a:latin typeface="Arial" charset="0"/>
                <a:ea typeface="ＭＳ Ｐゴシック" charset="0"/>
                <a:cs typeface="ＭＳ Ｐゴシック" charset="0"/>
              </a:rPr>
              <a:t>Dyspnea occurs in patients with pneumonia, asthma, or chronic obstructive pulmonary disease (COPD) and after physical exertion or at very high altitudes.</a:t>
            </a:r>
          </a:p>
          <a:p>
            <a:r>
              <a:rPr lang="en-US" sz="1200" kern="1200" dirty="0">
                <a:solidFill>
                  <a:schemeClr val="tx1"/>
                </a:solidFill>
                <a:effectLst/>
                <a:latin typeface="Arial" charset="0"/>
                <a:ea typeface="ＭＳ Ｐゴシック" charset="0"/>
                <a:cs typeface="ＭＳ Ｐゴシック" charset="0"/>
              </a:rPr>
              <a:t>Other alterations in breathing are bradypnea, apnea, tachypnea, and hyperpnea.</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19</a:t>
            </a:fld>
            <a:endParaRPr lang="en-US" dirty="0"/>
          </a:p>
        </p:txBody>
      </p:sp>
    </p:spTree>
    <p:extLst>
      <p:ext uri="{BB962C8B-B14F-4D97-AF65-F5344CB8AC3E}">
        <p14:creationId xmlns:p14="http://schemas.microsoft.com/office/powerpoint/2010/main" val="32017312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2</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37532691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What are some things considered normal concerning rhythm? </a:t>
            </a:r>
            <a:r>
              <a:rPr lang="en-US" sz="1200" i="1" kern="1200" dirty="0">
                <a:solidFill>
                  <a:schemeClr val="tx1"/>
                </a:solidFill>
                <a:effectLst/>
                <a:latin typeface="Arial" charset="0"/>
                <a:ea typeface="ＭＳ Ｐゴシック" charset="0"/>
                <a:cs typeface="ＭＳ Ｐゴシック" charset="0"/>
              </a:rPr>
              <a:t>(Automatic interruptions, such as sighing, are considered normal.)</a:t>
            </a:r>
            <a:endParaRPr lang="en-US" sz="1200" kern="1200" dirty="0">
              <a:solidFill>
                <a:schemeClr val="tx1"/>
              </a:solidFill>
              <a:effectLst/>
              <a:latin typeface="Arial" charset="0"/>
              <a:ea typeface="ＭＳ Ｐゴシック" charset="0"/>
              <a:cs typeface="ＭＳ Ｐゴシック" charset="0"/>
            </a:endParaRPr>
          </a:p>
          <a:p>
            <a:r>
              <a:rPr lang="en-US" sz="1200" kern="1200" dirty="0">
                <a:solidFill>
                  <a:schemeClr val="tx1"/>
                </a:solidFill>
                <a:effectLst/>
                <a:latin typeface="Arial" charset="0"/>
                <a:ea typeface="ＭＳ Ｐゴシック" charset="0"/>
                <a:cs typeface="ＭＳ Ｐゴシック" charset="0"/>
              </a:rPr>
              <a:t>Noticeable breath sounds are a sign of certain diseases, such as pneumonia, asthma, and pulmonary edema.</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20</a:t>
            </a:fld>
            <a:endParaRPr lang="en-US" dirty="0"/>
          </a:p>
        </p:txBody>
      </p:sp>
    </p:spTree>
    <p:extLst>
      <p:ext uri="{BB962C8B-B14F-4D97-AF65-F5344CB8AC3E}">
        <p14:creationId xmlns:p14="http://schemas.microsoft.com/office/powerpoint/2010/main" val="38706734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Arial" charset="0"/>
                <a:ea typeface="ＭＳ Ｐゴシック" charset="0"/>
                <a:cs typeface="ＭＳ Ｐゴシック" charset="0"/>
              </a:rPr>
              <a:t>Refer to Table 20.3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21</a:t>
            </a:fld>
            <a:endParaRPr lang="en-US" dirty="0"/>
          </a:p>
        </p:txBody>
      </p:sp>
    </p:spTree>
    <p:extLst>
      <p:ext uri="{BB962C8B-B14F-4D97-AF65-F5344CB8AC3E}">
        <p14:creationId xmlns:p14="http://schemas.microsoft.com/office/powerpoint/2010/main" val="24081043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Keep your eyes alternately on the patient’s chest and your watch while you count the pulse rate, and then, without removing your fingers from the pulse site, determine the respiratory rate.</a:t>
            </a:r>
          </a:p>
          <a:p>
            <a:r>
              <a:rPr lang="en-US" sz="1200" kern="1200" dirty="0">
                <a:solidFill>
                  <a:schemeClr val="tx1"/>
                </a:solidFill>
                <a:effectLst/>
                <a:latin typeface="Arial" charset="0"/>
                <a:ea typeface="ＭＳ Ｐゴシック" charset="0"/>
                <a:cs typeface="ＭＳ Ｐゴシック" charset="0"/>
              </a:rPr>
              <a:t>Do not use the 15-second interval because this count can vary by a factor of +4 or –4, which is significant when dealing with such a small number.</a:t>
            </a:r>
          </a:p>
          <a:p>
            <a:r>
              <a:rPr lang="en-US" sz="1200" kern="1200" dirty="0">
                <a:solidFill>
                  <a:schemeClr val="tx1"/>
                </a:solidFill>
                <a:effectLst/>
                <a:latin typeface="Arial" charset="0"/>
                <a:ea typeface="ＭＳ Ｐゴシック" charset="0"/>
                <a:cs typeface="ＭＳ Ｐゴシック" charset="0"/>
              </a:rPr>
              <a:t>Procedure 20.7 describes how to assess the patient’s radial pulse and respiratory rate.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22</a:t>
            </a:fld>
            <a:endParaRPr lang="en-US" dirty="0"/>
          </a:p>
        </p:txBody>
      </p:sp>
    </p:spTree>
    <p:extLst>
      <p:ext uri="{BB962C8B-B14F-4D97-AF65-F5344CB8AC3E}">
        <p14:creationId xmlns:p14="http://schemas.microsoft.com/office/powerpoint/2010/main" val="38174144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The systolic pressure is the highest pressure level that occurs when the heart is contracting and the first pulse beat is heard; the diastolic pressure is the lowest pressure level when the heart is relaxed and the last sound is heard.</a:t>
            </a:r>
          </a:p>
          <a:p>
            <a:pPr lvl="0"/>
            <a:r>
              <a:rPr lang="en-US" sz="1200" kern="1200" dirty="0">
                <a:solidFill>
                  <a:schemeClr val="tx1"/>
                </a:solidFill>
                <a:effectLst/>
                <a:latin typeface="Arial" charset="0"/>
                <a:ea typeface="ＭＳ Ｐゴシック" charset="0"/>
                <a:cs typeface="ＭＳ Ｐゴシック" charset="0"/>
              </a:rPr>
              <a:t>The difference between systolic and diastolic</a:t>
            </a:r>
            <a:r>
              <a:rPr lang="en-US" sz="1200" kern="1200" baseline="0" dirty="0">
                <a:solidFill>
                  <a:schemeClr val="tx1"/>
                </a:solidFill>
                <a:effectLst/>
                <a:latin typeface="Arial" charset="0"/>
                <a:ea typeface="ＭＳ Ｐゴシック" charset="0"/>
                <a:cs typeface="ＭＳ Ｐゴシック" charset="0"/>
              </a:rPr>
              <a:t> blood pressures is the pulse pressure.</a:t>
            </a:r>
            <a:endParaRPr lang="en-US" sz="1200" kern="1200" dirty="0">
              <a:solidFill>
                <a:schemeClr val="tx1"/>
              </a:solidFill>
              <a:effectLst/>
              <a:latin typeface="Arial" charset="0"/>
              <a:ea typeface="ＭＳ Ｐゴシック" charset="0"/>
              <a:cs typeface="ＭＳ Ｐゴシック" charset="0"/>
            </a:endParaRPr>
          </a:p>
          <a:p>
            <a:r>
              <a:rPr lang="en-US" sz="1200" kern="1200" dirty="0">
                <a:solidFill>
                  <a:schemeClr val="tx1"/>
                </a:solidFill>
                <a:effectLst/>
                <a:latin typeface="Arial" charset="0"/>
                <a:ea typeface="ＭＳ Ｐゴシック" charset="0"/>
                <a:cs typeface="ＭＳ Ｐゴシック" charset="0"/>
              </a:rPr>
              <a:t>The blood pressure is recorded as a fraction, with the systolic reading the numerator (top) and the diastolic reading the denominator (bottom).</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23</a:t>
            </a:fld>
            <a:endParaRPr lang="en-US" dirty="0"/>
          </a:p>
        </p:txBody>
      </p:sp>
    </p:spTree>
    <p:extLst>
      <p:ext uri="{BB962C8B-B14F-4D97-AF65-F5344CB8AC3E}">
        <p14:creationId xmlns:p14="http://schemas.microsoft.com/office/powerpoint/2010/main" val="35494119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Refer to Table 20.4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24</a:t>
            </a:fld>
            <a:endParaRPr lang="en-US" dirty="0"/>
          </a:p>
        </p:txBody>
      </p:sp>
    </p:spTree>
    <p:extLst>
      <p:ext uri="{BB962C8B-B14F-4D97-AF65-F5344CB8AC3E}">
        <p14:creationId xmlns:p14="http://schemas.microsoft.com/office/powerpoint/2010/main" val="17485336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An increased blood volume raises the blood pressure, and a decreased blood volume lowers the blood pressure.</a:t>
            </a:r>
          </a:p>
          <a:p>
            <a:pPr lvl="0"/>
            <a:r>
              <a:rPr lang="en-US" sz="1200" kern="1200" dirty="0">
                <a:solidFill>
                  <a:schemeClr val="tx1"/>
                </a:solidFill>
                <a:effectLst/>
                <a:latin typeface="Arial" charset="0"/>
                <a:ea typeface="ＭＳ Ｐゴシック" charset="0"/>
                <a:cs typeface="ＭＳ Ｐゴシック" charset="0"/>
              </a:rPr>
              <a:t>The peripheral resistance of blood vessels refers to the relationship of the lumen (the diameter of the vessel) to the amount of blood flowing through it. The smaller the lumen, the greater the resistance to blood flow.</a:t>
            </a:r>
          </a:p>
          <a:p>
            <a:pPr lvl="0"/>
            <a:r>
              <a:rPr lang="en-US" sz="1200" kern="1200" dirty="0">
                <a:solidFill>
                  <a:schemeClr val="tx1"/>
                </a:solidFill>
                <a:effectLst/>
                <a:latin typeface="Arial" charset="0"/>
                <a:ea typeface="ＭＳ Ｐゴシック" charset="0"/>
                <a:cs typeface="ＭＳ Ｐゴシック" charset="0"/>
              </a:rPr>
              <a:t>With age, lifestyle factors, or the presence of arteriosclerosis, vessel elasticity may decrease, causing the arterial walls to become firm and resistant; as a result, the blood pressure increases.</a:t>
            </a:r>
          </a:p>
          <a:p>
            <a:r>
              <a:rPr lang="en-US" sz="1200" kern="1200" dirty="0">
                <a:solidFill>
                  <a:schemeClr val="tx1"/>
                </a:solidFill>
                <a:effectLst/>
                <a:latin typeface="Arial" charset="0"/>
                <a:ea typeface="ＭＳ Ｐゴシック" charset="0"/>
                <a:cs typeface="ＭＳ Ｐゴシック" charset="0"/>
              </a:rPr>
              <a:t>If the myocardium becomes weak, pressure in the vessels begins to increase in an attempt to maintain an adequate level of circulating blood to meet the oxygen and nutrient needs of the body.</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25</a:t>
            </a:fld>
            <a:endParaRPr lang="en-US" dirty="0"/>
          </a:p>
        </p:txBody>
      </p:sp>
    </p:spTree>
    <p:extLst>
      <p:ext uri="{BB962C8B-B14F-4D97-AF65-F5344CB8AC3E}">
        <p14:creationId xmlns:p14="http://schemas.microsoft.com/office/powerpoint/2010/main" val="24036008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Temporary hypertension may occur with stress, pain, exercise, and exhaustion.</a:t>
            </a:r>
          </a:p>
          <a:p>
            <a:pPr lvl="0"/>
            <a:r>
              <a:rPr lang="en-US" sz="1200" kern="1200" dirty="0">
                <a:solidFill>
                  <a:schemeClr val="tx1"/>
                </a:solidFill>
                <a:effectLst/>
                <a:latin typeface="Arial" charset="0"/>
                <a:ea typeface="ＭＳ Ｐゴシック" charset="0"/>
                <a:cs typeface="ＭＳ Ｐゴシック" charset="0"/>
              </a:rPr>
              <a:t>Essential hypertension has no single identified cause but is associated with obesity, a high blood level of sodium, elevated cholesterol levels, and family history.</a:t>
            </a:r>
          </a:p>
          <a:p>
            <a:pPr lvl="0"/>
            <a:r>
              <a:rPr lang="en-US" sz="1200" kern="1200" dirty="0">
                <a:solidFill>
                  <a:schemeClr val="tx1"/>
                </a:solidFill>
                <a:effectLst/>
                <a:latin typeface="Arial" charset="0"/>
                <a:ea typeface="ＭＳ Ｐゴシック" charset="0"/>
                <a:cs typeface="ＭＳ Ｐゴシック" charset="0"/>
              </a:rPr>
              <a:t>Primary</a:t>
            </a:r>
            <a:r>
              <a:rPr lang="en-US" sz="1200" kern="1200" baseline="0" dirty="0">
                <a:solidFill>
                  <a:schemeClr val="tx1"/>
                </a:solidFill>
                <a:effectLst/>
                <a:latin typeface="Arial" charset="0"/>
                <a:ea typeface="ＭＳ Ｐゴシック" charset="0"/>
                <a:cs typeface="ＭＳ Ｐゴシック" charset="0"/>
              </a:rPr>
              <a:t> hypertension is diagnosed if the patient’s blood pressure is persistently higher than 119 mm Hg systolic and/or 79 mm Hg diastolic at two or more office visits over several weeks or months.</a:t>
            </a:r>
            <a:endParaRPr lang="en-US" sz="1200" kern="1200" dirty="0">
              <a:solidFill>
                <a:schemeClr val="tx1"/>
              </a:solidFill>
              <a:effectLst/>
              <a:latin typeface="Arial" charset="0"/>
              <a:ea typeface="ＭＳ Ｐゴシック" charset="0"/>
              <a:cs typeface="ＭＳ Ｐゴシック" charset="0"/>
            </a:endParaRP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26</a:t>
            </a:fld>
            <a:endParaRPr lang="en-US" dirty="0"/>
          </a:p>
        </p:txBody>
      </p:sp>
    </p:spTree>
    <p:extLst>
      <p:ext uri="{BB962C8B-B14F-4D97-AF65-F5344CB8AC3E}">
        <p14:creationId xmlns:p14="http://schemas.microsoft.com/office/powerpoint/2010/main" val="22657179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Refer to Table 20.5 in the textbook.</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27</a:t>
            </a:fld>
            <a:endParaRPr lang="en-US" dirty="0"/>
          </a:p>
        </p:txBody>
      </p:sp>
    </p:spTree>
    <p:extLst>
      <p:ext uri="{BB962C8B-B14F-4D97-AF65-F5344CB8AC3E}">
        <p14:creationId xmlns:p14="http://schemas.microsoft.com/office/powerpoint/2010/main" val="38955097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What is the goal of these guidelines? </a:t>
            </a:r>
            <a:r>
              <a:rPr lang="en-US" sz="1200" i="1" kern="1200" dirty="0">
                <a:solidFill>
                  <a:schemeClr val="tx1"/>
                </a:solidFill>
                <a:effectLst/>
                <a:latin typeface="Arial" charset="0"/>
                <a:ea typeface="ＭＳ Ｐゴシック" charset="0"/>
                <a:cs typeface="ＭＳ Ｐゴシック" charset="0"/>
              </a:rPr>
              <a:t>(The goal of the new recommendations is to reduce the number of people who die each year from hypertension-related illnesses such as coronary artery disease, heart attack, heart failure, kidney disease, and stroke.)</a:t>
            </a:r>
          </a:p>
          <a:p>
            <a:r>
              <a:rPr lang="en-US" sz="1200" i="0" kern="1200" dirty="0">
                <a:solidFill>
                  <a:schemeClr val="tx1"/>
                </a:solidFill>
                <a:effectLst/>
                <a:latin typeface="Arial" charset="0"/>
                <a:ea typeface="ＭＳ Ｐゴシック" charset="0"/>
                <a:cs typeface="ＭＳ Ｐゴシック" charset="0"/>
              </a:rPr>
              <a:t>Who is at the greatest</a:t>
            </a:r>
            <a:r>
              <a:rPr lang="en-US" sz="1200" i="0" kern="1200" baseline="0" dirty="0">
                <a:solidFill>
                  <a:schemeClr val="tx1"/>
                </a:solidFill>
                <a:effectLst/>
                <a:latin typeface="Arial" charset="0"/>
                <a:ea typeface="ＭＳ Ｐゴシック" charset="0"/>
                <a:cs typeface="ＭＳ Ｐゴシック" charset="0"/>
              </a:rPr>
              <a:t> risk for hypertension? </a:t>
            </a:r>
            <a:r>
              <a:rPr lang="en-US" sz="1200" i="1" kern="1200" baseline="0" dirty="0">
                <a:solidFill>
                  <a:schemeClr val="tx1"/>
                </a:solidFill>
                <a:effectLst/>
                <a:latin typeface="Arial" charset="0"/>
                <a:ea typeface="ＭＳ Ｐゴシック" charset="0"/>
                <a:cs typeface="ＭＳ Ｐゴシック" charset="0"/>
              </a:rPr>
              <a:t>(People of African-American descent, middle-aged and elderly people, patients with diabetes mellitus, and those with kidney disease</a:t>
            </a:r>
            <a:r>
              <a:rPr lang="en-US" sz="1200" i="0" kern="1200" baseline="0" dirty="0">
                <a:solidFill>
                  <a:schemeClr val="tx1"/>
                </a:solidFill>
                <a:effectLst/>
                <a:latin typeface="Arial" charset="0"/>
                <a:ea typeface="ＭＳ Ｐゴシック" charset="0"/>
                <a:cs typeface="ＭＳ Ｐゴシック" charset="0"/>
              </a:rPr>
              <a:t>.</a:t>
            </a:r>
            <a:r>
              <a:rPr lang="en-US" sz="1200" i="1" kern="1200" baseline="0" dirty="0">
                <a:solidFill>
                  <a:schemeClr val="tx1"/>
                </a:solidFill>
                <a:effectLst/>
                <a:latin typeface="Arial" charset="0"/>
                <a:ea typeface="ＭＳ Ｐゴシック" charset="0"/>
                <a:cs typeface="ＭＳ Ｐゴシック" charset="0"/>
              </a:rPr>
              <a:t>)</a:t>
            </a:r>
            <a:endParaRPr lang="en-US" sz="1200" i="1" kern="1200" dirty="0">
              <a:solidFill>
                <a:schemeClr val="tx1"/>
              </a:solidFill>
              <a:effectLst/>
              <a:latin typeface="Arial" charset="0"/>
              <a:ea typeface="ＭＳ Ｐゴシック" charset="0"/>
              <a:cs typeface="ＭＳ Ｐゴシック" charset="0"/>
            </a:endParaRP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28</a:t>
            </a:fld>
            <a:endParaRPr lang="en-US" dirty="0"/>
          </a:p>
        </p:txBody>
      </p:sp>
    </p:spTree>
    <p:extLst>
      <p:ext uri="{BB962C8B-B14F-4D97-AF65-F5344CB8AC3E}">
        <p14:creationId xmlns:p14="http://schemas.microsoft.com/office/powerpoint/2010/main" val="38026797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The needle on the aneroid dial sphygmomanometer should rest within the small square or circle at the bottom of the dial. The dial can be calibrated by connecting it to a calibrated manometer.</a:t>
            </a:r>
          </a:p>
          <a:p>
            <a:r>
              <a:rPr lang="en-US" sz="1200" kern="1200" dirty="0">
                <a:solidFill>
                  <a:schemeClr val="tx1"/>
                </a:solidFill>
                <a:effectLst/>
                <a:latin typeface="Arial" charset="0"/>
                <a:ea typeface="ＭＳ Ｐゴシック" charset="0"/>
                <a:cs typeface="ＭＳ Ｐゴシック" charset="0"/>
              </a:rPr>
              <a:t>If you have patients who are monitoring their pressure at home, be sure that they understand the mechanics of obtaining a reading accurately.</a:t>
            </a:r>
          </a:p>
          <a:p>
            <a:r>
              <a:rPr lang="en-US" sz="1200" kern="1200" dirty="0">
                <a:solidFill>
                  <a:schemeClr val="tx1"/>
                </a:solidFill>
                <a:effectLst/>
                <a:latin typeface="Arial" charset="0"/>
                <a:ea typeface="ＭＳ Ｐゴシック" charset="0"/>
                <a:cs typeface="ＭＳ Ｐゴシック" charset="0"/>
              </a:rPr>
              <a:t>Procedure 20.8 </a:t>
            </a:r>
            <a:r>
              <a:rPr lang="en-US" sz="1200" kern="1200" baseline="0" dirty="0">
                <a:solidFill>
                  <a:schemeClr val="tx1"/>
                </a:solidFill>
                <a:effectLst/>
                <a:latin typeface="Arial" charset="0"/>
                <a:ea typeface="ＭＳ Ｐゴシック" charset="0"/>
                <a:cs typeface="ＭＳ Ｐゴシック" charset="0"/>
              </a:rPr>
              <a:t>describes how to determine a patient’s blood pressure.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29</a:t>
            </a:fld>
            <a:endParaRPr lang="en-US" dirty="0"/>
          </a:p>
        </p:txBody>
      </p:sp>
    </p:spTree>
    <p:extLst>
      <p:ext uri="{BB962C8B-B14F-4D97-AF65-F5344CB8AC3E}">
        <p14:creationId xmlns:p14="http://schemas.microsoft.com/office/powerpoint/2010/main" val="17874001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3</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270118584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Refer to Table 20.6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30</a:t>
            </a:fld>
            <a:endParaRPr lang="en-US" dirty="0"/>
          </a:p>
        </p:txBody>
      </p:sp>
    </p:spTree>
    <p:extLst>
      <p:ext uri="{BB962C8B-B14F-4D97-AF65-F5344CB8AC3E}">
        <p14:creationId xmlns:p14="http://schemas.microsoft.com/office/powerpoint/2010/main" val="405787464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31</a:t>
            </a:fld>
            <a:endParaRPr lang="en-US" dirty="0"/>
          </a:p>
        </p:txBody>
      </p:sp>
    </p:spTree>
    <p:extLst>
      <p:ext uri="{BB962C8B-B14F-4D97-AF65-F5344CB8AC3E}">
        <p14:creationId xmlns:p14="http://schemas.microsoft.com/office/powerpoint/2010/main" val="68208740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Also, the bladder might not be centered over the artery, there could have been a failure to wait </a:t>
            </a:r>
            <a:r>
              <a:rPr lang="en-US" dirty="0" smtClean="0"/>
              <a:t>1 to 2 </a:t>
            </a:r>
            <a:r>
              <a:rPr lang="en-US" dirty="0"/>
              <a:t>minutes between measurements, or the instruments are defective.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32</a:t>
            </a:fld>
            <a:endParaRPr lang="en-US" dirty="0"/>
          </a:p>
        </p:txBody>
      </p:sp>
    </p:spTree>
    <p:extLst>
      <p:ext uri="{BB962C8B-B14F-4D97-AF65-F5344CB8AC3E}">
        <p14:creationId xmlns:p14="http://schemas.microsoft.com/office/powerpoint/2010/main" val="20738246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During phase II, if you do not follow proper procedure in inflating the cuff, you may not hear these sounds because of their soft quality.</a:t>
            </a:r>
          </a:p>
          <a:p>
            <a:pPr lvl="0"/>
            <a:r>
              <a:rPr lang="en-US" sz="1200" kern="1200" dirty="0">
                <a:solidFill>
                  <a:schemeClr val="tx1"/>
                </a:solidFill>
                <a:effectLst/>
                <a:latin typeface="Arial" charset="0"/>
                <a:ea typeface="ＭＳ Ｐゴシック" charset="0"/>
                <a:cs typeface="ＭＳ Ｐゴシック" charset="0"/>
              </a:rPr>
              <a:t>If you do not inflate the cuff enough, you will miss the first two phases completely, and you will incorrectly interpret the beginning of phase III as the systolic blood pressure (phase I).</a:t>
            </a:r>
          </a:p>
          <a:p>
            <a:r>
              <a:rPr lang="en-US" sz="1200" kern="1200" dirty="0">
                <a:solidFill>
                  <a:schemeClr val="tx1"/>
                </a:solidFill>
                <a:effectLst/>
                <a:latin typeface="Arial" charset="0"/>
                <a:ea typeface="ＭＳ Ｐゴシック" charset="0"/>
                <a:cs typeface="ＭＳ Ｐゴシック" charset="0"/>
              </a:rPr>
              <a:t>During phase IV, sounds may disappear in children, in patients of any age after exercise or with a fever, or in a pregnant patient with anemia.</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33</a:t>
            </a:fld>
            <a:endParaRPr lang="en-US" dirty="0"/>
          </a:p>
        </p:txBody>
      </p:sp>
    </p:spTree>
    <p:extLst>
      <p:ext uri="{BB962C8B-B14F-4D97-AF65-F5344CB8AC3E}">
        <p14:creationId xmlns:p14="http://schemas.microsoft.com/office/powerpoint/2010/main" val="162877522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The diastolic and Korotkoff phases cannot be determined by this method. </a:t>
            </a:r>
          </a:p>
          <a:p>
            <a:pPr lvl="0"/>
            <a:r>
              <a:rPr lang="en-US" sz="1200" kern="1200" dirty="0">
                <a:solidFill>
                  <a:schemeClr val="tx1"/>
                </a:solidFill>
                <a:effectLst/>
                <a:latin typeface="Arial" charset="0"/>
                <a:ea typeface="ＭＳ Ｐゴシック" charset="0"/>
                <a:cs typeface="ＭＳ Ｐゴシック" charset="0"/>
              </a:rPr>
              <a:t>This method can be very useful in times of a medical emergency, such as shock, when the patient’s blood pressure cannot be auscultated.</a:t>
            </a:r>
          </a:p>
          <a:p>
            <a:r>
              <a:rPr lang="en-US" sz="1200" kern="1200" dirty="0">
                <a:solidFill>
                  <a:schemeClr val="tx1"/>
                </a:solidFill>
                <a:effectLst/>
                <a:latin typeface="Arial" charset="0"/>
                <a:ea typeface="ＭＳ Ｐゴシック" charset="0"/>
                <a:cs typeface="ＭＳ Ｐゴシック" charset="0"/>
              </a:rPr>
              <a:t>See the unnumbered boxed in the textbook for OSHA’s guidelines for measuring vital signs.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34</a:t>
            </a:fld>
            <a:endParaRPr lang="en-US" dirty="0"/>
          </a:p>
        </p:txBody>
      </p:sp>
    </p:spTree>
    <p:extLst>
      <p:ext uri="{BB962C8B-B14F-4D97-AF65-F5344CB8AC3E}">
        <p14:creationId xmlns:p14="http://schemas.microsoft.com/office/powerpoint/2010/main" val="376952207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Procedure 20.9 in the textbook describes how to perform pulse oximetry.</a:t>
            </a:r>
          </a:p>
          <a:p>
            <a:pPr lvl="0"/>
            <a:r>
              <a:rPr lang="en-US" sz="1200" kern="1200" dirty="0">
                <a:solidFill>
                  <a:schemeClr val="tx1"/>
                </a:solidFill>
                <a:effectLst/>
                <a:latin typeface="Arial" charset="0"/>
                <a:ea typeface="ＭＳ Ｐゴシック" charset="0"/>
              </a:rPr>
              <a:t>Fingernail polish must be removed before the clip is applied. If patient has artificial nails, the earlobe should be used.</a:t>
            </a:r>
          </a:p>
          <a:p>
            <a:pPr lvl="0"/>
            <a:r>
              <a:rPr lang="en-US" sz="1200" kern="1200" dirty="0">
                <a:solidFill>
                  <a:schemeClr val="tx1"/>
                </a:solidFill>
                <a:effectLst/>
                <a:latin typeface="Arial" charset="0"/>
                <a:ea typeface="ＭＳ Ｐゴシック" charset="0"/>
              </a:rPr>
              <a:t>Treatment, such as oxygen or bronchodilator therapies, usually is started when readings are 90% to 92% or lower.</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35</a:t>
            </a:fld>
            <a:endParaRPr lang="en-US" dirty="0"/>
          </a:p>
        </p:txBody>
      </p:sp>
    </p:spTree>
    <p:extLst>
      <p:ext uri="{BB962C8B-B14F-4D97-AF65-F5344CB8AC3E}">
        <p14:creationId xmlns:p14="http://schemas.microsoft.com/office/powerpoint/2010/main" val="201630374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If this is the patient’s first visit, anthropometric measurements are written in the history database and are used as reference information during future visits as needed.</a:t>
            </a:r>
          </a:p>
          <a:p>
            <a:pPr lvl="0"/>
            <a:r>
              <a:rPr lang="en-US" sz="1200" kern="1200" dirty="0">
                <a:solidFill>
                  <a:schemeClr val="tx1"/>
                </a:solidFill>
                <a:effectLst/>
                <a:latin typeface="Arial" charset="0"/>
                <a:ea typeface="ＭＳ Ｐゴシック" charset="0"/>
                <a:cs typeface="ＭＳ Ｐゴシック" charset="0"/>
              </a:rPr>
              <a:t>What are some diseases that require weight monitoring? </a:t>
            </a:r>
            <a:r>
              <a:rPr lang="en-US" sz="1200" i="1" kern="1200" dirty="0">
                <a:solidFill>
                  <a:schemeClr val="tx1"/>
                </a:solidFill>
                <a:effectLst/>
                <a:latin typeface="Arial" charset="0"/>
                <a:ea typeface="ＭＳ Ｐゴシック" charset="0"/>
                <a:cs typeface="ＭＳ Ｐゴシック" charset="0"/>
              </a:rPr>
              <a:t>(Hormone disorders [e.g., diabetes], growth patterns [seen in children], and eating disorders [e.g., obesity, bulimia] require accurate weight checks as part of every medical visit.)</a:t>
            </a:r>
            <a:endParaRPr lang="en-US" sz="1200" kern="1200" dirty="0">
              <a:solidFill>
                <a:schemeClr val="tx1"/>
              </a:solidFill>
              <a:effectLst/>
              <a:latin typeface="Arial" charset="0"/>
              <a:ea typeface="ＭＳ Ｐゴシック" charset="0"/>
              <a:cs typeface="ＭＳ Ｐゴシック" charset="0"/>
            </a:endParaRPr>
          </a:p>
          <a:p>
            <a:r>
              <a:rPr lang="en-US" sz="1200" kern="1200" dirty="0">
                <a:solidFill>
                  <a:schemeClr val="tx1"/>
                </a:solidFill>
                <a:effectLst/>
                <a:latin typeface="Arial" charset="0"/>
                <a:ea typeface="ＭＳ Ｐゴシック" charset="0"/>
                <a:cs typeface="ＭＳ Ｐゴシック" charset="0"/>
              </a:rPr>
              <a:t>When patients are unstable, assist them onto the scale and help them balance themselves.</a:t>
            </a:r>
          </a:p>
          <a:p>
            <a:r>
              <a:rPr lang="en-US" sz="1200" kern="1200" dirty="0">
                <a:solidFill>
                  <a:schemeClr val="tx1"/>
                </a:solidFill>
                <a:effectLst/>
                <a:latin typeface="Arial" charset="0"/>
                <a:ea typeface="ＭＳ Ｐゴシック" charset="0"/>
                <a:cs typeface="ＭＳ Ｐゴシック" charset="0"/>
              </a:rPr>
              <a:t>Procedure</a:t>
            </a:r>
            <a:r>
              <a:rPr lang="en-US" sz="1200" kern="1200" baseline="0" dirty="0">
                <a:solidFill>
                  <a:schemeClr val="tx1"/>
                </a:solidFill>
                <a:effectLst/>
                <a:latin typeface="Arial" charset="0"/>
                <a:ea typeface="ＭＳ Ｐゴシック" charset="0"/>
                <a:cs typeface="ＭＳ Ｐゴシック" charset="0"/>
              </a:rPr>
              <a:t> 20.10 describes how to measure a patient’s weight and height.</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36</a:t>
            </a:fld>
            <a:endParaRPr lang="en-US" dirty="0"/>
          </a:p>
        </p:txBody>
      </p:sp>
    </p:spTree>
    <p:extLst>
      <p:ext uri="{BB962C8B-B14F-4D97-AF65-F5344CB8AC3E}">
        <p14:creationId xmlns:p14="http://schemas.microsoft.com/office/powerpoint/2010/main" val="51431460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If the physician prescribes weight measurement at home, make sure the patient understands the importance of weighing himself or herself each day at the same time in clothing of similar weight.</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37</a:t>
            </a:fld>
            <a:endParaRPr lang="en-US" dirty="0"/>
          </a:p>
        </p:txBody>
      </p:sp>
    </p:spTree>
    <p:extLst>
      <p:ext uri="{BB962C8B-B14F-4D97-AF65-F5344CB8AC3E}">
        <p14:creationId xmlns:p14="http://schemas.microsoft.com/office/powerpoint/2010/main" val="8589558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Use diagrams to teach pulse points, and have the patient measure your pulse to assess the patient’s accuracy and to provide any needed assistance.</a:t>
            </a:r>
          </a:p>
          <a:p>
            <a:pPr lvl="0"/>
            <a:r>
              <a:rPr lang="en-US" sz="1200" kern="1200" dirty="0">
                <a:solidFill>
                  <a:schemeClr val="tx1"/>
                </a:solidFill>
                <a:effectLst/>
                <a:latin typeface="Arial" charset="0"/>
                <a:ea typeface="ＭＳ Ｐゴシック" charset="0"/>
                <a:cs typeface="ＭＳ Ｐゴシック" charset="0"/>
              </a:rPr>
              <a:t>The patient and all caregivers also should be taught self-assessment of impending complications and how to perform preventive breathing exercises.</a:t>
            </a:r>
          </a:p>
          <a:p>
            <a:r>
              <a:rPr lang="en-US" sz="1200" kern="1200" dirty="0">
                <a:solidFill>
                  <a:schemeClr val="tx1"/>
                </a:solidFill>
                <a:effectLst/>
                <a:latin typeface="Arial" charset="0"/>
                <a:ea typeface="ＭＳ Ｐゴシック" charset="0"/>
                <a:cs typeface="ＭＳ Ｐゴシック" charset="0"/>
              </a:rPr>
              <a:t>Have an assortment of weight management literature available for the patient to take home, and use community resources when indicated to help the patient with weight-related issues.</a:t>
            </a:r>
          </a:p>
          <a:p>
            <a:r>
              <a:rPr lang="en-US" sz="1200" kern="1200" dirty="0">
                <a:solidFill>
                  <a:schemeClr val="tx1"/>
                </a:solidFill>
                <a:effectLst/>
                <a:latin typeface="Arial" charset="0"/>
                <a:ea typeface="ＭＳ Ｐゴシック" charset="0"/>
              </a:rPr>
              <a:t>Keep in mind that results of vital signs can cause patient anxiety and concern.</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38</a:t>
            </a:fld>
            <a:endParaRPr lang="en-US" dirty="0"/>
          </a:p>
        </p:txBody>
      </p:sp>
    </p:spTree>
    <p:extLst>
      <p:ext uri="{BB962C8B-B14F-4D97-AF65-F5344CB8AC3E}">
        <p14:creationId xmlns:p14="http://schemas.microsoft.com/office/powerpoint/2010/main" val="6764647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4</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24103203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5</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16282291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These signs are the human body’s indicators of internal</a:t>
            </a:r>
            <a:r>
              <a:rPr lang="en-US" sz="1200" kern="1200" baseline="0" dirty="0">
                <a:solidFill>
                  <a:schemeClr val="tx1"/>
                </a:solidFill>
                <a:effectLst/>
                <a:latin typeface="Arial" charset="0"/>
                <a:ea typeface="ＭＳ Ｐゴシック" charset="0"/>
                <a:cs typeface="ＭＳ Ｐゴシック" charset="0"/>
              </a:rPr>
              <a:t> homeostasis </a:t>
            </a:r>
            <a:r>
              <a:rPr lang="en-US" sz="1200" kern="1200" dirty="0">
                <a:solidFill>
                  <a:schemeClr val="tx1"/>
                </a:solidFill>
                <a:effectLst/>
                <a:latin typeface="Arial" charset="0"/>
                <a:ea typeface="ＭＳ Ｐゴシック" charset="0"/>
                <a:cs typeface="ＭＳ Ｐゴシック" charset="0"/>
              </a:rPr>
              <a:t>and the patient’s general state of health.</a:t>
            </a:r>
          </a:p>
          <a:p>
            <a:pPr lvl="0"/>
            <a:r>
              <a:rPr lang="en-US" sz="1200" kern="1200" dirty="0">
                <a:solidFill>
                  <a:schemeClr val="tx1"/>
                </a:solidFill>
                <a:effectLst/>
                <a:latin typeface="Arial" charset="0"/>
                <a:ea typeface="ＭＳ Ｐゴシック" charset="0"/>
                <a:cs typeface="ＭＳ Ｐゴシック" charset="0"/>
              </a:rPr>
              <a:t>Because medical assistants are chiefly responsible for obtaining these measurements, it is imperative that they have confidence in the theoretic and practical applications of vital sign measurement.</a:t>
            </a:r>
          </a:p>
          <a:p>
            <a:pPr lvl="0"/>
            <a:r>
              <a:rPr lang="en-US" sz="1200" kern="1200" dirty="0">
                <a:solidFill>
                  <a:schemeClr val="tx1"/>
                </a:solidFill>
                <a:effectLst/>
                <a:latin typeface="Arial" charset="0"/>
                <a:ea typeface="ＭＳ Ｐゴシック" charset="0"/>
                <a:cs typeface="ＭＳ Ｐゴシック" charset="0"/>
              </a:rPr>
              <a:t>Though the medical assistant obtains vital signs routinely, it is a task that requires consistent attention to accuracy and detail.</a:t>
            </a:r>
          </a:p>
          <a:p>
            <a:r>
              <a:rPr lang="en-US" sz="1200" kern="1200" dirty="0">
                <a:solidFill>
                  <a:schemeClr val="tx1"/>
                </a:solidFill>
                <a:effectLst/>
                <a:latin typeface="Arial" charset="0"/>
                <a:ea typeface="ＭＳ Ｐゴシック" charset="0"/>
                <a:cs typeface="ＭＳ Ｐゴシック" charset="0"/>
              </a:rPr>
              <a:t>What are the anthropometric measurements? </a:t>
            </a:r>
            <a:r>
              <a:rPr lang="en-US" sz="1200" i="1" kern="1200" dirty="0">
                <a:solidFill>
                  <a:schemeClr val="tx1"/>
                </a:solidFill>
                <a:effectLst/>
                <a:latin typeface="Arial" charset="0"/>
                <a:ea typeface="ＭＳ Ｐゴシック" charset="0"/>
                <a:cs typeface="ＭＳ Ｐゴシック" charset="0"/>
              </a:rPr>
              <a:t>(These measurements include height, weight, body mass index [BMI], and other body measurements, such as fat composition and an infant’s head circumference.)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a:t>
            </a:fld>
            <a:endParaRPr lang="en-US" dirty="0"/>
          </a:p>
        </p:txBody>
      </p:sp>
    </p:spTree>
    <p:extLst>
      <p:ext uri="{BB962C8B-B14F-4D97-AF65-F5344CB8AC3E}">
        <p14:creationId xmlns:p14="http://schemas.microsoft.com/office/powerpoint/2010/main" val="28468041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Measurements sometimes must be obtained a second time, after the patient is more calm or comfortable.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7</a:t>
            </a:fld>
            <a:endParaRPr lang="en-US" dirty="0"/>
          </a:p>
        </p:txBody>
      </p:sp>
    </p:spTree>
    <p:extLst>
      <p:ext uri="{BB962C8B-B14F-4D97-AF65-F5344CB8AC3E}">
        <p14:creationId xmlns:p14="http://schemas.microsoft.com/office/powerpoint/2010/main" val="29838764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Body</a:t>
            </a:r>
            <a:r>
              <a:rPr lang="en-US" sz="1200" kern="1200" baseline="0" dirty="0">
                <a:solidFill>
                  <a:schemeClr val="tx1"/>
                </a:solidFill>
                <a:effectLst/>
                <a:latin typeface="Arial" charset="0"/>
                <a:ea typeface="ＭＳ Ｐゴシック" charset="0"/>
                <a:cs typeface="ＭＳ Ｐゴシック" charset="0"/>
              </a:rPr>
              <a:t> temperature is defined as the balance between heat lost and heat produced by the body.</a:t>
            </a:r>
            <a:endParaRPr lang="en-US" sz="1200" kern="1200" dirty="0">
              <a:solidFill>
                <a:schemeClr val="tx1"/>
              </a:solidFill>
              <a:effectLst/>
              <a:latin typeface="Arial" charset="0"/>
              <a:ea typeface="ＭＳ Ｐゴシック" charset="0"/>
              <a:cs typeface="ＭＳ Ｐゴシック" charset="0"/>
            </a:endParaRPr>
          </a:p>
          <a:p>
            <a:pPr lvl="0"/>
            <a:r>
              <a:rPr lang="en-US" sz="1200" kern="1200" dirty="0">
                <a:solidFill>
                  <a:schemeClr val="tx1"/>
                </a:solidFill>
                <a:effectLst/>
                <a:latin typeface="Arial" charset="0"/>
                <a:ea typeface="ＭＳ Ｐゴシック" charset="0"/>
                <a:cs typeface="ＭＳ Ｐゴシック" charset="0"/>
              </a:rPr>
              <a:t>The temperature of younger children fluctuates due to external factors, and older individuals lose ability to respond therapeutically to temperature extremes.</a:t>
            </a:r>
          </a:p>
          <a:p>
            <a:pPr lvl="0"/>
            <a:r>
              <a:rPr lang="en-US" sz="1200" kern="1200" dirty="0">
                <a:solidFill>
                  <a:schemeClr val="tx1"/>
                </a:solidFill>
                <a:effectLst/>
                <a:latin typeface="Arial" charset="0"/>
                <a:ea typeface="ＭＳ Ｐゴシック" charset="0"/>
                <a:cs typeface="ＭＳ Ｐゴシック" charset="0"/>
              </a:rPr>
              <a:t>The secretion of hormones during the menstrual cycle causes fluctuations in temperature.</a:t>
            </a:r>
          </a:p>
          <a:p>
            <a:pPr lvl="0"/>
            <a:r>
              <a:rPr lang="en-US" sz="1200" kern="1200" dirty="0">
                <a:solidFill>
                  <a:schemeClr val="tx1"/>
                </a:solidFill>
                <a:effectLst/>
                <a:latin typeface="Arial" charset="0"/>
                <a:ea typeface="ＭＳ Ｐゴシック" charset="0"/>
                <a:cs typeface="ＭＳ Ｐゴシック" charset="0"/>
              </a:rPr>
              <a:t>Explain the three types of fevers. </a:t>
            </a:r>
            <a:r>
              <a:rPr lang="en-US" sz="1200" i="1" kern="1200" dirty="0">
                <a:solidFill>
                  <a:schemeClr val="tx1"/>
                </a:solidFill>
                <a:effectLst/>
                <a:latin typeface="Arial" charset="0"/>
                <a:ea typeface="ＭＳ Ｐゴシック" charset="0"/>
                <a:cs typeface="ＭＳ Ｐゴシック" charset="0"/>
              </a:rPr>
              <a:t>(Continuous fevers stay above the normal range, but fluctuate 3 degrees or less. Intermittent fevers come and go, alternating between elevated and normal temperatures. Remittent fevers fluctuate considerably and never return to the normal range. Refer to Figure 20.1 in the textbook.)</a:t>
            </a:r>
            <a:endParaRPr lang="en-US" sz="1200" kern="1200" dirty="0">
              <a:solidFill>
                <a:schemeClr val="tx1"/>
              </a:solidFill>
              <a:effectLst/>
              <a:latin typeface="Arial" charset="0"/>
              <a:ea typeface="ＭＳ Ｐゴシック" charset="0"/>
              <a:cs typeface="ＭＳ Ｐゴシック" charset="0"/>
            </a:endParaRPr>
          </a:p>
          <a:p>
            <a:r>
              <a:rPr lang="en-US" sz="1200" kern="1200" dirty="0">
                <a:solidFill>
                  <a:schemeClr val="tx1"/>
                </a:solidFill>
                <a:effectLst/>
                <a:latin typeface="Arial" charset="0"/>
                <a:ea typeface="ＭＳ Ｐゴシック" charset="0"/>
                <a:cs typeface="ＭＳ Ｐゴシック" charset="0"/>
              </a:rPr>
              <a:t>Patients with fever usually have loss of appetite (anorexia), headache, thirst, flushed face, hot skin, and general malaise.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8</a:t>
            </a:fld>
            <a:endParaRPr lang="en-US" dirty="0"/>
          </a:p>
        </p:txBody>
      </p:sp>
    </p:spTree>
    <p:extLst>
      <p:ext uri="{BB962C8B-B14F-4D97-AF65-F5344CB8AC3E}">
        <p14:creationId xmlns:p14="http://schemas.microsoft.com/office/powerpoint/2010/main" val="20337888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Refer to Table 20.1 in the textbook.</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9</a:t>
            </a:fld>
            <a:endParaRPr lang="en-US" dirty="0"/>
          </a:p>
        </p:txBody>
      </p:sp>
    </p:spTree>
    <p:extLst>
      <p:ext uri="{BB962C8B-B14F-4D97-AF65-F5344CB8AC3E}">
        <p14:creationId xmlns:p14="http://schemas.microsoft.com/office/powerpoint/2010/main" val="37493477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Rectangle 13"/>
          <p:cNvSpPr>
            <a:spLocks noGrp="1" noChangeArrowheads="1"/>
          </p:cNvSpPr>
          <p:nvPr>
            <p:ph type="sldNum" sz="quarter" idx="4"/>
          </p:nvPr>
        </p:nvSpPr>
        <p:spPr bwMode="auto">
          <a:xfrm>
            <a:off x="7715250" y="6593696"/>
            <a:ext cx="1327150" cy="267547"/>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000" i="0" smtClean="0">
                <a:solidFill>
                  <a:schemeClr val="bg2"/>
                </a:solidFill>
                <a:ea typeface="ＭＳ Ｐゴシック" charset="-128"/>
                <a:cs typeface="Arial" charset="0"/>
              </a:defRPr>
            </a:lvl1pPr>
          </a:lstStyle>
          <a:p>
            <a:pPr>
              <a:defRPr/>
            </a:pPr>
            <a:r>
              <a:rPr lang="en-GB" dirty="0"/>
              <a:t> </a:t>
            </a:r>
            <a:fld id="{71EFB42C-6A15-4A9A-871B-37380EDB6A26}" type="slidenum">
              <a:rPr lang="en-GB" sz="800" smtClean="0"/>
              <a:pPr>
                <a:defRPr/>
              </a:pPr>
              <a:t>‹#›</a:t>
            </a:fld>
            <a:endParaRPr lang="en-GB" dirty="0"/>
          </a:p>
          <a:p>
            <a:pPr>
              <a:defRPr/>
            </a:pPr>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76865" y="1388534"/>
            <a:ext cx="2536798"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120062" y="982132"/>
            <a:ext cx="3855539" cy="4893735"/>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76865" y="3031065"/>
            <a:ext cx="2536798"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1/5/2020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mtClean="0"/>
          </a:p>
          <a:p>
            <a:pPr>
              <a:defRPr/>
            </a:pPr>
            <a:endParaRPr lang="en-GB" dirty="0"/>
          </a:p>
        </p:txBody>
      </p:sp>
      <p:cxnSp>
        <p:nvCxnSpPr>
          <p:cNvPr id="16" name="Straight Connector 15"/>
          <p:cNvCxnSpPr/>
          <p:nvPr/>
        </p:nvCxnSpPr>
        <p:spPr>
          <a:xfrm>
            <a:off x="1278466" y="2912533"/>
            <a:ext cx="233359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73991935"/>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76865" y="1883832"/>
            <a:ext cx="3632202" cy="1371600"/>
          </a:xfrm>
        </p:spPr>
        <p:txBody>
          <a:bodyPr anchor="b">
            <a:normAutofit/>
          </a:bodyPr>
          <a:lstStyle>
            <a:lvl1pPr algn="ctr">
              <a:defRPr sz="24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5183069" y="1032933"/>
            <a:ext cx="2929463" cy="4792136"/>
          </a:xfrm>
          <a:prstGeom prst="roundRect">
            <a:avLst>
              <a:gd name="adj" fmla="val 0"/>
            </a:avLst>
          </a:prstGeom>
          <a:ln w="57150" cmpd="thickThin">
            <a:solidFill>
              <a:schemeClr val="tx1">
                <a:lumMod val="50000"/>
                <a:lumOff val="5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76865" y="3255432"/>
            <a:ext cx="3632201" cy="1828800"/>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1/5/2020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mtClean="0"/>
          </a:p>
          <a:p>
            <a:pPr>
              <a:defRPr/>
            </a:pPr>
            <a:endParaRPr lang="en-GB" dirty="0"/>
          </a:p>
        </p:txBody>
      </p:sp>
    </p:spTree>
    <p:extLst>
      <p:ext uri="{BB962C8B-B14F-4D97-AF65-F5344CB8AC3E}">
        <p14:creationId xmlns:p14="http://schemas.microsoft.com/office/powerpoint/2010/main" val="1932433249"/>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76866" y="4815415"/>
            <a:ext cx="6798734"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26260" y="1032933"/>
            <a:ext cx="7091482" cy="3361269"/>
          </a:xfrm>
          <a:prstGeom prst="roundRect">
            <a:avLst>
              <a:gd name="adj" fmla="val 0"/>
            </a:avLst>
          </a:prstGeom>
          <a:ln w="57150" cmpd="thickThin">
            <a:solidFill>
              <a:schemeClr val="tx1">
                <a:lumMod val="50000"/>
                <a:lumOff val="5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76866" y="5382153"/>
            <a:ext cx="6798734" cy="493712"/>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1/5/2020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mtClean="0"/>
          </a:p>
          <a:p>
            <a:pPr>
              <a:defRPr/>
            </a:pPr>
            <a:endParaRPr lang="en-GB" dirty="0"/>
          </a:p>
        </p:txBody>
      </p:sp>
    </p:spTree>
    <p:extLst>
      <p:ext uri="{BB962C8B-B14F-4D97-AF65-F5344CB8AC3E}">
        <p14:creationId xmlns:p14="http://schemas.microsoft.com/office/powerpoint/2010/main" val="3795503055"/>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76866" y="906873"/>
            <a:ext cx="6798734" cy="3097860"/>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76865" y="4275666"/>
            <a:ext cx="6798736" cy="1600202"/>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mtClean="0"/>
          </a:p>
          <a:p>
            <a:pPr>
              <a:defRPr/>
            </a:pPr>
            <a:endParaRPr lang="en-GB" dirty="0"/>
          </a:p>
        </p:txBody>
      </p:sp>
      <p:cxnSp>
        <p:nvCxnSpPr>
          <p:cNvPr id="15" name="Straight Connector 14"/>
          <p:cNvCxnSpPr/>
          <p:nvPr/>
        </p:nvCxnSpPr>
        <p:spPr>
          <a:xfrm>
            <a:off x="1278465" y="4140199"/>
            <a:ext cx="6606425"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1812563"/>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34333" y="982132"/>
            <a:ext cx="6400250"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00200" y="3352799"/>
            <a:ext cx="5892798" cy="651933"/>
          </a:xfrm>
        </p:spPr>
        <p:txBody>
          <a:bodyPr anchor="ctr">
            <a:normAutofit/>
          </a:bodyPr>
          <a:lstStyle>
            <a:lvl1pPr marL="0" indent="0" algn="r">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176863" y="4343400"/>
            <a:ext cx="6798738"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mtClean="0"/>
          </a:p>
          <a:p>
            <a:pPr>
              <a:defRPr/>
            </a:pPr>
            <a:endParaRPr lang="en-GB" dirty="0"/>
          </a:p>
        </p:txBody>
      </p:sp>
      <p:sp>
        <p:nvSpPr>
          <p:cNvPr id="14" name="TextBox 13"/>
          <p:cNvSpPr txBox="1"/>
          <p:nvPr/>
        </p:nvSpPr>
        <p:spPr>
          <a:xfrm>
            <a:off x="849969" y="905362"/>
            <a:ext cx="457319" cy="584776"/>
          </a:xfrm>
          <a:prstGeom prst="rect">
            <a:avLst/>
          </a:prstGeom>
        </p:spPr>
        <p:txBody>
          <a:bodyPr vert="horz" lIns="91440" tIns="45720" rIns="91440" bIns="45720" rtlCol="0" anchor="ctr">
            <a:noAutofit/>
          </a:bodyPr>
          <a:lstStyle/>
          <a:p>
            <a:pPr lvl="0"/>
            <a:r>
              <a:rPr lang="en-US" sz="7200" dirty="0">
                <a:solidFill>
                  <a:schemeClr val="tx1"/>
                </a:solidFill>
                <a:effectLst/>
              </a:rPr>
              <a:t>“</a:t>
            </a:r>
          </a:p>
        </p:txBody>
      </p:sp>
      <p:sp>
        <p:nvSpPr>
          <p:cNvPr id="15" name="TextBox 14"/>
          <p:cNvSpPr txBox="1"/>
          <p:nvPr/>
        </p:nvSpPr>
        <p:spPr>
          <a:xfrm>
            <a:off x="7633503" y="2827870"/>
            <a:ext cx="457319" cy="584776"/>
          </a:xfrm>
          <a:prstGeom prst="rect">
            <a:avLst/>
          </a:prstGeom>
        </p:spPr>
        <p:txBody>
          <a:bodyPr vert="horz" lIns="91440" tIns="45720" rIns="91440" bIns="45720" rtlCol="0" anchor="ctr">
            <a:noAutofit/>
          </a:bodyPr>
          <a:lstStyle/>
          <a:p>
            <a:pPr lvl="0" algn="r"/>
            <a:r>
              <a:rPr lang="en-US" sz="7200" dirty="0">
                <a:solidFill>
                  <a:schemeClr val="tx1"/>
                </a:solidFill>
                <a:effectLst/>
              </a:rPr>
              <a:t>”</a:t>
            </a:r>
          </a:p>
        </p:txBody>
      </p:sp>
      <p:cxnSp>
        <p:nvCxnSpPr>
          <p:cNvPr id="19" name="Straight Connector 18"/>
          <p:cNvCxnSpPr/>
          <p:nvPr/>
        </p:nvCxnSpPr>
        <p:spPr>
          <a:xfrm>
            <a:off x="1278466" y="4140199"/>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27194033"/>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76869" y="3308581"/>
            <a:ext cx="679872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76868" y="4777381"/>
            <a:ext cx="6798730" cy="8604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mtClean="0"/>
          </a:p>
          <a:p>
            <a:pPr>
              <a:defRPr/>
            </a:pPr>
            <a:endParaRPr lang="en-GB" dirty="0"/>
          </a:p>
        </p:txBody>
      </p:sp>
    </p:spTree>
    <p:extLst>
      <p:ext uri="{BB962C8B-B14F-4D97-AF65-F5344CB8AC3E}">
        <p14:creationId xmlns:p14="http://schemas.microsoft.com/office/powerpoint/2010/main" val="2688349500"/>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09416" y="982132"/>
            <a:ext cx="632516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8" name="Text Placeholder 2"/>
          <p:cNvSpPr>
            <a:spLocks noGrp="1"/>
          </p:cNvSpPr>
          <p:nvPr>
            <p:ph type="body" idx="13"/>
          </p:nvPr>
        </p:nvSpPr>
        <p:spPr>
          <a:xfrm>
            <a:off x="1176868" y="3639312"/>
            <a:ext cx="6798730" cy="886968"/>
          </a:xfrm>
        </p:spPr>
        <p:txBody>
          <a:bodyPr anchor="b">
            <a:normAutofit/>
          </a:bodyPr>
          <a:lstStyle>
            <a:lvl1pPr marL="0" indent="0" algn="l">
              <a:spcBef>
                <a:spcPts val="0"/>
              </a:spcBef>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176865" y="4529667"/>
            <a:ext cx="6798736" cy="1346200"/>
          </a:xfrm>
        </p:spPr>
        <p:txBody>
          <a:bodyPr anchor="t">
            <a:normAutofit/>
          </a:bodyPr>
          <a:lstStyle>
            <a:lvl1pPr marL="0" indent="0" algn="l">
              <a:buNone/>
              <a:defRPr sz="1600">
                <a:solidFill>
                  <a:schemeClr val="tx1"/>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mtClean="0"/>
          </a:p>
          <a:p>
            <a:pPr>
              <a:defRPr/>
            </a:pPr>
            <a:endParaRPr lang="en-GB" dirty="0"/>
          </a:p>
        </p:txBody>
      </p:sp>
      <p:sp>
        <p:nvSpPr>
          <p:cNvPr id="12" name="TextBox 11"/>
          <p:cNvSpPr txBox="1"/>
          <p:nvPr/>
        </p:nvSpPr>
        <p:spPr>
          <a:xfrm>
            <a:off x="878060" y="896895"/>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7649796" y="2607728"/>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278466" y="342900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46847622"/>
      </p:ext>
    </p:extLst>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176865" y="982131"/>
            <a:ext cx="6798734" cy="2294467"/>
          </a:xfrm>
        </p:spPr>
        <p:txBody>
          <a:bodyPr vert="horz" lIns="91440" tIns="45720" rIns="91440" bIns="45720" rtlCol="0" anchor="ctr">
            <a:normAutofit/>
          </a:bodyPr>
          <a:lstStyle>
            <a:lvl1pPr>
              <a:defRPr lang="en-US" sz="3200" b="0" dirty="0"/>
            </a:lvl1pPr>
          </a:lstStyle>
          <a:p>
            <a:pPr marL="0" lvl="0"/>
            <a:r>
              <a:rPr lang="en-US" smtClean="0"/>
              <a:t>Click to edit Master title style</a:t>
            </a:r>
            <a:endParaRPr lang="en-US" dirty="0"/>
          </a:p>
        </p:txBody>
      </p:sp>
      <p:sp>
        <p:nvSpPr>
          <p:cNvPr id="14" name="Text Placeholder 2"/>
          <p:cNvSpPr>
            <a:spLocks noGrp="1"/>
          </p:cNvSpPr>
          <p:nvPr>
            <p:ph type="body" idx="13"/>
          </p:nvPr>
        </p:nvSpPr>
        <p:spPr>
          <a:xfrm>
            <a:off x="1176868" y="3566160"/>
            <a:ext cx="6798730" cy="905256"/>
          </a:xfrm>
        </p:spPr>
        <p:txBody>
          <a:bodyPr anchor="b">
            <a:normAutofit/>
          </a:bodyPr>
          <a:lstStyle>
            <a:lvl1pPr marL="0" indent="0" algn="l">
              <a:spcBef>
                <a:spcPts val="0"/>
              </a:spcBef>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176866" y="4470400"/>
            <a:ext cx="6798734" cy="1405467"/>
          </a:xfrm>
        </p:spPr>
        <p:txBody>
          <a:bodyPr anchor="t">
            <a:normAutofit/>
          </a:bodyPr>
          <a:lstStyle>
            <a:lvl1pPr marL="0" indent="0" algn="l">
              <a:buNone/>
              <a:defRPr sz="1600">
                <a:solidFill>
                  <a:schemeClr val="tx1"/>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mtClean="0"/>
          </a:p>
          <a:p>
            <a:pPr>
              <a:defRPr/>
            </a:pPr>
            <a:endParaRPr lang="en-GB" dirty="0"/>
          </a:p>
        </p:txBody>
      </p:sp>
      <p:cxnSp>
        <p:nvCxnSpPr>
          <p:cNvPr id="15" name="Straight Connector 14"/>
          <p:cNvCxnSpPr/>
          <p:nvPr/>
        </p:nvCxnSpPr>
        <p:spPr>
          <a:xfrm>
            <a:off x="1278469" y="3429000"/>
            <a:ext cx="6606421"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17582849"/>
      </p:ext>
    </p:extLst>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76865" y="2490135"/>
            <a:ext cx="6798736" cy="3385733"/>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mtClean="0"/>
          </a:p>
          <a:p>
            <a:pPr>
              <a:defRPr/>
            </a:pPr>
            <a:endParaRPr lang="en-GB" dirty="0"/>
          </a:p>
        </p:txBody>
      </p:sp>
      <p:cxnSp>
        <p:nvCxnSpPr>
          <p:cNvPr id="14" name="Straight Connector 13"/>
          <p:cNvCxnSpPr/>
          <p:nvPr/>
        </p:nvCxnSpPr>
        <p:spPr>
          <a:xfrm>
            <a:off x="1278466" y="2354670"/>
            <a:ext cx="660642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68801853"/>
      </p:ext>
    </p:extLst>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56667" y="906873"/>
            <a:ext cx="1618930" cy="496899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76867" y="906873"/>
            <a:ext cx="4915509" cy="4968993"/>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mtClean="0"/>
          </a:p>
          <a:p>
            <a:pPr>
              <a:defRPr/>
            </a:pPr>
            <a:endParaRPr lang="en-GB" dirty="0"/>
          </a:p>
        </p:txBody>
      </p:sp>
      <p:cxnSp>
        <p:nvCxnSpPr>
          <p:cNvPr id="14" name="Straight Connector 13"/>
          <p:cNvCxnSpPr/>
          <p:nvPr/>
        </p:nvCxnSpPr>
        <p:spPr>
          <a:xfrm>
            <a:off x="6245512" y="906873"/>
            <a:ext cx="0" cy="4968993"/>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88530909"/>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13"/>
          <p:cNvSpPr>
            <a:spLocks noGrp="1" noChangeArrowheads="1"/>
          </p:cNvSpPr>
          <p:nvPr>
            <p:ph type="sldNum" sz="quarter" idx="4"/>
          </p:nvPr>
        </p:nvSpPr>
        <p:spPr bwMode="auto">
          <a:xfrm>
            <a:off x="7715250" y="6593696"/>
            <a:ext cx="1327150" cy="267547"/>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000" i="0" smtClean="0">
                <a:solidFill>
                  <a:schemeClr val="bg2"/>
                </a:solidFill>
                <a:ea typeface="ＭＳ Ｐゴシック" charset="-128"/>
                <a:cs typeface="Arial" charset="0"/>
              </a:defRPr>
            </a:lvl1pPr>
          </a:lstStyle>
          <a:p>
            <a:pPr>
              <a:defRPr/>
            </a:pPr>
            <a:r>
              <a:rPr lang="en-GB" dirty="0"/>
              <a:t> </a:t>
            </a:r>
            <a:fld id="{71EFB42C-6A15-4A9A-871B-37380EDB6A26}" type="slidenum">
              <a:rPr lang="en-GB" sz="800" smtClean="0"/>
              <a:pPr>
                <a:defRPr/>
              </a:pPr>
              <a:t>‹#›</a:t>
            </a:fld>
            <a:endParaRPr lang="en-GB" dirty="0"/>
          </a:p>
          <a:p>
            <a:pPr>
              <a:defRPr/>
            </a:pPr>
            <a:endParaRPr lang="en-GB"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8" name="Group 17"/>
          <p:cNvGrpSpPr/>
          <p:nvPr/>
        </p:nvGrpSpPr>
        <p:grpSpPr>
          <a:xfrm>
            <a:off x="0" y="0"/>
            <a:ext cx="9144677" cy="6858000"/>
            <a:chOff x="0" y="0"/>
            <a:chExt cx="9144677" cy="6858000"/>
          </a:xfrm>
        </p:grpSpPr>
        <p:pic>
          <p:nvPicPr>
            <p:cNvPr id="8" name="Picture 7" descr="S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1" name="Rectangle 10"/>
            <p:cNvSpPr/>
            <p:nvPr/>
          </p:nvSpPr>
          <p:spPr>
            <a:xfrm>
              <a:off x="1515532" y="1520422"/>
              <a:ext cx="6112935" cy="3818468"/>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2" name="Picture 11"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l="-2" r="47959"/>
            <a:stretch/>
          </p:blipFill>
          <p:spPr>
            <a:xfrm>
              <a:off x="0" y="3128434"/>
              <a:ext cx="1664208" cy="612648"/>
            </a:xfrm>
            <a:prstGeom prst="rect">
              <a:avLst/>
            </a:prstGeom>
          </p:spPr>
        </p:pic>
        <p:pic>
          <p:nvPicPr>
            <p:cNvPr id="13" name="Picture 12"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l="-2" r="47959"/>
            <a:stretch/>
          </p:blipFill>
          <p:spPr>
            <a:xfrm>
              <a:off x="7480469" y="3128434"/>
              <a:ext cx="1664208" cy="612648"/>
            </a:xfrm>
            <a:prstGeom prst="rect">
              <a:avLst/>
            </a:prstGeom>
          </p:spPr>
        </p:pic>
      </p:grpSp>
      <p:sp>
        <p:nvSpPr>
          <p:cNvPr id="2" name="Title 1"/>
          <p:cNvSpPr>
            <a:spLocks noGrp="1"/>
          </p:cNvSpPr>
          <p:nvPr>
            <p:ph type="ctrTitle"/>
          </p:nvPr>
        </p:nvSpPr>
        <p:spPr>
          <a:xfrm>
            <a:off x="1921934" y="1811863"/>
            <a:ext cx="5308866" cy="1515533"/>
          </a:xfrm>
        </p:spPr>
        <p:txBody>
          <a:bodyPr anchor="b">
            <a:noAutofit/>
          </a:bodyPr>
          <a:lstStyle>
            <a:lvl1pPr algn="ctr">
              <a:defRPr sz="48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921934" y="3598327"/>
            <a:ext cx="5308866" cy="1377651"/>
          </a:xfrm>
        </p:spPr>
        <p:txBody>
          <a:bodyPr anchor="t">
            <a:normAutofit/>
          </a:bodyPr>
          <a:lstStyle>
            <a:lvl1pPr marL="0" indent="0" algn="ctr">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6065417" y="5054602"/>
            <a:ext cx="673276" cy="279400"/>
          </a:xfrm>
        </p:spPr>
        <p:txBody>
          <a:bodyPr/>
          <a:lstStyle/>
          <a:p>
            <a:fld id="{B61BEF0D-F0BB-DE4B-95CE-6DB70DBA9567}" type="datetimeFigureOut">
              <a:rPr lang="en-US" dirty="0"/>
              <a:pPr/>
              <a:t>1/5/2020</a:t>
            </a:fld>
            <a:endParaRPr lang="en-US" dirty="0"/>
          </a:p>
        </p:txBody>
      </p:sp>
      <p:sp>
        <p:nvSpPr>
          <p:cNvPr id="5" name="Footer Placeholder 4"/>
          <p:cNvSpPr>
            <a:spLocks noGrp="1"/>
          </p:cNvSpPr>
          <p:nvPr>
            <p:ph type="ftr" sz="quarter" idx="11"/>
          </p:nvPr>
        </p:nvSpPr>
        <p:spPr>
          <a:xfrm>
            <a:off x="1921934" y="5054602"/>
            <a:ext cx="4064860" cy="279400"/>
          </a:xfrm>
        </p:spPr>
        <p:txBody>
          <a:bodyPr/>
          <a:lstStyle/>
          <a:p>
            <a:endParaRPr lang="en-US" dirty="0"/>
          </a:p>
        </p:txBody>
      </p:sp>
      <p:sp>
        <p:nvSpPr>
          <p:cNvPr id="6" name="Slide Number Placeholder 5"/>
          <p:cNvSpPr>
            <a:spLocks noGrp="1"/>
          </p:cNvSpPr>
          <p:nvPr>
            <p:ph type="sldNum" sz="quarter" idx="12"/>
          </p:nvPr>
        </p:nvSpPr>
        <p:spPr>
          <a:xfrm>
            <a:off x="6817317" y="5054602"/>
            <a:ext cx="413483" cy="279400"/>
          </a:xfrm>
        </p:spPr>
        <p:txBody>
          <a:bodyPr/>
          <a:lstStyle/>
          <a:p>
            <a:pPr>
              <a:defRPr/>
            </a:pPr>
            <a:r>
              <a:rPr lang="en-GB" smtClean="0"/>
              <a:t> </a:t>
            </a:r>
            <a:fld id="{71EFB42C-6A15-4A9A-871B-37380EDB6A26}" type="slidenum">
              <a:rPr lang="en-GB" sz="800" smtClean="0"/>
              <a:pPr>
                <a:defRPr/>
              </a:pPr>
              <a:t>‹#›</a:t>
            </a:fld>
            <a:endParaRPr lang="en-GB" smtClean="0"/>
          </a:p>
          <a:p>
            <a:pPr>
              <a:defRPr/>
            </a:pPr>
            <a:endParaRPr lang="en-GB" dirty="0"/>
          </a:p>
        </p:txBody>
      </p:sp>
      <p:cxnSp>
        <p:nvCxnSpPr>
          <p:cNvPr id="15" name="Straight Connector 14"/>
          <p:cNvCxnSpPr/>
          <p:nvPr/>
        </p:nvCxnSpPr>
        <p:spPr>
          <a:xfrm>
            <a:off x="2019825" y="3471329"/>
            <a:ext cx="5113083"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1541953"/>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278465" y="235626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5BFA754-D5C3-4E66-96A6-867B257F58DC}" type="datetimeFigureOut">
              <a:rPr lang="en-US" dirty="0"/>
              <a:t>1/5/2020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mtClean="0"/>
          </a:p>
          <a:p>
            <a:pPr>
              <a:defRPr/>
            </a:pPr>
            <a:endParaRPr lang="en-GB" dirty="0"/>
          </a:p>
        </p:txBody>
      </p:sp>
    </p:spTree>
    <p:extLst>
      <p:ext uri="{BB962C8B-B14F-4D97-AF65-F5344CB8AC3E}">
        <p14:creationId xmlns:p14="http://schemas.microsoft.com/office/powerpoint/2010/main" val="16044145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78465" y="1641413"/>
            <a:ext cx="6595534" cy="1822514"/>
          </a:xfrm>
        </p:spPr>
        <p:txBody>
          <a:bodyPr anchor="b">
            <a:normAutofit/>
          </a:bodyPr>
          <a:lstStyle>
            <a:lvl1pPr algn="ctr">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78465" y="3734859"/>
            <a:ext cx="6595534" cy="1090015"/>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mtClean="0"/>
          </a:p>
          <a:p>
            <a:pPr>
              <a:defRPr/>
            </a:pPr>
            <a:endParaRPr lang="en-GB" dirty="0"/>
          </a:p>
        </p:txBody>
      </p:sp>
      <p:cxnSp>
        <p:nvCxnSpPr>
          <p:cNvPr id="31" name="Straight Connector 30"/>
          <p:cNvCxnSpPr/>
          <p:nvPr/>
        </p:nvCxnSpPr>
        <p:spPr>
          <a:xfrm>
            <a:off x="1278466" y="3599392"/>
            <a:ext cx="6595533"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51661090"/>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278465" y="235626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1176866" y="915337"/>
            <a:ext cx="6798734" cy="130386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76866" y="2487168"/>
            <a:ext cx="3337560" cy="344728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5152" y="2487168"/>
            <a:ext cx="3337560" cy="344728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5BFA754-D5C3-4E66-96A6-867B257F58DC}" type="datetimeFigureOut">
              <a:rPr lang="en-US" dirty="0"/>
              <a:t>1/5/2020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mtClean="0"/>
          </a:p>
          <a:p>
            <a:pPr>
              <a:defRPr/>
            </a:pPr>
            <a:endParaRPr lang="en-GB" dirty="0"/>
          </a:p>
        </p:txBody>
      </p:sp>
    </p:spTree>
    <p:extLst>
      <p:ext uri="{BB962C8B-B14F-4D97-AF65-F5344CB8AC3E}">
        <p14:creationId xmlns:p14="http://schemas.microsoft.com/office/powerpoint/2010/main" val="1803543120"/>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76868" y="2658533"/>
            <a:ext cx="333756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76868" y="3243263"/>
            <a:ext cx="3337560" cy="2706624"/>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1832" y="2658533"/>
            <a:ext cx="333756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1832" y="3243263"/>
            <a:ext cx="3337560" cy="2706624"/>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1/5/2020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mtClean="0"/>
          </a:p>
          <a:p>
            <a:pPr>
              <a:defRPr/>
            </a:pPr>
            <a:endParaRPr lang="en-GB" dirty="0"/>
          </a:p>
        </p:txBody>
      </p:sp>
      <p:cxnSp>
        <p:nvCxnSpPr>
          <p:cNvPr id="41" name="Straight Connector 40"/>
          <p:cNvCxnSpPr/>
          <p:nvPr/>
        </p:nvCxnSpPr>
        <p:spPr>
          <a:xfrm>
            <a:off x="1278466" y="235467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90264700"/>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176865" y="915337"/>
            <a:ext cx="6798735" cy="1303867"/>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1/5/2020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mtClean="0"/>
          </a:p>
          <a:p>
            <a:pPr>
              <a:defRPr/>
            </a:pPr>
            <a:endParaRPr lang="en-GB" dirty="0"/>
          </a:p>
        </p:txBody>
      </p:sp>
      <p:cxnSp>
        <p:nvCxnSpPr>
          <p:cNvPr id="14" name="Straight Connector 13"/>
          <p:cNvCxnSpPr/>
          <p:nvPr/>
        </p:nvCxnSpPr>
        <p:spPr>
          <a:xfrm>
            <a:off x="1278466" y="235467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23614923"/>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1/5/2020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mtClean="0"/>
          </a:p>
          <a:p>
            <a:pPr>
              <a:defRPr/>
            </a:pPr>
            <a:endParaRPr lang="en-GB" dirty="0"/>
          </a:p>
        </p:txBody>
      </p:sp>
    </p:spTree>
    <p:extLst>
      <p:ext uri="{BB962C8B-B14F-4D97-AF65-F5344CB8AC3E}">
        <p14:creationId xmlns:p14="http://schemas.microsoft.com/office/powerpoint/2010/main" val="239553542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18" Type="http://schemas.openxmlformats.org/officeDocument/2006/relationships/theme" Target="../theme/theme2.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17" Type="http://schemas.openxmlformats.org/officeDocument/2006/relationships/slideLayout" Target="../slideLayouts/slideLayout19.xml"/><Relationship Id="rId2" Type="http://schemas.openxmlformats.org/officeDocument/2006/relationships/slideLayout" Target="../slideLayouts/slideLayout4.xml"/><Relationship Id="rId16" Type="http://schemas.openxmlformats.org/officeDocument/2006/relationships/slideLayout" Target="../slideLayouts/slideLayout18.xml"/><Relationship Id="rId20" Type="http://schemas.openxmlformats.org/officeDocument/2006/relationships/image" Target="../media/image4.png"/><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slideLayout" Target="../slideLayouts/slideLayout17.xml"/><Relationship Id="rId10" Type="http://schemas.openxmlformats.org/officeDocument/2006/relationships/slideLayout" Target="../slideLayouts/slideLayout12.xml"/><Relationship Id="rId19" Type="http://schemas.openxmlformats.org/officeDocument/2006/relationships/image" Target="../media/image3.png"/><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228600"/>
            <a:ext cx="7772400" cy="121920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p>
            <a:pPr lvl="0"/>
            <a:r>
              <a:rPr lang="en-GB" dirty="0"/>
              <a:t>Click to edit Master title style</a:t>
            </a:r>
          </a:p>
        </p:txBody>
      </p:sp>
      <p:sp>
        <p:nvSpPr>
          <p:cNvPr id="1027" name="Rectangle 3"/>
          <p:cNvSpPr>
            <a:spLocks noGrp="1" noChangeArrowheads="1"/>
          </p:cNvSpPr>
          <p:nvPr>
            <p:ph type="body" idx="1"/>
          </p:nvPr>
        </p:nvSpPr>
        <p:spPr bwMode="auto">
          <a:xfrm>
            <a:off x="685800" y="1641475"/>
            <a:ext cx="7772400" cy="4454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109" name="Rectangle 13"/>
          <p:cNvSpPr>
            <a:spLocks noGrp="1" noChangeArrowheads="1"/>
          </p:cNvSpPr>
          <p:nvPr>
            <p:ph type="sldNum" sz="quarter" idx="4"/>
          </p:nvPr>
        </p:nvSpPr>
        <p:spPr bwMode="auto">
          <a:xfrm>
            <a:off x="7715250" y="6593696"/>
            <a:ext cx="1327150" cy="267547"/>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000" i="0" smtClean="0">
                <a:solidFill>
                  <a:schemeClr val="bg2"/>
                </a:solidFill>
                <a:ea typeface="ＭＳ Ｐゴシック" charset="-128"/>
                <a:cs typeface="Arial" charset="0"/>
              </a:defRPr>
            </a:lvl1pPr>
          </a:lstStyle>
          <a:p>
            <a:pPr>
              <a:defRPr/>
            </a:pPr>
            <a:r>
              <a:rPr lang="en-GB" dirty="0"/>
              <a:t> </a:t>
            </a:r>
            <a:fld id="{71EFB42C-6A15-4A9A-871B-37380EDB6A26}" type="slidenum">
              <a:rPr lang="en-GB" sz="800" smtClean="0"/>
              <a:pPr>
                <a:defRPr/>
              </a:pPr>
              <a:t>‹#›</a:t>
            </a:fld>
            <a:endParaRPr lang="en-GB" dirty="0"/>
          </a:p>
          <a:p>
            <a:pPr>
              <a:defRPr/>
            </a:pPr>
            <a:endParaRPr lang="en-GB" dirty="0"/>
          </a:p>
        </p:txBody>
      </p:sp>
      <p:sp>
        <p:nvSpPr>
          <p:cNvPr id="7" name="Rectangle 13"/>
          <p:cNvSpPr txBox="1">
            <a:spLocks noChangeArrowheads="1"/>
          </p:cNvSpPr>
          <p:nvPr/>
        </p:nvSpPr>
        <p:spPr bwMode="auto">
          <a:xfrm>
            <a:off x="1790700" y="6627072"/>
            <a:ext cx="5562600" cy="238125"/>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800" smtClean="0">
                <a:solidFill>
                  <a:schemeClr val="bg2"/>
                </a:solidFill>
                <a:ea typeface="ＭＳ Ｐゴシック" charset="-128"/>
                <a:cs typeface="Arial" charset="0"/>
              </a:defRPr>
            </a:lvl1pPr>
          </a:lstStyle>
          <a:p>
            <a:pPr algn="ctr"/>
            <a:r>
              <a:rPr lang="en-US" sz="800" kern="1200" dirty="0">
                <a:solidFill>
                  <a:schemeClr val="bg2"/>
                </a:solidFill>
                <a:effectLst/>
                <a:latin typeface="Arial" charset="0"/>
                <a:ea typeface="ＭＳ Ｐゴシック" charset="-128"/>
                <a:cs typeface="Arial" charset="0"/>
              </a:rPr>
              <a:t>Copyright © </a:t>
            </a:r>
            <a:r>
              <a:rPr lang="en-US" sz="800" kern="1200" dirty="0" smtClean="0">
                <a:solidFill>
                  <a:schemeClr val="bg2"/>
                </a:solidFill>
                <a:effectLst/>
                <a:latin typeface="Arial" charset="0"/>
                <a:ea typeface="ＭＳ Ｐゴシック" charset="-128"/>
                <a:cs typeface="Arial" charset="0"/>
              </a:rPr>
              <a:t>2020, </a:t>
            </a:r>
            <a:r>
              <a:rPr lang="en-US" sz="800" kern="1200" dirty="0">
                <a:solidFill>
                  <a:schemeClr val="bg2"/>
                </a:solidFill>
                <a:effectLst/>
                <a:latin typeface="Arial" charset="0"/>
                <a:ea typeface="ＭＳ Ｐゴシック" charset="-128"/>
                <a:cs typeface="Arial" charset="0"/>
              </a:rPr>
              <a:t>Elsevier Inc. All Rights Reserved.</a:t>
            </a:r>
          </a:p>
        </p:txBody>
      </p:sp>
    </p:spTree>
  </p:cSld>
  <p:clrMap bg1="dk2" tx1="lt1" bg2="dk1" tx2="lt2" accent1="accent1" accent2="accent2" accent3="accent3" accent4="accent4" accent5="accent5" accent6="accent6" hlink="hlink" folHlink="folHlink"/>
  <p:sldLayoutIdLst>
    <p:sldLayoutId id="2147483737" r:id="rId1"/>
    <p:sldLayoutId id="2147483742" r:id="rId2"/>
  </p:sldLayoutIdLst>
  <p:timing>
    <p:tnLst>
      <p:par>
        <p:cTn id="1" dur="indefinite" restart="never" nodeType="tmRoot"/>
      </p:par>
    </p:tnLst>
  </p:timing>
  <p:hf hdr="0" ftr="0" dt="0"/>
  <p:txStyles>
    <p:titleStyle>
      <a:lvl1pPr algn="ctr" rtl="0" eaLnBrk="0" fontAlgn="base" hangingPunct="0">
        <a:spcBef>
          <a:spcPct val="0"/>
        </a:spcBef>
        <a:spcAft>
          <a:spcPct val="0"/>
        </a:spcAft>
        <a:defRPr sz="3600">
          <a:solidFill>
            <a:schemeClr val="bg2"/>
          </a:solidFill>
          <a:latin typeface="+mj-lt"/>
          <a:ea typeface="+mj-ea"/>
          <a:cs typeface="+mj-cs"/>
        </a:defRPr>
      </a:lvl1pPr>
      <a:lvl2pPr algn="ctr" rtl="0" eaLnBrk="0" fontAlgn="base" hangingPunct="0">
        <a:spcBef>
          <a:spcPct val="0"/>
        </a:spcBef>
        <a:spcAft>
          <a:spcPct val="0"/>
        </a:spcAft>
        <a:defRPr sz="3400">
          <a:solidFill>
            <a:schemeClr val="bg2"/>
          </a:solidFill>
          <a:latin typeface="ArialMT" pitchFamily="34" charset="0"/>
          <a:ea typeface="ＭＳ Ｐゴシック" charset="-128"/>
        </a:defRPr>
      </a:lvl2pPr>
      <a:lvl3pPr algn="ctr" rtl="0" eaLnBrk="0" fontAlgn="base" hangingPunct="0">
        <a:spcBef>
          <a:spcPct val="0"/>
        </a:spcBef>
        <a:spcAft>
          <a:spcPct val="0"/>
        </a:spcAft>
        <a:defRPr sz="3400">
          <a:solidFill>
            <a:schemeClr val="bg2"/>
          </a:solidFill>
          <a:latin typeface="ArialMT" pitchFamily="34" charset="0"/>
          <a:ea typeface="ＭＳ Ｐゴシック" charset="-128"/>
        </a:defRPr>
      </a:lvl3pPr>
      <a:lvl4pPr algn="ctr" rtl="0" eaLnBrk="0" fontAlgn="base" hangingPunct="0">
        <a:spcBef>
          <a:spcPct val="0"/>
        </a:spcBef>
        <a:spcAft>
          <a:spcPct val="0"/>
        </a:spcAft>
        <a:defRPr sz="3400">
          <a:solidFill>
            <a:schemeClr val="bg2"/>
          </a:solidFill>
          <a:latin typeface="ArialMT" pitchFamily="34" charset="0"/>
          <a:ea typeface="ＭＳ Ｐゴシック" charset="-128"/>
        </a:defRPr>
      </a:lvl4pPr>
      <a:lvl5pPr algn="ctr" rtl="0" eaLnBrk="0" fontAlgn="base" hangingPunct="0">
        <a:spcBef>
          <a:spcPct val="0"/>
        </a:spcBef>
        <a:spcAft>
          <a:spcPct val="0"/>
        </a:spcAft>
        <a:defRPr sz="3400">
          <a:solidFill>
            <a:schemeClr val="bg2"/>
          </a:solidFill>
          <a:latin typeface="ArialMT" pitchFamily="34" charset="0"/>
          <a:ea typeface="ＭＳ Ｐゴシック" charset="-128"/>
        </a:defRPr>
      </a:lvl5pPr>
      <a:lvl6pPr marL="457200" algn="ctr" rtl="0" fontAlgn="base">
        <a:spcBef>
          <a:spcPct val="0"/>
        </a:spcBef>
        <a:spcAft>
          <a:spcPct val="0"/>
        </a:spcAft>
        <a:defRPr sz="4000">
          <a:solidFill>
            <a:schemeClr val="bg2"/>
          </a:solidFill>
          <a:latin typeface="ArialMT" pitchFamily="34" charset="0"/>
          <a:ea typeface="ＭＳ Ｐゴシック" charset="-128"/>
        </a:defRPr>
      </a:lvl6pPr>
      <a:lvl7pPr marL="914400" algn="ctr" rtl="0" fontAlgn="base">
        <a:spcBef>
          <a:spcPct val="0"/>
        </a:spcBef>
        <a:spcAft>
          <a:spcPct val="0"/>
        </a:spcAft>
        <a:defRPr sz="4000">
          <a:solidFill>
            <a:schemeClr val="bg2"/>
          </a:solidFill>
          <a:latin typeface="ArialMT" pitchFamily="34" charset="0"/>
          <a:ea typeface="ＭＳ Ｐゴシック" charset="-128"/>
        </a:defRPr>
      </a:lvl7pPr>
      <a:lvl8pPr marL="1371600" algn="ctr" rtl="0" fontAlgn="base">
        <a:spcBef>
          <a:spcPct val="0"/>
        </a:spcBef>
        <a:spcAft>
          <a:spcPct val="0"/>
        </a:spcAft>
        <a:defRPr sz="4000">
          <a:solidFill>
            <a:schemeClr val="bg2"/>
          </a:solidFill>
          <a:latin typeface="ArialMT" pitchFamily="34" charset="0"/>
          <a:ea typeface="ＭＳ Ｐゴシック" charset="-128"/>
        </a:defRPr>
      </a:lvl8pPr>
      <a:lvl9pPr marL="1828800" algn="ctr" rtl="0" fontAlgn="base">
        <a:spcBef>
          <a:spcPct val="0"/>
        </a:spcBef>
        <a:spcAft>
          <a:spcPct val="0"/>
        </a:spcAft>
        <a:defRPr sz="4000">
          <a:solidFill>
            <a:schemeClr val="bg2"/>
          </a:solidFill>
          <a:latin typeface="ArialMT" pitchFamily="34" charset="0"/>
          <a:ea typeface="ＭＳ Ｐゴシック" charset="-128"/>
        </a:defRPr>
      </a:lvl9pPr>
    </p:titleStyle>
    <p:bodyStyle>
      <a:lvl1pPr marL="342900" indent="-342900" algn="l" rtl="0" eaLnBrk="0" fontAlgn="base" hangingPunct="0">
        <a:spcBef>
          <a:spcPts val="0"/>
        </a:spcBef>
        <a:spcAft>
          <a:spcPct val="0"/>
        </a:spcAft>
        <a:buClr>
          <a:schemeClr val="bg1"/>
        </a:buClr>
        <a:buSzPct val="70000"/>
        <a:buFont typeface="Wingdings 2" pitchFamily="18" charset="2"/>
        <a:buChar char=""/>
        <a:defRPr sz="2800">
          <a:solidFill>
            <a:schemeClr val="bg2"/>
          </a:solidFill>
          <a:latin typeface="+mn-lt"/>
          <a:ea typeface="+mn-ea"/>
          <a:cs typeface="+mn-cs"/>
        </a:defRPr>
      </a:lvl1pPr>
      <a:lvl2pPr marL="742950" indent="-285750" algn="l" rtl="0" eaLnBrk="0" fontAlgn="base" hangingPunct="0">
        <a:spcBef>
          <a:spcPts val="0"/>
        </a:spcBef>
        <a:spcAft>
          <a:spcPct val="0"/>
        </a:spcAft>
        <a:buClr>
          <a:schemeClr val="bg1"/>
        </a:buClr>
        <a:buSzPct val="70000"/>
        <a:buFont typeface="Wingdings" pitchFamily="2" charset="2"/>
        <a:buChar char="Ø"/>
        <a:defRPr sz="2400">
          <a:solidFill>
            <a:schemeClr val="bg2"/>
          </a:solidFill>
          <a:latin typeface="+mn-lt"/>
          <a:ea typeface="+mn-ea"/>
        </a:defRPr>
      </a:lvl2pPr>
      <a:lvl3pPr marL="1143000" indent="-228600" algn="l" rtl="0" eaLnBrk="0" fontAlgn="base" hangingPunct="0">
        <a:spcBef>
          <a:spcPts val="0"/>
        </a:spcBef>
        <a:spcAft>
          <a:spcPct val="0"/>
        </a:spcAft>
        <a:buClr>
          <a:schemeClr val="bg1"/>
        </a:buClr>
        <a:buSzPct val="70000"/>
        <a:buChar char="•"/>
        <a:defRPr sz="2000">
          <a:solidFill>
            <a:schemeClr val="bg2"/>
          </a:solidFill>
          <a:latin typeface="+mn-lt"/>
          <a:ea typeface="+mn-ea"/>
        </a:defRPr>
      </a:lvl3pPr>
      <a:lvl4pPr marL="1600200" indent="-228600" algn="l" rtl="0" eaLnBrk="0" fontAlgn="base" hangingPunct="0">
        <a:spcBef>
          <a:spcPts val="0"/>
        </a:spcBef>
        <a:spcAft>
          <a:spcPct val="0"/>
        </a:spcAft>
        <a:buClr>
          <a:schemeClr val="bg1"/>
        </a:buClr>
        <a:buSzPct val="70000"/>
        <a:buFont typeface="Wingdings 3" pitchFamily="18" charset="2"/>
        <a:buChar char=""/>
        <a:defRPr>
          <a:solidFill>
            <a:schemeClr val="bg2"/>
          </a:solidFill>
          <a:latin typeface="+mn-lt"/>
          <a:ea typeface="+mn-ea"/>
        </a:defRPr>
      </a:lvl4pPr>
      <a:lvl5pPr marL="2057400" indent="-228600" algn="l" rtl="0" eaLnBrk="0" fontAlgn="base" hangingPunct="0">
        <a:spcBef>
          <a:spcPts val="0"/>
        </a:spcBef>
        <a:spcAft>
          <a:spcPct val="0"/>
        </a:spcAft>
        <a:buClr>
          <a:schemeClr val="bg1"/>
        </a:buClr>
        <a:buSzPct val="70000"/>
        <a:buFont typeface="Times New Roman" pitchFamily="18" charset="0"/>
        <a:buChar char="–"/>
        <a:defRPr sz="1600">
          <a:solidFill>
            <a:schemeClr val="bg2"/>
          </a:solidFill>
          <a:latin typeface="+mn-lt"/>
          <a:ea typeface="+mn-ea"/>
        </a:defRPr>
      </a:lvl5pPr>
      <a:lvl6pPr marL="25146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6pPr>
      <a:lvl7pPr marL="29718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7pPr>
      <a:lvl8pPr marL="34290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8pPr>
      <a:lvl9pPr marL="38862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0" y="0"/>
            <a:ext cx="9152467" cy="6858000"/>
            <a:chOff x="0" y="0"/>
            <a:chExt cx="9152467" cy="6858000"/>
          </a:xfrm>
        </p:grpSpPr>
        <p:pic>
          <p:nvPicPr>
            <p:cNvPr id="8" name="Picture 7" descr="S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 name="Rectangle 8"/>
            <p:cNvSpPr/>
            <p:nvPr/>
          </p:nvSpPr>
          <p:spPr>
            <a:xfrm>
              <a:off x="553888" y="542807"/>
              <a:ext cx="8039776" cy="5756392"/>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l="1" r="14240"/>
            <a:stretch/>
          </p:blipFill>
          <p:spPr>
            <a:xfrm>
              <a:off x="0" y="3128434"/>
              <a:ext cx="68580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l="1" r="14240"/>
            <a:stretch/>
          </p:blipFill>
          <p:spPr>
            <a:xfrm>
              <a:off x="8466667" y="3128434"/>
              <a:ext cx="685800" cy="606425"/>
            </a:xfrm>
            <a:prstGeom prst="rect">
              <a:avLst/>
            </a:prstGeom>
          </p:spPr>
        </p:pic>
      </p:grpSp>
      <p:sp>
        <p:nvSpPr>
          <p:cNvPr id="2" name="Title Placeholder 1"/>
          <p:cNvSpPr>
            <a:spLocks noGrp="1"/>
          </p:cNvSpPr>
          <p:nvPr>
            <p:ph type="title"/>
          </p:nvPr>
        </p:nvSpPr>
        <p:spPr>
          <a:xfrm>
            <a:off x="1176866" y="915337"/>
            <a:ext cx="6798734"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176865" y="2490135"/>
            <a:ext cx="6798736" cy="3444997"/>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356670" y="5960533"/>
            <a:ext cx="1148283"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1/5/2020</a:t>
            </a:fld>
            <a:endParaRPr lang="en-US" dirty="0"/>
          </a:p>
        </p:txBody>
      </p:sp>
      <p:sp>
        <p:nvSpPr>
          <p:cNvPr id="5" name="Footer Placeholder 4"/>
          <p:cNvSpPr>
            <a:spLocks noGrp="1"/>
          </p:cNvSpPr>
          <p:nvPr>
            <p:ph type="ftr" sz="quarter" idx="3"/>
          </p:nvPr>
        </p:nvSpPr>
        <p:spPr>
          <a:xfrm>
            <a:off x="1176865" y="5960533"/>
            <a:ext cx="5104667"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7580091" y="5960533"/>
            <a:ext cx="39551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pPr>
              <a:defRPr/>
            </a:pPr>
            <a:r>
              <a:rPr lang="en-GB" smtClean="0"/>
              <a:t> </a:t>
            </a:r>
            <a:fld id="{71EFB42C-6A15-4A9A-871B-37380EDB6A26}" type="slidenum">
              <a:rPr lang="en-GB" sz="800" smtClean="0"/>
              <a:pPr>
                <a:defRPr/>
              </a:pPr>
              <a:t>‹#›</a:t>
            </a:fld>
            <a:endParaRPr lang="en-GB" smtClean="0"/>
          </a:p>
          <a:p>
            <a:pPr>
              <a:defRPr/>
            </a:pPr>
            <a:endParaRPr lang="en-GB" dirty="0"/>
          </a:p>
        </p:txBody>
      </p:sp>
    </p:spTree>
    <p:extLst>
      <p:ext uri="{BB962C8B-B14F-4D97-AF65-F5344CB8AC3E}">
        <p14:creationId xmlns:p14="http://schemas.microsoft.com/office/powerpoint/2010/main" val="159212963"/>
      </p:ext>
    </p:extLst>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 id="2147483755" r:id="rId12"/>
    <p:sldLayoutId id="2147483756" r:id="rId13"/>
    <p:sldLayoutId id="2147483757" r:id="rId14"/>
    <p:sldLayoutId id="2147483758" r:id="rId15"/>
    <p:sldLayoutId id="2147483759" r:id="rId16"/>
    <p:sldLayoutId id="2147483760" r:id="rId17"/>
  </p:sldLayoutIdLst>
  <p:hf hdr="0" ftr="0" dt="0"/>
  <p:txStyles>
    <p:titleStyle>
      <a:lvl1pPr algn="ctr" defTabSz="457200" rtl="0" eaLnBrk="1" latinLnBrk="0" hangingPunct="1">
        <a:spcBef>
          <a:spcPct val="0"/>
        </a:spcBef>
        <a:buNone/>
        <a:defRPr sz="40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a:spLocks noChangeArrowheads="1"/>
          </p:cNvSpPr>
          <p:nvPr/>
        </p:nvSpPr>
        <p:spPr bwMode="auto">
          <a:xfrm>
            <a:off x="557821" y="1262744"/>
            <a:ext cx="7977558" cy="3207656"/>
          </a:xfrm>
          <a:prstGeom prst="rect">
            <a:avLst/>
          </a:prstGeom>
          <a:noFill/>
          <a:ln w="9525">
            <a:noFill/>
            <a:miter lim="800000"/>
            <a:headEnd/>
            <a:tailEnd/>
          </a:ln>
          <a:effectLst/>
        </p:spPr>
        <p:txBody>
          <a:bodyPr lIns="92075" tIns="46038" rIns="92075" bIns="46038" anchor="ctr"/>
          <a:lstStyle/>
          <a:p>
            <a:pPr algn="ctr"/>
            <a:r>
              <a:rPr lang="en-US" sz="4000" dirty="0">
                <a:solidFill>
                  <a:schemeClr val="bg2"/>
                </a:solidFill>
              </a:rPr>
              <a:t>Vital Signs</a:t>
            </a:r>
          </a:p>
          <a:p>
            <a:pPr algn="ctr"/>
            <a:r>
              <a:rPr lang="en-US" sz="3000" dirty="0" smtClean="0">
                <a:solidFill>
                  <a:schemeClr val="bg2"/>
                </a:solidFill>
              </a:rPr>
              <a:t>Chapter 20</a:t>
            </a:r>
          </a:p>
          <a:p>
            <a:pPr algn="ctr"/>
            <a:r>
              <a:rPr lang="en-US" sz="3000" dirty="0" smtClean="0">
                <a:solidFill>
                  <a:schemeClr val="bg2"/>
                </a:solidFill>
              </a:rPr>
              <a:t>The next 5 slides are your learning objectives</a:t>
            </a:r>
            <a:endParaRPr lang="en-US" sz="4000" dirty="0">
              <a:solidFill>
                <a:schemeClr val="bg2"/>
              </a:solidFill>
            </a:endParaRPr>
          </a:p>
        </p:txBody>
      </p:sp>
      <p:sp>
        <p:nvSpPr>
          <p:cNvPr id="4" name="Slide Number Placeholder 3"/>
          <p:cNvSpPr>
            <a:spLocks noGrp="1"/>
          </p:cNvSpPr>
          <p:nvPr>
            <p:ph type="sldNum" sz="quarter" idx="12"/>
          </p:nvPr>
        </p:nvSpPr>
        <p:spPr/>
        <p:txBody>
          <a:bodyPr/>
          <a:lstStyle/>
          <a:p>
            <a:pPr>
              <a:defRPr/>
            </a:pPr>
            <a:r>
              <a:rPr lang="en-GB" dirty="0"/>
              <a:t> </a:t>
            </a:r>
            <a:fld id="{71EFB42C-6A15-4A9A-871B-37380EDB6A26}" type="slidenum">
              <a:rPr lang="en-GB" sz="800" smtClean="0"/>
              <a:pPr>
                <a:defRPr/>
              </a:pPr>
              <a:t>1</a:t>
            </a:fld>
            <a:endParaRPr lang="en-GB" dirty="0"/>
          </a:p>
          <a:p>
            <a:pPr>
              <a:defRPr/>
            </a:pPr>
            <a:endParaRPr lang="en-GB"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Temperature Readings </a:t>
            </a:r>
          </a:p>
        </p:txBody>
      </p:sp>
      <p:sp>
        <p:nvSpPr>
          <p:cNvPr id="3" name="Content Placeholder 2"/>
          <p:cNvSpPr>
            <a:spLocks noGrp="1"/>
          </p:cNvSpPr>
          <p:nvPr>
            <p:ph idx="1"/>
          </p:nvPr>
        </p:nvSpPr>
        <p:spPr/>
        <p:txBody>
          <a:bodyPr/>
          <a:lstStyle/>
          <a:p>
            <a:pPr lvl="0"/>
            <a:r>
              <a:rPr lang="en-US" dirty="0"/>
              <a:t>Use either Fahrenheit or Celsius scale</a:t>
            </a:r>
          </a:p>
          <a:p>
            <a:pPr lvl="0"/>
            <a:r>
              <a:rPr lang="en-US" dirty="0"/>
              <a:t>Tympanic, digital, or temporal artery (TA) scanner thermometers used</a:t>
            </a:r>
          </a:p>
          <a:p>
            <a:pPr lvl="1"/>
            <a:r>
              <a:rPr lang="en-US" dirty="0"/>
              <a:t>TA scanner most accurate for infants</a:t>
            </a:r>
          </a:p>
          <a:p>
            <a:pPr lvl="0"/>
            <a:r>
              <a:rPr lang="en-US" dirty="0"/>
              <a:t>Oral temperatures are not accurate for children</a:t>
            </a:r>
          </a:p>
          <a:p>
            <a:pPr lvl="1"/>
            <a:r>
              <a:rPr lang="en-US" dirty="0"/>
              <a:t>Children are unable to hold thermometer under the tongue</a:t>
            </a:r>
          </a:p>
          <a:p>
            <a:endParaRPr lang="en-US" dirty="0"/>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10</a:t>
            </a:fld>
            <a:endParaRPr lang="en-GB" dirty="0"/>
          </a:p>
          <a:p>
            <a:pPr>
              <a:defRPr/>
            </a:pPr>
            <a:endParaRPr lang="en-GB" dirty="0"/>
          </a:p>
        </p:txBody>
      </p:sp>
    </p:spTree>
    <p:extLst>
      <p:ext uri="{BB962C8B-B14F-4D97-AF65-F5344CB8AC3E}">
        <p14:creationId xmlns:p14="http://schemas.microsoft.com/office/powerpoint/2010/main" val="12836532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Converting Temperature Readings </a:t>
            </a:r>
          </a:p>
        </p:txBody>
      </p:sp>
      <p:sp>
        <p:nvSpPr>
          <p:cNvPr id="3" name="Content Placeholder 2"/>
          <p:cNvSpPr>
            <a:spLocks noGrp="1"/>
          </p:cNvSpPr>
          <p:nvPr>
            <p:ph idx="1"/>
          </p:nvPr>
        </p:nvSpPr>
        <p:spPr/>
        <p:txBody>
          <a:bodyPr/>
          <a:lstStyle/>
          <a:p>
            <a:pPr lvl="0"/>
            <a:r>
              <a:rPr lang="en-US" dirty="0">
                <a:latin typeface="Times New Roman"/>
                <a:cs typeface="Times New Roman"/>
              </a:rPr>
              <a:t>º </a:t>
            </a:r>
            <a:r>
              <a:rPr lang="en-US" dirty="0"/>
              <a:t>C = (</a:t>
            </a:r>
            <a:r>
              <a:rPr lang="en-US" dirty="0">
                <a:latin typeface="Times New Roman"/>
                <a:cs typeface="Times New Roman"/>
              </a:rPr>
              <a:t>º </a:t>
            </a:r>
            <a:r>
              <a:rPr lang="en-US" dirty="0"/>
              <a:t>F </a:t>
            </a:r>
            <a:r>
              <a:rPr lang="en-US" dirty="0">
                <a:latin typeface="Arial"/>
                <a:cs typeface="Arial"/>
              </a:rPr>
              <a:t>−</a:t>
            </a:r>
            <a:r>
              <a:rPr lang="en-US" dirty="0"/>
              <a:t> 32) × </a:t>
            </a:r>
            <a:r>
              <a:rPr lang="en-US" baseline="30000" dirty="0"/>
              <a:t>5</a:t>
            </a:r>
            <a:r>
              <a:rPr lang="en-US" dirty="0"/>
              <a:t>/</a:t>
            </a:r>
            <a:r>
              <a:rPr lang="en-US" baseline="-25000" dirty="0"/>
              <a:t>9</a:t>
            </a:r>
            <a:endParaRPr lang="en-US" sz="2400" baseline="-25000" dirty="0"/>
          </a:p>
          <a:p>
            <a:r>
              <a:rPr lang="en-US" dirty="0">
                <a:latin typeface="Times New Roman"/>
                <a:cs typeface="Times New Roman"/>
              </a:rPr>
              <a:t>º </a:t>
            </a:r>
            <a:r>
              <a:rPr lang="en-US" dirty="0"/>
              <a:t>F = (</a:t>
            </a:r>
            <a:r>
              <a:rPr lang="en-US" dirty="0">
                <a:latin typeface="Times New Roman"/>
                <a:cs typeface="Times New Roman"/>
              </a:rPr>
              <a:t>º </a:t>
            </a:r>
            <a:r>
              <a:rPr lang="en-US" dirty="0"/>
              <a:t>C × </a:t>
            </a:r>
            <a:r>
              <a:rPr lang="en-US" baseline="30000" dirty="0"/>
              <a:t>9</a:t>
            </a:r>
            <a:r>
              <a:rPr lang="en-US" dirty="0"/>
              <a:t>/</a:t>
            </a:r>
            <a:r>
              <a:rPr lang="en-US" baseline="-25000" dirty="0"/>
              <a:t>5</a:t>
            </a:r>
            <a:r>
              <a:rPr lang="en-US" dirty="0"/>
              <a:t>) + 32</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11</a:t>
            </a:fld>
            <a:endParaRPr lang="en-GB" dirty="0"/>
          </a:p>
          <a:p>
            <a:pPr>
              <a:defRPr/>
            </a:pPr>
            <a:endParaRPr lang="en-GB" dirty="0"/>
          </a:p>
        </p:txBody>
      </p:sp>
    </p:spTree>
    <p:extLst>
      <p:ext uri="{BB962C8B-B14F-4D97-AF65-F5344CB8AC3E}">
        <p14:creationId xmlns:p14="http://schemas.microsoft.com/office/powerpoint/2010/main" val="68669847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Types of Thermometers </a:t>
            </a:r>
            <a:br>
              <a:rPr lang="en-US" dirty="0"/>
            </a:br>
            <a:r>
              <a:rPr lang="en-US" dirty="0"/>
              <a:t>and Their Uses </a:t>
            </a:r>
          </a:p>
        </p:txBody>
      </p:sp>
      <p:sp>
        <p:nvSpPr>
          <p:cNvPr id="3" name="Content Placeholder 2"/>
          <p:cNvSpPr>
            <a:spLocks noGrp="1"/>
          </p:cNvSpPr>
          <p:nvPr>
            <p:ph idx="1"/>
          </p:nvPr>
        </p:nvSpPr>
        <p:spPr/>
        <p:txBody>
          <a:bodyPr/>
          <a:lstStyle/>
          <a:p>
            <a:pPr lvl="0"/>
            <a:r>
              <a:rPr lang="en-US" dirty="0"/>
              <a:t>Digital thermometers</a:t>
            </a:r>
          </a:p>
          <a:p>
            <a:pPr lvl="1"/>
            <a:r>
              <a:rPr lang="en-US" dirty="0"/>
              <a:t>Blue probe: axillary</a:t>
            </a:r>
          </a:p>
          <a:p>
            <a:pPr lvl="1"/>
            <a:r>
              <a:rPr lang="en-US" dirty="0"/>
              <a:t>Red probe: rectal</a:t>
            </a:r>
          </a:p>
          <a:p>
            <a:pPr lvl="0"/>
            <a:r>
              <a:rPr lang="en-US" dirty="0"/>
              <a:t>Tympanic thermometers</a:t>
            </a:r>
          </a:p>
          <a:p>
            <a:pPr lvl="0"/>
            <a:r>
              <a:rPr lang="en-US" dirty="0"/>
              <a:t>Temporal artery scanner</a:t>
            </a:r>
          </a:p>
        </p:txBody>
      </p:sp>
      <p:sp>
        <p:nvSpPr>
          <p:cNvPr id="6" name="Slide Number Placeholder 5"/>
          <p:cNvSpPr>
            <a:spLocks noGrp="1"/>
          </p:cNvSpPr>
          <p:nvPr>
            <p:ph type="sldNum" sz="quarter" idx="12"/>
          </p:nvPr>
        </p:nvSpPr>
        <p:spPr/>
        <p:txBody>
          <a:bodyPr/>
          <a:lstStyle/>
          <a:p>
            <a:pPr>
              <a:defRPr/>
            </a:pPr>
            <a:r>
              <a:rPr lang="en-GB" dirty="0"/>
              <a:t> </a:t>
            </a:r>
            <a:fld id="{71EFB42C-6A15-4A9A-871B-37380EDB6A26}" type="slidenum">
              <a:rPr lang="en-GB" sz="800" smtClean="0"/>
              <a:pPr>
                <a:defRPr/>
              </a:pPr>
              <a:t>12</a:t>
            </a:fld>
            <a:endParaRPr lang="en-GB" dirty="0"/>
          </a:p>
          <a:p>
            <a:pPr>
              <a:defRPr/>
            </a:pPr>
            <a:endParaRPr lang="en-GB" dirty="0"/>
          </a:p>
        </p:txBody>
      </p:sp>
    </p:spTree>
    <p:extLst>
      <p:ext uri="{BB962C8B-B14F-4D97-AF65-F5344CB8AC3E}">
        <p14:creationId xmlns:p14="http://schemas.microsoft.com/office/powerpoint/2010/main" val="277126053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Pulse Sites </a:t>
            </a:r>
          </a:p>
        </p:txBody>
      </p:sp>
      <p:sp>
        <p:nvSpPr>
          <p:cNvPr id="3" name="Content Placeholder 2"/>
          <p:cNvSpPr>
            <a:spLocks noGrp="1"/>
          </p:cNvSpPr>
          <p:nvPr>
            <p:ph idx="1"/>
          </p:nvPr>
        </p:nvSpPr>
        <p:spPr/>
        <p:txBody>
          <a:bodyPr>
            <a:normAutofit lnSpcReduction="10000"/>
          </a:bodyPr>
          <a:lstStyle/>
          <a:p>
            <a:pPr lvl="0"/>
            <a:r>
              <a:rPr lang="en-US" dirty="0"/>
              <a:t>Temporal</a:t>
            </a:r>
          </a:p>
          <a:p>
            <a:pPr lvl="0"/>
            <a:r>
              <a:rPr lang="en-US" dirty="0"/>
              <a:t>Carotid</a:t>
            </a:r>
          </a:p>
          <a:p>
            <a:pPr lvl="0"/>
            <a:r>
              <a:rPr lang="en-US" dirty="0"/>
              <a:t>Brachial</a:t>
            </a:r>
          </a:p>
          <a:p>
            <a:pPr lvl="0"/>
            <a:r>
              <a:rPr lang="en-US" dirty="0"/>
              <a:t>Radial</a:t>
            </a:r>
          </a:p>
          <a:p>
            <a:pPr lvl="0"/>
            <a:r>
              <a:rPr lang="en-US" dirty="0"/>
              <a:t>Femoral</a:t>
            </a:r>
          </a:p>
          <a:p>
            <a:pPr lvl="0"/>
            <a:r>
              <a:rPr lang="en-US" dirty="0"/>
              <a:t>Popliteal</a:t>
            </a:r>
          </a:p>
          <a:p>
            <a:pPr lvl="0"/>
            <a:r>
              <a:rPr lang="en-US" dirty="0"/>
              <a:t>Dorsalis pedis</a:t>
            </a:r>
          </a:p>
          <a:p>
            <a:endParaRPr lang="en-US" dirty="0"/>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13</a:t>
            </a:fld>
            <a:endParaRPr lang="en-GB" dirty="0"/>
          </a:p>
          <a:p>
            <a:pPr>
              <a:defRPr/>
            </a:pPr>
            <a:endParaRPr lang="en-GB" dirty="0"/>
          </a:p>
        </p:txBody>
      </p:sp>
    </p:spTree>
    <p:extLst>
      <p:ext uri="{BB962C8B-B14F-4D97-AF65-F5344CB8AC3E}">
        <p14:creationId xmlns:p14="http://schemas.microsoft.com/office/powerpoint/2010/main" val="244402441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Characteristics of a Pulse </a:t>
            </a:r>
          </a:p>
        </p:txBody>
      </p:sp>
      <p:sp>
        <p:nvSpPr>
          <p:cNvPr id="3" name="Content Placeholder 2"/>
          <p:cNvSpPr>
            <a:spLocks noGrp="1"/>
          </p:cNvSpPr>
          <p:nvPr>
            <p:ph idx="1"/>
          </p:nvPr>
        </p:nvSpPr>
        <p:spPr/>
        <p:txBody>
          <a:bodyPr>
            <a:normAutofit fontScale="92500" lnSpcReduction="20000"/>
          </a:bodyPr>
          <a:lstStyle/>
          <a:p>
            <a:pPr lvl="0"/>
            <a:r>
              <a:rPr lang="en-US" dirty="0"/>
              <a:t>Rate </a:t>
            </a:r>
          </a:p>
          <a:p>
            <a:pPr lvl="1"/>
            <a:r>
              <a:rPr lang="en-US" dirty="0"/>
              <a:t>Heartbeats felt as blood moves through the artery (1 min)</a:t>
            </a:r>
          </a:p>
          <a:p>
            <a:pPr lvl="1"/>
            <a:r>
              <a:rPr lang="en-US" dirty="0"/>
              <a:t>Lost body heat means increased circulation</a:t>
            </a:r>
          </a:p>
          <a:p>
            <a:pPr lvl="0"/>
            <a:r>
              <a:rPr lang="en-US" dirty="0"/>
              <a:t>Rhythm</a:t>
            </a:r>
          </a:p>
          <a:p>
            <a:pPr lvl="1"/>
            <a:r>
              <a:rPr lang="en-US" dirty="0"/>
              <a:t>Time between pulse beats</a:t>
            </a:r>
          </a:p>
          <a:p>
            <a:pPr lvl="1"/>
            <a:r>
              <a:rPr lang="en-US" dirty="0"/>
              <a:t>Arrhythmia</a:t>
            </a:r>
          </a:p>
          <a:p>
            <a:pPr lvl="1"/>
            <a:r>
              <a:rPr lang="en-US" dirty="0"/>
              <a:t>Intermittent pulse </a:t>
            </a:r>
          </a:p>
          <a:p>
            <a:pPr lvl="0"/>
            <a:r>
              <a:rPr lang="en-US" dirty="0"/>
              <a:t>Volume</a:t>
            </a:r>
          </a:p>
          <a:p>
            <a:pPr lvl="1"/>
            <a:r>
              <a:rPr lang="en-US" dirty="0"/>
              <a:t>Strength of heart as it contracts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14</a:t>
            </a:fld>
            <a:endParaRPr lang="en-GB" dirty="0"/>
          </a:p>
          <a:p>
            <a:pPr>
              <a:defRPr/>
            </a:pPr>
            <a:endParaRPr lang="en-GB" dirty="0"/>
          </a:p>
        </p:txBody>
      </p:sp>
    </p:spTree>
    <p:extLst>
      <p:ext uri="{BB962C8B-B14F-4D97-AF65-F5344CB8AC3E}">
        <p14:creationId xmlns:p14="http://schemas.microsoft.com/office/powerpoint/2010/main" val="70447228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Approximate </a:t>
            </a:r>
            <a:r>
              <a:rPr lang="en-US" dirty="0" smtClean="0"/>
              <a:t>Age-</a:t>
            </a:r>
            <a:br>
              <a:rPr lang="en-US" dirty="0" smtClean="0"/>
            </a:br>
            <a:r>
              <a:rPr lang="en-US" dirty="0" smtClean="0"/>
              <a:t>Related Pulse </a:t>
            </a:r>
            <a:r>
              <a:rPr lang="en-US" dirty="0"/>
              <a:t>Rates</a:t>
            </a:r>
          </a:p>
        </p:txBody>
      </p:sp>
      <p:sp>
        <p:nvSpPr>
          <p:cNvPr id="3" name="Content Placeholder 2"/>
          <p:cNvSpPr>
            <a:spLocks noGrp="1"/>
          </p:cNvSpPr>
          <p:nvPr>
            <p:ph idx="1"/>
          </p:nvPr>
        </p:nvSpPr>
        <p:spPr/>
        <p:txBody>
          <a:bodyPr>
            <a:normAutofit fontScale="77500" lnSpcReduction="20000"/>
          </a:bodyPr>
          <a:lstStyle/>
          <a:p>
            <a:pPr lvl="0"/>
            <a:r>
              <a:rPr lang="en-US" dirty="0"/>
              <a:t>Newborn Range: 120-160 beats/min</a:t>
            </a:r>
          </a:p>
          <a:p>
            <a:pPr lvl="1"/>
            <a:r>
              <a:rPr lang="en-US" dirty="0"/>
              <a:t>Average: 140</a:t>
            </a:r>
          </a:p>
          <a:p>
            <a:pPr lvl="0"/>
            <a:r>
              <a:rPr lang="en-US" dirty="0"/>
              <a:t>1-2 Years Range: 80-140 beats/min</a:t>
            </a:r>
          </a:p>
          <a:p>
            <a:pPr lvl="1"/>
            <a:r>
              <a:rPr lang="en-US" dirty="0"/>
              <a:t>Average: 120</a:t>
            </a:r>
          </a:p>
          <a:p>
            <a:pPr lvl="0"/>
            <a:r>
              <a:rPr lang="en-US" dirty="0"/>
              <a:t>3-6 Years Range: 75-120 beats/min</a:t>
            </a:r>
          </a:p>
          <a:p>
            <a:pPr lvl="1"/>
            <a:r>
              <a:rPr lang="en-US" dirty="0"/>
              <a:t>Average: 100</a:t>
            </a:r>
          </a:p>
          <a:p>
            <a:pPr lvl="0"/>
            <a:r>
              <a:rPr lang="en-US" dirty="0"/>
              <a:t>7-11 Years Range: 75-110 beats/min</a:t>
            </a:r>
          </a:p>
          <a:p>
            <a:pPr lvl="1"/>
            <a:r>
              <a:rPr lang="en-US" dirty="0"/>
              <a:t>Average: 95</a:t>
            </a:r>
          </a:p>
          <a:p>
            <a:pPr lvl="0"/>
            <a:r>
              <a:rPr lang="en-US" dirty="0"/>
              <a:t>Adolescence to adulthood: 60-100 beats/min</a:t>
            </a:r>
          </a:p>
          <a:p>
            <a:pPr lvl="1"/>
            <a:r>
              <a:rPr lang="en-US" dirty="0"/>
              <a:t>Average: 80</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15</a:t>
            </a:fld>
            <a:endParaRPr lang="en-GB" dirty="0"/>
          </a:p>
          <a:p>
            <a:pPr>
              <a:defRPr/>
            </a:pPr>
            <a:endParaRPr lang="en-GB" dirty="0"/>
          </a:p>
        </p:txBody>
      </p:sp>
    </p:spTree>
    <p:extLst>
      <p:ext uri="{BB962C8B-B14F-4D97-AF65-F5344CB8AC3E}">
        <p14:creationId xmlns:p14="http://schemas.microsoft.com/office/powerpoint/2010/main" val="202930113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Three-Point Scale for </a:t>
            </a:r>
            <a:r>
              <a:rPr lang="en-US" dirty="0" smtClean="0"/>
              <a:t/>
            </a:r>
            <a:br>
              <a:rPr lang="en-US" dirty="0" smtClean="0"/>
            </a:br>
            <a:r>
              <a:rPr lang="en-US" dirty="0" smtClean="0"/>
              <a:t>Measuring </a:t>
            </a:r>
            <a:r>
              <a:rPr lang="en-US" dirty="0"/>
              <a:t>Pulse Volume</a:t>
            </a:r>
          </a:p>
        </p:txBody>
      </p:sp>
      <p:sp>
        <p:nvSpPr>
          <p:cNvPr id="3" name="Content Placeholder 2"/>
          <p:cNvSpPr>
            <a:spLocks noGrp="1"/>
          </p:cNvSpPr>
          <p:nvPr>
            <p:ph idx="1"/>
          </p:nvPr>
        </p:nvSpPr>
        <p:spPr/>
        <p:txBody>
          <a:bodyPr>
            <a:normAutofit lnSpcReduction="10000"/>
          </a:bodyPr>
          <a:lstStyle/>
          <a:p>
            <a:pPr lvl="0"/>
            <a:r>
              <a:rPr lang="en-US" dirty="0"/>
              <a:t>3+: Full, bounding pulse</a:t>
            </a:r>
          </a:p>
          <a:p>
            <a:pPr lvl="1"/>
            <a:r>
              <a:rPr lang="en-US" dirty="0"/>
              <a:t>Pulsation is very strong and does not disappear with moderate pressure</a:t>
            </a:r>
          </a:p>
          <a:p>
            <a:pPr lvl="0"/>
            <a:r>
              <a:rPr lang="en-US" dirty="0"/>
              <a:t>2+: Normal pulse</a:t>
            </a:r>
          </a:p>
          <a:p>
            <a:pPr lvl="1"/>
            <a:r>
              <a:rPr lang="en-US" dirty="0"/>
              <a:t>Pulsation is easily felt but disappears with moderate pressure</a:t>
            </a:r>
          </a:p>
          <a:p>
            <a:pPr lvl="0"/>
            <a:r>
              <a:rPr lang="en-US" dirty="0"/>
              <a:t>1+: Weak, </a:t>
            </a:r>
            <a:r>
              <a:rPr lang="en-US" dirty="0" smtClean="0"/>
              <a:t>thready </a:t>
            </a:r>
            <a:r>
              <a:rPr lang="en-US" dirty="0"/>
              <a:t>pulse</a:t>
            </a:r>
          </a:p>
          <a:p>
            <a:pPr lvl="1"/>
            <a:r>
              <a:rPr lang="en-US" dirty="0"/>
              <a:t>Pulsation is not easily felt and disappears with slight pressure</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16</a:t>
            </a:fld>
            <a:endParaRPr lang="en-GB" dirty="0"/>
          </a:p>
          <a:p>
            <a:pPr>
              <a:defRPr/>
            </a:pPr>
            <a:endParaRPr lang="en-GB" dirty="0"/>
          </a:p>
        </p:txBody>
      </p:sp>
    </p:spTree>
    <p:extLst>
      <p:ext uri="{BB962C8B-B14F-4D97-AF65-F5344CB8AC3E}">
        <p14:creationId xmlns:p14="http://schemas.microsoft.com/office/powerpoint/2010/main" val="289994453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Determining the Pulse Rate </a:t>
            </a:r>
          </a:p>
        </p:txBody>
      </p:sp>
      <p:sp>
        <p:nvSpPr>
          <p:cNvPr id="3" name="Content Placeholder 2"/>
          <p:cNvSpPr>
            <a:spLocks noGrp="1"/>
          </p:cNvSpPr>
          <p:nvPr>
            <p:ph idx="1"/>
          </p:nvPr>
        </p:nvSpPr>
        <p:spPr>
          <a:xfrm>
            <a:off x="685800" y="2409371"/>
            <a:ext cx="7600950" cy="3686629"/>
          </a:xfrm>
        </p:spPr>
        <p:txBody>
          <a:bodyPr/>
          <a:lstStyle/>
          <a:p>
            <a:pPr lvl="0"/>
            <a:r>
              <a:rPr lang="en-US" dirty="0"/>
              <a:t>Radial and apical </a:t>
            </a:r>
          </a:p>
          <a:p>
            <a:pPr lvl="1"/>
            <a:r>
              <a:rPr lang="en-US" dirty="0"/>
              <a:t>Have patient in a relaxing position</a:t>
            </a:r>
          </a:p>
          <a:p>
            <a:pPr lvl="1"/>
            <a:r>
              <a:rPr lang="en-US" dirty="0"/>
              <a:t>Use the correct pressure</a:t>
            </a:r>
          </a:p>
          <a:p>
            <a:pPr lvl="0"/>
            <a:r>
              <a:rPr lang="en-US" dirty="0"/>
              <a:t>Femoral, popliteal, pedal</a:t>
            </a:r>
          </a:p>
          <a:p>
            <a:pPr lvl="1"/>
            <a:r>
              <a:rPr lang="en-US" dirty="0"/>
              <a:t>Difficult to find and hear</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17</a:t>
            </a:fld>
            <a:endParaRPr lang="en-GB" dirty="0"/>
          </a:p>
          <a:p>
            <a:pPr>
              <a:defRPr/>
            </a:pPr>
            <a:endParaRPr lang="en-GB" dirty="0"/>
          </a:p>
        </p:txBody>
      </p:sp>
    </p:spTree>
    <p:extLst>
      <p:ext uri="{BB962C8B-B14F-4D97-AF65-F5344CB8AC3E}">
        <p14:creationId xmlns:p14="http://schemas.microsoft.com/office/powerpoint/2010/main" val="13156308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Respiration</a:t>
            </a:r>
          </a:p>
        </p:txBody>
      </p:sp>
      <p:sp>
        <p:nvSpPr>
          <p:cNvPr id="3" name="Content Placeholder 2"/>
          <p:cNvSpPr>
            <a:spLocks noGrp="1"/>
          </p:cNvSpPr>
          <p:nvPr>
            <p:ph idx="1"/>
          </p:nvPr>
        </p:nvSpPr>
        <p:spPr/>
        <p:txBody>
          <a:bodyPr/>
          <a:lstStyle/>
          <a:p>
            <a:pPr lvl="0"/>
            <a:r>
              <a:rPr lang="en-US" dirty="0"/>
              <a:t>Physiology</a:t>
            </a:r>
          </a:p>
          <a:p>
            <a:pPr lvl="1"/>
            <a:r>
              <a:rPr lang="en-US" dirty="0"/>
              <a:t>Inspiration and expiration</a:t>
            </a:r>
          </a:p>
          <a:p>
            <a:pPr lvl="1"/>
            <a:r>
              <a:rPr lang="en-US" dirty="0"/>
              <a:t>Internal and external</a:t>
            </a:r>
          </a:p>
          <a:p>
            <a:pPr lvl="0"/>
            <a:r>
              <a:rPr lang="en-US" dirty="0"/>
              <a:t>Characteristics of respiration</a:t>
            </a:r>
          </a:p>
          <a:p>
            <a:pPr lvl="0"/>
            <a:r>
              <a:rPr lang="en-US" dirty="0"/>
              <a:t>Counting respirations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18</a:t>
            </a:fld>
            <a:endParaRPr lang="en-GB" dirty="0"/>
          </a:p>
          <a:p>
            <a:pPr>
              <a:defRPr/>
            </a:pPr>
            <a:endParaRPr lang="en-GB" dirty="0"/>
          </a:p>
        </p:txBody>
      </p:sp>
    </p:spTree>
    <p:extLst>
      <p:ext uri="{BB962C8B-B14F-4D97-AF65-F5344CB8AC3E}">
        <p14:creationId xmlns:p14="http://schemas.microsoft.com/office/powerpoint/2010/main" val="285364089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76866" y="915337"/>
            <a:ext cx="6798734" cy="1029577"/>
          </a:xfrm>
        </p:spPr>
        <p:txBody>
          <a:bodyPr/>
          <a:lstStyle/>
          <a:p>
            <a:r>
              <a:rPr lang="en-US" dirty="0"/>
              <a:t>Characteristics of Respirations</a:t>
            </a:r>
            <a:br>
              <a:rPr lang="en-US" dirty="0"/>
            </a:br>
            <a:endParaRPr lang="en-US" sz="1600" dirty="0"/>
          </a:p>
        </p:txBody>
      </p:sp>
      <p:sp>
        <p:nvSpPr>
          <p:cNvPr id="3" name="Content Placeholder 2"/>
          <p:cNvSpPr>
            <a:spLocks noGrp="1"/>
          </p:cNvSpPr>
          <p:nvPr>
            <p:ph idx="1"/>
          </p:nvPr>
        </p:nvSpPr>
        <p:spPr>
          <a:xfrm>
            <a:off x="1074056" y="1944914"/>
            <a:ext cx="6641193" cy="4147911"/>
          </a:xfrm>
        </p:spPr>
        <p:txBody>
          <a:bodyPr/>
          <a:lstStyle/>
          <a:p>
            <a:pPr lvl="0"/>
            <a:endParaRPr lang="en-US" dirty="0" smtClean="0"/>
          </a:p>
          <a:p>
            <a:pPr lvl="0"/>
            <a:endParaRPr lang="en-US" dirty="0"/>
          </a:p>
          <a:p>
            <a:pPr lvl="0"/>
            <a:r>
              <a:rPr lang="en-US" dirty="0" smtClean="0"/>
              <a:t>Rate</a:t>
            </a:r>
            <a:endParaRPr lang="en-US" dirty="0"/>
          </a:p>
          <a:p>
            <a:pPr lvl="1"/>
            <a:r>
              <a:rPr lang="en-US" dirty="0"/>
              <a:t>Normal, rapid, slow</a:t>
            </a:r>
          </a:p>
          <a:p>
            <a:pPr lvl="1"/>
            <a:r>
              <a:rPr lang="en-US" dirty="0"/>
              <a:t>Breathing alternations</a:t>
            </a:r>
          </a:p>
          <a:p>
            <a:pPr lvl="1"/>
            <a:r>
              <a:rPr lang="en-US" dirty="0"/>
              <a:t>Respond to exercise, emotional upsets</a:t>
            </a:r>
          </a:p>
        </p:txBody>
      </p:sp>
      <p:sp>
        <p:nvSpPr>
          <p:cNvPr id="6" name="Slide Number Placeholder 5"/>
          <p:cNvSpPr>
            <a:spLocks noGrp="1"/>
          </p:cNvSpPr>
          <p:nvPr>
            <p:ph type="sldNum" sz="quarter" idx="12"/>
          </p:nvPr>
        </p:nvSpPr>
        <p:spPr/>
        <p:txBody>
          <a:bodyPr/>
          <a:lstStyle/>
          <a:p>
            <a:pPr>
              <a:defRPr/>
            </a:pPr>
            <a:r>
              <a:rPr lang="en-GB" dirty="0"/>
              <a:t> </a:t>
            </a:r>
            <a:fld id="{71EFB42C-6A15-4A9A-871B-37380EDB6A26}" type="slidenum">
              <a:rPr lang="en-GB" sz="800" smtClean="0"/>
              <a:pPr>
                <a:defRPr/>
              </a:pPr>
              <a:t>19</a:t>
            </a:fld>
            <a:endParaRPr lang="en-GB" dirty="0"/>
          </a:p>
          <a:p>
            <a:pPr>
              <a:defRPr/>
            </a:pPr>
            <a:endParaRPr lang="en-GB" dirty="0"/>
          </a:p>
        </p:txBody>
      </p:sp>
    </p:spTree>
    <p:extLst>
      <p:ext uri="{BB962C8B-B14F-4D97-AF65-F5344CB8AC3E}">
        <p14:creationId xmlns:p14="http://schemas.microsoft.com/office/powerpoint/2010/main" val="396922831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dirty="0"/>
              <a:t> </a:t>
            </a:r>
            <a:fld id="{71EFB42C-6A15-4A9A-871B-37380EDB6A26}" type="slidenum">
              <a:rPr lang="en-GB" sz="800" smtClean="0"/>
              <a:pPr>
                <a:defRPr/>
              </a:pPr>
              <a:t>2</a:t>
            </a:fld>
            <a:endParaRPr lang="en-GB" dirty="0"/>
          </a:p>
          <a:p>
            <a:pPr>
              <a:defRPr/>
            </a:pPr>
            <a:endParaRPr lang="en-GB" dirty="0"/>
          </a:p>
        </p:txBody>
      </p:sp>
      <p:sp>
        <p:nvSpPr>
          <p:cNvPr id="1963014" name="Rectangle 6"/>
          <p:cNvSpPr>
            <a:spLocks noGrp="1" noChangeArrowheads="1"/>
          </p:cNvSpPr>
          <p:nvPr>
            <p:ph type="title" idx="4294967295"/>
          </p:nvPr>
        </p:nvSpPr>
        <p:spPr>
          <a:xfrm>
            <a:off x="0" y="339725"/>
            <a:ext cx="9144000" cy="1057275"/>
          </a:xfrm>
        </p:spPr>
        <p:txBody>
          <a:bodyPr>
            <a:noAutofit/>
          </a:bodyPr>
          <a:lstStyle/>
          <a:p>
            <a:r>
              <a:rPr lang="en-US" dirty="0" smtClean="0"/>
              <a:t> </a:t>
            </a:r>
            <a:r>
              <a:rPr lang="en-US" dirty="0"/>
              <a:t>Vital Signs</a:t>
            </a:r>
            <a:br>
              <a:rPr lang="en-US" dirty="0"/>
            </a:br>
            <a:endParaRPr lang="en-US" sz="1600" dirty="0"/>
          </a:p>
        </p:txBody>
      </p:sp>
      <p:sp>
        <p:nvSpPr>
          <p:cNvPr id="1963015" name="Rectangle 7"/>
          <p:cNvSpPr>
            <a:spLocks noGrp="1" noChangeArrowheads="1"/>
          </p:cNvSpPr>
          <p:nvPr>
            <p:ph type="body" idx="4294967295"/>
          </p:nvPr>
        </p:nvSpPr>
        <p:spPr>
          <a:xfrm>
            <a:off x="928914" y="1736725"/>
            <a:ext cx="6843486" cy="4249738"/>
          </a:xfrm>
        </p:spPr>
        <p:txBody>
          <a:bodyPr>
            <a:normAutofit/>
          </a:bodyPr>
          <a:lstStyle/>
          <a:p>
            <a:pPr>
              <a:buFont typeface="+mj-lt"/>
              <a:buAutoNum type="arabicPeriod"/>
            </a:pPr>
            <a:r>
              <a:rPr lang="en-US" dirty="0"/>
              <a:t>Do the following related to temperature:</a:t>
            </a:r>
          </a:p>
          <a:p>
            <a:pPr marL="685800" lvl="1" indent="-228600">
              <a:buFont typeface="Arial" panose="020B0604020202020204" pitchFamily="34" charset="0"/>
              <a:buChar char="•"/>
            </a:pPr>
            <a:r>
              <a:rPr lang="en-US" dirty="0"/>
              <a:t>Cite the average body temperature for various age groups.</a:t>
            </a:r>
          </a:p>
          <a:p>
            <a:pPr marL="685800" lvl="1" indent="-228600">
              <a:buFont typeface="Arial" panose="020B0604020202020204" pitchFamily="34" charset="0"/>
              <a:buChar char="•"/>
            </a:pPr>
            <a:r>
              <a:rPr lang="en-US" dirty="0"/>
              <a:t>Describe emotional and physical factors that can cause body temperature to rise and fall.</a:t>
            </a:r>
          </a:p>
          <a:p>
            <a:pPr marL="685800" lvl="1" indent="-228600">
              <a:buFont typeface="Arial" panose="020B0604020202020204" pitchFamily="34" charset="0"/>
              <a:buChar char="•"/>
            </a:pPr>
            <a:r>
              <a:rPr lang="en-US" dirty="0"/>
              <a:t>Convert temperature readings between Fahrenheit and Celsius scales.</a:t>
            </a:r>
          </a:p>
          <a:p>
            <a:pPr marL="685800" lvl="1" indent="-228600">
              <a:buFont typeface="Arial" panose="020B0604020202020204" pitchFamily="34" charset="0"/>
              <a:buChar char="•"/>
            </a:pPr>
            <a:r>
              <a:rPr lang="en-US" dirty="0"/>
              <a:t>Obtain and record an accurate patient temperature using three different types of thermometers.</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a:t>Characteristics of Respirations</a:t>
            </a:r>
            <a:br>
              <a:rPr lang="en-US" dirty="0"/>
            </a:br>
            <a:endParaRPr lang="en-US" sz="1600" dirty="0"/>
          </a:p>
        </p:txBody>
      </p:sp>
      <p:sp>
        <p:nvSpPr>
          <p:cNvPr id="3" name="Content Placeholder 2"/>
          <p:cNvSpPr>
            <a:spLocks noGrp="1"/>
          </p:cNvSpPr>
          <p:nvPr>
            <p:ph idx="1"/>
          </p:nvPr>
        </p:nvSpPr>
        <p:spPr/>
        <p:txBody>
          <a:bodyPr/>
          <a:lstStyle/>
          <a:p>
            <a:pPr lvl="0"/>
            <a:r>
              <a:rPr lang="en-US" dirty="0"/>
              <a:t>Rhythm </a:t>
            </a:r>
          </a:p>
          <a:p>
            <a:pPr lvl="1"/>
            <a:r>
              <a:rPr lang="en-US" dirty="0"/>
              <a:t>Breathing patterns</a:t>
            </a:r>
          </a:p>
          <a:p>
            <a:pPr lvl="0"/>
            <a:r>
              <a:rPr lang="en-US" dirty="0"/>
              <a:t>Depth</a:t>
            </a:r>
          </a:p>
          <a:p>
            <a:pPr lvl="1"/>
            <a:r>
              <a:rPr lang="en-US" dirty="0"/>
              <a:t>Amount of air inhaled/exhaled</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20</a:t>
            </a:fld>
            <a:endParaRPr lang="en-GB" dirty="0"/>
          </a:p>
          <a:p>
            <a:pPr>
              <a:defRPr/>
            </a:pPr>
            <a:endParaRPr lang="en-GB" dirty="0"/>
          </a:p>
        </p:txBody>
      </p:sp>
    </p:spTree>
    <p:extLst>
      <p:ext uri="{BB962C8B-B14F-4D97-AF65-F5344CB8AC3E}">
        <p14:creationId xmlns:p14="http://schemas.microsoft.com/office/powerpoint/2010/main" val="51907061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76866" y="653143"/>
            <a:ext cx="6798734" cy="1190171"/>
          </a:xfrm>
        </p:spPr>
        <p:txBody>
          <a:bodyPr>
            <a:normAutofit fontScale="90000"/>
          </a:bodyPr>
          <a:lstStyle/>
          <a:p>
            <a:r>
              <a:rPr lang="en-US" dirty="0"/>
              <a:t>Approximate Age-Related Respiration Ranges</a:t>
            </a:r>
          </a:p>
        </p:txBody>
      </p:sp>
      <p:sp>
        <p:nvSpPr>
          <p:cNvPr id="3" name="Content Placeholder 2"/>
          <p:cNvSpPr>
            <a:spLocks noGrp="1"/>
          </p:cNvSpPr>
          <p:nvPr>
            <p:ph idx="1"/>
          </p:nvPr>
        </p:nvSpPr>
        <p:spPr>
          <a:xfrm>
            <a:off x="685800" y="2380343"/>
            <a:ext cx="7029450" cy="3712482"/>
          </a:xfrm>
        </p:spPr>
        <p:txBody>
          <a:bodyPr>
            <a:normAutofit fontScale="70000" lnSpcReduction="20000"/>
          </a:bodyPr>
          <a:lstStyle/>
          <a:p>
            <a:pPr lvl="0"/>
            <a:r>
              <a:rPr lang="en-US" dirty="0"/>
              <a:t>Newborn Range: 30-50</a:t>
            </a:r>
          </a:p>
          <a:p>
            <a:pPr lvl="1"/>
            <a:r>
              <a:rPr lang="en-US" sz="2800" dirty="0"/>
              <a:t>Average: 40</a:t>
            </a:r>
          </a:p>
          <a:p>
            <a:pPr lvl="0"/>
            <a:r>
              <a:rPr lang="en-US" dirty="0"/>
              <a:t>1-3 Year Range: 20-30</a:t>
            </a:r>
          </a:p>
          <a:p>
            <a:pPr lvl="1"/>
            <a:r>
              <a:rPr lang="en-US" sz="2800" dirty="0"/>
              <a:t>Average: 25</a:t>
            </a:r>
          </a:p>
          <a:p>
            <a:pPr lvl="0"/>
            <a:r>
              <a:rPr lang="en-US" dirty="0"/>
              <a:t>4-6 Year Range: 18-26</a:t>
            </a:r>
          </a:p>
          <a:p>
            <a:pPr lvl="1"/>
            <a:r>
              <a:rPr lang="en-US" sz="2800" dirty="0"/>
              <a:t>Average: 22</a:t>
            </a:r>
          </a:p>
          <a:p>
            <a:pPr lvl="0"/>
            <a:r>
              <a:rPr lang="en-US" dirty="0"/>
              <a:t>7-11 Year Range: 16-22</a:t>
            </a:r>
          </a:p>
          <a:p>
            <a:pPr lvl="1"/>
            <a:r>
              <a:rPr lang="en-US" sz="2800" dirty="0"/>
              <a:t>Average: 19</a:t>
            </a:r>
          </a:p>
          <a:p>
            <a:pPr lvl="0"/>
            <a:r>
              <a:rPr lang="en-US" dirty="0" smtClean="0"/>
              <a:t>Adolescence </a:t>
            </a:r>
            <a:r>
              <a:rPr lang="en-US" dirty="0"/>
              <a:t>to Adulthood Range: 12-20</a:t>
            </a:r>
          </a:p>
          <a:p>
            <a:pPr lvl="1"/>
            <a:r>
              <a:rPr lang="en-US" sz="2800" dirty="0"/>
              <a:t>Average: 16</a:t>
            </a:r>
          </a:p>
        </p:txBody>
      </p:sp>
      <p:sp>
        <p:nvSpPr>
          <p:cNvPr id="6" name="Slide Number Placeholder 5"/>
          <p:cNvSpPr>
            <a:spLocks noGrp="1"/>
          </p:cNvSpPr>
          <p:nvPr>
            <p:ph type="sldNum" sz="quarter" idx="12"/>
          </p:nvPr>
        </p:nvSpPr>
        <p:spPr/>
        <p:txBody>
          <a:bodyPr/>
          <a:lstStyle/>
          <a:p>
            <a:pPr>
              <a:defRPr/>
            </a:pPr>
            <a:r>
              <a:rPr lang="en-GB" dirty="0"/>
              <a:t> </a:t>
            </a:r>
            <a:fld id="{71EFB42C-6A15-4A9A-871B-37380EDB6A26}" type="slidenum">
              <a:rPr lang="en-GB" sz="800" smtClean="0"/>
              <a:pPr>
                <a:defRPr/>
              </a:pPr>
              <a:t>21</a:t>
            </a:fld>
            <a:endParaRPr lang="en-GB" dirty="0"/>
          </a:p>
          <a:p>
            <a:pPr>
              <a:defRPr/>
            </a:pPr>
            <a:endParaRPr lang="en-GB" dirty="0"/>
          </a:p>
        </p:txBody>
      </p:sp>
    </p:spTree>
    <p:extLst>
      <p:ext uri="{BB962C8B-B14F-4D97-AF65-F5344CB8AC3E}">
        <p14:creationId xmlns:p14="http://schemas.microsoft.com/office/powerpoint/2010/main" val="109646363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Counting Respirations </a:t>
            </a:r>
          </a:p>
        </p:txBody>
      </p:sp>
      <p:sp>
        <p:nvSpPr>
          <p:cNvPr id="3" name="Content Placeholder 2"/>
          <p:cNvSpPr>
            <a:spLocks noGrp="1"/>
          </p:cNvSpPr>
          <p:nvPr>
            <p:ph idx="1"/>
          </p:nvPr>
        </p:nvSpPr>
        <p:spPr/>
        <p:txBody>
          <a:bodyPr/>
          <a:lstStyle/>
          <a:p>
            <a:pPr lvl="0"/>
            <a:r>
              <a:rPr lang="en-US" dirty="0"/>
              <a:t>Don’t mention you’re counting them</a:t>
            </a:r>
          </a:p>
          <a:p>
            <a:pPr lvl="1"/>
            <a:r>
              <a:rPr lang="en-US" dirty="0"/>
              <a:t>Patients self-consciously may alter breathing</a:t>
            </a:r>
          </a:p>
          <a:p>
            <a:pPr lvl="0"/>
            <a:r>
              <a:rPr lang="en-US" dirty="0"/>
              <a:t>Count for 30 seconds; multiply by 2</a:t>
            </a:r>
          </a:p>
          <a:p>
            <a:pPr lvl="0"/>
            <a:r>
              <a:rPr lang="en-US" dirty="0"/>
              <a:t>Record variations on the patient chart</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22</a:t>
            </a:fld>
            <a:endParaRPr lang="en-GB" dirty="0"/>
          </a:p>
          <a:p>
            <a:pPr>
              <a:defRPr/>
            </a:pPr>
            <a:endParaRPr lang="en-GB" dirty="0"/>
          </a:p>
        </p:txBody>
      </p:sp>
    </p:spTree>
    <p:extLst>
      <p:ext uri="{BB962C8B-B14F-4D97-AF65-F5344CB8AC3E}">
        <p14:creationId xmlns:p14="http://schemas.microsoft.com/office/powerpoint/2010/main" val="310707760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Blood Pressure </a:t>
            </a:r>
          </a:p>
        </p:txBody>
      </p:sp>
      <p:sp>
        <p:nvSpPr>
          <p:cNvPr id="3" name="Content Placeholder 2"/>
          <p:cNvSpPr>
            <a:spLocks noGrp="1"/>
          </p:cNvSpPr>
          <p:nvPr>
            <p:ph idx="1"/>
          </p:nvPr>
        </p:nvSpPr>
        <p:spPr/>
        <p:txBody>
          <a:bodyPr/>
          <a:lstStyle/>
          <a:p>
            <a:pPr lvl="0"/>
            <a:r>
              <a:rPr lang="en-US" dirty="0"/>
              <a:t>Factors affecting blood pressure</a:t>
            </a:r>
          </a:p>
          <a:p>
            <a:pPr lvl="0"/>
            <a:r>
              <a:rPr lang="en-US" dirty="0"/>
              <a:t>Evaluating the blood pressure</a:t>
            </a:r>
          </a:p>
          <a:p>
            <a:pPr lvl="0"/>
            <a:r>
              <a:rPr lang="en-US" dirty="0"/>
              <a:t>Measuring blood pressure</a:t>
            </a:r>
          </a:p>
          <a:p>
            <a:pPr lvl="0"/>
            <a:r>
              <a:rPr lang="en-US" dirty="0"/>
              <a:t>Systolic and diastolic measurements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23</a:t>
            </a:fld>
            <a:endParaRPr lang="en-GB" dirty="0"/>
          </a:p>
          <a:p>
            <a:pPr>
              <a:defRPr/>
            </a:pPr>
            <a:endParaRPr lang="en-GB" dirty="0"/>
          </a:p>
        </p:txBody>
      </p:sp>
    </p:spTree>
    <p:extLst>
      <p:ext uri="{BB962C8B-B14F-4D97-AF65-F5344CB8AC3E}">
        <p14:creationId xmlns:p14="http://schemas.microsoft.com/office/powerpoint/2010/main" val="220214634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Approximate Age-Related </a:t>
            </a:r>
            <a:r>
              <a:rPr lang="en-US" dirty="0" smtClean="0"/>
              <a:t/>
            </a:r>
            <a:br>
              <a:rPr lang="en-US" dirty="0" smtClean="0"/>
            </a:br>
            <a:r>
              <a:rPr lang="en-US" dirty="0" smtClean="0"/>
              <a:t>Blood </a:t>
            </a:r>
            <a:r>
              <a:rPr lang="en-US" dirty="0"/>
              <a:t>Pressure Ranges</a:t>
            </a:r>
          </a:p>
        </p:txBody>
      </p:sp>
      <p:sp>
        <p:nvSpPr>
          <p:cNvPr id="6" name="Content Placeholder 2">
            <a:extLst>
              <a:ext uri="{FF2B5EF4-FFF2-40B4-BE49-F238E27FC236}">
                <a16:creationId xmlns:a16="http://schemas.microsoft.com/office/drawing/2014/main" xmlns="" id="{E0229361-8480-A34E-84F3-CD265C6C5BAE}"/>
              </a:ext>
            </a:extLst>
          </p:cNvPr>
          <p:cNvSpPr>
            <a:spLocks noGrp="1"/>
          </p:cNvSpPr>
          <p:nvPr>
            <p:ph idx="1"/>
          </p:nvPr>
        </p:nvSpPr>
        <p:spPr/>
        <p:txBody>
          <a:bodyPr>
            <a:normAutofit fontScale="62500" lnSpcReduction="20000"/>
          </a:bodyPr>
          <a:lstStyle/>
          <a:p>
            <a:pPr lvl="0"/>
            <a:r>
              <a:rPr lang="en-US" dirty="0" smtClean="0"/>
              <a:t>Newborn </a:t>
            </a:r>
          </a:p>
          <a:p>
            <a:pPr lvl="1"/>
            <a:r>
              <a:rPr lang="en-US" dirty="0" smtClean="0"/>
              <a:t>Systolic Range, 60-96; Diastolic Range, </a:t>
            </a:r>
            <a:r>
              <a:rPr lang="en-US" dirty="0"/>
              <a:t>30-62</a:t>
            </a:r>
          </a:p>
          <a:p>
            <a:pPr lvl="0"/>
            <a:r>
              <a:rPr lang="en-US" dirty="0"/>
              <a:t>1-3 </a:t>
            </a:r>
            <a:r>
              <a:rPr lang="en-US" dirty="0" smtClean="0"/>
              <a:t>Years</a:t>
            </a:r>
          </a:p>
          <a:p>
            <a:pPr lvl="1"/>
            <a:r>
              <a:rPr lang="en-US" dirty="0" smtClean="0"/>
              <a:t>Systolic Range, 78-112; </a:t>
            </a:r>
            <a:r>
              <a:rPr lang="en-US" dirty="0"/>
              <a:t>Diastolic </a:t>
            </a:r>
            <a:r>
              <a:rPr lang="en-US" dirty="0" smtClean="0"/>
              <a:t>Range, </a:t>
            </a:r>
            <a:r>
              <a:rPr lang="en-US" dirty="0"/>
              <a:t>48-78</a:t>
            </a:r>
          </a:p>
          <a:p>
            <a:pPr lvl="0"/>
            <a:r>
              <a:rPr lang="en-US" dirty="0"/>
              <a:t>4-6 </a:t>
            </a:r>
            <a:r>
              <a:rPr lang="en-US" dirty="0" smtClean="0"/>
              <a:t>Years</a:t>
            </a:r>
          </a:p>
          <a:p>
            <a:pPr lvl="1"/>
            <a:r>
              <a:rPr lang="en-US" dirty="0" smtClean="0"/>
              <a:t>Systolic Range, 78-112; Diastolic Range, </a:t>
            </a:r>
            <a:r>
              <a:rPr lang="en-US" dirty="0"/>
              <a:t>50-79</a:t>
            </a:r>
          </a:p>
          <a:p>
            <a:pPr lvl="0"/>
            <a:r>
              <a:rPr lang="en-US" dirty="0"/>
              <a:t>7-11 </a:t>
            </a:r>
            <a:r>
              <a:rPr lang="en-US" dirty="0" smtClean="0"/>
              <a:t>Years</a:t>
            </a:r>
          </a:p>
          <a:p>
            <a:pPr lvl="1"/>
            <a:r>
              <a:rPr lang="en-US" dirty="0" smtClean="0"/>
              <a:t>Systolic Range, 86-114; </a:t>
            </a:r>
            <a:r>
              <a:rPr lang="en-US" dirty="0"/>
              <a:t>Diastolic </a:t>
            </a:r>
            <a:r>
              <a:rPr lang="en-US" dirty="0" smtClean="0"/>
              <a:t>Range, </a:t>
            </a:r>
            <a:r>
              <a:rPr lang="en-US" dirty="0"/>
              <a:t>52-79</a:t>
            </a:r>
          </a:p>
          <a:p>
            <a:pPr lvl="0"/>
            <a:r>
              <a:rPr lang="en-US" dirty="0" smtClean="0"/>
              <a:t>Adolescent</a:t>
            </a:r>
          </a:p>
          <a:p>
            <a:pPr lvl="1"/>
            <a:r>
              <a:rPr lang="en-US" dirty="0" smtClean="0"/>
              <a:t>Systolic Range, 94-119; Diastolic Range, </a:t>
            </a:r>
            <a:r>
              <a:rPr lang="en-US" dirty="0"/>
              <a:t>58-79</a:t>
            </a:r>
          </a:p>
          <a:p>
            <a:pPr lvl="0"/>
            <a:r>
              <a:rPr lang="en-US" dirty="0" smtClean="0"/>
              <a:t>Adult</a:t>
            </a:r>
          </a:p>
          <a:p>
            <a:pPr lvl="1"/>
            <a:r>
              <a:rPr lang="en-US" dirty="0" smtClean="0"/>
              <a:t>Systolic Range, 100-119; Diastolic Range, 60-79</a:t>
            </a:r>
            <a:endParaRPr lang="en-US" dirty="0"/>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24</a:t>
            </a:fld>
            <a:endParaRPr lang="en-GB" dirty="0"/>
          </a:p>
          <a:p>
            <a:pPr>
              <a:defRPr/>
            </a:pPr>
            <a:endParaRPr lang="en-GB" dirty="0"/>
          </a:p>
        </p:txBody>
      </p:sp>
    </p:spTree>
    <p:extLst>
      <p:ext uri="{BB962C8B-B14F-4D97-AF65-F5344CB8AC3E}">
        <p14:creationId xmlns:p14="http://schemas.microsoft.com/office/powerpoint/2010/main" val="292872801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Factors Affecting Blood Pressure </a:t>
            </a:r>
          </a:p>
        </p:txBody>
      </p:sp>
      <p:sp>
        <p:nvSpPr>
          <p:cNvPr id="3" name="Content Placeholder 2"/>
          <p:cNvSpPr>
            <a:spLocks noGrp="1"/>
          </p:cNvSpPr>
          <p:nvPr>
            <p:ph idx="1"/>
          </p:nvPr>
        </p:nvSpPr>
        <p:spPr/>
        <p:txBody>
          <a:bodyPr>
            <a:normAutofit fontScale="92500" lnSpcReduction="10000"/>
          </a:bodyPr>
          <a:lstStyle/>
          <a:p>
            <a:pPr lvl="0"/>
            <a:r>
              <a:rPr lang="en-US" dirty="0"/>
              <a:t>Blood volume</a:t>
            </a:r>
          </a:p>
          <a:p>
            <a:pPr lvl="1"/>
            <a:r>
              <a:rPr lang="en-US" dirty="0"/>
              <a:t>Increased or decreased</a:t>
            </a:r>
          </a:p>
          <a:p>
            <a:pPr lvl="0"/>
            <a:r>
              <a:rPr lang="en-US" dirty="0"/>
              <a:t>Peripheral resistance (blood viscosity)</a:t>
            </a:r>
          </a:p>
          <a:p>
            <a:pPr lvl="1"/>
            <a:r>
              <a:rPr lang="en-US" dirty="0"/>
              <a:t>Blood flow through the lumen</a:t>
            </a:r>
          </a:p>
          <a:p>
            <a:pPr lvl="0"/>
            <a:r>
              <a:rPr lang="en-US" dirty="0"/>
              <a:t>Vessel elasticity</a:t>
            </a:r>
          </a:p>
          <a:p>
            <a:pPr lvl="1"/>
            <a:r>
              <a:rPr lang="en-US" dirty="0"/>
              <a:t>Artery ability to expand and contract</a:t>
            </a:r>
          </a:p>
          <a:p>
            <a:pPr lvl="0"/>
            <a:r>
              <a:rPr lang="en-US" dirty="0"/>
              <a:t>Condition of heart muscle and arterial walls</a:t>
            </a:r>
          </a:p>
          <a:p>
            <a:pPr lvl="1"/>
            <a:r>
              <a:rPr lang="en-US" dirty="0"/>
              <a:t>Myocardium is primary determinant</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25</a:t>
            </a:fld>
            <a:endParaRPr lang="en-GB" dirty="0"/>
          </a:p>
          <a:p>
            <a:pPr>
              <a:defRPr/>
            </a:pPr>
            <a:endParaRPr lang="en-GB" dirty="0"/>
          </a:p>
        </p:txBody>
      </p:sp>
    </p:spTree>
    <p:extLst>
      <p:ext uri="{BB962C8B-B14F-4D97-AF65-F5344CB8AC3E}">
        <p14:creationId xmlns:p14="http://schemas.microsoft.com/office/powerpoint/2010/main" val="16844916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Evaluating the Blood Pressure </a:t>
            </a:r>
          </a:p>
        </p:txBody>
      </p:sp>
      <p:sp>
        <p:nvSpPr>
          <p:cNvPr id="3" name="Content Placeholder 2"/>
          <p:cNvSpPr>
            <a:spLocks noGrp="1"/>
          </p:cNvSpPr>
          <p:nvPr>
            <p:ph idx="1"/>
          </p:nvPr>
        </p:nvSpPr>
        <p:spPr/>
        <p:txBody>
          <a:bodyPr/>
          <a:lstStyle/>
          <a:p>
            <a:pPr lvl="0"/>
            <a:r>
              <a:rPr lang="en-US" dirty="0"/>
              <a:t>Secondary hypertension</a:t>
            </a:r>
          </a:p>
          <a:p>
            <a:pPr lvl="1"/>
            <a:r>
              <a:rPr lang="en-US" dirty="0"/>
              <a:t>Caused by an underlying pathologic condition</a:t>
            </a:r>
          </a:p>
          <a:p>
            <a:pPr lvl="0"/>
            <a:r>
              <a:rPr lang="en-US" dirty="0"/>
              <a:t>Essential hypertension</a:t>
            </a:r>
          </a:p>
          <a:p>
            <a:pPr lvl="1"/>
            <a:r>
              <a:rPr lang="en-US" dirty="0"/>
              <a:t>No single identified cause</a:t>
            </a:r>
          </a:p>
          <a:p>
            <a:pPr lvl="1"/>
            <a:r>
              <a:rPr lang="en-US" dirty="0"/>
              <a:t>Systolic pressure is 140-159 or higher; diastolic pressure is 90-99 or higher</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26</a:t>
            </a:fld>
            <a:endParaRPr lang="en-GB" dirty="0"/>
          </a:p>
          <a:p>
            <a:pPr>
              <a:defRPr/>
            </a:pPr>
            <a:endParaRPr lang="en-GB" dirty="0"/>
          </a:p>
        </p:txBody>
      </p:sp>
    </p:spTree>
    <p:extLst>
      <p:ext uri="{BB962C8B-B14F-4D97-AF65-F5344CB8AC3E}">
        <p14:creationId xmlns:p14="http://schemas.microsoft.com/office/powerpoint/2010/main" val="65312478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Stages of Hypertension</a:t>
            </a:r>
          </a:p>
        </p:txBody>
      </p:sp>
      <p:sp>
        <p:nvSpPr>
          <p:cNvPr id="3" name="Content Placeholder 2"/>
          <p:cNvSpPr>
            <a:spLocks noGrp="1"/>
          </p:cNvSpPr>
          <p:nvPr>
            <p:ph idx="1"/>
          </p:nvPr>
        </p:nvSpPr>
        <p:spPr/>
        <p:txBody>
          <a:bodyPr>
            <a:normAutofit fontScale="92500"/>
          </a:bodyPr>
          <a:lstStyle/>
          <a:p>
            <a:pPr lvl="0"/>
            <a:r>
              <a:rPr lang="en-US" dirty="0"/>
              <a:t>Normal: Less than 120-80 mm Hg</a:t>
            </a:r>
          </a:p>
          <a:p>
            <a:pPr lvl="0"/>
            <a:r>
              <a:rPr lang="en-US" dirty="0"/>
              <a:t>Elevated: Systolic between 120-129 </a:t>
            </a:r>
            <a:r>
              <a:rPr lang="en-US" i="1" dirty="0"/>
              <a:t>and</a:t>
            </a:r>
            <a:r>
              <a:rPr lang="en-US" dirty="0"/>
              <a:t> diastolic less than 80 mm Hg</a:t>
            </a:r>
          </a:p>
          <a:p>
            <a:pPr lvl="0"/>
            <a:r>
              <a:rPr lang="en-US" dirty="0"/>
              <a:t>Stage 1: Systolic between 130-139 </a:t>
            </a:r>
            <a:r>
              <a:rPr lang="en-US" i="1" dirty="0"/>
              <a:t>or </a:t>
            </a:r>
            <a:r>
              <a:rPr lang="en-US" dirty="0"/>
              <a:t>diastolic between 80-89 mm Hg</a:t>
            </a:r>
          </a:p>
          <a:p>
            <a:pPr lvl="0"/>
            <a:r>
              <a:rPr lang="en-US" dirty="0"/>
              <a:t>Stage 2: Systolic at least 140 </a:t>
            </a:r>
            <a:r>
              <a:rPr lang="en-US" i="1" dirty="0"/>
              <a:t>or</a:t>
            </a:r>
            <a:r>
              <a:rPr lang="en-US" dirty="0"/>
              <a:t> diastolic at least 90 mm Hg</a:t>
            </a:r>
          </a:p>
          <a:p>
            <a:pPr lvl="0"/>
            <a:r>
              <a:rPr lang="en-US" dirty="0"/>
              <a:t>Hypertensive crisis: Systolic over 180 </a:t>
            </a:r>
            <a:r>
              <a:rPr lang="en-US" i="1" dirty="0"/>
              <a:t>and/or</a:t>
            </a:r>
            <a:r>
              <a:rPr lang="en-US" dirty="0"/>
              <a:t> diastolic over 120</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27</a:t>
            </a:fld>
            <a:endParaRPr lang="en-GB" dirty="0"/>
          </a:p>
          <a:p>
            <a:pPr>
              <a:defRPr/>
            </a:pPr>
            <a:endParaRPr lang="en-GB" dirty="0"/>
          </a:p>
        </p:txBody>
      </p:sp>
    </p:spTree>
    <p:extLst>
      <p:ext uri="{BB962C8B-B14F-4D97-AF65-F5344CB8AC3E}">
        <p14:creationId xmlns:p14="http://schemas.microsoft.com/office/powerpoint/2010/main" val="100791317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a:t>American Heart Association Guidelines</a:t>
            </a:r>
          </a:p>
        </p:txBody>
      </p:sp>
      <p:sp>
        <p:nvSpPr>
          <p:cNvPr id="3" name="Content Placeholder 2"/>
          <p:cNvSpPr>
            <a:spLocks noGrp="1"/>
          </p:cNvSpPr>
          <p:nvPr>
            <p:ph idx="1"/>
          </p:nvPr>
        </p:nvSpPr>
        <p:spPr/>
        <p:txBody>
          <a:bodyPr>
            <a:normAutofit fontScale="92500" lnSpcReduction="20000"/>
          </a:bodyPr>
          <a:lstStyle/>
          <a:p>
            <a:pPr lvl="0"/>
            <a:r>
              <a:rPr lang="en-US" dirty="0"/>
              <a:t>Three stages</a:t>
            </a:r>
          </a:p>
          <a:p>
            <a:pPr lvl="1"/>
            <a:r>
              <a:rPr lang="en-US" dirty="0"/>
              <a:t>Prehypertension</a:t>
            </a:r>
          </a:p>
          <a:p>
            <a:pPr lvl="1"/>
            <a:r>
              <a:rPr lang="en-US" dirty="0"/>
              <a:t>Stage I hypertension</a:t>
            </a:r>
          </a:p>
          <a:p>
            <a:pPr lvl="1"/>
            <a:r>
              <a:rPr lang="en-US" dirty="0"/>
              <a:t>Stage II hypertension</a:t>
            </a:r>
          </a:p>
          <a:p>
            <a:pPr lvl="0"/>
            <a:r>
              <a:rPr lang="en-US" dirty="0"/>
              <a:t>Guidelines</a:t>
            </a:r>
          </a:p>
          <a:p>
            <a:pPr lvl="1"/>
            <a:r>
              <a:rPr lang="en-US" dirty="0"/>
              <a:t>Lifestyle changes before medical treatment</a:t>
            </a:r>
          </a:p>
          <a:p>
            <a:pPr lvl="1"/>
            <a:r>
              <a:rPr lang="en-US" dirty="0"/>
              <a:t>Over age 50, treated for systolic &gt;140</a:t>
            </a:r>
          </a:p>
          <a:p>
            <a:pPr lvl="1"/>
            <a:r>
              <a:rPr lang="en-US" dirty="0"/>
              <a:t>Blood pressure medications</a:t>
            </a:r>
          </a:p>
          <a:p>
            <a:pPr lvl="1"/>
            <a:r>
              <a:rPr lang="en-US" dirty="0"/>
              <a:t>Patient-centered treatment</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28</a:t>
            </a:fld>
            <a:endParaRPr lang="en-GB" dirty="0"/>
          </a:p>
          <a:p>
            <a:pPr>
              <a:defRPr/>
            </a:pPr>
            <a:endParaRPr lang="en-GB" dirty="0"/>
          </a:p>
        </p:txBody>
      </p:sp>
    </p:spTree>
    <p:extLst>
      <p:ext uri="{BB962C8B-B14F-4D97-AF65-F5344CB8AC3E}">
        <p14:creationId xmlns:p14="http://schemas.microsoft.com/office/powerpoint/2010/main" val="106277773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Measuring Blood Pressure </a:t>
            </a:r>
          </a:p>
        </p:txBody>
      </p:sp>
      <p:sp>
        <p:nvSpPr>
          <p:cNvPr id="3" name="Content Placeholder 2"/>
          <p:cNvSpPr>
            <a:spLocks noGrp="1"/>
          </p:cNvSpPr>
          <p:nvPr>
            <p:ph idx="1"/>
          </p:nvPr>
        </p:nvSpPr>
        <p:spPr/>
        <p:txBody>
          <a:bodyPr/>
          <a:lstStyle/>
          <a:p>
            <a:pPr lvl="0"/>
            <a:r>
              <a:rPr lang="en-US" dirty="0"/>
              <a:t>Measured with a sphygmomanometer</a:t>
            </a:r>
          </a:p>
          <a:p>
            <a:pPr lvl="1"/>
            <a:r>
              <a:rPr lang="en-US" dirty="0"/>
              <a:t>Regularly recalibrated</a:t>
            </a:r>
          </a:p>
          <a:p>
            <a:pPr lvl="1"/>
            <a:r>
              <a:rPr lang="en-US" dirty="0"/>
              <a:t>Checked for accuracy</a:t>
            </a:r>
          </a:p>
          <a:p>
            <a:pPr lvl="2"/>
            <a:r>
              <a:rPr lang="en-US" dirty="0"/>
              <a:t>Correct when no more than 3 mm Hg</a:t>
            </a:r>
          </a:p>
          <a:p>
            <a:pPr lvl="1"/>
            <a:r>
              <a:rPr lang="en-US" dirty="0"/>
              <a:t>Must be used with a stethoscope </a:t>
            </a:r>
          </a:p>
          <a:p>
            <a:pPr lvl="0"/>
            <a:r>
              <a:rPr lang="en-US" dirty="0"/>
              <a:t>Blood pressure cuffs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29</a:t>
            </a:fld>
            <a:endParaRPr lang="en-GB" dirty="0"/>
          </a:p>
          <a:p>
            <a:pPr>
              <a:defRPr/>
            </a:pPr>
            <a:endParaRPr lang="en-GB" dirty="0"/>
          </a:p>
        </p:txBody>
      </p:sp>
    </p:spTree>
    <p:extLst>
      <p:ext uri="{BB962C8B-B14F-4D97-AF65-F5344CB8AC3E}">
        <p14:creationId xmlns:p14="http://schemas.microsoft.com/office/powerpoint/2010/main" val="32651899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dirty="0"/>
              <a:t> </a:t>
            </a:r>
            <a:fld id="{71EFB42C-6A15-4A9A-871B-37380EDB6A26}" type="slidenum">
              <a:rPr lang="en-GB" sz="800" smtClean="0"/>
              <a:pPr>
                <a:defRPr/>
              </a:pPr>
              <a:t>3</a:t>
            </a:fld>
            <a:endParaRPr lang="en-GB" dirty="0"/>
          </a:p>
          <a:p>
            <a:pPr>
              <a:defRPr/>
            </a:pPr>
            <a:endParaRPr lang="en-GB" dirty="0"/>
          </a:p>
        </p:txBody>
      </p:sp>
      <p:sp>
        <p:nvSpPr>
          <p:cNvPr id="1963015" name="Rectangle 7"/>
          <p:cNvSpPr>
            <a:spLocks noGrp="1" noChangeArrowheads="1"/>
          </p:cNvSpPr>
          <p:nvPr>
            <p:ph type="body" idx="4294967295"/>
          </p:nvPr>
        </p:nvSpPr>
        <p:spPr>
          <a:xfrm>
            <a:off x="1654628" y="1736725"/>
            <a:ext cx="6117771" cy="4249738"/>
          </a:xfrm>
        </p:spPr>
        <p:txBody>
          <a:bodyPr>
            <a:normAutofit/>
          </a:bodyPr>
          <a:lstStyle/>
          <a:p>
            <a:pPr>
              <a:buFont typeface="+mj-lt"/>
              <a:buAutoNum type="arabicPeriod" startAt="2"/>
            </a:pPr>
            <a:r>
              <a:rPr lang="en-US" dirty="0"/>
              <a:t>Do the following related to pulse:</a:t>
            </a:r>
          </a:p>
          <a:p>
            <a:pPr marL="685800" lvl="1" indent="-228600">
              <a:buFont typeface="Arial" panose="020B0604020202020204" pitchFamily="34" charset="0"/>
              <a:buChar char="•"/>
            </a:pPr>
            <a:r>
              <a:rPr lang="en-US" dirty="0"/>
              <a:t>Cite the average pulse rate for various age groups.</a:t>
            </a:r>
          </a:p>
          <a:p>
            <a:pPr marL="685800" lvl="1" indent="-228600">
              <a:buFont typeface="Arial" panose="020B0604020202020204" pitchFamily="34" charset="0"/>
              <a:buChar char="•"/>
            </a:pPr>
            <a:r>
              <a:rPr lang="en-US" dirty="0"/>
              <a:t>Describe pulse rate, volume, and rhythm.</a:t>
            </a:r>
          </a:p>
          <a:p>
            <a:pPr marL="685800" lvl="1" indent="-228600">
              <a:buFont typeface="Arial" panose="020B0604020202020204" pitchFamily="34" charset="0"/>
              <a:buChar char="•"/>
            </a:pPr>
            <a:r>
              <a:rPr lang="en-US" dirty="0"/>
              <a:t>Locate and record pulse at multiple sites.</a:t>
            </a:r>
          </a:p>
          <a:p>
            <a:pPr>
              <a:buFont typeface="+mj-lt"/>
              <a:buAutoNum type="arabicPeriod" startAt="2"/>
            </a:pPr>
            <a:r>
              <a:rPr lang="en-US" dirty="0"/>
              <a:t>Do the following related to respiration:</a:t>
            </a:r>
          </a:p>
          <a:p>
            <a:pPr marL="685800" lvl="1" indent="-228600">
              <a:buFont typeface="Arial" panose="020B0604020202020204" pitchFamily="34" charset="0"/>
              <a:buChar char="•"/>
            </a:pPr>
            <a:r>
              <a:rPr lang="en-US" dirty="0"/>
              <a:t>Cite the average respiratory rate for various age groups.</a:t>
            </a:r>
          </a:p>
          <a:p>
            <a:pPr marL="685800" lvl="1" indent="-228600">
              <a:buFont typeface="Arial" panose="020B0604020202020204" pitchFamily="34" charset="0"/>
              <a:buChar char="•"/>
            </a:pPr>
            <a:r>
              <a:rPr lang="en-US" dirty="0"/>
              <a:t>Demonstrate the best way to obtain an accurate respiratory count.</a:t>
            </a:r>
          </a:p>
          <a:p>
            <a:pPr lvl="1"/>
            <a:endParaRPr lang="en-US" sz="2000" dirty="0"/>
          </a:p>
        </p:txBody>
      </p:sp>
      <p:sp>
        <p:nvSpPr>
          <p:cNvPr id="7" name="Rectangle 6"/>
          <p:cNvSpPr txBox="1">
            <a:spLocks noChangeArrowheads="1"/>
          </p:cNvSpPr>
          <p:nvPr/>
        </p:nvSpPr>
        <p:spPr bwMode="auto">
          <a:xfrm>
            <a:off x="0" y="107600"/>
            <a:ext cx="9144000" cy="1527862"/>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noAutofit/>
          </a:bodyPr>
          <a:lstStyle>
            <a:lvl1pPr algn="ctr" rtl="0" eaLnBrk="0" fontAlgn="base" hangingPunct="0">
              <a:spcBef>
                <a:spcPct val="0"/>
              </a:spcBef>
              <a:spcAft>
                <a:spcPct val="0"/>
              </a:spcAft>
              <a:defRPr sz="3600">
                <a:solidFill>
                  <a:schemeClr val="bg2"/>
                </a:solidFill>
                <a:latin typeface="+mj-lt"/>
                <a:ea typeface="+mj-ea"/>
                <a:cs typeface="+mj-cs"/>
              </a:defRPr>
            </a:lvl1pPr>
            <a:lvl2pPr algn="ctr" rtl="0" eaLnBrk="0" fontAlgn="base" hangingPunct="0">
              <a:spcBef>
                <a:spcPct val="0"/>
              </a:spcBef>
              <a:spcAft>
                <a:spcPct val="0"/>
              </a:spcAft>
              <a:defRPr sz="3400">
                <a:solidFill>
                  <a:schemeClr val="bg2"/>
                </a:solidFill>
                <a:latin typeface="ArialMT" pitchFamily="34" charset="0"/>
                <a:ea typeface="ＭＳ Ｐゴシック" charset="-128"/>
              </a:defRPr>
            </a:lvl2pPr>
            <a:lvl3pPr algn="ctr" rtl="0" eaLnBrk="0" fontAlgn="base" hangingPunct="0">
              <a:spcBef>
                <a:spcPct val="0"/>
              </a:spcBef>
              <a:spcAft>
                <a:spcPct val="0"/>
              </a:spcAft>
              <a:defRPr sz="3400">
                <a:solidFill>
                  <a:schemeClr val="bg2"/>
                </a:solidFill>
                <a:latin typeface="ArialMT" pitchFamily="34" charset="0"/>
                <a:ea typeface="ＭＳ Ｐゴシック" charset="-128"/>
              </a:defRPr>
            </a:lvl3pPr>
            <a:lvl4pPr algn="ctr" rtl="0" eaLnBrk="0" fontAlgn="base" hangingPunct="0">
              <a:spcBef>
                <a:spcPct val="0"/>
              </a:spcBef>
              <a:spcAft>
                <a:spcPct val="0"/>
              </a:spcAft>
              <a:defRPr sz="3400">
                <a:solidFill>
                  <a:schemeClr val="bg2"/>
                </a:solidFill>
                <a:latin typeface="ArialMT" pitchFamily="34" charset="0"/>
                <a:ea typeface="ＭＳ Ｐゴシック" charset="-128"/>
              </a:defRPr>
            </a:lvl4pPr>
            <a:lvl5pPr algn="ctr" rtl="0" eaLnBrk="0" fontAlgn="base" hangingPunct="0">
              <a:spcBef>
                <a:spcPct val="0"/>
              </a:spcBef>
              <a:spcAft>
                <a:spcPct val="0"/>
              </a:spcAft>
              <a:defRPr sz="3400">
                <a:solidFill>
                  <a:schemeClr val="bg2"/>
                </a:solidFill>
                <a:latin typeface="ArialMT" pitchFamily="34" charset="0"/>
                <a:ea typeface="ＭＳ Ｐゴシック" charset="-128"/>
              </a:defRPr>
            </a:lvl5pPr>
            <a:lvl6pPr marL="457200" algn="ctr" rtl="0" fontAlgn="base">
              <a:spcBef>
                <a:spcPct val="0"/>
              </a:spcBef>
              <a:spcAft>
                <a:spcPct val="0"/>
              </a:spcAft>
              <a:defRPr sz="4000">
                <a:solidFill>
                  <a:schemeClr val="bg2"/>
                </a:solidFill>
                <a:latin typeface="ArialMT" pitchFamily="34" charset="0"/>
                <a:ea typeface="ＭＳ Ｐゴシック" charset="-128"/>
              </a:defRPr>
            </a:lvl6pPr>
            <a:lvl7pPr marL="914400" algn="ctr" rtl="0" fontAlgn="base">
              <a:spcBef>
                <a:spcPct val="0"/>
              </a:spcBef>
              <a:spcAft>
                <a:spcPct val="0"/>
              </a:spcAft>
              <a:defRPr sz="4000">
                <a:solidFill>
                  <a:schemeClr val="bg2"/>
                </a:solidFill>
                <a:latin typeface="ArialMT" pitchFamily="34" charset="0"/>
                <a:ea typeface="ＭＳ Ｐゴシック" charset="-128"/>
              </a:defRPr>
            </a:lvl7pPr>
            <a:lvl8pPr marL="1371600" algn="ctr" rtl="0" fontAlgn="base">
              <a:spcBef>
                <a:spcPct val="0"/>
              </a:spcBef>
              <a:spcAft>
                <a:spcPct val="0"/>
              </a:spcAft>
              <a:defRPr sz="4000">
                <a:solidFill>
                  <a:schemeClr val="bg2"/>
                </a:solidFill>
                <a:latin typeface="ArialMT" pitchFamily="34" charset="0"/>
                <a:ea typeface="ＭＳ Ｐゴシック" charset="-128"/>
              </a:defRPr>
            </a:lvl8pPr>
            <a:lvl9pPr marL="1828800" algn="ctr" rtl="0" fontAlgn="base">
              <a:spcBef>
                <a:spcPct val="0"/>
              </a:spcBef>
              <a:spcAft>
                <a:spcPct val="0"/>
              </a:spcAft>
              <a:defRPr sz="4000">
                <a:solidFill>
                  <a:schemeClr val="bg2"/>
                </a:solidFill>
                <a:latin typeface="ArialMT" pitchFamily="34" charset="0"/>
                <a:ea typeface="ＭＳ Ｐゴシック" charset="-128"/>
              </a:defRPr>
            </a:lvl9pPr>
          </a:lstStyle>
          <a:p>
            <a:r>
              <a:rPr lang="en-US" kern="0" dirty="0" smtClean="0"/>
              <a:t>Vital </a:t>
            </a:r>
            <a:r>
              <a:rPr lang="en-US" kern="0" dirty="0"/>
              <a:t>Signs</a:t>
            </a:r>
          </a:p>
          <a:p>
            <a:endParaRPr lang="en-US" sz="1600" kern="0" dirty="0"/>
          </a:p>
        </p:txBody>
      </p:sp>
    </p:spTree>
    <p:extLst>
      <p:ext uri="{BB962C8B-B14F-4D97-AF65-F5344CB8AC3E}">
        <p14:creationId xmlns:p14="http://schemas.microsoft.com/office/powerpoint/2010/main" val="293772956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Blood Pressure Cuff Sizes</a:t>
            </a:r>
          </a:p>
        </p:txBody>
      </p:sp>
      <p:sp>
        <p:nvSpPr>
          <p:cNvPr id="3" name="Content Placeholder 2"/>
          <p:cNvSpPr>
            <a:spLocks noGrp="1"/>
          </p:cNvSpPr>
          <p:nvPr>
            <p:ph idx="1"/>
          </p:nvPr>
        </p:nvSpPr>
        <p:spPr>
          <a:xfrm>
            <a:off x="685800" y="2438400"/>
            <a:ext cx="8115300" cy="3657600"/>
          </a:xfrm>
        </p:spPr>
        <p:txBody>
          <a:bodyPr>
            <a:normAutofit lnSpcReduction="10000"/>
          </a:bodyPr>
          <a:lstStyle/>
          <a:p>
            <a:pPr lvl="0"/>
            <a:r>
              <a:rPr lang="en-US" dirty="0"/>
              <a:t>Small adult cuff (22-26 cm arm circumference)</a:t>
            </a:r>
          </a:p>
          <a:p>
            <a:pPr lvl="1"/>
            <a:r>
              <a:rPr lang="en-US" dirty="0"/>
              <a:t>9 inches</a:t>
            </a:r>
          </a:p>
          <a:p>
            <a:pPr lvl="0"/>
            <a:r>
              <a:rPr lang="en-US" dirty="0"/>
              <a:t>Adult cuff (</a:t>
            </a:r>
            <a:r>
              <a:rPr lang="en-US" dirty="0" smtClean="0"/>
              <a:t>27-34 cm </a:t>
            </a:r>
            <a:r>
              <a:rPr lang="en-US" dirty="0"/>
              <a:t>arm circumference)</a:t>
            </a:r>
          </a:p>
          <a:p>
            <a:pPr lvl="1"/>
            <a:r>
              <a:rPr lang="en-US" dirty="0"/>
              <a:t>Up to 13 inches</a:t>
            </a:r>
          </a:p>
          <a:p>
            <a:pPr lvl="0"/>
            <a:r>
              <a:rPr lang="en-US" dirty="0"/>
              <a:t>Large adult cuff (</a:t>
            </a:r>
            <a:r>
              <a:rPr lang="en-US" dirty="0" smtClean="0"/>
              <a:t>35-44 cm </a:t>
            </a:r>
            <a:r>
              <a:rPr lang="en-US" dirty="0"/>
              <a:t>arm circumference)</a:t>
            </a:r>
          </a:p>
          <a:p>
            <a:pPr lvl="1"/>
            <a:r>
              <a:rPr lang="en-US" dirty="0"/>
              <a:t>14-17 inches</a:t>
            </a:r>
          </a:p>
          <a:p>
            <a:pPr lvl="0"/>
            <a:r>
              <a:rPr lang="en-US" dirty="0"/>
              <a:t>Adult thigh cuff (45-52 </a:t>
            </a:r>
            <a:r>
              <a:rPr lang="en-US" dirty="0" smtClean="0"/>
              <a:t>cm circumference</a:t>
            </a:r>
            <a:r>
              <a:rPr lang="en-US" dirty="0"/>
              <a:t>)</a:t>
            </a:r>
          </a:p>
          <a:p>
            <a:pPr lvl="1"/>
            <a:r>
              <a:rPr lang="en-US" dirty="0"/>
              <a:t>18-20 inches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30</a:t>
            </a:fld>
            <a:endParaRPr lang="en-GB" dirty="0"/>
          </a:p>
          <a:p>
            <a:pPr>
              <a:defRPr/>
            </a:pPr>
            <a:endParaRPr lang="en-GB" dirty="0"/>
          </a:p>
        </p:txBody>
      </p:sp>
    </p:spTree>
    <p:extLst>
      <p:ext uri="{BB962C8B-B14F-4D97-AF65-F5344CB8AC3E}">
        <p14:creationId xmlns:p14="http://schemas.microsoft.com/office/powerpoint/2010/main" val="401179569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Effects of Body Position on </a:t>
            </a:r>
            <a:r>
              <a:rPr lang="en-US" dirty="0" smtClean="0"/>
              <a:t/>
            </a:r>
            <a:br>
              <a:rPr lang="en-US" dirty="0" smtClean="0"/>
            </a:br>
            <a:r>
              <a:rPr lang="en-US" dirty="0" smtClean="0"/>
              <a:t>Blood </a:t>
            </a:r>
            <a:r>
              <a:rPr lang="en-US" dirty="0"/>
              <a:t>Pressure Measurement</a:t>
            </a:r>
          </a:p>
        </p:txBody>
      </p:sp>
      <p:sp>
        <p:nvSpPr>
          <p:cNvPr id="3" name="Content Placeholder 2"/>
          <p:cNvSpPr>
            <a:spLocks noGrp="1"/>
          </p:cNvSpPr>
          <p:nvPr>
            <p:ph idx="1"/>
          </p:nvPr>
        </p:nvSpPr>
        <p:spPr/>
        <p:txBody>
          <a:bodyPr/>
          <a:lstStyle/>
          <a:p>
            <a:pPr lvl="0"/>
            <a:r>
              <a:rPr lang="en-US" dirty="0"/>
              <a:t>Blood pressure usually taken with patient in either sitting or supine position</a:t>
            </a:r>
          </a:p>
          <a:p>
            <a:pPr lvl="1"/>
            <a:r>
              <a:rPr lang="en-US" dirty="0"/>
              <a:t>Diastolic pressure can be as much as 5 mm Hg higher when patients are sitting than when they are supine</a:t>
            </a:r>
          </a:p>
          <a:p>
            <a:r>
              <a:rPr lang="en-US" dirty="0"/>
              <a:t>Patients should not cross their legs during reading</a:t>
            </a:r>
          </a:p>
          <a:p>
            <a:r>
              <a:rPr lang="en-US" dirty="0"/>
              <a:t>Make sure position of arm is correct</a:t>
            </a:r>
          </a:p>
          <a:p>
            <a:pPr lvl="1"/>
            <a:r>
              <a:rPr lang="en-US" dirty="0"/>
              <a:t>At level of heart; resting</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31</a:t>
            </a:fld>
            <a:endParaRPr lang="en-GB" dirty="0"/>
          </a:p>
          <a:p>
            <a:pPr>
              <a:defRPr/>
            </a:pPr>
            <a:endParaRPr lang="en-GB" dirty="0"/>
          </a:p>
        </p:txBody>
      </p:sp>
    </p:spTree>
    <p:extLst>
      <p:ext uri="{BB962C8B-B14F-4D97-AF65-F5344CB8AC3E}">
        <p14:creationId xmlns:p14="http://schemas.microsoft.com/office/powerpoint/2010/main" val="412148844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Common Causes of </a:t>
            </a:r>
            <a:r>
              <a:rPr lang="en-US" dirty="0" smtClean="0"/>
              <a:t>Errors</a:t>
            </a:r>
            <a:br>
              <a:rPr lang="en-US" dirty="0" smtClean="0"/>
            </a:br>
            <a:r>
              <a:rPr lang="en-US" dirty="0" smtClean="0"/>
              <a:t>in Blood </a:t>
            </a:r>
            <a:r>
              <a:rPr lang="en-US" dirty="0"/>
              <a:t>Pressure Readings</a:t>
            </a:r>
          </a:p>
        </p:txBody>
      </p:sp>
      <p:sp>
        <p:nvSpPr>
          <p:cNvPr id="3" name="Content Placeholder 2"/>
          <p:cNvSpPr>
            <a:spLocks noGrp="1"/>
          </p:cNvSpPr>
          <p:nvPr>
            <p:ph idx="1"/>
          </p:nvPr>
        </p:nvSpPr>
        <p:spPr/>
        <p:txBody>
          <a:bodyPr>
            <a:normAutofit fontScale="92500" lnSpcReduction="20000"/>
          </a:bodyPr>
          <a:lstStyle/>
          <a:p>
            <a:pPr lvl="0"/>
            <a:r>
              <a:rPr lang="en-US" dirty="0"/>
              <a:t>Limb used for measurement is above the level of heart</a:t>
            </a:r>
          </a:p>
          <a:p>
            <a:pPr lvl="0"/>
            <a:r>
              <a:rPr lang="en-US" dirty="0"/>
              <a:t>Bladder in cuff is not completely deflated before a reading is started/retaken</a:t>
            </a:r>
          </a:p>
          <a:p>
            <a:pPr lvl="0"/>
            <a:r>
              <a:rPr lang="en-US" dirty="0"/>
              <a:t>Pressure of cuff is released too rapidly</a:t>
            </a:r>
          </a:p>
          <a:p>
            <a:pPr lvl="0"/>
            <a:r>
              <a:rPr lang="en-US" dirty="0"/>
              <a:t>Patient is nervous or anxious</a:t>
            </a:r>
          </a:p>
          <a:p>
            <a:pPr lvl="0"/>
            <a:r>
              <a:rPr lang="en-US" dirty="0"/>
              <a:t>Patient drank coffee or smoked cigarettes within 30 minutes of measurement</a:t>
            </a:r>
          </a:p>
          <a:p>
            <a:pPr lvl="0"/>
            <a:r>
              <a:rPr lang="en-US" dirty="0"/>
              <a:t>Cuff was applied improperly</a:t>
            </a:r>
          </a:p>
          <a:p>
            <a:pPr lvl="0"/>
            <a:r>
              <a:rPr lang="en-US" dirty="0"/>
              <a:t>Cuff is too large or not placed around arm smoothly</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32</a:t>
            </a:fld>
            <a:endParaRPr lang="en-GB" dirty="0"/>
          </a:p>
          <a:p>
            <a:pPr>
              <a:defRPr/>
            </a:pPr>
            <a:endParaRPr lang="en-GB" dirty="0"/>
          </a:p>
        </p:txBody>
      </p:sp>
    </p:spTree>
    <p:extLst>
      <p:ext uri="{BB962C8B-B14F-4D97-AF65-F5344CB8AC3E}">
        <p14:creationId xmlns:p14="http://schemas.microsoft.com/office/powerpoint/2010/main" val="302817419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Korotkoff Sounds </a:t>
            </a:r>
          </a:p>
        </p:txBody>
      </p:sp>
      <p:sp>
        <p:nvSpPr>
          <p:cNvPr id="3" name="Content Placeholder 2"/>
          <p:cNvSpPr>
            <a:spLocks noGrp="1"/>
          </p:cNvSpPr>
          <p:nvPr>
            <p:ph idx="1"/>
          </p:nvPr>
        </p:nvSpPr>
        <p:spPr/>
        <p:txBody>
          <a:bodyPr>
            <a:normAutofit fontScale="77500" lnSpcReduction="20000"/>
          </a:bodyPr>
          <a:lstStyle/>
          <a:p>
            <a:pPr lvl="0"/>
            <a:r>
              <a:rPr lang="en-US" dirty="0"/>
              <a:t>Phase I</a:t>
            </a:r>
          </a:p>
          <a:p>
            <a:pPr lvl="1"/>
            <a:r>
              <a:rPr lang="en-US" dirty="0"/>
              <a:t>Sound heard as cuff deflates</a:t>
            </a:r>
          </a:p>
          <a:p>
            <a:pPr lvl="0"/>
            <a:r>
              <a:rPr lang="en-US" dirty="0"/>
              <a:t>Phase II</a:t>
            </a:r>
          </a:p>
          <a:p>
            <a:pPr lvl="1"/>
            <a:r>
              <a:rPr lang="en-US" dirty="0"/>
              <a:t>Produces swishing sound if heard</a:t>
            </a:r>
          </a:p>
          <a:p>
            <a:pPr lvl="0"/>
            <a:r>
              <a:rPr lang="en-US" dirty="0"/>
              <a:t>Phase III</a:t>
            </a:r>
          </a:p>
          <a:p>
            <a:pPr lvl="1"/>
            <a:r>
              <a:rPr lang="en-US" dirty="0"/>
              <a:t>Sharp, rhythmic tapping</a:t>
            </a:r>
          </a:p>
          <a:p>
            <a:pPr lvl="0"/>
            <a:r>
              <a:rPr lang="en-US" dirty="0"/>
              <a:t>Phase IV</a:t>
            </a:r>
          </a:p>
          <a:p>
            <a:pPr lvl="1"/>
            <a:r>
              <a:rPr lang="en-US" dirty="0"/>
              <a:t>Soft, muffled tapping</a:t>
            </a:r>
          </a:p>
          <a:p>
            <a:pPr lvl="0"/>
            <a:r>
              <a:rPr lang="en-US" dirty="0"/>
              <a:t>Phase IV</a:t>
            </a:r>
          </a:p>
          <a:p>
            <a:pPr lvl="1"/>
            <a:r>
              <a:rPr lang="en-US" dirty="0"/>
              <a:t>All sounds disappear</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33</a:t>
            </a:fld>
            <a:endParaRPr lang="en-GB" dirty="0"/>
          </a:p>
          <a:p>
            <a:pPr>
              <a:defRPr/>
            </a:pPr>
            <a:endParaRPr lang="en-GB" dirty="0"/>
          </a:p>
        </p:txBody>
      </p:sp>
    </p:spTree>
    <p:extLst>
      <p:ext uri="{BB962C8B-B14F-4D97-AF65-F5344CB8AC3E}">
        <p14:creationId xmlns:p14="http://schemas.microsoft.com/office/powerpoint/2010/main" val="288016600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Palpatory Method </a:t>
            </a:r>
          </a:p>
        </p:txBody>
      </p:sp>
      <p:sp>
        <p:nvSpPr>
          <p:cNvPr id="3" name="Content Placeholder 2"/>
          <p:cNvSpPr>
            <a:spLocks noGrp="1"/>
          </p:cNvSpPr>
          <p:nvPr>
            <p:ph idx="1"/>
          </p:nvPr>
        </p:nvSpPr>
        <p:spPr/>
        <p:txBody>
          <a:bodyPr/>
          <a:lstStyle/>
          <a:p>
            <a:pPr lvl="0"/>
            <a:r>
              <a:rPr lang="en-US" dirty="0"/>
              <a:t>Palpate radial pulse</a:t>
            </a:r>
          </a:p>
          <a:p>
            <a:pPr lvl="0"/>
            <a:r>
              <a:rPr lang="en-US" dirty="0"/>
              <a:t>Inflate until pulse disappears; add 30 mm Hg</a:t>
            </a:r>
          </a:p>
          <a:p>
            <a:r>
              <a:rPr lang="en-US" dirty="0"/>
              <a:t>Don’t remove fingers during this process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34</a:t>
            </a:fld>
            <a:endParaRPr lang="en-GB" dirty="0"/>
          </a:p>
          <a:p>
            <a:pPr>
              <a:defRPr/>
            </a:pPr>
            <a:endParaRPr lang="en-GB" dirty="0"/>
          </a:p>
        </p:txBody>
      </p:sp>
    </p:spTree>
    <p:extLst>
      <p:ext uri="{BB962C8B-B14F-4D97-AF65-F5344CB8AC3E}">
        <p14:creationId xmlns:p14="http://schemas.microsoft.com/office/powerpoint/2010/main" val="81178358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Pulse Oximetry</a:t>
            </a:r>
          </a:p>
        </p:txBody>
      </p:sp>
      <p:sp>
        <p:nvSpPr>
          <p:cNvPr id="3" name="Content Placeholder 2"/>
          <p:cNvSpPr>
            <a:spLocks noGrp="1"/>
          </p:cNvSpPr>
          <p:nvPr>
            <p:ph idx="1"/>
          </p:nvPr>
        </p:nvSpPr>
        <p:spPr/>
        <p:txBody>
          <a:bodyPr/>
          <a:lstStyle/>
          <a:p>
            <a:pPr lvl="0"/>
            <a:r>
              <a:rPr lang="en-US" dirty="0"/>
              <a:t>Noninvasive method of evaluating both pulse rate and oxygen saturation of blood</a:t>
            </a:r>
          </a:p>
          <a:p>
            <a:pPr lvl="0"/>
            <a:r>
              <a:rPr lang="en-US" dirty="0"/>
              <a:t>May also be referred to as </a:t>
            </a:r>
            <a:r>
              <a:rPr lang="en-US" i="1" dirty="0"/>
              <a:t>saturation of peripheral oxygen</a:t>
            </a:r>
            <a:endParaRPr lang="en-US" dirty="0"/>
          </a:p>
          <a:p>
            <a:pPr lvl="0"/>
            <a:r>
              <a:rPr lang="en-US" dirty="0"/>
              <a:t>Medical assisting clips a probe on patient’s earlobe or finger</a:t>
            </a:r>
          </a:p>
          <a:p>
            <a:pPr lvl="0"/>
            <a:r>
              <a:rPr lang="en-US" dirty="0"/>
              <a:t>Normal pulse oximetry reading is 95% or higher</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35</a:t>
            </a:fld>
            <a:endParaRPr lang="en-GB" dirty="0"/>
          </a:p>
          <a:p>
            <a:pPr>
              <a:defRPr/>
            </a:pPr>
            <a:endParaRPr lang="en-GB" dirty="0"/>
          </a:p>
        </p:txBody>
      </p:sp>
    </p:spTree>
    <p:extLst>
      <p:ext uri="{BB962C8B-B14F-4D97-AF65-F5344CB8AC3E}">
        <p14:creationId xmlns:p14="http://schemas.microsoft.com/office/powerpoint/2010/main" val="347098797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Anthropometric Measurements </a:t>
            </a:r>
          </a:p>
        </p:txBody>
      </p:sp>
      <p:sp>
        <p:nvSpPr>
          <p:cNvPr id="3" name="Content Placeholder 2"/>
          <p:cNvSpPr>
            <a:spLocks noGrp="1"/>
          </p:cNvSpPr>
          <p:nvPr>
            <p:ph idx="1"/>
          </p:nvPr>
        </p:nvSpPr>
        <p:spPr/>
        <p:txBody>
          <a:bodyPr/>
          <a:lstStyle/>
          <a:p>
            <a:pPr lvl="0"/>
            <a:r>
              <a:rPr lang="en-US" dirty="0"/>
              <a:t>Measuring weight and height</a:t>
            </a:r>
          </a:p>
          <a:p>
            <a:pPr lvl="1"/>
            <a:r>
              <a:rPr lang="en-US" dirty="0"/>
              <a:t>Obtain with accuracy and empathy</a:t>
            </a:r>
          </a:p>
          <a:p>
            <a:pPr lvl="1"/>
            <a:r>
              <a:rPr lang="en-US" dirty="0"/>
              <a:t>BMI is used to ascertain disease risk</a:t>
            </a:r>
          </a:p>
          <a:p>
            <a:pPr lvl="1"/>
            <a:r>
              <a:rPr lang="en-US" dirty="0"/>
              <a:t>Keep the scale where privacy is ensured</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36</a:t>
            </a:fld>
            <a:endParaRPr lang="en-GB" dirty="0"/>
          </a:p>
          <a:p>
            <a:pPr>
              <a:defRPr/>
            </a:pPr>
            <a:endParaRPr lang="en-GB" dirty="0"/>
          </a:p>
        </p:txBody>
      </p:sp>
    </p:spTree>
    <p:extLst>
      <p:ext uri="{BB962C8B-B14F-4D97-AF65-F5344CB8AC3E}">
        <p14:creationId xmlns:p14="http://schemas.microsoft.com/office/powerpoint/2010/main" val="93023330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Converting Kilograms to Pounds </a:t>
            </a:r>
          </a:p>
        </p:txBody>
      </p:sp>
      <p:sp>
        <p:nvSpPr>
          <p:cNvPr id="3" name="Content Placeholder 2"/>
          <p:cNvSpPr>
            <a:spLocks noGrp="1"/>
          </p:cNvSpPr>
          <p:nvPr>
            <p:ph idx="1"/>
          </p:nvPr>
        </p:nvSpPr>
        <p:spPr/>
        <p:txBody>
          <a:bodyPr/>
          <a:lstStyle/>
          <a:p>
            <a:pPr lvl="0"/>
            <a:r>
              <a:rPr lang="en-US" dirty="0"/>
              <a:t>1 kg = 2.2 lb</a:t>
            </a:r>
          </a:p>
          <a:p>
            <a:pPr lvl="1"/>
            <a:r>
              <a:rPr lang="en-US" dirty="0"/>
              <a:t>Multiply the number of kilograms by 2.2</a:t>
            </a:r>
          </a:p>
          <a:p>
            <a:pPr lvl="0"/>
            <a:r>
              <a:rPr lang="en-US" dirty="0"/>
              <a:t>1 lb = 0.45 kg</a:t>
            </a:r>
          </a:p>
          <a:p>
            <a:pPr lvl="1"/>
            <a:r>
              <a:rPr lang="en-US" dirty="0"/>
              <a:t>Multiply the number of pounds by 0.45, or divide the number of pounds by 2.2 kg</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37</a:t>
            </a:fld>
            <a:endParaRPr lang="en-GB" dirty="0"/>
          </a:p>
          <a:p>
            <a:pPr>
              <a:defRPr/>
            </a:pPr>
            <a:endParaRPr lang="en-GB" dirty="0"/>
          </a:p>
        </p:txBody>
      </p:sp>
    </p:spTree>
    <p:extLst>
      <p:ext uri="{BB962C8B-B14F-4D97-AF65-F5344CB8AC3E}">
        <p14:creationId xmlns:p14="http://schemas.microsoft.com/office/powerpoint/2010/main" val="271522024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Patient-Centered Care</a:t>
            </a:r>
          </a:p>
        </p:txBody>
      </p:sp>
      <p:sp>
        <p:nvSpPr>
          <p:cNvPr id="3" name="Content Placeholder 2"/>
          <p:cNvSpPr>
            <a:spLocks noGrp="1"/>
          </p:cNvSpPr>
          <p:nvPr>
            <p:ph idx="1"/>
          </p:nvPr>
        </p:nvSpPr>
        <p:spPr/>
        <p:txBody>
          <a:bodyPr/>
          <a:lstStyle/>
          <a:p>
            <a:pPr lvl="0"/>
            <a:r>
              <a:rPr lang="en-US" dirty="0"/>
              <a:t>Accurate and safe thermometer use</a:t>
            </a:r>
          </a:p>
          <a:p>
            <a:pPr lvl="0"/>
            <a:r>
              <a:rPr lang="en-US" dirty="0"/>
              <a:t>Obtaining pulse</a:t>
            </a:r>
          </a:p>
          <a:p>
            <a:pPr lvl="0"/>
            <a:r>
              <a:rPr lang="en-US" dirty="0"/>
              <a:t>Tracking respirations</a:t>
            </a:r>
          </a:p>
          <a:p>
            <a:pPr lvl="0"/>
            <a:r>
              <a:rPr lang="en-US" dirty="0"/>
              <a:t>Measuring blood pressure</a:t>
            </a:r>
          </a:p>
          <a:p>
            <a:pPr lvl="0"/>
            <a:r>
              <a:rPr lang="en-US" dirty="0"/>
              <a:t>Weight management</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38</a:t>
            </a:fld>
            <a:endParaRPr lang="en-GB" dirty="0"/>
          </a:p>
          <a:p>
            <a:pPr>
              <a:defRPr/>
            </a:pPr>
            <a:endParaRPr lang="en-GB" dirty="0"/>
          </a:p>
        </p:txBody>
      </p:sp>
    </p:spTree>
    <p:extLst>
      <p:ext uri="{BB962C8B-B14F-4D97-AF65-F5344CB8AC3E}">
        <p14:creationId xmlns:p14="http://schemas.microsoft.com/office/powerpoint/2010/main" val="183327861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76866" y="915338"/>
            <a:ext cx="6798734" cy="231292"/>
          </a:xfrm>
        </p:spPr>
        <p:txBody>
          <a:bodyPr>
            <a:normAutofit fontScale="90000"/>
          </a:bodyPr>
          <a:lstStyle/>
          <a:p>
            <a:endParaRPr lang="en-US" dirty="0"/>
          </a:p>
        </p:txBody>
      </p:sp>
      <p:sp>
        <p:nvSpPr>
          <p:cNvPr id="4" name="Slide Number Placeholder 3"/>
          <p:cNvSpPr>
            <a:spLocks noGrp="1"/>
          </p:cNvSpPr>
          <p:nvPr>
            <p:ph type="sldNum" sz="quarter" idx="12"/>
          </p:nvPr>
        </p:nvSpPr>
        <p:spPr/>
        <p:txBody>
          <a:bodyPr/>
          <a:lstStyle/>
          <a:p>
            <a:pPr>
              <a:defRPr/>
            </a:pPr>
            <a:r>
              <a:rPr lang="en-GB" smtClean="0"/>
              <a:t> </a:t>
            </a:r>
            <a:fld id="{71EFB42C-6A15-4A9A-871B-37380EDB6A26}" type="slidenum">
              <a:rPr lang="en-GB" sz="800" smtClean="0"/>
              <a:pPr>
                <a:defRPr/>
              </a:pPr>
              <a:t>39</a:t>
            </a:fld>
            <a:endParaRPr lang="en-GB" smtClean="0"/>
          </a:p>
          <a:p>
            <a:pPr>
              <a:defRPr/>
            </a:pPr>
            <a:endParaRPr lang="en-GB" dirty="0"/>
          </a:p>
        </p:txBody>
      </p:sp>
      <p:pic>
        <p:nvPicPr>
          <p:cNvPr id="1026" name="Picture 2" descr="Image result for medical cartoon jokes blood pressure"/>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78743" y="1146630"/>
            <a:ext cx="4731657" cy="47890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79729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dirty="0"/>
              <a:t> </a:t>
            </a:r>
            <a:fld id="{71EFB42C-6A15-4A9A-871B-37380EDB6A26}" type="slidenum">
              <a:rPr lang="en-GB" sz="800" smtClean="0"/>
              <a:pPr>
                <a:defRPr/>
              </a:pPr>
              <a:t>4</a:t>
            </a:fld>
            <a:endParaRPr lang="en-GB" dirty="0"/>
          </a:p>
          <a:p>
            <a:pPr>
              <a:defRPr/>
            </a:pPr>
            <a:endParaRPr lang="en-GB" dirty="0"/>
          </a:p>
        </p:txBody>
      </p:sp>
      <p:sp>
        <p:nvSpPr>
          <p:cNvPr id="1963015" name="Rectangle 7"/>
          <p:cNvSpPr>
            <a:spLocks noGrp="1" noChangeArrowheads="1"/>
          </p:cNvSpPr>
          <p:nvPr>
            <p:ph type="body" idx="4294967295"/>
          </p:nvPr>
        </p:nvSpPr>
        <p:spPr>
          <a:xfrm>
            <a:off x="812800" y="1736725"/>
            <a:ext cx="8331200" cy="4249738"/>
          </a:xfrm>
        </p:spPr>
        <p:txBody>
          <a:bodyPr>
            <a:noAutofit/>
          </a:bodyPr>
          <a:lstStyle/>
          <a:p>
            <a:pPr>
              <a:buFont typeface="+mj-lt"/>
              <a:buAutoNum type="arabicPeriod" startAt="4"/>
            </a:pPr>
            <a:r>
              <a:rPr lang="en-US" dirty="0"/>
              <a:t>Do the following related to blood pressure:</a:t>
            </a:r>
          </a:p>
          <a:p>
            <a:pPr marL="685800" lvl="1" indent="-228600">
              <a:buFont typeface="Arial" panose="020B0604020202020204" pitchFamily="34" charset="0"/>
              <a:buChar char="•"/>
            </a:pPr>
            <a:r>
              <a:rPr lang="en-US" dirty="0"/>
              <a:t>Cite the approximate blood pressure range for various age groups.</a:t>
            </a:r>
          </a:p>
          <a:p>
            <a:pPr marL="685800" lvl="1" indent="-228600">
              <a:buFont typeface="Arial" panose="020B0604020202020204" pitchFamily="34" charset="0"/>
              <a:buChar char="•"/>
            </a:pPr>
            <a:r>
              <a:rPr lang="en-US" dirty="0"/>
              <a:t>Specify physiologic factors that affect blood pressure.</a:t>
            </a:r>
          </a:p>
          <a:p>
            <a:pPr marL="685800" lvl="1" indent="-228600">
              <a:buFont typeface="Arial" panose="020B0604020202020204" pitchFamily="34" charset="0"/>
              <a:buChar char="•"/>
            </a:pPr>
            <a:r>
              <a:rPr lang="en-US" dirty="0"/>
              <a:t>Differentiate between essential and secondary hypertension.</a:t>
            </a:r>
          </a:p>
          <a:p>
            <a:pPr marL="685800" lvl="1" indent="-228600">
              <a:buFont typeface="Arial" panose="020B0604020202020204" pitchFamily="34" charset="0"/>
              <a:buChar char="•"/>
            </a:pPr>
            <a:r>
              <a:rPr lang="en-US" dirty="0"/>
              <a:t>Interpret current hypertension guidelines and treatment.</a:t>
            </a:r>
          </a:p>
          <a:p>
            <a:pPr marL="685800" lvl="1" indent="-228600">
              <a:buFont typeface="Arial" panose="020B0604020202020204" pitchFamily="34" charset="0"/>
              <a:buChar char="•"/>
            </a:pPr>
            <a:r>
              <a:rPr lang="en-US" dirty="0"/>
              <a:t>Describe how to determine the correct cuff size for individual patients.</a:t>
            </a:r>
          </a:p>
          <a:p>
            <a:pPr marL="685800" lvl="1" indent="-228600">
              <a:buFont typeface="Arial" panose="020B0604020202020204" pitchFamily="34" charset="0"/>
              <a:buChar char="•"/>
            </a:pPr>
            <a:r>
              <a:rPr lang="en-US" dirty="0"/>
              <a:t>Identify the different Korotkoff phases.</a:t>
            </a:r>
          </a:p>
          <a:p>
            <a:pPr marL="685800" lvl="1" indent="-228600">
              <a:buFont typeface="Arial" panose="020B0604020202020204" pitchFamily="34" charset="0"/>
              <a:buChar char="•"/>
            </a:pPr>
            <a:r>
              <a:rPr lang="en-US" dirty="0"/>
              <a:t>Accurately measure and document blood pressure.</a:t>
            </a:r>
          </a:p>
        </p:txBody>
      </p:sp>
      <p:sp>
        <p:nvSpPr>
          <p:cNvPr id="7" name="Rectangle 6"/>
          <p:cNvSpPr txBox="1">
            <a:spLocks noChangeArrowheads="1"/>
          </p:cNvSpPr>
          <p:nvPr/>
        </p:nvSpPr>
        <p:spPr bwMode="auto">
          <a:xfrm>
            <a:off x="0" y="339633"/>
            <a:ext cx="9144000" cy="1056706"/>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noAutofit/>
          </a:bodyPr>
          <a:lstStyle>
            <a:lvl1pPr algn="ctr" rtl="0" eaLnBrk="0" fontAlgn="base" hangingPunct="0">
              <a:spcBef>
                <a:spcPct val="0"/>
              </a:spcBef>
              <a:spcAft>
                <a:spcPct val="0"/>
              </a:spcAft>
              <a:defRPr sz="3600">
                <a:solidFill>
                  <a:schemeClr val="bg2"/>
                </a:solidFill>
                <a:latin typeface="+mj-lt"/>
                <a:ea typeface="+mj-ea"/>
                <a:cs typeface="+mj-cs"/>
              </a:defRPr>
            </a:lvl1pPr>
            <a:lvl2pPr algn="ctr" rtl="0" eaLnBrk="0" fontAlgn="base" hangingPunct="0">
              <a:spcBef>
                <a:spcPct val="0"/>
              </a:spcBef>
              <a:spcAft>
                <a:spcPct val="0"/>
              </a:spcAft>
              <a:defRPr sz="3400">
                <a:solidFill>
                  <a:schemeClr val="bg2"/>
                </a:solidFill>
                <a:latin typeface="ArialMT" pitchFamily="34" charset="0"/>
                <a:ea typeface="ＭＳ Ｐゴシック" charset="-128"/>
              </a:defRPr>
            </a:lvl2pPr>
            <a:lvl3pPr algn="ctr" rtl="0" eaLnBrk="0" fontAlgn="base" hangingPunct="0">
              <a:spcBef>
                <a:spcPct val="0"/>
              </a:spcBef>
              <a:spcAft>
                <a:spcPct val="0"/>
              </a:spcAft>
              <a:defRPr sz="3400">
                <a:solidFill>
                  <a:schemeClr val="bg2"/>
                </a:solidFill>
                <a:latin typeface="ArialMT" pitchFamily="34" charset="0"/>
                <a:ea typeface="ＭＳ Ｐゴシック" charset="-128"/>
              </a:defRPr>
            </a:lvl3pPr>
            <a:lvl4pPr algn="ctr" rtl="0" eaLnBrk="0" fontAlgn="base" hangingPunct="0">
              <a:spcBef>
                <a:spcPct val="0"/>
              </a:spcBef>
              <a:spcAft>
                <a:spcPct val="0"/>
              </a:spcAft>
              <a:defRPr sz="3400">
                <a:solidFill>
                  <a:schemeClr val="bg2"/>
                </a:solidFill>
                <a:latin typeface="ArialMT" pitchFamily="34" charset="0"/>
                <a:ea typeface="ＭＳ Ｐゴシック" charset="-128"/>
              </a:defRPr>
            </a:lvl4pPr>
            <a:lvl5pPr algn="ctr" rtl="0" eaLnBrk="0" fontAlgn="base" hangingPunct="0">
              <a:spcBef>
                <a:spcPct val="0"/>
              </a:spcBef>
              <a:spcAft>
                <a:spcPct val="0"/>
              </a:spcAft>
              <a:defRPr sz="3400">
                <a:solidFill>
                  <a:schemeClr val="bg2"/>
                </a:solidFill>
                <a:latin typeface="ArialMT" pitchFamily="34" charset="0"/>
                <a:ea typeface="ＭＳ Ｐゴシック" charset="-128"/>
              </a:defRPr>
            </a:lvl5pPr>
            <a:lvl6pPr marL="457200" algn="ctr" rtl="0" fontAlgn="base">
              <a:spcBef>
                <a:spcPct val="0"/>
              </a:spcBef>
              <a:spcAft>
                <a:spcPct val="0"/>
              </a:spcAft>
              <a:defRPr sz="4000">
                <a:solidFill>
                  <a:schemeClr val="bg2"/>
                </a:solidFill>
                <a:latin typeface="ArialMT" pitchFamily="34" charset="0"/>
                <a:ea typeface="ＭＳ Ｐゴシック" charset="-128"/>
              </a:defRPr>
            </a:lvl6pPr>
            <a:lvl7pPr marL="914400" algn="ctr" rtl="0" fontAlgn="base">
              <a:spcBef>
                <a:spcPct val="0"/>
              </a:spcBef>
              <a:spcAft>
                <a:spcPct val="0"/>
              </a:spcAft>
              <a:defRPr sz="4000">
                <a:solidFill>
                  <a:schemeClr val="bg2"/>
                </a:solidFill>
                <a:latin typeface="ArialMT" pitchFamily="34" charset="0"/>
                <a:ea typeface="ＭＳ Ｐゴシック" charset="-128"/>
              </a:defRPr>
            </a:lvl7pPr>
            <a:lvl8pPr marL="1371600" algn="ctr" rtl="0" fontAlgn="base">
              <a:spcBef>
                <a:spcPct val="0"/>
              </a:spcBef>
              <a:spcAft>
                <a:spcPct val="0"/>
              </a:spcAft>
              <a:defRPr sz="4000">
                <a:solidFill>
                  <a:schemeClr val="bg2"/>
                </a:solidFill>
                <a:latin typeface="ArialMT" pitchFamily="34" charset="0"/>
                <a:ea typeface="ＭＳ Ｐゴシック" charset="-128"/>
              </a:defRPr>
            </a:lvl8pPr>
            <a:lvl9pPr marL="1828800" algn="ctr" rtl="0" fontAlgn="base">
              <a:spcBef>
                <a:spcPct val="0"/>
              </a:spcBef>
              <a:spcAft>
                <a:spcPct val="0"/>
              </a:spcAft>
              <a:defRPr sz="4000">
                <a:solidFill>
                  <a:schemeClr val="bg2"/>
                </a:solidFill>
                <a:latin typeface="ArialMT" pitchFamily="34" charset="0"/>
                <a:ea typeface="ＭＳ Ｐゴシック" charset="-128"/>
              </a:defRPr>
            </a:lvl9pPr>
          </a:lstStyle>
          <a:p>
            <a:r>
              <a:rPr lang="en-US" kern="0" dirty="0" smtClean="0"/>
              <a:t> </a:t>
            </a:r>
            <a:r>
              <a:rPr lang="en-US" kern="0" dirty="0"/>
              <a:t>Vital Signs</a:t>
            </a:r>
          </a:p>
          <a:p>
            <a:endParaRPr lang="en-US" sz="1600" kern="0" dirty="0"/>
          </a:p>
        </p:txBody>
      </p:sp>
    </p:spTree>
    <p:extLst>
      <p:ext uri="{BB962C8B-B14F-4D97-AF65-F5344CB8AC3E}">
        <p14:creationId xmlns:p14="http://schemas.microsoft.com/office/powerpoint/2010/main" val="1689484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dirty="0"/>
              <a:t> </a:t>
            </a:r>
            <a:fld id="{71EFB42C-6A15-4A9A-871B-37380EDB6A26}" type="slidenum">
              <a:rPr lang="en-GB" sz="800" smtClean="0"/>
              <a:pPr>
                <a:defRPr/>
              </a:pPr>
              <a:t>5</a:t>
            </a:fld>
            <a:endParaRPr lang="en-GB" dirty="0"/>
          </a:p>
          <a:p>
            <a:pPr>
              <a:defRPr/>
            </a:pPr>
            <a:endParaRPr lang="en-GB" dirty="0"/>
          </a:p>
        </p:txBody>
      </p:sp>
      <p:sp>
        <p:nvSpPr>
          <p:cNvPr id="1963015" name="Rectangle 7"/>
          <p:cNvSpPr>
            <a:spLocks noGrp="1" noChangeArrowheads="1"/>
          </p:cNvSpPr>
          <p:nvPr>
            <p:ph type="body" idx="4294967295"/>
          </p:nvPr>
        </p:nvSpPr>
        <p:spPr>
          <a:xfrm>
            <a:off x="1248228" y="1736725"/>
            <a:ext cx="6524171" cy="4249738"/>
          </a:xfrm>
        </p:spPr>
        <p:txBody>
          <a:bodyPr>
            <a:normAutofit/>
          </a:bodyPr>
          <a:lstStyle/>
          <a:p>
            <a:pPr>
              <a:buFont typeface="+mj-lt"/>
              <a:buAutoNum type="arabicPeriod" startAt="5"/>
            </a:pPr>
            <a:r>
              <a:rPr lang="en-US" dirty="0"/>
              <a:t>Discuss and perform pulse oximetry.</a:t>
            </a:r>
          </a:p>
          <a:p>
            <a:pPr>
              <a:buFont typeface="+mj-lt"/>
              <a:buAutoNum type="arabicPeriod" startAt="5"/>
            </a:pPr>
            <a:r>
              <a:rPr lang="en-US" dirty="0"/>
              <a:t>Accurately measure and document height and weight, use the body mass index scale, and convert kilograms to pounds and pounds to kilograms.</a:t>
            </a:r>
          </a:p>
        </p:txBody>
      </p:sp>
      <p:sp>
        <p:nvSpPr>
          <p:cNvPr id="7" name="Rectangle 6"/>
          <p:cNvSpPr txBox="1">
            <a:spLocks noChangeArrowheads="1"/>
          </p:cNvSpPr>
          <p:nvPr/>
        </p:nvSpPr>
        <p:spPr bwMode="auto">
          <a:xfrm>
            <a:off x="0" y="343178"/>
            <a:ext cx="9144000" cy="1056706"/>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noAutofit/>
          </a:bodyPr>
          <a:lstStyle>
            <a:lvl1pPr algn="ctr" rtl="0" eaLnBrk="0" fontAlgn="base" hangingPunct="0">
              <a:spcBef>
                <a:spcPct val="0"/>
              </a:spcBef>
              <a:spcAft>
                <a:spcPct val="0"/>
              </a:spcAft>
              <a:defRPr sz="3600">
                <a:solidFill>
                  <a:schemeClr val="bg2"/>
                </a:solidFill>
                <a:latin typeface="+mj-lt"/>
                <a:ea typeface="+mj-ea"/>
                <a:cs typeface="+mj-cs"/>
              </a:defRPr>
            </a:lvl1pPr>
            <a:lvl2pPr algn="ctr" rtl="0" eaLnBrk="0" fontAlgn="base" hangingPunct="0">
              <a:spcBef>
                <a:spcPct val="0"/>
              </a:spcBef>
              <a:spcAft>
                <a:spcPct val="0"/>
              </a:spcAft>
              <a:defRPr sz="3400">
                <a:solidFill>
                  <a:schemeClr val="bg2"/>
                </a:solidFill>
                <a:latin typeface="ArialMT" pitchFamily="34" charset="0"/>
                <a:ea typeface="ＭＳ Ｐゴシック" charset="-128"/>
              </a:defRPr>
            </a:lvl2pPr>
            <a:lvl3pPr algn="ctr" rtl="0" eaLnBrk="0" fontAlgn="base" hangingPunct="0">
              <a:spcBef>
                <a:spcPct val="0"/>
              </a:spcBef>
              <a:spcAft>
                <a:spcPct val="0"/>
              </a:spcAft>
              <a:defRPr sz="3400">
                <a:solidFill>
                  <a:schemeClr val="bg2"/>
                </a:solidFill>
                <a:latin typeface="ArialMT" pitchFamily="34" charset="0"/>
                <a:ea typeface="ＭＳ Ｐゴシック" charset="-128"/>
              </a:defRPr>
            </a:lvl3pPr>
            <a:lvl4pPr algn="ctr" rtl="0" eaLnBrk="0" fontAlgn="base" hangingPunct="0">
              <a:spcBef>
                <a:spcPct val="0"/>
              </a:spcBef>
              <a:spcAft>
                <a:spcPct val="0"/>
              </a:spcAft>
              <a:defRPr sz="3400">
                <a:solidFill>
                  <a:schemeClr val="bg2"/>
                </a:solidFill>
                <a:latin typeface="ArialMT" pitchFamily="34" charset="0"/>
                <a:ea typeface="ＭＳ Ｐゴシック" charset="-128"/>
              </a:defRPr>
            </a:lvl4pPr>
            <a:lvl5pPr algn="ctr" rtl="0" eaLnBrk="0" fontAlgn="base" hangingPunct="0">
              <a:spcBef>
                <a:spcPct val="0"/>
              </a:spcBef>
              <a:spcAft>
                <a:spcPct val="0"/>
              </a:spcAft>
              <a:defRPr sz="3400">
                <a:solidFill>
                  <a:schemeClr val="bg2"/>
                </a:solidFill>
                <a:latin typeface="ArialMT" pitchFamily="34" charset="0"/>
                <a:ea typeface="ＭＳ Ｐゴシック" charset="-128"/>
              </a:defRPr>
            </a:lvl5pPr>
            <a:lvl6pPr marL="457200" algn="ctr" rtl="0" fontAlgn="base">
              <a:spcBef>
                <a:spcPct val="0"/>
              </a:spcBef>
              <a:spcAft>
                <a:spcPct val="0"/>
              </a:spcAft>
              <a:defRPr sz="4000">
                <a:solidFill>
                  <a:schemeClr val="bg2"/>
                </a:solidFill>
                <a:latin typeface="ArialMT" pitchFamily="34" charset="0"/>
                <a:ea typeface="ＭＳ Ｐゴシック" charset="-128"/>
              </a:defRPr>
            </a:lvl6pPr>
            <a:lvl7pPr marL="914400" algn="ctr" rtl="0" fontAlgn="base">
              <a:spcBef>
                <a:spcPct val="0"/>
              </a:spcBef>
              <a:spcAft>
                <a:spcPct val="0"/>
              </a:spcAft>
              <a:defRPr sz="4000">
                <a:solidFill>
                  <a:schemeClr val="bg2"/>
                </a:solidFill>
                <a:latin typeface="ArialMT" pitchFamily="34" charset="0"/>
                <a:ea typeface="ＭＳ Ｐゴシック" charset="-128"/>
              </a:defRPr>
            </a:lvl7pPr>
            <a:lvl8pPr marL="1371600" algn="ctr" rtl="0" fontAlgn="base">
              <a:spcBef>
                <a:spcPct val="0"/>
              </a:spcBef>
              <a:spcAft>
                <a:spcPct val="0"/>
              </a:spcAft>
              <a:defRPr sz="4000">
                <a:solidFill>
                  <a:schemeClr val="bg2"/>
                </a:solidFill>
                <a:latin typeface="ArialMT" pitchFamily="34" charset="0"/>
                <a:ea typeface="ＭＳ Ｐゴシック" charset="-128"/>
              </a:defRPr>
            </a:lvl8pPr>
            <a:lvl9pPr marL="1828800" algn="ctr" rtl="0" fontAlgn="base">
              <a:spcBef>
                <a:spcPct val="0"/>
              </a:spcBef>
              <a:spcAft>
                <a:spcPct val="0"/>
              </a:spcAft>
              <a:defRPr sz="4000">
                <a:solidFill>
                  <a:schemeClr val="bg2"/>
                </a:solidFill>
                <a:latin typeface="ArialMT" pitchFamily="34" charset="0"/>
                <a:ea typeface="ＭＳ Ｐゴシック" charset="-128"/>
              </a:defRPr>
            </a:lvl9pPr>
          </a:lstStyle>
          <a:p>
            <a:r>
              <a:rPr lang="en-US" kern="0" dirty="0" smtClean="0"/>
              <a:t>Vital </a:t>
            </a:r>
            <a:r>
              <a:rPr lang="en-US" kern="0" dirty="0"/>
              <a:t>Signs</a:t>
            </a:r>
            <a:br>
              <a:rPr lang="en-US" kern="0" dirty="0"/>
            </a:br>
            <a:endParaRPr lang="en-US" sz="1600" kern="0" dirty="0"/>
          </a:p>
        </p:txBody>
      </p:sp>
    </p:spTree>
    <p:extLst>
      <p:ext uri="{BB962C8B-B14F-4D97-AF65-F5344CB8AC3E}">
        <p14:creationId xmlns:p14="http://schemas.microsoft.com/office/powerpoint/2010/main" val="31076039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Vital Signs </a:t>
            </a:r>
          </a:p>
        </p:txBody>
      </p:sp>
      <p:sp>
        <p:nvSpPr>
          <p:cNvPr id="3" name="Content Placeholder 2"/>
          <p:cNvSpPr>
            <a:spLocks noGrp="1"/>
          </p:cNvSpPr>
          <p:nvPr>
            <p:ph idx="1"/>
          </p:nvPr>
        </p:nvSpPr>
        <p:spPr/>
        <p:txBody>
          <a:bodyPr/>
          <a:lstStyle/>
          <a:p>
            <a:pPr lvl="0"/>
            <a:r>
              <a:rPr lang="en-US" dirty="0"/>
              <a:t>Four vital signs:</a:t>
            </a:r>
          </a:p>
          <a:p>
            <a:pPr lvl="1"/>
            <a:r>
              <a:rPr lang="en-US" dirty="0"/>
              <a:t>Temperature </a:t>
            </a:r>
          </a:p>
          <a:p>
            <a:pPr lvl="1"/>
            <a:r>
              <a:rPr lang="en-US" dirty="0"/>
              <a:t>Pulse </a:t>
            </a:r>
          </a:p>
          <a:p>
            <a:pPr lvl="1"/>
            <a:r>
              <a:rPr lang="en-US" dirty="0"/>
              <a:t>Respiration</a:t>
            </a:r>
          </a:p>
          <a:p>
            <a:pPr lvl="1"/>
            <a:r>
              <a:rPr lang="en-US" dirty="0"/>
              <a:t>Blood pressure</a:t>
            </a:r>
          </a:p>
          <a:p>
            <a:pPr lvl="0"/>
            <a:r>
              <a:rPr lang="en-US" dirty="0"/>
              <a:t>Anthropometric measurements</a:t>
            </a:r>
          </a:p>
          <a:p>
            <a:pPr lvl="1"/>
            <a:r>
              <a:rPr lang="en-US" dirty="0"/>
              <a:t>Usually measured at the same time as vital signs</a:t>
            </a:r>
          </a:p>
          <a:p>
            <a:endParaRPr lang="en-US" dirty="0"/>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6</a:t>
            </a:fld>
            <a:endParaRPr lang="en-GB" dirty="0"/>
          </a:p>
          <a:p>
            <a:pPr>
              <a:defRPr/>
            </a:pPr>
            <a:endParaRPr lang="en-GB" dirty="0"/>
          </a:p>
        </p:txBody>
      </p:sp>
    </p:spTree>
    <p:extLst>
      <p:ext uri="{BB962C8B-B14F-4D97-AF65-F5344CB8AC3E}">
        <p14:creationId xmlns:p14="http://schemas.microsoft.com/office/powerpoint/2010/main" val="405902671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Factors that May </a:t>
            </a:r>
            <a:br>
              <a:rPr lang="en-US" dirty="0"/>
            </a:br>
            <a:r>
              <a:rPr lang="en-US" dirty="0"/>
              <a:t>Influence Vital Signs </a:t>
            </a:r>
          </a:p>
        </p:txBody>
      </p:sp>
      <p:sp>
        <p:nvSpPr>
          <p:cNvPr id="3" name="Content Placeholder 2"/>
          <p:cNvSpPr>
            <a:spLocks noGrp="1"/>
          </p:cNvSpPr>
          <p:nvPr>
            <p:ph idx="1"/>
          </p:nvPr>
        </p:nvSpPr>
        <p:spPr/>
        <p:txBody>
          <a:bodyPr/>
          <a:lstStyle/>
          <a:p>
            <a:pPr lvl="0"/>
            <a:endParaRPr lang="en-US" dirty="0"/>
          </a:p>
          <a:p>
            <a:endParaRPr lang="en-US" dirty="0"/>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7</a:t>
            </a:fld>
            <a:endParaRPr lang="en-GB" dirty="0"/>
          </a:p>
          <a:p>
            <a:pPr>
              <a:defRPr/>
            </a:pPr>
            <a:endParaRPr lang="en-GB" dirty="0"/>
          </a:p>
        </p:txBody>
      </p:sp>
      <p:sp>
        <p:nvSpPr>
          <p:cNvPr id="6" name="Content Placeholder 2">
            <a:extLst>
              <a:ext uri="{FF2B5EF4-FFF2-40B4-BE49-F238E27FC236}">
                <a16:creationId xmlns:a16="http://schemas.microsoft.com/office/drawing/2014/main" xmlns="" id="{9874BA19-047B-004D-A151-51AB66C3C91E}"/>
              </a:ext>
            </a:extLst>
          </p:cNvPr>
          <p:cNvSpPr txBox="1">
            <a:spLocks/>
          </p:cNvSpPr>
          <p:nvPr/>
        </p:nvSpPr>
        <p:spPr bwMode="auto">
          <a:xfrm>
            <a:off x="690033" y="2219204"/>
            <a:ext cx="7772400" cy="388102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ts val="0"/>
              </a:spcBef>
              <a:spcAft>
                <a:spcPct val="0"/>
              </a:spcAft>
              <a:buClr>
                <a:schemeClr val="bg1"/>
              </a:buClr>
              <a:buSzPct val="70000"/>
              <a:buFont typeface="Wingdings 2" pitchFamily="18" charset="2"/>
              <a:buChar char=""/>
              <a:defRPr sz="2800">
                <a:solidFill>
                  <a:schemeClr val="bg2"/>
                </a:solidFill>
                <a:latin typeface="+mn-lt"/>
                <a:ea typeface="+mn-ea"/>
                <a:cs typeface="+mn-cs"/>
              </a:defRPr>
            </a:lvl1pPr>
            <a:lvl2pPr marL="742950" indent="-285750" algn="l" rtl="0" eaLnBrk="0" fontAlgn="base" hangingPunct="0">
              <a:spcBef>
                <a:spcPts val="0"/>
              </a:spcBef>
              <a:spcAft>
                <a:spcPct val="0"/>
              </a:spcAft>
              <a:buClr>
                <a:schemeClr val="bg1"/>
              </a:buClr>
              <a:buSzPct val="70000"/>
              <a:buFont typeface="Wingdings" pitchFamily="2" charset="2"/>
              <a:buChar char="Ø"/>
              <a:defRPr sz="2400">
                <a:solidFill>
                  <a:schemeClr val="bg2"/>
                </a:solidFill>
                <a:latin typeface="+mn-lt"/>
                <a:ea typeface="+mn-ea"/>
              </a:defRPr>
            </a:lvl2pPr>
            <a:lvl3pPr marL="1143000" indent="-228600" algn="l" rtl="0" eaLnBrk="0" fontAlgn="base" hangingPunct="0">
              <a:spcBef>
                <a:spcPts val="0"/>
              </a:spcBef>
              <a:spcAft>
                <a:spcPct val="0"/>
              </a:spcAft>
              <a:buClr>
                <a:schemeClr val="bg1"/>
              </a:buClr>
              <a:buSzPct val="70000"/>
              <a:buChar char="•"/>
              <a:defRPr sz="2000">
                <a:solidFill>
                  <a:schemeClr val="bg2"/>
                </a:solidFill>
                <a:latin typeface="+mn-lt"/>
                <a:ea typeface="+mn-ea"/>
              </a:defRPr>
            </a:lvl3pPr>
            <a:lvl4pPr marL="1600200" indent="-228600" algn="l" rtl="0" eaLnBrk="0" fontAlgn="base" hangingPunct="0">
              <a:spcBef>
                <a:spcPts val="0"/>
              </a:spcBef>
              <a:spcAft>
                <a:spcPct val="0"/>
              </a:spcAft>
              <a:buClr>
                <a:schemeClr val="bg1"/>
              </a:buClr>
              <a:buSzPct val="70000"/>
              <a:buFont typeface="Wingdings 3" pitchFamily="18" charset="2"/>
              <a:buChar char=""/>
              <a:defRPr>
                <a:solidFill>
                  <a:schemeClr val="bg2"/>
                </a:solidFill>
                <a:latin typeface="+mn-lt"/>
                <a:ea typeface="+mn-ea"/>
              </a:defRPr>
            </a:lvl4pPr>
            <a:lvl5pPr marL="2057400" indent="-228600" algn="l" rtl="0" eaLnBrk="0" fontAlgn="base" hangingPunct="0">
              <a:spcBef>
                <a:spcPts val="0"/>
              </a:spcBef>
              <a:spcAft>
                <a:spcPct val="0"/>
              </a:spcAft>
              <a:buClr>
                <a:schemeClr val="bg1"/>
              </a:buClr>
              <a:buSzPct val="70000"/>
              <a:buFont typeface="Times New Roman" pitchFamily="18" charset="0"/>
              <a:buChar char="–"/>
              <a:defRPr sz="1600">
                <a:solidFill>
                  <a:schemeClr val="bg2"/>
                </a:solidFill>
                <a:latin typeface="+mn-lt"/>
                <a:ea typeface="+mn-ea"/>
              </a:defRPr>
            </a:lvl5pPr>
            <a:lvl6pPr marL="25146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6pPr>
            <a:lvl7pPr marL="29718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7pPr>
            <a:lvl8pPr marL="34290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8pPr>
            <a:lvl9pPr marL="38862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9pPr>
          </a:lstStyle>
          <a:p>
            <a:r>
              <a:rPr lang="en-US" kern="0" dirty="0"/>
              <a:t>Influenced by physical and emotional factors</a:t>
            </a:r>
          </a:p>
          <a:p>
            <a:pPr lvl="1"/>
            <a:r>
              <a:rPr lang="en-US" kern="0" dirty="0"/>
              <a:t>Patient may have had a hot or cold beverage</a:t>
            </a:r>
          </a:p>
          <a:p>
            <a:pPr lvl="1"/>
            <a:r>
              <a:rPr lang="en-US" kern="0" dirty="0"/>
              <a:t>Patient could be anxious</a:t>
            </a:r>
          </a:p>
          <a:p>
            <a:pPr lvl="1"/>
            <a:r>
              <a:rPr lang="en-US" kern="0" dirty="0"/>
              <a:t>Patient could be nervous</a:t>
            </a:r>
          </a:p>
          <a:p>
            <a:pPr lvl="1"/>
            <a:r>
              <a:rPr lang="en-US" kern="0" dirty="0"/>
              <a:t>Patient could have elevated heart rate because of racing to get to the appointment</a:t>
            </a:r>
          </a:p>
          <a:p>
            <a:pPr lvl="1"/>
            <a:r>
              <a:rPr lang="en-US" kern="0" dirty="0"/>
              <a:t>Patient could be in pain</a:t>
            </a:r>
          </a:p>
          <a:p>
            <a:r>
              <a:rPr lang="en-US" kern="0" dirty="0"/>
              <a:t>Medical assistant must help the patient relax before taking any readings</a:t>
            </a:r>
          </a:p>
        </p:txBody>
      </p:sp>
    </p:spTree>
    <p:extLst>
      <p:ext uri="{BB962C8B-B14F-4D97-AF65-F5344CB8AC3E}">
        <p14:creationId xmlns:p14="http://schemas.microsoft.com/office/powerpoint/2010/main" val="225082982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Temperature</a:t>
            </a:r>
          </a:p>
        </p:txBody>
      </p:sp>
      <p:sp>
        <p:nvSpPr>
          <p:cNvPr id="3" name="Content Placeholder 2"/>
          <p:cNvSpPr>
            <a:spLocks noGrp="1"/>
          </p:cNvSpPr>
          <p:nvPr>
            <p:ph idx="1"/>
          </p:nvPr>
        </p:nvSpPr>
        <p:spPr/>
        <p:txBody>
          <a:bodyPr>
            <a:normAutofit fontScale="92500" lnSpcReduction="20000"/>
          </a:bodyPr>
          <a:lstStyle/>
          <a:p>
            <a:pPr lvl="0"/>
            <a:r>
              <a:rPr lang="en-US" dirty="0"/>
              <a:t>Factors affecting body temperature </a:t>
            </a:r>
          </a:p>
          <a:p>
            <a:pPr lvl="1"/>
            <a:r>
              <a:rPr lang="en-US" dirty="0"/>
              <a:t>Age</a:t>
            </a:r>
          </a:p>
          <a:p>
            <a:pPr lvl="1"/>
            <a:r>
              <a:rPr lang="en-US" dirty="0"/>
              <a:t>Stress and physical activity</a:t>
            </a:r>
          </a:p>
          <a:p>
            <a:pPr lvl="1"/>
            <a:r>
              <a:rPr lang="en-US" dirty="0"/>
              <a:t>Gender</a:t>
            </a:r>
          </a:p>
          <a:p>
            <a:pPr lvl="1"/>
            <a:r>
              <a:rPr lang="en-US" dirty="0"/>
              <a:t>External factors</a:t>
            </a:r>
          </a:p>
          <a:p>
            <a:pPr lvl="0"/>
            <a:r>
              <a:rPr lang="en-US" dirty="0"/>
              <a:t>Fever</a:t>
            </a:r>
          </a:p>
          <a:p>
            <a:pPr lvl="1"/>
            <a:r>
              <a:rPr lang="en-US" dirty="0"/>
              <a:t>Continuous </a:t>
            </a:r>
          </a:p>
          <a:p>
            <a:pPr lvl="1"/>
            <a:r>
              <a:rPr lang="en-US" dirty="0"/>
              <a:t>Intermittent</a:t>
            </a:r>
          </a:p>
          <a:p>
            <a:pPr lvl="1"/>
            <a:r>
              <a:rPr lang="en-US" dirty="0"/>
              <a:t>Remittent</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8</a:t>
            </a:fld>
            <a:endParaRPr lang="en-GB" dirty="0"/>
          </a:p>
          <a:p>
            <a:pPr>
              <a:defRPr/>
            </a:pPr>
            <a:endParaRPr lang="en-GB" dirty="0"/>
          </a:p>
        </p:txBody>
      </p:sp>
    </p:spTree>
    <p:extLst>
      <p:ext uri="{BB962C8B-B14F-4D97-AF65-F5344CB8AC3E}">
        <p14:creationId xmlns:p14="http://schemas.microsoft.com/office/powerpoint/2010/main" val="212330530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Temperature Sites</a:t>
            </a:r>
          </a:p>
        </p:txBody>
      </p:sp>
      <p:sp>
        <p:nvSpPr>
          <p:cNvPr id="3" name="Content Placeholder 2"/>
          <p:cNvSpPr>
            <a:spLocks noGrp="1"/>
          </p:cNvSpPr>
          <p:nvPr>
            <p:ph idx="1"/>
          </p:nvPr>
        </p:nvSpPr>
        <p:spPr/>
        <p:txBody>
          <a:bodyPr/>
          <a:lstStyle/>
          <a:p>
            <a:pPr lvl="0"/>
            <a:r>
              <a:rPr lang="en-US" dirty="0"/>
              <a:t>Axillary</a:t>
            </a:r>
          </a:p>
          <a:p>
            <a:pPr lvl="0"/>
            <a:r>
              <a:rPr lang="en-US" dirty="0"/>
              <a:t>Oral</a:t>
            </a:r>
          </a:p>
          <a:p>
            <a:pPr lvl="0"/>
            <a:r>
              <a:rPr lang="en-US" dirty="0"/>
              <a:t>Tympanic</a:t>
            </a:r>
          </a:p>
          <a:p>
            <a:pPr lvl="0"/>
            <a:r>
              <a:rPr lang="en-US" dirty="0"/>
              <a:t>Rectal</a:t>
            </a:r>
          </a:p>
          <a:p>
            <a:pPr lvl="0"/>
            <a:r>
              <a:rPr lang="en-US" dirty="0"/>
              <a:t>Temporal artery</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9</a:t>
            </a:fld>
            <a:endParaRPr lang="en-GB" dirty="0"/>
          </a:p>
          <a:p>
            <a:pPr>
              <a:defRPr/>
            </a:pPr>
            <a:endParaRPr lang="en-GB" dirty="0"/>
          </a:p>
        </p:txBody>
      </p:sp>
    </p:spTree>
    <p:extLst>
      <p:ext uri="{BB962C8B-B14F-4D97-AF65-F5344CB8AC3E}">
        <p14:creationId xmlns:p14="http://schemas.microsoft.com/office/powerpoint/2010/main" val="3473885070"/>
      </p:ext>
    </p:extLst>
  </p:cSld>
  <p:clrMapOvr>
    <a:masterClrMapping/>
  </p:clrMapOvr>
  <p:timing>
    <p:tnLst>
      <p:par>
        <p:cTn id="1" dur="indefinite" restart="never" nodeType="tmRoot"/>
      </p:par>
    </p:tnLst>
  </p:timing>
</p:sld>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2_Blue Diagonal">
  <a:themeElements>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fontScheme name="2_Blue Diagonal">
      <a:majorFont>
        <a:latin typeface="ArialMT"/>
        <a:ea typeface="ＭＳ Ｐゴシック"/>
        <a:cs typeface=""/>
      </a:majorFont>
      <a:minorFont>
        <a:latin typeface="ArialMT"/>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clrMap bg1="dk2" tx1="lt1" bg2="dk1" tx2="lt2" accent1="accent1" accent2="accent2" accent3="accent3" accent4="accent4" accent5="accent5" accent6="accent6" hlink="hlink" folHlink="folHlink"/>
    </a:extraClrScheme>
    <a:extraClrScheme>
      <a:clrScheme name="2_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CCECFF"/>
        </a:folHlink>
      </a:clrScheme>
      <a:clrMap bg1="lt1" tx1="dk1" bg2="lt2" tx2="dk2" accent1="accent1" accent2="accent2" accent3="accent3" accent4="accent4" accent5="accent5" accent6="accent6" hlink="hlink" folHlink="folHlink"/>
    </a:extraClrScheme>
    <a:extraClrScheme>
      <a:clrScheme name="2_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2_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CC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rotWithShape="1">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EMS Templateppt</Template>
  <TotalTime>7352</TotalTime>
  <Words>3629</Words>
  <Application>Microsoft Office PowerPoint</Application>
  <PresentationFormat>On-screen Show (4:3)</PresentationFormat>
  <Paragraphs>433</Paragraphs>
  <Slides>39</Slides>
  <Notes>38</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39</vt:i4>
      </vt:variant>
    </vt:vector>
  </HeadingPairs>
  <TitlesOfParts>
    <vt:vector size="49" baseType="lpstr">
      <vt:lpstr>ＭＳ Ｐゴシック</vt:lpstr>
      <vt:lpstr>Arial</vt:lpstr>
      <vt:lpstr>ArialMT</vt:lpstr>
      <vt:lpstr>Garamond</vt:lpstr>
      <vt:lpstr>Times New Roman</vt:lpstr>
      <vt:lpstr>Wingdings</vt:lpstr>
      <vt:lpstr>Wingdings 2</vt:lpstr>
      <vt:lpstr>Wingdings 3</vt:lpstr>
      <vt:lpstr>2_Blue Diagonal</vt:lpstr>
      <vt:lpstr>Organic</vt:lpstr>
      <vt:lpstr>PowerPoint Presentation</vt:lpstr>
      <vt:lpstr> Vital Signs </vt:lpstr>
      <vt:lpstr>PowerPoint Presentation</vt:lpstr>
      <vt:lpstr>PowerPoint Presentation</vt:lpstr>
      <vt:lpstr>PowerPoint Presentation</vt:lpstr>
      <vt:lpstr>Vital Signs </vt:lpstr>
      <vt:lpstr>Factors that May  Influence Vital Signs </vt:lpstr>
      <vt:lpstr>Temperature</vt:lpstr>
      <vt:lpstr>Temperature Sites</vt:lpstr>
      <vt:lpstr>Temperature Readings </vt:lpstr>
      <vt:lpstr>Converting Temperature Readings </vt:lpstr>
      <vt:lpstr>Types of Thermometers  and Their Uses </vt:lpstr>
      <vt:lpstr>Pulse Sites </vt:lpstr>
      <vt:lpstr>Characteristics of a Pulse </vt:lpstr>
      <vt:lpstr>Approximate Age- Related Pulse Rates</vt:lpstr>
      <vt:lpstr>Three-Point Scale for  Measuring Pulse Volume</vt:lpstr>
      <vt:lpstr>Determining the Pulse Rate </vt:lpstr>
      <vt:lpstr>Respiration</vt:lpstr>
      <vt:lpstr>Characteristics of Respirations </vt:lpstr>
      <vt:lpstr>Characteristics of Respirations </vt:lpstr>
      <vt:lpstr>Approximate Age-Related Respiration Ranges</vt:lpstr>
      <vt:lpstr>Counting Respirations </vt:lpstr>
      <vt:lpstr>Blood Pressure </vt:lpstr>
      <vt:lpstr>Approximate Age-Related  Blood Pressure Ranges</vt:lpstr>
      <vt:lpstr>Factors Affecting Blood Pressure </vt:lpstr>
      <vt:lpstr>Evaluating the Blood Pressure </vt:lpstr>
      <vt:lpstr>Stages of Hypertension</vt:lpstr>
      <vt:lpstr>American Heart Association Guidelines</vt:lpstr>
      <vt:lpstr>Measuring Blood Pressure </vt:lpstr>
      <vt:lpstr>Blood Pressure Cuff Sizes</vt:lpstr>
      <vt:lpstr>Effects of Body Position on  Blood Pressure Measurement</vt:lpstr>
      <vt:lpstr>Common Causes of Errors in Blood Pressure Readings</vt:lpstr>
      <vt:lpstr>Korotkoff Sounds </vt:lpstr>
      <vt:lpstr>Palpatory Method </vt:lpstr>
      <vt:lpstr>Pulse Oximetry</vt:lpstr>
      <vt:lpstr>Anthropometric Measurements </vt:lpstr>
      <vt:lpstr>Converting Kilograms to Pounds </vt:lpstr>
      <vt:lpstr>Patient-Centered Care</vt:lpstr>
      <vt:lpstr>PowerPoint Presentation</vt:lpstr>
    </vt:vector>
  </TitlesOfParts>
  <Company>REED Elsevier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7 Body Systems</dc:title>
  <dc:creator>Linda Honeycutt</dc:creator>
  <cp:lastModifiedBy>Joyce Curtis</cp:lastModifiedBy>
  <cp:revision>625</cp:revision>
  <dcterms:created xsi:type="dcterms:W3CDTF">2005-01-16T17:28:53Z</dcterms:created>
  <dcterms:modified xsi:type="dcterms:W3CDTF">2020-01-05T15:00:37Z</dcterms:modified>
</cp:coreProperties>
</file>