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  <p:sldMasterId id="2147483784" r:id="rId2"/>
  </p:sldMasterIdLst>
  <p:notesMasterIdLst>
    <p:notesMasterId r:id="rId35"/>
  </p:notesMasterIdLst>
  <p:sldIdLst>
    <p:sldId id="316" r:id="rId3"/>
    <p:sldId id="372" r:id="rId4"/>
    <p:sldId id="560" r:id="rId5"/>
    <p:sldId id="523" r:id="rId6"/>
    <p:sldId id="528" r:id="rId7"/>
    <p:sldId id="561" r:id="rId8"/>
    <p:sldId id="562" r:id="rId9"/>
    <p:sldId id="564" r:id="rId10"/>
    <p:sldId id="565" r:id="rId11"/>
    <p:sldId id="566" r:id="rId12"/>
    <p:sldId id="567" r:id="rId13"/>
    <p:sldId id="568" r:id="rId14"/>
    <p:sldId id="569" r:id="rId15"/>
    <p:sldId id="582" r:id="rId16"/>
    <p:sldId id="538" r:id="rId17"/>
    <p:sldId id="539" r:id="rId18"/>
    <p:sldId id="540" r:id="rId19"/>
    <p:sldId id="570" r:id="rId20"/>
    <p:sldId id="571" r:id="rId21"/>
    <p:sldId id="572" r:id="rId22"/>
    <p:sldId id="573" r:id="rId23"/>
    <p:sldId id="574" r:id="rId24"/>
    <p:sldId id="583" r:id="rId25"/>
    <p:sldId id="575" r:id="rId26"/>
    <p:sldId id="576" r:id="rId27"/>
    <p:sldId id="577" r:id="rId28"/>
    <p:sldId id="578" r:id="rId29"/>
    <p:sldId id="579" r:id="rId30"/>
    <p:sldId id="559" r:id="rId31"/>
    <p:sldId id="580" r:id="rId32"/>
    <p:sldId id="550" r:id="rId33"/>
    <p:sldId id="581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6" autoAdjust="0"/>
    <p:restoredTop sz="90269" autoAdjust="0"/>
  </p:normalViewPr>
  <p:slideViewPr>
    <p:cSldViewPr snapToGrid="0">
      <p:cViewPr varScale="1">
        <p:scale>
          <a:sx n="67" d="100"/>
          <a:sy n="67" d="100"/>
        </p:scale>
        <p:origin x="1536" y="72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33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946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Affective domain involves a chance in attitude or emotions that will influence the person’s behavior.</a:t>
            </a:r>
          </a:p>
          <a:p>
            <a:r>
              <a:rPr lang="en-US" dirty="0"/>
              <a:t>Refer to Table 22.2 in the textbook shows barriers to affective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37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we grow and develop, our thought processes and behaviors change.</a:t>
            </a:r>
          </a:p>
          <a:p>
            <a:r>
              <a:rPr lang="en-US" dirty="0"/>
              <a:t>Table 22.3 provides coaching tips based on Erikson’s psychosocial development stages.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15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Culture is the set of behaviors, ideas, and customs shared by a specific group of people, which distinguishes the members from other people.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Some characteristics of a culture group may include its language, religious beliefs, geographic origin, ethnicity, history, sexual orientation, and socioeconomic class.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The unnumbered box titled “Cultural Differences” gives a lot of supplemental information on cultural diversity.</a:t>
            </a:r>
          </a:p>
          <a:p>
            <a:r>
              <a:rPr lang="en-US" dirty="0"/>
              <a:t>Many cultures have similar practices such as coining/spooning, cupping, acupressure, and acupuncture.</a:t>
            </a:r>
          </a:p>
          <a:p>
            <a:r>
              <a:rPr lang="en-US" dirty="0"/>
              <a:t>It is important to remember that not </a:t>
            </a:r>
            <a:r>
              <a:rPr lang="en-US" dirty="0" smtClean="0"/>
              <a:t>every </a:t>
            </a:r>
            <a:r>
              <a:rPr lang="en-US" dirty="0"/>
              <a:t>member of the same culture has the same health beliefs.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662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Coaching patients with communication barriers can be a challenging process.</a:t>
            </a:r>
          </a:p>
          <a:p>
            <a:r>
              <a:rPr lang="en-US" dirty="0"/>
              <a:t>Hearing, vision, and language barriers are common in healthcare. It is estimated that 2% of people in the United States have a visual impairment, 3% have a hearing impairment, and 9% have limited English proficiency.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794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hearing or speech impairment may require the use of sign language with supplemental written instructions.</a:t>
            </a: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Do not touch the patient without warning.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Encourage the patient to use his or her own magnification aids.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Nonverbal cues help.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278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If a patient is wearing a hearing aid, ask the person whether it is on and working before starting the conversation; the patient may turn a hearing aid off to prevent annoying background noise.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Use a low-pitched voice, and speak clearly, slowly, and distinctly.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If an interpreter is present, look at the patient, not the interpreter.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Attempt to rephrase or find a different way to say something if the patient has difficulty understanding a phrase.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Provide important information in writing.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Have the person repeat back important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038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Send materials home in English if a family member can interpret the material for the patient.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753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take a moment to look over any information you provide to patients.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82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Procedure 22.1 to coach a patient on disease prevention.</a:t>
            </a:r>
          </a:p>
          <a:p>
            <a:r>
              <a:rPr lang="en-US" dirty="0"/>
              <a:t>Discuss the common adult vaccines like influenza, Td, Tdap, HZV, PCV13, PPSV23, and additional vaccines that can be given based on the patient’s situation.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903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518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610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purpose of a self-exam is to identify changes in one’s body.</a:t>
            </a:r>
          </a:p>
          <a:p>
            <a:r>
              <a:rPr lang="en-US" dirty="0"/>
              <a:t>Refer to Table 22.4 in the textbook to discuss the early warning signs of malignant melanoma: ABCDE rule, as well as Figure 22.5.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7737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22.5 and 22.6 in the textbook to see preventive recommendations and common colorectal cancer screenings.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717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are risk factors for Hepatitis C? (</a:t>
            </a:r>
            <a:r>
              <a:rPr lang="en-US" i="1" dirty="0"/>
              <a:t>Born between 1945 and 1965, history of blood transfusion or organ transplant before 1992, used injected illegal drugs, and has chronic liver disease, HIV, or </a:t>
            </a:r>
            <a:r>
              <a:rPr lang="en-US" i="1" dirty="0" smtClean="0"/>
              <a:t>AIDS)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2723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</a:t>
            </a:r>
            <a:r>
              <a:rPr lang="en-US" dirty="0"/>
              <a:t>are all common screenings that could be done with patients. Discuss each in depth.</a:t>
            </a:r>
          </a:p>
          <a:p>
            <a:r>
              <a:rPr lang="en-US" dirty="0"/>
              <a:t>The Patient Health Questionnaire (see Figure 22.6) (</a:t>
            </a:r>
            <a:r>
              <a:rPr lang="en-US" dirty="0" smtClean="0"/>
              <a:t>PHQ-9) </a:t>
            </a:r>
            <a:r>
              <a:rPr lang="en-US" dirty="0"/>
              <a:t>asks two questions that focus on the frequency of depressed mood and anhedonia over the previous 2 weeks.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242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22.7 and 22.8 in the textbook to view common patient instructions for imaging procedures and patient instructions for common medical laboratory tests.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261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patients are on a lot of medications. When updating the patient’s current medications list, it is common to find discrepancies.</a:t>
            </a:r>
          </a:p>
          <a:p>
            <a:r>
              <a:rPr lang="en-US" dirty="0"/>
              <a:t>Many patients use medication boxes.</a:t>
            </a:r>
          </a:p>
          <a:p>
            <a:r>
              <a:rPr lang="en-US" dirty="0"/>
              <a:t>If patients are receiving injections at home, they will need to know how to safely dispose of the needles.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85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 goals include:</a:t>
            </a:r>
          </a:p>
          <a:p>
            <a:pPr lvl="1"/>
            <a:r>
              <a:rPr lang="en-US" dirty="0"/>
              <a:t>Help patients understand why and what services are needed</a:t>
            </a:r>
          </a:p>
          <a:p>
            <a:pPr lvl="1"/>
            <a:r>
              <a:rPr lang="en-US" dirty="0"/>
              <a:t>Schedule and sequence appointments</a:t>
            </a:r>
          </a:p>
          <a:p>
            <a:pPr lvl="1"/>
            <a:r>
              <a:rPr lang="en-US" dirty="0"/>
              <a:t>Provide instructions and directions to patients</a:t>
            </a:r>
          </a:p>
          <a:p>
            <a:pPr lvl="1"/>
            <a:r>
              <a:rPr lang="en-US" dirty="0"/>
              <a:t>Ensure test results are available to providers during patient appointments</a:t>
            </a:r>
          </a:p>
          <a:p>
            <a:pPr lvl="1"/>
            <a:r>
              <a:rPr lang="en-US" dirty="0"/>
              <a:t>Communicate the patient’s needs and concerns to providers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2435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Refer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to Procedure 22.2 to develop a list of community resources for patients’ healthcare needs and facilities referrals in the role of patient navigator.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414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the textbook for possible online websites for patient education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887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Another consideration arising from the Patients’ Bill of Rights is the issue of patient confidentiality as it relates to patient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588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40203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Care coordination will also promote exceptional customer service in healthcare.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239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Coaching provides patients with skills, knowledge, support, and confidence to manage their disease between provider visits.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350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five stages of grief are another model that may be helpful for understanding the way patients respond to health threats.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five stages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of grief are defined by Elisabeth Kubler-Ross.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Table 22.1 in the textbook to further discuss the stages of grief and dying.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76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health belief model helps explain what factors influence a person’s health belief and practices.</a:t>
            </a:r>
          </a:p>
          <a:p>
            <a:r>
              <a:rPr lang="en-US" dirty="0"/>
              <a:t>Start with identifying if the person perceives he or she is at </a:t>
            </a:r>
            <a:r>
              <a:rPr lang="en-US" dirty="0" smtClean="0"/>
              <a:t>risk </a:t>
            </a:r>
            <a:r>
              <a:rPr lang="en-US" dirty="0"/>
              <a:t>for disease. Exploring the patient’s beliefs and educating the patient on the facts, in addition to getting rid of the myths, can be helpful.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4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0" dirty="0"/>
              <a:t>Learning is the process of gaining new knowledge or skills through instruction, experience, or study.</a:t>
            </a:r>
          </a:p>
          <a:p>
            <a:r>
              <a:rPr lang="en-US" i="0" dirty="0"/>
              <a:t>We learn new information in three different ways or domains.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478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for patient education is to put the information into patients’ long-term memory.</a:t>
            </a:r>
          </a:p>
          <a:p>
            <a:r>
              <a:rPr lang="en-US" dirty="0"/>
              <a:t>Cognitive domain involves learning new concepts and information.</a:t>
            </a:r>
          </a:p>
          <a:p>
            <a:r>
              <a:rPr lang="en-US" dirty="0"/>
              <a:t>Refer to Table 22.2 in the textbook for strategies to use for the cognitive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042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Psychomotor domain involves learning a new skill or procedure.</a:t>
            </a:r>
          </a:p>
          <a:p>
            <a:r>
              <a:rPr lang="en-US" dirty="0"/>
              <a:t>Refer to Table 22.2 in the textbook shows barriers to psychomotor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0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243168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429575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561330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229148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56651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41362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73684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767385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28087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79655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E234264E-8860-42A2-83C5-41782AA54ED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39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12567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36055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62600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33202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36E8C-11F1-4462-B153-358B1CE604E8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72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27149"/>
            <a:ext cx="1327150" cy="1862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1790700" y="6627072"/>
            <a:ext cx="556260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 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 Inc.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276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83221" y="2736898"/>
            <a:ext cx="7977558" cy="15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Patient Coaching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Affective Domain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“Feeling” domain</a:t>
            </a:r>
          </a:p>
          <a:p>
            <a:pPr lvl="0"/>
            <a:r>
              <a:rPr lang="en-US" dirty="0"/>
              <a:t>Includes our feelings, emotions, values, and attitudes</a:t>
            </a:r>
          </a:p>
          <a:p>
            <a:pPr lvl="0"/>
            <a:r>
              <a:rPr lang="en-US" dirty="0"/>
              <a:t>Make sure you address (as much as you can) any affective domain barriers prior to educating a patient</a:t>
            </a:r>
          </a:p>
          <a:p>
            <a:pPr lvl="0"/>
            <a:r>
              <a:rPr lang="en-US" dirty="0"/>
              <a:t>Written home instructions should also be given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33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Developmental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Trust versus mistrust</a:t>
            </a:r>
          </a:p>
          <a:p>
            <a:pPr lvl="0"/>
            <a:r>
              <a:rPr lang="en-US" dirty="0"/>
              <a:t>Autonomy versus shame and doubt</a:t>
            </a:r>
          </a:p>
          <a:p>
            <a:pPr lvl="0"/>
            <a:r>
              <a:rPr lang="en-US" dirty="0"/>
              <a:t>Initiative versus guilt</a:t>
            </a:r>
          </a:p>
          <a:p>
            <a:pPr lvl="0"/>
            <a:r>
              <a:rPr lang="en-US" dirty="0"/>
              <a:t>Industry versus inferiority</a:t>
            </a:r>
          </a:p>
          <a:p>
            <a:pPr lvl="0"/>
            <a:r>
              <a:rPr lang="en-US" dirty="0"/>
              <a:t>Identity versus role confusion</a:t>
            </a:r>
          </a:p>
          <a:p>
            <a:pPr lvl="0"/>
            <a:r>
              <a:rPr lang="en-US" dirty="0"/>
              <a:t>Intimacy versus isolation</a:t>
            </a:r>
          </a:p>
          <a:p>
            <a:pPr lvl="0"/>
            <a:r>
              <a:rPr lang="en-US" dirty="0"/>
              <a:t>Generativity versus stagnation</a:t>
            </a:r>
          </a:p>
          <a:p>
            <a:pPr lvl="0"/>
            <a:r>
              <a:rPr lang="en-US" dirty="0"/>
              <a:t>Ego integrity versus despair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36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Role of family and community</a:t>
            </a:r>
          </a:p>
          <a:p>
            <a:pPr lvl="0"/>
            <a:r>
              <a:rPr lang="en-US" dirty="0"/>
              <a:t>Religion</a:t>
            </a:r>
          </a:p>
          <a:p>
            <a:pPr lvl="0"/>
            <a:r>
              <a:rPr lang="en-US" dirty="0"/>
              <a:t>Views on health, wellness, death, and dying</a:t>
            </a:r>
          </a:p>
          <a:p>
            <a:pPr lvl="0"/>
            <a:r>
              <a:rPr lang="en-US" dirty="0"/>
              <a:t>Views on complementary therapies</a:t>
            </a:r>
          </a:p>
          <a:p>
            <a:pPr lvl="0"/>
            <a:r>
              <a:rPr lang="en-US" dirty="0"/>
              <a:t>Views on gender roles and relationships</a:t>
            </a:r>
          </a:p>
          <a:p>
            <a:pPr lvl="0"/>
            <a:r>
              <a:rPr lang="en-US" dirty="0"/>
              <a:t>Beliefs related to food, diet, illness, and health</a:t>
            </a:r>
          </a:p>
          <a:p>
            <a:pPr lvl="0"/>
            <a:r>
              <a:rPr lang="en-US" dirty="0"/>
              <a:t>Beliefs regarding sexuality, fertility, and childbirth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7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Barriers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Patients who have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impaired vision</a:t>
            </a:r>
          </a:p>
          <a:p>
            <a:pPr lvl="0"/>
            <a:r>
              <a:rPr lang="en-US" dirty="0"/>
              <a:t>Patients who have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impaired hearing</a:t>
            </a:r>
          </a:p>
          <a:p>
            <a:pPr lvl="0"/>
            <a:r>
              <a:rPr lang="en-US" dirty="0"/>
              <a:t>Patients who have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language barriers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31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pic>
        <p:nvPicPr>
          <p:cNvPr id="1026" name="Picture 2" descr="https://coursewareobjects.elsevier.com/objects/elr/Kinn14e/IC/thumbs/022003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371475"/>
            <a:ext cx="6157913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339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Impaired </a:t>
            </a:r>
            <a:r>
              <a:rPr lang="en-US" dirty="0"/>
              <a:t>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7772400" cy="4648200"/>
          </a:xfrm>
        </p:spPr>
        <p:txBody>
          <a:bodyPr/>
          <a:lstStyle/>
          <a:p>
            <a:pPr lvl="0"/>
            <a:r>
              <a:rPr lang="en-US" dirty="0"/>
              <a:t>Alert patient that you are in the room and identify yourself</a:t>
            </a:r>
          </a:p>
          <a:p>
            <a:pPr lvl="0"/>
            <a:r>
              <a:rPr lang="en-US" dirty="0"/>
              <a:t>Patient is unable to pick up your body language; use clear, concise language and a normal tone of voice</a:t>
            </a:r>
          </a:p>
          <a:p>
            <a:pPr lvl="0"/>
            <a:r>
              <a:rPr lang="en-US" dirty="0"/>
              <a:t>Provide all written material in a large font or print size</a:t>
            </a:r>
          </a:p>
          <a:p>
            <a:pPr lvl="0"/>
            <a:r>
              <a:rPr lang="en-US" dirty="0"/>
              <a:t>Consider the impact of color contrast and glare on materials</a:t>
            </a:r>
          </a:p>
          <a:p>
            <a:pPr lvl="0"/>
            <a:r>
              <a:rPr lang="en-US" dirty="0"/>
              <a:t>Make eye contact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96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</a:t>
            </a:r>
            <a:r>
              <a:rPr lang="en-US" dirty="0"/>
              <a:t>Impaired Hearing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/>
              <a:t>Face person when speaking</a:t>
            </a:r>
          </a:p>
          <a:p>
            <a:pPr lvl="0"/>
            <a:r>
              <a:rPr lang="en-US" dirty="0"/>
              <a:t>Determine if person has better hearing in one ear over the other; position yourself accordingly</a:t>
            </a:r>
          </a:p>
          <a:p>
            <a:pPr lvl="0"/>
            <a:r>
              <a:rPr lang="en-US" dirty="0"/>
              <a:t>If patient has hearing aid, encourage patient to use it</a:t>
            </a:r>
          </a:p>
          <a:p>
            <a:pPr lvl="0"/>
            <a:r>
              <a:rPr lang="en-US" dirty="0"/>
              <a:t>Say person’s name before beginning conversation</a:t>
            </a:r>
          </a:p>
          <a:p>
            <a:pPr lvl="0"/>
            <a:r>
              <a:rPr lang="en-US" dirty="0"/>
              <a:t>Keep hands away from your face when talking</a:t>
            </a:r>
          </a:p>
          <a:p>
            <a:pPr lvl="0"/>
            <a:r>
              <a:rPr lang="en-US" dirty="0"/>
              <a:t>Limit extra noises in environment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37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Language </a:t>
            </a:r>
            <a:r>
              <a:rPr lang="en-US" dirty="0"/>
              <a:t>Barriers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8140700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Address patient by his or her last name</a:t>
            </a:r>
          </a:p>
          <a:p>
            <a:pPr lvl="0"/>
            <a:r>
              <a:rPr lang="en-US" dirty="0"/>
              <a:t>Be respectful and courteous</a:t>
            </a:r>
          </a:p>
          <a:p>
            <a:pPr lvl="0"/>
            <a:r>
              <a:rPr lang="en-US" dirty="0"/>
              <a:t>Use simple phrases</a:t>
            </a:r>
          </a:p>
          <a:p>
            <a:pPr lvl="0"/>
            <a:r>
              <a:rPr lang="en-US" dirty="0"/>
              <a:t>Use an interpreter; focus on patient</a:t>
            </a:r>
          </a:p>
          <a:p>
            <a:pPr lvl="0"/>
            <a:r>
              <a:rPr lang="en-US" dirty="0"/>
              <a:t>Use translated materials</a:t>
            </a:r>
          </a:p>
          <a:p>
            <a:pPr lvl="0"/>
            <a:r>
              <a:rPr lang="en-US" dirty="0"/>
              <a:t>Pictures and models can be helpful during coaching session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51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Teaching-Learning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Assessing the learning needs</a:t>
            </a:r>
          </a:p>
          <a:p>
            <a:pPr lvl="0"/>
            <a:r>
              <a:rPr lang="en-US" dirty="0"/>
              <a:t>Determining teaching priorities</a:t>
            </a:r>
          </a:p>
          <a:p>
            <a:pPr lvl="0"/>
            <a:r>
              <a:rPr lang="en-US" dirty="0"/>
              <a:t>Planning the teaching process</a:t>
            </a:r>
          </a:p>
          <a:p>
            <a:pPr lvl="0"/>
            <a:r>
              <a:rPr lang="en-US" dirty="0"/>
              <a:t>Implementing the teaching process</a:t>
            </a:r>
          </a:p>
          <a:p>
            <a:pPr lvl="0"/>
            <a:r>
              <a:rPr lang="en-US" dirty="0"/>
              <a:t>Evaluating the patient’s learning</a:t>
            </a:r>
          </a:p>
          <a:p>
            <a:pPr lvl="0"/>
            <a:r>
              <a:rPr lang="en-US" dirty="0"/>
              <a:t>Documenting the teaching-learning process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Coaching on Disease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By group:</a:t>
            </a:r>
          </a:p>
          <a:p>
            <a:pPr lvl="1"/>
            <a:r>
              <a:rPr lang="en-US" dirty="0"/>
              <a:t>School-age children (handwashing and cough etiquette)</a:t>
            </a:r>
          </a:p>
          <a:p>
            <a:pPr lvl="1"/>
            <a:r>
              <a:rPr lang="en-US" dirty="0"/>
              <a:t>Teens and adults (STIs, cigarettes, tobacco use)</a:t>
            </a:r>
          </a:p>
          <a:p>
            <a:pPr lvl="1"/>
            <a:r>
              <a:rPr lang="en-US" dirty="0"/>
              <a:t>All age groups (vaccines; immunization schedules)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30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-185737" y="379412"/>
            <a:ext cx="9144000" cy="1057275"/>
          </a:xfrm>
        </p:spPr>
        <p:txBody>
          <a:bodyPr>
            <a:noAutofit/>
          </a:bodyPr>
          <a:lstStyle/>
          <a:p>
            <a:r>
              <a:rPr lang="en-US" dirty="0" smtClean="0"/>
              <a:t> </a:t>
            </a:r>
            <a:r>
              <a:rPr lang="en-US" dirty="0"/>
              <a:t>Patient </a:t>
            </a:r>
            <a:r>
              <a:rPr lang="en-US" dirty="0" smtClean="0"/>
              <a:t>Coaching</a:t>
            </a:r>
            <a:endParaRPr lang="en-US" sz="1600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791625"/>
            <a:ext cx="8089900" cy="424973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dirty="0"/>
              <a:t>Describe the medical assistant’s role as a coach.</a:t>
            </a:r>
          </a:p>
          <a:p>
            <a:pPr>
              <a:buFont typeface="+mj-lt"/>
              <a:buAutoNum type="arabicPeriod"/>
            </a:pPr>
            <a:r>
              <a:rPr lang="en-US" dirty="0"/>
              <a:t>List and describe the stages of grief; also, discuss how the health belief model helps to explain what factors influence a person’s health beliefs and practices.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three domains of learning.</a:t>
            </a:r>
          </a:p>
          <a:p>
            <a:pPr>
              <a:buFont typeface="+mj-lt"/>
              <a:buAutoNum type="arabicPeriod"/>
            </a:pPr>
            <a:r>
              <a:rPr lang="en-US" dirty="0"/>
              <a:t>Explain how a medical assistant can adapt coaching to the patient.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teaching-learning process.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Health </a:t>
            </a:r>
            <a:br>
              <a:rPr lang="en-US" dirty="0"/>
            </a:br>
            <a:r>
              <a:rPr lang="en-US" dirty="0"/>
              <a:t>Maintenance and Wellness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Based on patient’s answers to screening questions, medical assistant may need to provide coaching on specific topics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Medical assistant completes some screenings, but also educates on at-home self-exams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884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Self-Exams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Breast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Yearly mammograms start between 45-50</a:t>
            </a:r>
          </a:p>
          <a:p>
            <a:pPr lvl="0"/>
            <a:r>
              <a:rPr lang="en-US" dirty="0"/>
              <a:t>Testicular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Also part of routine physical exam</a:t>
            </a:r>
          </a:p>
          <a:p>
            <a:pPr lvl="0"/>
            <a:r>
              <a:rPr lang="en-US" dirty="0"/>
              <a:t>Skin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ABCDE (Asymmetry, Border, Color, Diameter, and Evolving) Rule</a:t>
            </a:r>
          </a:p>
          <a:p>
            <a:pPr lvl="0"/>
            <a:r>
              <a:rPr lang="en-US" dirty="0"/>
              <a:t>Oral </a:t>
            </a:r>
            <a:r>
              <a:rPr lang="en-US" dirty="0" smtClean="0"/>
              <a:t>cancer self-exam</a:t>
            </a:r>
            <a:endParaRPr lang="en-US" dirty="0"/>
          </a:p>
          <a:p>
            <a:pPr lvl="1"/>
            <a:r>
              <a:rPr lang="en-US" dirty="0"/>
              <a:t>Also done routinely by dentist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93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Screenings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3937000" cy="4648200"/>
          </a:xfrm>
        </p:spPr>
        <p:txBody>
          <a:bodyPr/>
          <a:lstStyle/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Blood pressure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Bone density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Cholesterol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Colorectal cancer screening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Dental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exam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33900" y="1638304"/>
            <a:ext cx="4521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Dilated eye exam</a:t>
            </a:r>
          </a:p>
          <a:p>
            <a:r>
              <a:rPr lang="en-US" kern="0" dirty="0" smtClean="0"/>
              <a:t>Lung cancer screening</a:t>
            </a:r>
          </a:p>
          <a:p>
            <a:r>
              <a:rPr lang="en-US" kern="0" dirty="0" smtClean="0"/>
              <a:t>Mammograms</a:t>
            </a:r>
          </a:p>
          <a:p>
            <a:r>
              <a:rPr lang="en-US" kern="0" dirty="0" smtClean="0"/>
              <a:t>Pap test</a:t>
            </a:r>
          </a:p>
          <a:p>
            <a:r>
              <a:rPr lang="en-US" kern="0" dirty="0" smtClean="0"/>
              <a:t>Prostate cancer</a:t>
            </a:r>
          </a:p>
          <a:p>
            <a:r>
              <a:rPr lang="en-US" kern="0" dirty="0" smtClean="0"/>
              <a:t>Type 2 diabetes mellitus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685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pic>
        <p:nvPicPr>
          <p:cNvPr id="2050" name="Picture 2" descr="https://coursewareobjects.elsevier.com/objects/elr/Kinn14e/IC/jpg/Chapter022/022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0"/>
            <a:ext cx="7620000" cy="657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50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One-Time Screenings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7772400" cy="4648200"/>
          </a:xfrm>
        </p:spPr>
        <p:txBody>
          <a:bodyPr/>
          <a:lstStyle/>
          <a:p>
            <a:pPr lvl="0"/>
            <a:r>
              <a:rPr lang="en-US" dirty="0"/>
              <a:t>Abdominal aortic aneurysm</a:t>
            </a:r>
          </a:p>
          <a:p>
            <a:pPr lvl="1"/>
            <a:r>
              <a:rPr lang="en-US" dirty="0"/>
              <a:t>Males between 65-75 who have smoked at one time in their lives</a:t>
            </a:r>
          </a:p>
          <a:p>
            <a:pPr lvl="0"/>
            <a:r>
              <a:rPr lang="en-US" dirty="0"/>
              <a:t>Human immunodeficiency virus (HIV) screen (blood test)</a:t>
            </a:r>
          </a:p>
          <a:p>
            <a:pPr lvl="1"/>
            <a:r>
              <a:rPr lang="en-US" dirty="0"/>
              <a:t>People 15-65 years: at least once in their lifetime</a:t>
            </a:r>
          </a:p>
          <a:p>
            <a:pPr lvl="1"/>
            <a:r>
              <a:rPr lang="en-US" dirty="0"/>
              <a:t>All pregnant women</a:t>
            </a:r>
          </a:p>
          <a:p>
            <a:pPr lvl="1"/>
            <a:r>
              <a:rPr lang="en-US" dirty="0"/>
              <a:t>People with high risk should be tested annually</a:t>
            </a:r>
          </a:p>
          <a:p>
            <a:pPr lvl="0"/>
            <a:r>
              <a:rPr lang="en-US" dirty="0"/>
              <a:t>Hepatitis C</a:t>
            </a:r>
          </a:p>
          <a:p>
            <a:pPr lvl="1"/>
            <a:r>
              <a:rPr lang="en-US" dirty="0"/>
              <a:t>Person with risk factors should be tested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60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Screenings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Alcohol misuse screening</a:t>
            </a:r>
          </a:p>
          <a:p>
            <a:pPr lvl="0"/>
            <a:r>
              <a:rPr lang="en-US" dirty="0"/>
              <a:t>Nicotine or tobacco screening</a:t>
            </a:r>
          </a:p>
          <a:p>
            <a:pPr lvl="0"/>
            <a:r>
              <a:rPr lang="en-US" dirty="0"/>
              <a:t>Drug abuse screening</a:t>
            </a:r>
          </a:p>
          <a:p>
            <a:pPr lvl="0"/>
            <a:r>
              <a:rPr lang="en-US" dirty="0"/>
              <a:t>Intimate partner violence screening</a:t>
            </a:r>
          </a:p>
          <a:p>
            <a:pPr lvl="0"/>
            <a:r>
              <a:rPr lang="en-US" dirty="0"/>
              <a:t>Elderly safety screening</a:t>
            </a:r>
          </a:p>
          <a:p>
            <a:pPr lvl="0"/>
            <a:r>
              <a:rPr lang="en-US" dirty="0"/>
              <a:t>Functional status screening</a:t>
            </a:r>
          </a:p>
          <a:p>
            <a:pPr lvl="0"/>
            <a:r>
              <a:rPr lang="en-US" dirty="0"/>
              <a:t>Depression screening</a:t>
            </a:r>
          </a:p>
          <a:p>
            <a:pPr lvl="0"/>
            <a:r>
              <a:rPr lang="en-US" dirty="0"/>
              <a:t>Peripheral neuropathy screening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8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Diagnostic Tests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necessary information for diagnostic and laboratory tests ordered for patients</a:t>
            </a:r>
          </a:p>
          <a:p>
            <a:pPr lvl="0"/>
            <a:r>
              <a:rPr lang="en-US" dirty="0"/>
              <a:t>Some tests require fasting; others do not</a:t>
            </a:r>
          </a:p>
          <a:p>
            <a:pPr lvl="0"/>
            <a:r>
              <a:rPr lang="en-US" dirty="0"/>
              <a:t>Provide answers to the following:</a:t>
            </a:r>
          </a:p>
          <a:p>
            <a:pPr lvl="1"/>
            <a:r>
              <a:rPr lang="en-US" dirty="0"/>
              <a:t>What is the test?</a:t>
            </a:r>
          </a:p>
          <a:p>
            <a:pPr lvl="1"/>
            <a:r>
              <a:rPr lang="en-US" dirty="0"/>
              <a:t>Where does the patient need to go for the test?</a:t>
            </a:r>
          </a:p>
          <a:p>
            <a:pPr lvl="1"/>
            <a:r>
              <a:rPr lang="en-US" dirty="0"/>
              <a:t>When is the test scheduled?</a:t>
            </a:r>
          </a:p>
          <a:p>
            <a:pPr lvl="1"/>
            <a:r>
              <a:rPr lang="en-US" dirty="0"/>
              <a:t>Does the test require fasting? If so, for how long? If no food or beverages, does that include water?</a:t>
            </a:r>
          </a:p>
          <a:p>
            <a:pPr lvl="1"/>
            <a:r>
              <a:rPr lang="en-US" dirty="0"/>
              <a:t>Should patients continue or stop taking their medications?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23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Coaching on Treatment Plans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Medical assistants review treatment plans with patients</a:t>
            </a:r>
          </a:p>
          <a:p>
            <a:pPr lvl="1"/>
            <a:r>
              <a:rPr lang="en-US" dirty="0"/>
              <a:t>Taking medications</a:t>
            </a:r>
          </a:p>
          <a:p>
            <a:pPr lvl="1"/>
            <a:r>
              <a:rPr lang="en-US" dirty="0"/>
              <a:t>Caring for casts and splints</a:t>
            </a:r>
          </a:p>
          <a:p>
            <a:pPr lvl="1"/>
            <a:r>
              <a:rPr lang="en-US" dirty="0"/>
              <a:t>Applying hot or cold therapy</a:t>
            </a:r>
          </a:p>
          <a:p>
            <a:pPr lvl="1"/>
            <a:r>
              <a:rPr lang="en-US" dirty="0"/>
              <a:t>Using assistive devices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4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 Coordination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Provides personalized patient- and family-centered care in a team-based environment</a:t>
            </a:r>
          </a:p>
          <a:p>
            <a:pPr lvl="0"/>
            <a:r>
              <a:rPr lang="en-US" dirty="0"/>
              <a:t>Advantages:</a:t>
            </a:r>
          </a:p>
          <a:p>
            <a:pPr lvl="1"/>
            <a:r>
              <a:rPr lang="en-US" dirty="0"/>
              <a:t>Greater efficiency with providing patient care</a:t>
            </a:r>
          </a:p>
          <a:p>
            <a:pPr lvl="1"/>
            <a:r>
              <a:rPr lang="en-US" dirty="0"/>
              <a:t>Reduced cost</a:t>
            </a:r>
          </a:p>
          <a:p>
            <a:pPr lvl="1"/>
            <a:r>
              <a:rPr lang="en-US" dirty="0"/>
              <a:t>Greater patient care</a:t>
            </a:r>
          </a:p>
          <a:p>
            <a:pPr lvl="1"/>
            <a:r>
              <a:rPr lang="en-US" dirty="0"/>
              <a:t>Individualized patient guidance and services</a:t>
            </a:r>
          </a:p>
          <a:p>
            <a:pPr lvl="1"/>
            <a:r>
              <a:rPr lang="en-US" dirty="0"/>
              <a:t>Encourages patients to focus on goals and self-management</a:t>
            </a:r>
          </a:p>
          <a:p>
            <a:pPr lvl="1"/>
            <a:r>
              <a:rPr lang="en-US" dirty="0"/>
              <a:t>Reduces hospital emergency department visits and readmissions</a:t>
            </a:r>
          </a:p>
          <a:p>
            <a:pPr lvl="1"/>
            <a:r>
              <a:rPr lang="en-US" dirty="0"/>
              <a:t>Ensures patient’s needs and preferences for healthcare services are met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52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Medical Assistant </a:t>
            </a:r>
            <a:br>
              <a:rPr lang="en-US" dirty="0"/>
            </a:br>
            <a:r>
              <a:rPr lang="en-US" dirty="0"/>
              <a:t>as a Patient Navigator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 patient navigator is a person who helps patients and families with insurance problems, explains treatment and care, communicates with the healthcare team, assists caregivers, and manages medical paperwork</a:t>
            </a:r>
          </a:p>
          <a:p>
            <a:pPr lvl="0"/>
            <a:r>
              <a:rPr lang="en-US" dirty="0"/>
              <a:t>Medical assistants are cross-trained in administrative and clinical skills, so they are in a unique position to serve as patient navigators in ambulatory care settings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41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9144000" cy="1057275"/>
          </a:xfrm>
        </p:spPr>
        <p:txBody>
          <a:bodyPr>
            <a:noAutofit/>
          </a:bodyPr>
          <a:lstStyle/>
          <a:p>
            <a:r>
              <a:rPr lang="en-US" dirty="0" smtClean="0"/>
              <a:t> </a:t>
            </a:r>
            <a:r>
              <a:rPr lang="en-US" dirty="0"/>
              <a:t>Patient Coaching</a:t>
            </a:r>
            <a:br>
              <a:rPr lang="en-US" dirty="0"/>
            </a:br>
            <a:endParaRPr lang="en-US" sz="1600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39712" y="1606219"/>
            <a:ext cx="8089900" cy="4251325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6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Discuss how a medical assistant can coach on disease prevention.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how a medical assistant can coach on health maintenance and wellness, including different types of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self-exams and screenings</a:t>
            </a:r>
            <a:r>
              <a:rPr lang="en-US" dirty="0"/>
              <a:t>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how a medical assistant can coach on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diagnostic procedures and treatment plans.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care coordination and patient navigation, develop a list of community resources, and facilitate referrals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723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Patient education materials can be:</a:t>
            </a:r>
          </a:p>
          <a:p>
            <a:pPr lvl="1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On paper</a:t>
            </a:r>
          </a:p>
          <a:p>
            <a:pPr lvl="1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Apps</a:t>
            </a:r>
          </a:p>
          <a:p>
            <a:pPr lvl="1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YouTube links</a:t>
            </a:r>
          </a:p>
          <a:p>
            <a:pPr lvl="1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Other websites and videos</a:t>
            </a:r>
          </a:p>
          <a:p>
            <a:pPr lvl="0"/>
            <a:r>
              <a:rPr lang="en-US" dirty="0"/>
              <a:t>Use only provider-approved sites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845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and Ethical Issues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All patients have the right to information before they agree to receive care</a:t>
            </a:r>
          </a:p>
          <a:p>
            <a:pPr lvl="0"/>
            <a:r>
              <a:rPr lang="en-US" dirty="0"/>
              <a:t>Conduct adequate patient education and follow-up</a:t>
            </a:r>
          </a:p>
          <a:p>
            <a:pPr lvl="0"/>
            <a:r>
              <a:rPr lang="en-US" dirty="0"/>
              <a:t>Document each patient education intervention completely and accurately</a:t>
            </a:r>
          </a:p>
          <a:p>
            <a:r>
              <a:rPr lang="en-US" dirty="0"/>
              <a:t>Meet needs of all patients without evidence of prejudice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89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Patient-Centered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Care coordination helps provide patients with individual assistance</a:t>
            </a:r>
          </a:p>
          <a:p>
            <a:pPr lvl="0"/>
            <a:r>
              <a:rPr lang="en-US" dirty="0"/>
              <a:t>Patients who feel well cared for (and who feel comfortable talking with healthcare team) stay with their provider</a:t>
            </a:r>
          </a:p>
          <a:p>
            <a:pPr lvl="0"/>
            <a:r>
              <a:rPr lang="en-US" dirty="0"/>
              <a:t>Care coordination will increase in popularity over the coming years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889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Disease prevention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Health maintenance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Diagnostic tests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Treatment plans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Specific needs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Community resources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066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Grief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Denial and isolation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Anger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Bargaining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Depression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Acceptance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6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Belief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First part deals with person’s perception of his or her chance of developing a disease</a:t>
            </a:r>
          </a:p>
          <a:p>
            <a:pPr lvl="0"/>
            <a:r>
              <a:rPr lang="en-US" dirty="0"/>
              <a:t>Second part deals with person’s perception of severity of disease</a:t>
            </a:r>
          </a:p>
          <a:p>
            <a:pPr lvl="0"/>
            <a:r>
              <a:rPr lang="en-US" dirty="0"/>
              <a:t>Third part focuses on whether the person will take preventive issues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80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 of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Cognitive domain</a:t>
            </a:r>
          </a:p>
          <a:p>
            <a:pPr lvl="1"/>
            <a:r>
              <a:rPr lang="en-US" dirty="0"/>
              <a:t>Mental processes of recall, application, and evaluation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Psychomotor domain</a:t>
            </a:r>
          </a:p>
          <a:p>
            <a:pPr lvl="1"/>
            <a:r>
              <a:rPr lang="en-US" dirty="0"/>
              <a:t>“Doing” domain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Affective domain</a:t>
            </a:r>
          </a:p>
          <a:p>
            <a:pPr lvl="1"/>
            <a:r>
              <a:rPr lang="en-US" dirty="0"/>
              <a:t>“Feeling” domain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73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Cognitive Domain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Sensory stage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Short-term memory</a:t>
            </a:r>
          </a:p>
          <a:p>
            <a:pPr lvl="0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Long-term memory</a:t>
            </a:r>
          </a:p>
          <a:p>
            <a:pPr lvl="0"/>
            <a:r>
              <a:rPr lang="en-US" dirty="0"/>
              <a:t>Tips:</a:t>
            </a:r>
          </a:p>
          <a:p>
            <a:pPr lvl="1"/>
            <a:r>
              <a:rPr lang="en-US" dirty="0"/>
              <a:t>Present information at an appropriate level for patient</a:t>
            </a:r>
          </a:p>
          <a:p>
            <a:pPr lvl="1"/>
            <a:r>
              <a:rPr lang="en-US" dirty="0"/>
              <a:t>Build on patient’s prior knowledge about topic</a:t>
            </a:r>
          </a:p>
          <a:p>
            <a:pPr lvl="1"/>
            <a:r>
              <a:rPr lang="en-US" dirty="0"/>
              <a:t>Present information in small chunks; well-organized</a:t>
            </a:r>
          </a:p>
          <a:p>
            <a:pPr lvl="1"/>
            <a:r>
              <a:rPr lang="en-US" dirty="0"/>
              <a:t>Provide information in two different ways</a:t>
            </a:r>
          </a:p>
          <a:p>
            <a:pPr lvl="1"/>
            <a:r>
              <a:rPr lang="en-US" dirty="0"/>
              <a:t>Have patient teach back information provided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00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Psychomotor Domain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“Doing” domain</a:t>
            </a:r>
          </a:p>
          <a:p>
            <a:pPr lvl="0"/>
            <a:r>
              <a:rPr lang="en-US" dirty="0"/>
              <a:t>Provide step-by-step directions to patient</a:t>
            </a:r>
          </a:p>
          <a:p>
            <a:pPr lvl="0"/>
            <a:r>
              <a:rPr lang="en-US" dirty="0"/>
              <a:t>Give timely feedback on person’s performance</a:t>
            </a:r>
          </a:p>
          <a:p>
            <a:pPr lvl="0"/>
            <a:r>
              <a:rPr lang="en-US" dirty="0"/>
              <a:t>Have patient “teach back” skill</a:t>
            </a:r>
          </a:p>
          <a:p>
            <a:pPr lvl="0"/>
            <a:r>
              <a:rPr lang="en-US" dirty="0"/>
              <a:t>Repeated practice doing skill helps with recall and retention</a:t>
            </a:r>
          </a:p>
          <a:p>
            <a:pPr lvl="0"/>
            <a:r>
              <a:rPr lang="en-US" dirty="0"/>
              <a:t>Make sure to use equipment and supplies patient will be using at home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7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7036</TotalTime>
  <Words>2255</Words>
  <Application>Microsoft Office PowerPoint</Application>
  <PresentationFormat>On-screen Show (4:3)</PresentationFormat>
  <Paragraphs>319</Paragraphs>
  <Slides>32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ＭＳ Ｐゴシック</vt:lpstr>
      <vt:lpstr>Arial</vt:lpstr>
      <vt:lpstr>ArialMT</vt:lpstr>
      <vt:lpstr>Times New Roman</vt:lpstr>
      <vt:lpstr>Trebuchet MS</vt:lpstr>
      <vt:lpstr>Wingdings</vt:lpstr>
      <vt:lpstr>Wingdings 2</vt:lpstr>
      <vt:lpstr>Wingdings 3</vt:lpstr>
      <vt:lpstr>2_Blue Diagonal</vt:lpstr>
      <vt:lpstr>Facet</vt:lpstr>
      <vt:lpstr>PowerPoint Presentation</vt:lpstr>
      <vt:lpstr> Patient Coaching</vt:lpstr>
      <vt:lpstr> Patient Coaching </vt:lpstr>
      <vt:lpstr>Coaching</vt:lpstr>
      <vt:lpstr>Stages of Grief </vt:lpstr>
      <vt:lpstr>Health Belief Model</vt:lpstr>
      <vt:lpstr>Domains of Learning</vt:lpstr>
      <vt:lpstr>Cognitive Domain</vt:lpstr>
      <vt:lpstr>Psychomotor Domain</vt:lpstr>
      <vt:lpstr>Affective Domain</vt:lpstr>
      <vt:lpstr>Developmental Levels</vt:lpstr>
      <vt:lpstr>Cultural Diversity</vt:lpstr>
      <vt:lpstr>Communication Barriers</vt:lpstr>
      <vt:lpstr>PowerPoint Presentation</vt:lpstr>
      <vt:lpstr>Patients With Impaired Vision</vt:lpstr>
      <vt:lpstr>Patients With Impaired Hearing</vt:lpstr>
      <vt:lpstr>Patients With Language Barriers </vt:lpstr>
      <vt:lpstr>Teaching-Learning Process</vt:lpstr>
      <vt:lpstr>Coaching on Disease Prevention</vt:lpstr>
      <vt:lpstr>Coaching on Health  Maintenance and Wellness</vt:lpstr>
      <vt:lpstr>Self-Exams</vt:lpstr>
      <vt:lpstr>Regular Screenings</vt:lpstr>
      <vt:lpstr>PowerPoint Presentation</vt:lpstr>
      <vt:lpstr>One-Time Screenings</vt:lpstr>
      <vt:lpstr>Additional Screenings</vt:lpstr>
      <vt:lpstr>Coaching on Diagnostic Tests</vt:lpstr>
      <vt:lpstr>Coaching on Treatment Plans</vt:lpstr>
      <vt:lpstr>Care Coordination</vt:lpstr>
      <vt:lpstr>The Medical Assistant  as a Patient Navigator</vt:lpstr>
      <vt:lpstr>Patient Coaching</vt:lpstr>
      <vt:lpstr>Legal and Ethical Issues </vt:lpstr>
      <vt:lpstr>Patient-Centered Care</vt:lpstr>
    </vt:vector>
  </TitlesOfParts>
  <Company>REED Elsevier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Joyce Curtis</cp:lastModifiedBy>
  <cp:revision>613</cp:revision>
  <cp:lastPrinted>2016-03-23T18:28:08Z</cp:lastPrinted>
  <dcterms:created xsi:type="dcterms:W3CDTF">2005-01-16T17:28:53Z</dcterms:created>
  <dcterms:modified xsi:type="dcterms:W3CDTF">2020-01-19T17:44:45Z</dcterms:modified>
</cp:coreProperties>
</file>