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Group Process- Beal College</a:t>
            </a:r>
          </a:p>
        </p:txBody>
      </p:sp>
    </p:spTree>
    <p:extLst>
      <p:ext uri="{BB962C8B-B14F-4D97-AF65-F5344CB8AC3E}">
        <p14:creationId xmlns:p14="http://schemas.microsoft.com/office/powerpoint/2010/main" val="864502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Ethical issues pertain to the standards that govern the conduct of professional members.</a:t>
            </a:r>
          </a:p>
          <a:p>
            <a:r>
              <a:rPr lang="en-US" dirty="0"/>
              <a:t>Legal issues define the minimum standards society will tolerate, which are enforced by the law.</a:t>
            </a:r>
          </a:p>
          <a:p>
            <a:r>
              <a:rPr lang="en-US" dirty="0"/>
              <a:t>Mandated reporting laws are a legal obligation that mental health/addiction counselors MUST follow.</a:t>
            </a:r>
          </a:p>
          <a:p>
            <a:r>
              <a:rPr lang="en-US" dirty="0"/>
              <a:t>Code of Ethics that govern our profession – see handout.</a:t>
            </a:r>
          </a:p>
        </p:txBody>
      </p:sp>
    </p:spTree>
    <p:extLst>
      <p:ext uri="{BB962C8B-B14F-4D97-AF65-F5344CB8AC3E}">
        <p14:creationId xmlns:p14="http://schemas.microsoft.com/office/powerpoint/2010/main" val="2814527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 issues – involve using our professional judgement to act in accordance with ethical and legal mandates. Consult the law as well as code of ethics.</a:t>
            </a:r>
          </a:p>
          <a:p>
            <a:r>
              <a:rPr lang="en-US" dirty="0"/>
              <a:t>Cultural issues so that we can intervene appropriately and to understand from the client’s cultural perspective. I.E. Bartering, gift giving.</a:t>
            </a:r>
          </a:p>
        </p:txBody>
      </p:sp>
    </p:spTree>
    <p:extLst>
      <p:ext uri="{BB962C8B-B14F-4D97-AF65-F5344CB8AC3E}">
        <p14:creationId xmlns:p14="http://schemas.microsoft.com/office/powerpoint/2010/main" val="1598816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Informed Consent – Process of presenting basic information about treatment to individuals to enable them to make rational decisions about whether to enter and how to participate in a group.  </a:t>
            </a:r>
          </a:p>
          <a:p>
            <a:r>
              <a:rPr lang="en-US" dirty="0"/>
              <a:t>A professional disclosure statement is also part of this.</a:t>
            </a:r>
          </a:p>
          <a:p>
            <a:r>
              <a:rPr lang="en-US" dirty="0"/>
              <a:t>Legal right to confidentiality for the client and stated in before the group begins. Typically a signed document.</a:t>
            </a:r>
          </a:p>
        </p:txBody>
      </p:sp>
    </p:spTree>
    <p:extLst>
      <p:ext uri="{BB962C8B-B14F-4D97-AF65-F5344CB8AC3E}">
        <p14:creationId xmlns:p14="http://schemas.microsoft.com/office/powerpoint/2010/main" val="2835633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11E2D3-5334-4573-A792-6CD9891E7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6081D-473E-4CFC-B2D2-8E297AB8AE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Involuntary Membership </a:t>
            </a:r>
            <a:r>
              <a:rPr lang="en-US" dirty="0"/>
              <a:t>– Highlight the limits of confidentiality, process of group, goals. Important to highlight how a group can be helpful and beneficial to work through negative attitudes.</a:t>
            </a:r>
          </a:p>
          <a:p>
            <a:r>
              <a:rPr lang="en-US" dirty="0"/>
              <a:t>“People can be forced to attend, but not to learn.”</a:t>
            </a:r>
          </a:p>
          <a:p>
            <a:r>
              <a:rPr lang="en-US" dirty="0"/>
              <a:t>Barriers to voluntary status are stigma of therapy and appearing weak.</a:t>
            </a:r>
          </a:p>
          <a:p>
            <a:r>
              <a:rPr lang="en-US" dirty="0"/>
              <a:t>Do not start with the assumption that the group will be negative.</a:t>
            </a:r>
          </a:p>
        </p:txBody>
      </p:sp>
    </p:spTree>
    <p:extLst>
      <p:ext uri="{BB962C8B-B14F-4D97-AF65-F5344CB8AC3E}">
        <p14:creationId xmlns:p14="http://schemas.microsoft.com/office/powerpoint/2010/main" val="3699000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531E6-A718-4A80-8EB0-170FD9C1D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88E08-1D5D-4E28-B224-52663D4FF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Psychological Risks for Members – </a:t>
            </a:r>
          </a:p>
          <a:p>
            <a:r>
              <a:rPr lang="en-US" dirty="0"/>
              <a:t>“In a group setting, the counselor takes reasonable precautions to protect clients from physical, emotional, or psychological trauma.</a:t>
            </a:r>
          </a:p>
          <a:p>
            <a:r>
              <a:rPr lang="en-US" dirty="0"/>
              <a:t>Discuss advantages/disadvantages of a group.</a:t>
            </a:r>
          </a:p>
          <a:p>
            <a:r>
              <a:rPr lang="en-US" dirty="0"/>
              <a:t>Describe behavior, do not make judgements – avoid verbal assaultive confrontation.</a:t>
            </a:r>
          </a:p>
        </p:txBody>
      </p:sp>
    </p:spTree>
    <p:extLst>
      <p:ext uri="{BB962C8B-B14F-4D97-AF65-F5344CB8AC3E}">
        <p14:creationId xmlns:p14="http://schemas.microsoft.com/office/powerpoint/2010/main" val="2285786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6ADA8-50F9-4FA7-A0A3-FE55F7CA7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F0F21-1F4D-40DF-BD4A-73CC99FA85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Cont.</a:t>
            </a:r>
          </a:p>
          <a:p>
            <a:r>
              <a:rPr lang="en-US" dirty="0"/>
              <a:t>Self-disclosure</a:t>
            </a:r>
          </a:p>
          <a:p>
            <a:r>
              <a:rPr lang="en-US" dirty="0"/>
              <a:t>Maintaining confidentiality</a:t>
            </a:r>
          </a:p>
          <a:p>
            <a:r>
              <a:rPr lang="en-US" dirty="0"/>
              <a:t>Scapegoating</a:t>
            </a:r>
          </a:p>
          <a:p>
            <a:r>
              <a:rPr lang="en-US" dirty="0" err="1"/>
              <a:t>Congrontation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485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6EB46-830D-4E6D-9568-2A5266700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1540E-D337-4FBF-A565-76FAC8EDD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Confidentiality- Maintain confidentiality for group members as well as ensuring the confidentiality of all group members. </a:t>
            </a:r>
          </a:p>
          <a:p>
            <a:r>
              <a:rPr lang="en-US" dirty="0"/>
              <a:t>Educate members how confidentiality can be breached.</a:t>
            </a:r>
          </a:p>
          <a:p>
            <a:r>
              <a:rPr lang="en-US" dirty="0"/>
              <a:t>Make clients aware of who has access to their charts.</a:t>
            </a:r>
          </a:p>
          <a:p>
            <a:r>
              <a:rPr lang="en-US" dirty="0"/>
              <a:t>Privileged Communication</a:t>
            </a:r>
          </a:p>
          <a:p>
            <a:r>
              <a:rPr lang="en-US" dirty="0"/>
              <a:t>Minors and therapy (CA/12) </a:t>
            </a:r>
          </a:p>
        </p:txBody>
      </p:sp>
    </p:spTree>
    <p:extLst>
      <p:ext uri="{BB962C8B-B14F-4D97-AF65-F5344CB8AC3E}">
        <p14:creationId xmlns:p14="http://schemas.microsoft.com/office/powerpoint/2010/main" val="279801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BB4EA-A10E-47FE-9AFD-A9841E54C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BC40BF-5040-493C-B7CF-9E2012B91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Ethics in using Group Techniques-</a:t>
            </a:r>
          </a:p>
          <a:p>
            <a:r>
              <a:rPr lang="en-US" dirty="0"/>
              <a:t>Required to use caution when using techniques.</a:t>
            </a:r>
          </a:p>
          <a:p>
            <a:r>
              <a:rPr lang="en-US" dirty="0"/>
              <a:t>Is there someone to help with immediate distress for the client?</a:t>
            </a:r>
          </a:p>
          <a:p>
            <a:r>
              <a:rPr lang="en-US" dirty="0"/>
              <a:t>Legal </a:t>
            </a:r>
            <a:r>
              <a:rPr lang="en-US" dirty="0" err="1"/>
              <a:t>Safegaurds</a:t>
            </a:r>
            <a:r>
              <a:rPr lang="en-US" dirty="0"/>
              <a:t> for Group Practitioners. </a:t>
            </a:r>
            <a:r>
              <a:rPr lang="en-US" dirty="0" err="1"/>
              <a:t>P.g.</a:t>
            </a:r>
            <a:r>
              <a:rPr lang="en-US" dirty="0"/>
              <a:t> </a:t>
            </a:r>
            <a:r>
              <a:rPr lang="en-US"/>
              <a:t>90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8345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79</TotalTime>
  <Words>387</Words>
  <Application>Microsoft Office PowerPoint</Application>
  <PresentationFormat>Widescreen</PresentationFormat>
  <Paragraphs>33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Garamond</vt:lpstr>
      <vt:lpstr>Organic</vt:lpstr>
      <vt:lpstr>Chapter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PCHC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</dc:title>
  <dc:creator>Richard Lenfest-Gilbert, LCSW</dc:creator>
  <cp:lastModifiedBy>Richard Lenfest Gilbert</cp:lastModifiedBy>
  <cp:revision>7</cp:revision>
  <dcterms:created xsi:type="dcterms:W3CDTF">2020-07-16T18:11:00Z</dcterms:created>
  <dcterms:modified xsi:type="dcterms:W3CDTF">2020-07-16T22:28:43Z</dcterms:modified>
</cp:coreProperties>
</file>