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AAFAD52-6C61-A30A-3DCB-7268DDA39E3C}" v="3685" dt="2020-01-13T00:17:04.9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84" autoAdjust="0"/>
    <p:restoredTop sz="94660"/>
  </p:normalViewPr>
  <p:slideViewPr>
    <p:cSldViewPr snapToGrid="0">
      <p:cViewPr varScale="1">
        <p:scale>
          <a:sx n="44" d="100"/>
          <a:sy n="44" d="100"/>
        </p:scale>
        <p:origin x="71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dirty="0"/>
              <a:t>6/25/2020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6/25/2020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6/25/2020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6/25/2020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509A250-FF31-4206-8172-F9D3106AACB1}" type="datetimeFigureOut">
              <a:rPr lang="en-US" dirty="0"/>
              <a:t>6/25/2020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6/25/2020</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dirty="0"/>
              <a:t>6/25/2020</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6/25/2020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dirty="0"/>
              <a:t>6/25/2020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4509A250-FF31-4206-8172-F9D3106AACB1}" type="datetimeFigureOut">
              <a:rPr lang="en-US" dirty="0"/>
              <a:t>6/25/2020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796027F-7875-4030-9381-8BD8C4F21935}" type="datetimeFigureOut">
              <a:rPr lang="en-US" dirty="0"/>
              <a:t>6/25/2020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796027F-7875-4030-9381-8BD8C4F21935}" type="datetimeFigureOut">
              <a:rPr lang="en-US" dirty="0"/>
              <a:t>6/25/2020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796027F-7875-4030-9381-8BD8C4F21935}" type="datetimeFigureOut">
              <a:rPr lang="en-US" dirty="0"/>
              <a:t>6/25/2020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dirty="0"/>
              <a:t>6/25/2020</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dirty="0"/>
              <a:t>6/25/2020</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4509A250-FF31-4206-8172-F9D3106AACB1}" type="datetimeFigureOut">
              <a:rPr lang="en-US" dirty="0"/>
              <a:t>6/25/2020</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509A250-FF31-4206-8172-F9D3106AACB1}" type="datetimeFigureOut">
              <a:rPr lang="en-US" dirty="0"/>
              <a:t>6/25/2020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AAD347D-5ACD-4C99-B74B-A9C85AD731AF}" type="datetimeFigureOut">
              <a:rPr lang="en-US" dirty="0"/>
              <a:t>6/25/2020</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8" r:id="rId9"/>
    <p:sldLayoutId id="2147483667" r:id="rId10"/>
    <p:sldLayoutId id="2147483661" r:id="rId11"/>
    <p:sldLayoutId id="2147483664" r:id="rId12"/>
    <p:sldLayoutId id="2147483662" r:id="rId13"/>
    <p:sldLayoutId id="2147483669" r:id="rId14"/>
    <p:sldLayoutId id="2147483670" r:id="rId15"/>
    <p:sldLayoutId id="2147483658" r:id="rId16"/>
    <p:sldLayoutId id="2147483659" r:id="rId17"/>
  </p:sldLayoutIdLs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Chapter 2</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2997343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2C010-960A-47B4-9A79-445725FFFF49}"/>
              </a:ext>
            </a:extLst>
          </p:cNvPr>
          <p:cNvSpPr>
            <a:spLocks noGrp="1"/>
          </p:cNvSpPr>
          <p:nvPr>
            <p:ph type="title"/>
          </p:nvPr>
        </p:nvSpPr>
        <p:spPr/>
        <p:txBody>
          <a:bodyPr/>
          <a:lstStyle/>
          <a:p>
            <a:r>
              <a:rPr lang="en-US" dirty="0"/>
              <a:t>Group Counselor as a Person</a:t>
            </a:r>
          </a:p>
        </p:txBody>
      </p:sp>
      <p:sp>
        <p:nvSpPr>
          <p:cNvPr id="3" name="Content Placeholder 2">
            <a:extLst>
              <a:ext uri="{FF2B5EF4-FFF2-40B4-BE49-F238E27FC236}">
                <a16:creationId xmlns:a16="http://schemas.microsoft.com/office/drawing/2014/main" id="{BA4018E0-B8C4-43C3-AB4B-B75FD68B2B81}"/>
              </a:ext>
            </a:extLst>
          </p:cNvPr>
          <p:cNvSpPr>
            <a:spLocks noGrp="1"/>
          </p:cNvSpPr>
          <p:nvPr>
            <p:ph idx="1"/>
          </p:nvPr>
        </p:nvSpPr>
        <p:spPr/>
        <p:txBody>
          <a:bodyPr vert="horz" lIns="91440" tIns="45720" rIns="91440" bIns="45720" rtlCol="0" anchor="t">
            <a:normAutofit/>
          </a:bodyPr>
          <a:lstStyle/>
          <a:p>
            <a:r>
              <a:rPr lang="en-US" dirty="0"/>
              <a:t>One of the most important tools for a group leader is the ability to create relationships with group members.</a:t>
            </a:r>
          </a:p>
          <a:p>
            <a:r>
              <a:rPr lang="en-US" dirty="0"/>
              <a:t>As a group leader, you bring your personal qualities, values, life experiences to the group.</a:t>
            </a:r>
          </a:p>
          <a:p>
            <a:r>
              <a:rPr lang="en-US" dirty="0"/>
              <a:t>The person that you are becomes a catalyst for change in the group setting,</a:t>
            </a:r>
          </a:p>
          <a:p>
            <a:r>
              <a:rPr lang="en-US" dirty="0"/>
              <a:t>Self-understanding = less harm to a group.</a:t>
            </a:r>
          </a:p>
          <a:p>
            <a:r>
              <a:rPr lang="en-US" dirty="0"/>
              <a:t>One of the things to remember is that there is no guarantee for a successful group. New OR experienced. </a:t>
            </a:r>
          </a:p>
          <a:p>
            <a:endParaRPr lang="en-US" dirty="0"/>
          </a:p>
          <a:p>
            <a:pPr marL="0" indent="0">
              <a:buNone/>
            </a:pPr>
            <a:endParaRPr lang="en-US" dirty="0"/>
          </a:p>
        </p:txBody>
      </p:sp>
    </p:spTree>
    <p:extLst>
      <p:ext uri="{BB962C8B-B14F-4D97-AF65-F5344CB8AC3E}">
        <p14:creationId xmlns:p14="http://schemas.microsoft.com/office/powerpoint/2010/main" val="263737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D855AE-6DE7-4931-8B41-807DBF1A82EE}"/>
              </a:ext>
            </a:extLst>
          </p:cNvPr>
          <p:cNvSpPr>
            <a:spLocks noGrp="1"/>
          </p:cNvSpPr>
          <p:nvPr>
            <p:ph type="title"/>
          </p:nvPr>
        </p:nvSpPr>
        <p:spPr/>
        <p:txBody>
          <a:bodyPr/>
          <a:lstStyle/>
          <a:p>
            <a:r>
              <a:rPr lang="en-US" dirty="0"/>
              <a:t>Anxiety</a:t>
            </a:r>
          </a:p>
        </p:txBody>
      </p:sp>
      <p:sp>
        <p:nvSpPr>
          <p:cNvPr id="3" name="Content Placeholder 2">
            <a:extLst>
              <a:ext uri="{FF2B5EF4-FFF2-40B4-BE49-F238E27FC236}">
                <a16:creationId xmlns:a16="http://schemas.microsoft.com/office/drawing/2014/main" id="{AD83722D-5B9E-4599-8A62-F979EC86AB33}"/>
              </a:ext>
            </a:extLst>
          </p:cNvPr>
          <p:cNvSpPr>
            <a:spLocks noGrp="1"/>
          </p:cNvSpPr>
          <p:nvPr>
            <p:ph idx="1"/>
          </p:nvPr>
        </p:nvSpPr>
        <p:spPr/>
        <p:txBody>
          <a:bodyPr vert="horz" lIns="91440" tIns="45720" rIns="91440" bIns="45720" rtlCol="0" anchor="t">
            <a:normAutofit/>
          </a:bodyPr>
          <a:lstStyle/>
          <a:p>
            <a:r>
              <a:rPr lang="en-US" dirty="0"/>
              <a:t>Expect this as a new group leader!</a:t>
            </a:r>
          </a:p>
          <a:p>
            <a:r>
              <a:rPr lang="en-US" dirty="0"/>
              <a:t>Use your anxious energy in such a way that it propels you and does not paralyze you. How? Stinking thinking, stick true to your values, creativity, check in with yourself, were there things that you were going to say, but did not? Get supervision. Use your thoughts and reflect to the client how their behavior impacts you, as the counselor.</a:t>
            </a:r>
          </a:p>
          <a:p>
            <a:r>
              <a:rPr lang="en-US" dirty="0"/>
              <a:t>Defensiveness = increased defensiveness on the client's part. This can stem from anxiety.</a:t>
            </a:r>
          </a:p>
        </p:txBody>
      </p:sp>
    </p:spTree>
    <p:extLst>
      <p:ext uri="{BB962C8B-B14F-4D97-AF65-F5344CB8AC3E}">
        <p14:creationId xmlns:p14="http://schemas.microsoft.com/office/powerpoint/2010/main" val="36140527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D4841B-953D-4980-AD12-00D535C3C4E4}"/>
              </a:ext>
            </a:extLst>
          </p:cNvPr>
          <p:cNvSpPr>
            <a:spLocks noGrp="1"/>
          </p:cNvSpPr>
          <p:nvPr>
            <p:ph type="title"/>
          </p:nvPr>
        </p:nvSpPr>
        <p:spPr/>
        <p:txBody>
          <a:bodyPr/>
          <a:lstStyle/>
          <a:p>
            <a:r>
              <a:rPr lang="en-US" dirty="0"/>
              <a:t>Characteristics of an Effective Group Leader</a:t>
            </a:r>
          </a:p>
        </p:txBody>
      </p:sp>
      <p:sp>
        <p:nvSpPr>
          <p:cNvPr id="3" name="Content Placeholder 2">
            <a:extLst>
              <a:ext uri="{FF2B5EF4-FFF2-40B4-BE49-F238E27FC236}">
                <a16:creationId xmlns:a16="http://schemas.microsoft.com/office/drawing/2014/main" id="{70EFA438-1DA9-4751-B6DF-9D6462AE41EC}"/>
              </a:ext>
            </a:extLst>
          </p:cNvPr>
          <p:cNvSpPr>
            <a:spLocks noGrp="1"/>
          </p:cNvSpPr>
          <p:nvPr>
            <p:ph idx="1"/>
          </p:nvPr>
        </p:nvSpPr>
        <p:spPr/>
        <p:txBody>
          <a:bodyPr vert="horz" lIns="91440" tIns="45720" rIns="91440" bIns="45720" rtlCol="0" anchor="t">
            <a:normAutofit/>
          </a:bodyPr>
          <a:lstStyle/>
          <a:p>
            <a:r>
              <a:rPr lang="en-US" dirty="0"/>
              <a:t>Courage – Willingness to be vulnerable, admitting mistakes, confront others and be willing to work out conflicts, to examine your life, be emotionally impacted by others and attempt to draw upon experiences to identify with them and to be direct and honest.</a:t>
            </a:r>
          </a:p>
          <a:p>
            <a:r>
              <a:rPr lang="en-US" dirty="0"/>
              <a:t>Laugh!</a:t>
            </a:r>
          </a:p>
          <a:p>
            <a:r>
              <a:rPr lang="en-US" dirty="0"/>
              <a:t>Willingness to model - This helps to teach desired behaviors. Model different ways to say things, model conflict resolution, feelings words.</a:t>
            </a:r>
          </a:p>
          <a:p>
            <a:r>
              <a:rPr lang="en-US" dirty="0"/>
              <a:t>Presence - Be with your group without becoming overwhelmed. Allow yourself to feel your emotions – this </a:t>
            </a:r>
            <a:r>
              <a:rPr lang="en-US" dirty="0" err="1"/>
              <a:t>hlps</a:t>
            </a:r>
            <a:r>
              <a:rPr lang="en-US" dirty="0"/>
              <a:t> your ability to </a:t>
            </a:r>
            <a:r>
              <a:rPr lang="en-US" dirty="0" err="1"/>
              <a:t>empathisize</a:t>
            </a:r>
            <a:r>
              <a:rPr lang="en-US" dirty="0"/>
              <a:t>.</a:t>
            </a:r>
          </a:p>
        </p:txBody>
      </p:sp>
    </p:spTree>
    <p:extLst>
      <p:ext uri="{BB962C8B-B14F-4D97-AF65-F5344CB8AC3E}">
        <p14:creationId xmlns:p14="http://schemas.microsoft.com/office/powerpoint/2010/main" val="34763364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92FD8-CFA3-44B4-B661-1DC41F73EBF5}"/>
              </a:ext>
            </a:extLst>
          </p:cNvPr>
          <p:cNvSpPr>
            <a:spLocks noGrp="1"/>
          </p:cNvSpPr>
          <p:nvPr>
            <p:ph type="title"/>
          </p:nvPr>
        </p:nvSpPr>
        <p:spPr/>
        <p:txBody>
          <a:bodyPr/>
          <a:lstStyle/>
          <a:p>
            <a:r>
              <a:rPr lang="en-US" dirty="0">
                <a:ea typeface="+mj-lt"/>
                <a:cs typeface="+mj-lt"/>
              </a:rPr>
              <a:t>Characteristics of an Effective Group Leader</a:t>
            </a:r>
          </a:p>
        </p:txBody>
      </p:sp>
      <p:sp>
        <p:nvSpPr>
          <p:cNvPr id="3" name="Content Placeholder 2">
            <a:extLst>
              <a:ext uri="{FF2B5EF4-FFF2-40B4-BE49-F238E27FC236}">
                <a16:creationId xmlns:a16="http://schemas.microsoft.com/office/drawing/2014/main" id="{DFE64D1D-2631-4CD6-BDBA-803C0F8C4880}"/>
              </a:ext>
            </a:extLst>
          </p:cNvPr>
          <p:cNvSpPr>
            <a:spLocks noGrp="1"/>
          </p:cNvSpPr>
          <p:nvPr>
            <p:ph idx="1"/>
          </p:nvPr>
        </p:nvSpPr>
        <p:spPr/>
        <p:txBody>
          <a:bodyPr vert="horz" lIns="91440" tIns="45720" rIns="91440" bIns="45720" rtlCol="0" anchor="t">
            <a:normAutofit/>
          </a:bodyPr>
          <a:lstStyle/>
          <a:p>
            <a:r>
              <a:rPr lang="en-US" dirty="0"/>
              <a:t>Caring, goodwill – Sincere interest in the welfare of others.</a:t>
            </a:r>
          </a:p>
          <a:p>
            <a:r>
              <a:rPr lang="en-US" dirty="0"/>
              <a:t>Belief in the Group Process </a:t>
            </a:r>
          </a:p>
          <a:p>
            <a:r>
              <a:rPr lang="en-US" dirty="0"/>
              <a:t>Openness </a:t>
            </a:r>
          </a:p>
          <a:p>
            <a:r>
              <a:rPr lang="en-US" dirty="0"/>
              <a:t>Allowing criticism without becoming defensive - Model the behavior that feedback is okay. Be flexible, keep your boundaries.</a:t>
            </a:r>
          </a:p>
          <a:p>
            <a:r>
              <a:rPr lang="en-US" dirty="0"/>
              <a:t>Being able to </a:t>
            </a:r>
            <a:r>
              <a:rPr lang="en-US" dirty="0" err="1"/>
              <a:t>identifiy</a:t>
            </a:r>
            <a:r>
              <a:rPr lang="en-US" dirty="0"/>
              <a:t> with a client's pain - reflecting on your own experiences can help with this. How have you survived your past?</a:t>
            </a:r>
          </a:p>
          <a:p>
            <a:r>
              <a:rPr lang="en-US" dirty="0"/>
              <a:t>Self-care - help you to tap into your strengths.</a:t>
            </a:r>
          </a:p>
        </p:txBody>
      </p:sp>
    </p:spTree>
    <p:extLst>
      <p:ext uri="{BB962C8B-B14F-4D97-AF65-F5344CB8AC3E}">
        <p14:creationId xmlns:p14="http://schemas.microsoft.com/office/powerpoint/2010/main" val="41237083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B353D-FF9C-4B37-9F07-C8C2B4DD4141}"/>
              </a:ext>
            </a:extLst>
          </p:cNvPr>
          <p:cNvSpPr>
            <a:spLocks noGrp="1"/>
          </p:cNvSpPr>
          <p:nvPr>
            <p:ph type="title"/>
          </p:nvPr>
        </p:nvSpPr>
        <p:spPr/>
        <p:txBody>
          <a:bodyPr/>
          <a:lstStyle/>
          <a:p>
            <a:r>
              <a:rPr lang="en-US" dirty="0">
                <a:ea typeface="+mj-lt"/>
                <a:cs typeface="+mj-lt"/>
              </a:rPr>
              <a:t>Characteristics of an Effective Group Leader</a:t>
            </a:r>
            <a:endParaRPr lang="en-US" dirty="0"/>
          </a:p>
        </p:txBody>
      </p:sp>
      <p:sp>
        <p:nvSpPr>
          <p:cNvPr id="3" name="Content Placeholder 2">
            <a:extLst>
              <a:ext uri="{FF2B5EF4-FFF2-40B4-BE49-F238E27FC236}">
                <a16:creationId xmlns:a16="http://schemas.microsoft.com/office/drawing/2014/main" id="{FD076BD2-9D35-4424-87AA-0BCBA1911F00}"/>
              </a:ext>
            </a:extLst>
          </p:cNvPr>
          <p:cNvSpPr>
            <a:spLocks noGrp="1"/>
          </p:cNvSpPr>
          <p:nvPr>
            <p:ph idx="1"/>
          </p:nvPr>
        </p:nvSpPr>
        <p:spPr/>
        <p:txBody>
          <a:bodyPr vert="horz" lIns="91440" tIns="45720" rIns="91440" bIns="45720" rtlCol="0" anchor="t">
            <a:normAutofit/>
          </a:bodyPr>
          <a:lstStyle/>
          <a:p>
            <a:r>
              <a:rPr lang="en-US" dirty="0"/>
              <a:t>Self-awareness – Power, privilege, limitations, needs, values, feelings, goals, motivations. Going into a session – Do I have any goals?</a:t>
            </a:r>
          </a:p>
          <a:p>
            <a:r>
              <a:rPr lang="en-US" dirty="0"/>
              <a:t>Group counselor as a professional:</a:t>
            </a:r>
          </a:p>
          <a:p>
            <a:r>
              <a:rPr lang="en-US" dirty="0"/>
              <a:t>Active Listening – Listening to more than just the words. What stops you from listening? Thinking of what to say next, how will I look, my role?</a:t>
            </a:r>
          </a:p>
          <a:p>
            <a:r>
              <a:rPr lang="en-US" dirty="0"/>
              <a:t>Reflecting – The emotional tone.</a:t>
            </a:r>
          </a:p>
          <a:p>
            <a:r>
              <a:rPr lang="en-US" dirty="0"/>
              <a:t>Clarifying – distinguishing feelings, thoughts and what the issue is with the client.</a:t>
            </a:r>
          </a:p>
        </p:txBody>
      </p:sp>
    </p:spTree>
    <p:extLst>
      <p:ext uri="{BB962C8B-B14F-4D97-AF65-F5344CB8AC3E}">
        <p14:creationId xmlns:p14="http://schemas.microsoft.com/office/powerpoint/2010/main" val="16012163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1A86D-C6CD-4B7C-B90C-373A8F457964}"/>
              </a:ext>
            </a:extLst>
          </p:cNvPr>
          <p:cNvSpPr>
            <a:spLocks noGrp="1"/>
          </p:cNvSpPr>
          <p:nvPr>
            <p:ph type="title"/>
          </p:nvPr>
        </p:nvSpPr>
        <p:spPr/>
        <p:txBody>
          <a:bodyPr/>
          <a:lstStyle/>
          <a:p>
            <a:r>
              <a:rPr lang="en-US" dirty="0">
                <a:ea typeface="+mj-lt"/>
                <a:cs typeface="+mj-lt"/>
              </a:rPr>
              <a:t>Characteristics of an Effective Group Leader</a:t>
            </a:r>
          </a:p>
        </p:txBody>
      </p:sp>
      <p:sp>
        <p:nvSpPr>
          <p:cNvPr id="3" name="Content Placeholder 2">
            <a:extLst>
              <a:ext uri="{FF2B5EF4-FFF2-40B4-BE49-F238E27FC236}">
                <a16:creationId xmlns:a16="http://schemas.microsoft.com/office/drawing/2014/main" id="{A48D1714-4056-473C-B138-CDE3AA029D1A}"/>
              </a:ext>
            </a:extLst>
          </p:cNvPr>
          <p:cNvSpPr>
            <a:spLocks noGrp="1"/>
          </p:cNvSpPr>
          <p:nvPr>
            <p:ph idx="1"/>
          </p:nvPr>
        </p:nvSpPr>
        <p:spPr/>
        <p:txBody>
          <a:bodyPr vert="horz" lIns="91440" tIns="45720" rIns="91440" bIns="45720" rtlCol="0" anchor="t">
            <a:normAutofit/>
          </a:bodyPr>
          <a:lstStyle/>
          <a:p>
            <a:r>
              <a:rPr lang="en-US" dirty="0"/>
              <a:t>Summarizing  – Themes/elements to help the conversation continue.</a:t>
            </a:r>
          </a:p>
          <a:p>
            <a:r>
              <a:rPr lang="en-US" dirty="0"/>
              <a:t>Facilitating - Involving, safety, encouragement, Interactions, support, connection</a:t>
            </a:r>
          </a:p>
          <a:p>
            <a:r>
              <a:rPr lang="en-US" dirty="0"/>
              <a:t>Confronting – Help group members convey emotions, avoid labeling others, help work through challenges.</a:t>
            </a:r>
          </a:p>
          <a:p>
            <a:endParaRPr lang="en-US" dirty="0"/>
          </a:p>
        </p:txBody>
      </p:sp>
    </p:spTree>
    <p:extLst>
      <p:ext uri="{BB962C8B-B14F-4D97-AF65-F5344CB8AC3E}">
        <p14:creationId xmlns:p14="http://schemas.microsoft.com/office/powerpoint/2010/main" val="30791688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0</TotalTime>
  <Words>511</Words>
  <Application>Microsoft Office PowerPoint</Application>
  <PresentationFormat>Widescreen</PresentationFormat>
  <Paragraphs>33</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Century Gothic</vt:lpstr>
      <vt:lpstr>Wingdings 3</vt:lpstr>
      <vt:lpstr>Ion</vt:lpstr>
      <vt:lpstr>Chapter 2</vt:lpstr>
      <vt:lpstr>Group Counselor as a Person</vt:lpstr>
      <vt:lpstr>Anxiety</vt:lpstr>
      <vt:lpstr>Characteristics of an Effective Group Leader</vt:lpstr>
      <vt:lpstr>Characteristics of an Effective Group Leader</vt:lpstr>
      <vt:lpstr>Characteristics of an Effective Group Leader</vt:lpstr>
      <vt:lpstr>Characteristics of an Effective Group Leader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dc:title>
  <dc:creator>Richard Lenfest Gilbert</dc:creator>
  <cp:lastModifiedBy>Richard Lenfest Gilbert</cp:lastModifiedBy>
  <cp:revision>363</cp:revision>
  <dcterms:created xsi:type="dcterms:W3CDTF">2020-01-12T23:00:33Z</dcterms:created>
  <dcterms:modified xsi:type="dcterms:W3CDTF">2020-06-25T18:24:47Z</dcterms:modified>
</cp:coreProperties>
</file>