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007533" y="0"/>
            <a:ext cx="7934348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8941881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11808" y="3428998"/>
            <a:ext cx="5518066" cy="2268559"/>
          </a:xfrm>
        </p:spPr>
        <p:txBody>
          <a:bodyPr anchor="t">
            <a:normAutofit/>
          </a:bodyPr>
          <a:lstStyle>
            <a:lvl1pPr algn="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772274" y="2268786"/>
            <a:ext cx="5357600" cy="1160213"/>
          </a:xfrm>
        </p:spPr>
        <p:txBody>
          <a:bodyPr tIns="0" anchor="b">
            <a:normAutofit/>
          </a:bodyPr>
          <a:lstStyle>
            <a:lvl1pPr marL="0" indent="0" algn="r">
              <a:buNone/>
              <a:defRPr sz="1800" b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B3A824-1A51-4B26-AD58-A6D8E14F6C04}" type="datetimeFigureOut">
              <a:rPr lang="en-US" dirty="0"/>
              <a:t>7/23/2020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 rIns="45720"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2191282" y="3262852"/>
            <a:ext cx="4156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24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extBox 8"/>
          <p:cNvSpPr txBox="1"/>
          <p:nvPr/>
        </p:nvSpPr>
        <p:spPr>
          <a:xfrm>
            <a:off x="2194236" y="641225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11808" y="808056"/>
            <a:ext cx="7954091" cy="107722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57E33E-8B18-4087-B112-809917729534}" type="datetimeFigureOut">
              <a:rPr lang="en-US" dirty="0"/>
              <a:t>7/23/2020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" name="Rectangle 15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extBox 8"/>
          <p:cNvSpPr txBox="1"/>
          <p:nvPr/>
        </p:nvSpPr>
        <p:spPr>
          <a:xfrm rot="5400000">
            <a:off x="10337141" y="416061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39380" y="805818"/>
            <a:ext cx="1326519" cy="5244126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608751" y="970410"/>
            <a:ext cx="6466903" cy="507953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FFE419-2371-464F-8239-3959401C3561}" type="datetimeFigureOut">
              <a:rPr lang="en-US" dirty="0"/>
              <a:t>7/23/2020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28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D162C4-EDD9-4389-A98B-B87ECEA2A816}" type="datetimeFigureOut">
              <a:rPr lang="en-US" dirty="0"/>
              <a:t>7/23/2020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2194943" y="641225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5" name="Rectangle 24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TextBox 10"/>
          <p:cNvSpPr txBox="1"/>
          <p:nvPr/>
        </p:nvSpPr>
        <p:spPr>
          <a:xfrm>
            <a:off x="2191843" y="2962586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09873" y="3147254"/>
            <a:ext cx="7956560" cy="1424746"/>
          </a:xfrm>
        </p:spPr>
        <p:txBody>
          <a:bodyPr anchor="t">
            <a:normAutofit/>
          </a:bodyPr>
          <a:lstStyle>
            <a:lvl1pPr algn="r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773968" y="2268786"/>
            <a:ext cx="7791931" cy="878468"/>
          </a:xfrm>
        </p:spPr>
        <p:txBody>
          <a:bodyPr tIns="0" anchor="b"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5059C3-6A89-4494-99FF-5A4D6FFD50EB}" type="datetimeFigureOut">
              <a:rPr lang="en-US" dirty="0"/>
              <a:t>7/23/2020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7" name="Rectangle 26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09873" y="805817"/>
            <a:ext cx="7950984" cy="108170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605374" y="2052116"/>
            <a:ext cx="3891960" cy="399782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66636" y="2052114"/>
            <a:ext cx="3894222" cy="399782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54B2F-12DE-47F5-8894-472B206D2E1E}" type="datetimeFigureOut">
              <a:rPr lang="en-US" dirty="0"/>
              <a:t>7/23/2020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2196172" y="641223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1" name="Rectangle 20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TextBox 11"/>
          <p:cNvSpPr txBox="1"/>
          <p:nvPr/>
        </p:nvSpPr>
        <p:spPr>
          <a:xfrm>
            <a:off x="2193650" y="636424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09873" y="805818"/>
            <a:ext cx="7956560" cy="107834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09285" y="2052115"/>
            <a:ext cx="3896467" cy="713818"/>
          </a:xfrm>
        </p:spPr>
        <p:txBody>
          <a:bodyPr anchor="b">
            <a:noAutofit/>
          </a:bodyPr>
          <a:lstStyle>
            <a:lvl1pPr marL="0" indent="0" algn="l">
              <a:lnSpc>
                <a:spcPct val="100000"/>
              </a:lnSpc>
              <a:buNone/>
              <a:defRPr sz="2200" b="0" cap="none" baseline="0">
                <a:solidFill>
                  <a:schemeClr val="accent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609285" y="2851331"/>
            <a:ext cx="3893623" cy="307143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66634" y="2052115"/>
            <a:ext cx="3899798" cy="713818"/>
          </a:xfrm>
        </p:spPr>
        <p:txBody>
          <a:bodyPr anchor="b">
            <a:noAutofit/>
          </a:bodyPr>
          <a:lstStyle>
            <a:lvl1pPr marL="0" indent="0" algn="l">
              <a:lnSpc>
                <a:spcPct val="100000"/>
              </a:lnSpc>
              <a:buNone/>
              <a:defRPr sz="2200" b="0" cap="none" baseline="0">
                <a:solidFill>
                  <a:schemeClr val="accent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66635" y="2851331"/>
            <a:ext cx="3899798" cy="307143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0E46F-7819-4ACF-B48B-48222C2ACC88}" type="datetimeFigureOut">
              <a:rPr lang="en-US" dirty="0"/>
              <a:t>7/23/2020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4" name="Rectangle 13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F3416-4057-4DAA-829D-4CA07428D088}" type="datetimeFigureOut">
              <a:rPr lang="en-US" dirty="0"/>
              <a:t>7/23/2020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2196172" y="641226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Rectangle 12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D9284-D300-4297-87F7-E791DCC15DB1}" type="datetimeFigureOut">
              <a:rPr lang="en-US" dirty="0"/>
              <a:t>7/23/2020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6" name="Rectangle 25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TextBox 9"/>
          <p:cNvSpPr txBox="1"/>
          <p:nvPr/>
        </p:nvSpPr>
        <p:spPr>
          <a:xfrm>
            <a:off x="1554154" y="1127550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70323" y="1282451"/>
            <a:ext cx="2664361" cy="1903241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20154" y="805818"/>
            <a:ext cx="5446278" cy="5244126"/>
          </a:xfrm>
        </p:spPr>
        <p:txBody>
          <a:bodyPr anchor="ctr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70322" y="3186154"/>
            <a:ext cx="2664361" cy="2386397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D525BB-DA17-4BA0-B3C8-3AC3ABC827E6}" type="datetimeFigureOut">
              <a:rPr lang="en-US" dirty="0"/>
              <a:t>7/23/2020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0" name="Rectangle 19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47062" y="3229"/>
            <a:ext cx="4629734" cy="6858000"/>
          </a:xfrm>
          <a:solidFill>
            <a:schemeClr val="tx1">
              <a:alpha val="10000"/>
            </a:schemeClr>
          </a:solidFill>
          <a:ln w="9525" cap="sq">
            <a:noFill/>
            <a:miter lim="800000"/>
          </a:ln>
          <a:effectLst/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2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1554686" y="1127550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71241" y="1282452"/>
            <a:ext cx="3970986" cy="1900473"/>
          </a:xfrm>
        </p:spPr>
        <p:txBody>
          <a:bodyPr anchor="b">
            <a:normAutofit/>
          </a:bodyPr>
          <a:lstStyle>
            <a:lvl1pPr algn="l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70322" y="3182928"/>
            <a:ext cx="3971874" cy="2386394"/>
          </a:xfrm>
        </p:spPr>
        <p:txBody>
          <a:bodyPr>
            <a:normAutofit/>
          </a:bodyPr>
          <a:lstStyle>
            <a:lvl1pPr marL="0" indent="0" algn="l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6C4C9A-3960-41CF-A4E9-2A8FB932454B}" type="datetimeFigureOut">
              <a:rPr lang="en-US" dirty="0"/>
              <a:t>7/23/2020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1794" y="2105202"/>
            <a:ext cx="9360205" cy="4752798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9867" cy="685800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0" y="0"/>
            <a:ext cx="964174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611808" y="808056"/>
            <a:ext cx="7958331" cy="1077229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773599" y="2052116"/>
            <a:ext cx="7796540" cy="39978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-810065" y="5270604"/>
            <a:ext cx="2662729" cy="182880"/>
          </a:xfrm>
          <a:prstGeom prst="rect">
            <a:avLst/>
          </a:prstGeom>
        </p:spPr>
        <p:txBody>
          <a:bodyPr vert="horz" lIns="91440" tIns="18288" rIns="91440" bIns="45720" rtlCol="0" anchor="t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3CBC1C18-307B-4F68-A007-B5B542270E8D}" type="datetimeFigureOut">
              <a:rPr lang="en-US" dirty="0"/>
              <a:t>7/23/2020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-2237130" y="3661144"/>
            <a:ext cx="5885352" cy="179176"/>
          </a:xfrm>
          <a:prstGeom prst="rect">
            <a:avLst/>
          </a:prstGeom>
        </p:spPr>
        <p:txBody>
          <a:bodyPr vert="horz" lIns="91440" tIns="45720" rIns="91440" bIns="18288" rtlCol="0" anchor="b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58407" y="164592"/>
            <a:ext cx="636727" cy="322851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57" name="Rectangle 56"/>
          <p:cNvSpPr/>
          <p:nvPr/>
        </p:nvSpPr>
        <p:spPr>
          <a:xfrm>
            <a:off x="962042" y="0"/>
            <a:ext cx="45719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3400" b="0" i="0" kern="1200" cap="none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344488" indent="-344488" algn="l" defTabSz="914400" rtl="0" eaLnBrk="1" latinLnBrk="0" hangingPunct="1">
        <a:lnSpc>
          <a:spcPct val="120000"/>
        </a:lnSpc>
        <a:spcBef>
          <a:spcPts val="10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20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95338" indent="-33813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800" kern="120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58888" indent="-34448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709738" indent="-33813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400" kern="120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173288" indent="-34448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642616" indent="-33832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3108960" indent="-33832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575304" indent="-33832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4041648" indent="-33832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968E27-97FB-4FDC-AEA0-B600871FFAB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Chapter 5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CAAA513-4BEB-4CA2-A0CA-DC01E59B25D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61344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D6BB91-FA92-4776-B2D9-EE39370539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1F417B-6B68-40F0-9BC1-D30E08BF702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Open Groups – Characterized by changing membership i.e. IOP.</a:t>
            </a:r>
          </a:p>
          <a:p>
            <a:r>
              <a:rPr lang="en-US" dirty="0"/>
              <a:t>Closed groups typically have some form of time limitation, there is an expectation that members will remain in group until the end.</a:t>
            </a:r>
          </a:p>
          <a:p>
            <a:r>
              <a:rPr lang="en-US" dirty="0"/>
              <a:t>Open groups allow for greater exposure to multiple people, stages of recovery, modeling of relationships. A disadvantage is that cohesion is difficult to maintain and build.</a:t>
            </a:r>
          </a:p>
          <a:p>
            <a:r>
              <a:rPr lang="en-US" dirty="0"/>
              <a:t>Cohesion is possible with structure, supporting members, and calling on people.</a:t>
            </a:r>
          </a:p>
        </p:txBody>
      </p:sp>
    </p:spTree>
    <p:extLst>
      <p:ext uri="{BB962C8B-B14F-4D97-AF65-F5344CB8AC3E}">
        <p14:creationId xmlns:p14="http://schemas.microsoft.com/office/powerpoint/2010/main" val="17310090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2522AB-ADDE-4A6A-B60F-138F58E8D5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72924B-D228-49EC-A73A-81BF296576C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When forming a group – one must consider what populous that you are serving, type of group you are forming, cultural mix of the group, Structure, Techniques that will be used, topics, group norms.</a:t>
            </a:r>
          </a:p>
        </p:txBody>
      </p:sp>
    </p:spTree>
    <p:extLst>
      <p:ext uri="{BB962C8B-B14F-4D97-AF65-F5344CB8AC3E}">
        <p14:creationId xmlns:p14="http://schemas.microsoft.com/office/powerpoint/2010/main" val="10424282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CC6690-0887-472E-9BF1-2A7ED973B9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51C17C4-B93D-4FE8-A7E6-996518F84D4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Five guidelines when forming a group:</a:t>
            </a:r>
          </a:p>
          <a:p>
            <a:r>
              <a:rPr lang="en-US" dirty="0"/>
              <a:t>Rationale – Need for the group</a:t>
            </a:r>
          </a:p>
          <a:p>
            <a:r>
              <a:rPr lang="en-US" dirty="0"/>
              <a:t>Objectives: SMART objectives</a:t>
            </a:r>
          </a:p>
          <a:p>
            <a:r>
              <a:rPr lang="en-US" dirty="0"/>
              <a:t>Practical Considerations – Duration of group, frequency</a:t>
            </a:r>
          </a:p>
          <a:p>
            <a:r>
              <a:rPr lang="en-US" dirty="0"/>
              <a:t>Procedures –How will you meet the objectives?</a:t>
            </a:r>
          </a:p>
          <a:p>
            <a:r>
              <a:rPr lang="en-US" dirty="0"/>
              <a:t>Evaluation – How will you know when objectives are met?</a:t>
            </a:r>
          </a:p>
        </p:txBody>
      </p:sp>
    </p:spTree>
    <p:extLst>
      <p:ext uri="{BB962C8B-B14F-4D97-AF65-F5344CB8AC3E}">
        <p14:creationId xmlns:p14="http://schemas.microsoft.com/office/powerpoint/2010/main" val="21435700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E9F7E5-D1B8-4F69-AD95-A4EFB451E4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422E546-390D-4C47-941D-83C6390ABC9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When working in a community agency, you generally have to generally receive approval for starting a new group. </a:t>
            </a:r>
          </a:p>
          <a:p>
            <a:r>
              <a:rPr lang="en-US" dirty="0"/>
              <a:t>Getting members!</a:t>
            </a:r>
          </a:p>
          <a:p>
            <a:r>
              <a:rPr lang="en-US" dirty="0"/>
              <a:t>First, members need to know what they are getting into. Make members aware of who you are, your experience (disclosure statement), purpose/goals of the group, discharge and what this looks like, norms, risks/benefits, rights/responsibilities/fees.</a:t>
            </a:r>
          </a:p>
        </p:txBody>
      </p:sp>
    </p:spTree>
    <p:extLst>
      <p:ext uri="{BB962C8B-B14F-4D97-AF65-F5344CB8AC3E}">
        <p14:creationId xmlns:p14="http://schemas.microsoft.com/office/powerpoint/2010/main" val="243932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8F6AA8-D3CD-4F21-BF35-78863F83EE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766C356-CB17-41E8-95A7-5F7D364E8E3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All of the things on the previous slide fuel the informed consent component and that is required to give the client.</a:t>
            </a:r>
          </a:p>
          <a:p>
            <a:r>
              <a:rPr lang="en-US" dirty="0"/>
              <a:t>Some providers screen for their group, meaning is a client appropriate for the group and what it offers.</a:t>
            </a:r>
          </a:p>
          <a:p>
            <a:r>
              <a:rPr lang="en-US" dirty="0"/>
              <a:t>Goal of screening is to prevent potential harm to other group members.</a:t>
            </a:r>
          </a:p>
        </p:txBody>
      </p:sp>
    </p:spTree>
    <p:extLst>
      <p:ext uri="{BB962C8B-B14F-4D97-AF65-F5344CB8AC3E}">
        <p14:creationId xmlns:p14="http://schemas.microsoft.com/office/powerpoint/2010/main" val="6982120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FB06F0-889A-483A-828B-9E876DA67F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B9F2665-DDDE-4101-8CDB-03272E7E140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Screening can serve the purpose of ensuring that the client’s challenge aligns with the group’s objectives.</a:t>
            </a:r>
          </a:p>
          <a:p>
            <a:r>
              <a:rPr lang="en-US" dirty="0"/>
              <a:t>Consider diversity of issues.</a:t>
            </a:r>
          </a:p>
          <a:p>
            <a:r>
              <a:rPr lang="en-US" dirty="0"/>
              <a:t>Screening takes place between group leader(s) and the client one-on-one. Potential members are encouraged to ask questions as well.</a:t>
            </a:r>
          </a:p>
        </p:txBody>
      </p:sp>
    </p:spTree>
    <p:extLst>
      <p:ext uri="{BB962C8B-B14F-4D97-AF65-F5344CB8AC3E}">
        <p14:creationId xmlns:p14="http://schemas.microsoft.com/office/powerpoint/2010/main" val="24171855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AE6102-2471-4EA7-8849-30E78D3B63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B7892C-1949-4F49-81B3-511E6F63F1A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Assessing and Choosing Members:</a:t>
            </a:r>
          </a:p>
          <a:p>
            <a:r>
              <a:rPr lang="en-US" dirty="0"/>
              <a:t>Willingness for change</a:t>
            </a:r>
          </a:p>
          <a:p>
            <a:r>
              <a:rPr lang="en-US" dirty="0"/>
              <a:t>Motivation</a:t>
            </a:r>
          </a:p>
          <a:p>
            <a:r>
              <a:rPr lang="en-US" dirty="0"/>
              <a:t>Current awareness of challenge</a:t>
            </a:r>
          </a:p>
          <a:p>
            <a:r>
              <a:rPr lang="en-US" dirty="0"/>
              <a:t>If you do not accept someone, let them know in a direct way that is sensitive.</a:t>
            </a:r>
          </a:p>
        </p:txBody>
      </p:sp>
    </p:spTree>
    <p:extLst>
      <p:ext uri="{BB962C8B-B14F-4D97-AF65-F5344CB8AC3E}">
        <p14:creationId xmlns:p14="http://schemas.microsoft.com/office/powerpoint/2010/main" val="54712722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9B54E-C1BF-4DA4-8939-29198F91EE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04C378-4FD6-4F9A-AB8B-7541266C320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Group Size – Depends on age of client, experience of leader, type of group, problems explored.</a:t>
            </a:r>
          </a:p>
          <a:p>
            <a:r>
              <a:rPr lang="en-US" dirty="0"/>
              <a:t>3-4 members for young children, teens 6-8, and adults 8 is likely ideal. </a:t>
            </a:r>
            <a:r>
              <a:rPr lang="en-US" dirty="0" err="1"/>
              <a:t>Mainecare</a:t>
            </a:r>
            <a:r>
              <a:rPr lang="en-US" dirty="0"/>
              <a:t> will pay for up to 12 per group.</a:t>
            </a:r>
          </a:p>
          <a:p>
            <a:r>
              <a:rPr lang="en-US" dirty="0"/>
              <a:t>The goal is for everyone to feel a part of the group.</a:t>
            </a:r>
          </a:p>
        </p:txBody>
      </p:sp>
    </p:spTree>
    <p:extLst>
      <p:ext uri="{BB962C8B-B14F-4D97-AF65-F5344CB8AC3E}">
        <p14:creationId xmlns:p14="http://schemas.microsoft.com/office/powerpoint/2010/main" val="285672949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E6AB12-0B6E-40E2-BFD8-8A7D5C64A0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FB874F-6AAA-409C-B1B4-986F54A590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Frequency and Duration:</a:t>
            </a:r>
          </a:p>
          <a:p>
            <a:r>
              <a:rPr lang="en-US" dirty="0"/>
              <a:t>This depends on your setting, type of group, times will vary based on the setting as well as subject matter.</a:t>
            </a:r>
          </a:p>
          <a:p>
            <a:r>
              <a:rPr lang="en-US" dirty="0"/>
              <a:t>Length</a:t>
            </a:r>
          </a:p>
          <a:p>
            <a:r>
              <a:rPr lang="en-US" dirty="0"/>
              <a:t>Place for groups</a:t>
            </a:r>
          </a:p>
        </p:txBody>
      </p:sp>
    </p:spTree>
    <p:extLst>
      <p:ext uri="{BB962C8B-B14F-4D97-AF65-F5344CB8AC3E}">
        <p14:creationId xmlns:p14="http://schemas.microsoft.com/office/powerpoint/2010/main" val="2768770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adison">
  <a:themeElements>
    <a:clrScheme name="Madison">
      <a:dk1>
        <a:sysClr val="windowText" lastClr="000000"/>
      </a:dk1>
      <a:lt1>
        <a:sysClr val="window" lastClr="FFFFFF"/>
      </a:lt1>
      <a:dk2>
        <a:srgbClr val="1F2D29"/>
      </a:dk2>
      <a:lt2>
        <a:srgbClr val="C5FAEB"/>
      </a:lt2>
      <a:accent1>
        <a:srgbClr val="A1D68B"/>
      </a:accent1>
      <a:accent2>
        <a:srgbClr val="5EC795"/>
      </a:accent2>
      <a:accent3>
        <a:srgbClr val="4DADCF"/>
      </a:accent3>
      <a:accent4>
        <a:srgbClr val="CDB756"/>
      </a:accent4>
      <a:accent5>
        <a:srgbClr val="E29C36"/>
      </a:accent5>
      <a:accent6>
        <a:srgbClr val="8EC0C1"/>
      </a:accent6>
      <a:hlink>
        <a:srgbClr val="6D9D9B"/>
      </a:hlink>
      <a:folHlink>
        <a:srgbClr val="6D8583"/>
      </a:folHlink>
    </a:clrScheme>
    <a:fontScheme name="Madison">
      <a:majorFont>
        <a:latin typeface="Arial" panose="020B0604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adison">
      <a:fillStyleLst>
        <a:solidFill>
          <a:schemeClr val="phClr"/>
        </a:solidFill>
        <a:gradFill rotWithShape="1">
          <a:gsLst>
            <a:gs pos="0">
              <a:schemeClr val="phClr">
                <a:tint val="48000"/>
                <a:alpha val="88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4000"/>
                <a:satMod val="130000"/>
                <a:lumMod val="92000"/>
              </a:schemeClr>
            </a:gs>
            <a:gs pos="100000">
              <a:schemeClr val="phClr">
                <a:shade val="76000"/>
                <a:satMod val="130000"/>
                <a:lumMod val="88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blipFill rotWithShape="1">
          <a:blip xmlns:r="http://schemas.openxmlformats.org/officeDocument/2006/relationships" r:embed="rId1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adison" id="{025CB5FB-2DD3-45EE-B6F0-CC461540EB19}" vid="{6AC10936-2DFC-4054-9ADF-B5E2C5F8619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{14A75FCF-049F-43E3-B18C-4A20D570F67A}tf16401375</Template>
  <TotalTime>76</TotalTime>
  <Words>466</Words>
  <Application>Microsoft Office PowerPoint</Application>
  <PresentationFormat>Widescreen</PresentationFormat>
  <Paragraphs>33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Arial</vt:lpstr>
      <vt:lpstr>MS Shell Dlg 2</vt:lpstr>
      <vt:lpstr>Wingdings</vt:lpstr>
      <vt:lpstr>Wingdings 3</vt:lpstr>
      <vt:lpstr>Madison</vt:lpstr>
      <vt:lpstr>Chapter 5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5</dc:title>
  <dc:creator>Richard Lenfest Gilbert</dc:creator>
  <cp:lastModifiedBy>Richard Lenfest Gilbert</cp:lastModifiedBy>
  <cp:revision>6</cp:revision>
  <dcterms:created xsi:type="dcterms:W3CDTF">2020-07-23T14:03:15Z</dcterms:created>
  <dcterms:modified xsi:type="dcterms:W3CDTF">2020-07-23T15:19:17Z</dcterms:modified>
</cp:coreProperties>
</file>