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9FA"/>
    <a:srgbClr val="E7F3F4"/>
    <a:srgbClr val="BBE0E3"/>
    <a:srgbClr val="0000FF"/>
    <a:srgbClr val="006298"/>
    <a:srgbClr val="004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7" autoAdjust="0"/>
    <p:restoredTop sz="94687" autoAdjust="0"/>
  </p:normalViewPr>
  <p:slideViewPr>
    <p:cSldViewPr snapToGrid="0">
      <p:cViewPr varScale="1">
        <p:scale>
          <a:sx n="68" d="100"/>
          <a:sy n="68" d="100"/>
        </p:scale>
        <p:origin x="86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25663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24400" y="3589338"/>
            <a:ext cx="2743200" cy="73152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date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3527062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63246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976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317625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198818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838200" y="3872137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51802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3436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4445508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4445508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052816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052816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345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3399519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38200" y="5138056"/>
            <a:ext cx="10515600" cy="95476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Click to add caption to accompany content. 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2447068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358743" y="4484914"/>
            <a:ext cx="3995056" cy="1607907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Click to add caption to accompany content. 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8199" y="1538514"/>
            <a:ext cx="6201229" cy="4554311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027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Add picture here</a:t>
            </a:r>
          </a:p>
        </p:txBody>
      </p:sp>
      <p:sp>
        <p:nvSpPr>
          <p:cNvPr id="9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234216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310516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66800" y="2249929"/>
            <a:ext cx="10058400" cy="731520"/>
          </a:xfrm>
        </p:spPr>
        <p:txBody>
          <a:bodyPr anchor="ctr">
            <a:noAutofit/>
          </a:bodyPr>
          <a:lstStyle>
            <a:lvl1pPr marL="0" indent="0" algn="ctr">
              <a:buNone/>
              <a:defRPr sz="5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Unit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96758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Add picture here</a:t>
            </a:r>
          </a:p>
        </p:txBody>
      </p:sp>
    </p:spTree>
    <p:extLst>
      <p:ext uri="{BB962C8B-B14F-4D97-AF65-F5344CB8AC3E}">
        <p14:creationId xmlns:p14="http://schemas.microsoft.com/office/powerpoint/2010/main" val="2657070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138515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3806822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97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543597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3769569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995542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25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8382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63246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8382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63246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272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12636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93509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374383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38200" y="455256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38200" y="5361302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190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73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17625"/>
            <a:ext cx="10515600" cy="4754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43" y="6356350"/>
            <a:ext cx="157956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10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62" r:id="rId5"/>
    <p:sldLayoutId id="2147483665" r:id="rId6"/>
    <p:sldLayoutId id="2147483667" r:id="rId7"/>
    <p:sldLayoutId id="2147483666" r:id="rId8"/>
    <p:sldLayoutId id="2147483663" r:id="rId9"/>
    <p:sldLayoutId id="2147483664" r:id="rId10"/>
    <p:sldLayoutId id="2147483668" r:id="rId11"/>
    <p:sldLayoutId id="2147483669" r:id="rId12"/>
    <p:sldLayoutId id="2147483670" r:id="rId13"/>
    <p:sldLayoutId id="2147483671" r:id="rId14"/>
    <p:sldLayoutId id="2147483672" r:id="rId1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rgbClr val="004A7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3-2-1 CODE IT!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dirty="0"/>
              <a:t>Michelle A. Green, 3-2-1 Code IT!, Seventh Edition </a:t>
            </a:r>
            <a:r>
              <a:rPr lang="en-US" dirty="0" err="1"/>
              <a:t>Edition</a:t>
            </a:r>
            <a:r>
              <a:rPr lang="en-US" dirty="0"/>
              <a:t>. © 2020 </a:t>
            </a:r>
            <a:r>
              <a:rPr lang="en-US" dirty="0" err="1"/>
              <a:t>Cengage</a:t>
            </a:r>
            <a:r>
              <a:rPr lang="en-US" dirty="0"/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248066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2: Neoplasms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1155680" cy="475488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ICD-10-CM codes C00–D49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Classifies malignant, </a:t>
            </a:r>
            <a:r>
              <a:rPr lang="en-US" sz="2800" i="1" dirty="0"/>
              <a:t>in situ</a:t>
            </a:r>
            <a:r>
              <a:rPr lang="en-US" sz="2800" dirty="0"/>
              <a:t>, benign, uncertain behavior, and unspecified nature neoplasms.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Official coding guidelines include: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General guidelines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Treatment directed at the malignancy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Treatment of secondary site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Coding and sequencing of complications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Primary malignancy previously excised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Admissions/encounters involving chemotherapy, immunotherapy, and radiation therapy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Refer to </a:t>
            </a:r>
            <a:r>
              <a:rPr lang="en-US" sz="2400" i="1" dirty="0"/>
              <a:t>3-2-1 Code It! </a:t>
            </a:r>
            <a:r>
              <a:rPr lang="en-US" sz="2400" dirty="0"/>
              <a:t>textbook chapter 4 for more guideline titles.</a:t>
            </a:r>
          </a:p>
        </p:txBody>
      </p:sp>
    </p:spTree>
    <p:extLst>
      <p:ext uri="{BB962C8B-B14F-4D97-AF65-F5344CB8AC3E}">
        <p14:creationId xmlns:p14="http://schemas.microsoft.com/office/powerpoint/2010/main" val="2744549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Chapter 3: Diseases of the Blood and Blood-Forming Organs and Certain Disorders Involving the Immune Mechanism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400" dirty="0"/>
              <a:t>ICD-10-CM codes D50–D89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Classifies anemia and other blood, blood-forming organ, and immunity diseases.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There are no official guidelines for coding and reporting.</a:t>
            </a:r>
          </a:p>
        </p:txBody>
      </p:sp>
    </p:spTree>
    <p:extLst>
      <p:ext uri="{BB962C8B-B14F-4D97-AF65-F5344CB8AC3E}">
        <p14:creationId xmlns:p14="http://schemas.microsoft.com/office/powerpoint/2010/main" val="2231381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4: Endocrine, Nutritional, and</a:t>
            </a:r>
            <a:br>
              <a:rPr lang="en-US" dirty="0"/>
            </a:br>
            <a:r>
              <a:rPr lang="en-US" dirty="0"/>
              <a:t>Metabolic Diseases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ICD-10-CM codes D50–D89</a:t>
            </a:r>
          </a:p>
          <a:p>
            <a:pPr>
              <a:spcBef>
                <a:spcPts val="1200"/>
              </a:spcBef>
            </a:pPr>
            <a:r>
              <a:rPr lang="en-US" dirty="0"/>
              <a:t>Classifies endocrine gland, nutritional, and metabolic diseases.</a:t>
            </a:r>
          </a:p>
          <a:p>
            <a:pPr>
              <a:spcBef>
                <a:spcPts val="1200"/>
              </a:spcBef>
            </a:pPr>
            <a:r>
              <a:rPr lang="en-US" dirty="0"/>
              <a:t>Official coding guidelines include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Diabetes mellitus</a:t>
            </a:r>
          </a:p>
        </p:txBody>
      </p:sp>
    </p:spTree>
    <p:extLst>
      <p:ext uri="{BB962C8B-B14F-4D97-AF65-F5344CB8AC3E}">
        <p14:creationId xmlns:p14="http://schemas.microsoft.com/office/powerpoint/2010/main" val="12826210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5: Mental, Behavioral, and Neurodevelopmental Disorders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ICD-10-CM codes F01–F99</a:t>
            </a:r>
          </a:p>
          <a:p>
            <a:r>
              <a:rPr lang="en-US" dirty="0"/>
              <a:t>Classifies mental, behavioral, and neurodevelopmental disorders</a:t>
            </a:r>
          </a:p>
          <a:p>
            <a:r>
              <a:rPr lang="en-US" dirty="0"/>
              <a:t>Official coding guidelines include:</a:t>
            </a:r>
          </a:p>
          <a:p>
            <a:pPr lvl="1"/>
            <a:r>
              <a:rPr lang="en-US" dirty="0"/>
              <a:t>Pain</a:t>
            </a:r>
          </a:p>
          <a:p>
            <a:pPr lvl="1"/>
            <a:r>
              <a:rPr lang="en-US" dirty="0"/>
              <a:t>Mental and behavioral disorders due to psychoactive substance use</a:t>
            </a:r>
          </a:p>
        </p:txBody>
      </p:sp>
    </p:spTree>
    <p:extLst>
      <p:ext uri="{BB962C8B-B14F-4D97-AF65-F5344CB8AC3E}">
        <p14:creationId xmlns:p14="http://schemas.microsoft.com/office/powerpoint/2010/main" val="675022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6: Diseases of the Nervous System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ICD-10-CM codes G00–G99</a:t>
            </a:r>
          </a:p>
          <a:p>
            <a:pPr>
              <a:spcBef>
                <a:spcPts val="1200"/>
              </a:spcBef>
            </a:pPr>
            <a:r>
              <a:rPr lang="en-US" dirty="0"/>
              <a:t>Classifies diseases of the nervous system</a:t>
            </a:r>
          </a:p>
          <a:p>
            <a:pPr>
              <a:spcBef>
                <a:spcPts val="1200"/>
              </a:spcBef>
            </a:pPr>
            <a:r>
              <a:rPr lang="en-US" dirty="0"/>
              <a:t>Official coding guidelines include: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Dominant/</a:t>
            </a:r>
            <a:r>
              <a:rPr lang="en-US" dirty="0" err="1"/>
              <a:t>nondominant</a:t>
            </a:r>
            <a:r>
              <a:rPr lang="en-US" dirty="0"/>
              <a:t> side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Pain–Category G89</a:t>
            </a:r>
          </a:p>
        </p:txBody>
      </p:sp>
    </p:spTree>
    <p:extLst>
      <p:ext uri="{BB962C8B-B14F-4D97-AF65-F5344CB8AC3E}">
        <p14:creationId xmlns:p14="http://schemas.microsoft.com/office/powerpoint/2010/main" val="3412453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7: Diseases of the Eye and Adnexa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ICD-10-CM codes H00–H59</a:t>
            </a:r>
          </a:p>
          <a:p>
            <a:pPr>
              <a:spcBef>
                <a:spcPts val="1200"/>
              </a:spcBef>
            </a:pPr>
            <a:r>
              <a:rPr lang="en-US" dirty="0"/>
              <a:t>Classifies diseases and disorders of the eye</a:t>
            </a:r>
            <a:br>
              <a:rPr lang="en-US" dirty="0"/>
            </a:br>
            <a:r>
              <a:rPr lang="en-US" dirty="0"/>
              <a:t>and adnexa</a:t>
            </a:r>
          </a:p>
          <a:p>
            <a:pPr>
              <a:spcBef>
                <a:spcPts val="1200"/>
              </a:spcBef>
            </a:pPr>
            <a:r>
              <a:rPr lang="en-US" dirty="0"/>
              <a:t>Official coding guidelines include: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Glaucoma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Blindness</a:t>
            </a:r>
          </a:p>
        </p:txBody>
      </p:sp>
    </p:spTree>
    <p:extLst>
      <p:ext uri="{BB962C8B-B14F-4D97-AF65-F5344CB8AC3E}">
        <p14:creationId xmlns:p14="http://schemas.microsoft.com/office/powerpoint/2010/main" val="2747457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8: Diseases of the Ear and</a:t>
            </a:r>
            <a:br>
              <a:rPr lang="en-US" dirty="0"/>
            </a:br>
            <a:r>
              <a:rPr lang="en-US" dirty="0"/>
              <a:t>Mastoid Process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ICD-10-CM codes H60–H95</a:t>
            </a:r>
          </a:p>
          <a:p>
            <a:r>
              <a:rPr lang="en-US" dirty="0"/>
              <a:t>Classifies diseases of the:</a:t>
            </a:r>
          </a:p>
          <a:p>
            <a:pPr lvl="1"/>
            <a:r>
              <a:rPr lang="en-US" dirty="0"/>
              <a:t>External ear, middle ear and mastoid, inner ear, other disorders of the ear</a:t>
            </a:r>
          </a:p>
          <a:p>
            <a:pPr lvl="1"/>
            <a:r>
              <a:rPr lang="en-US" dirty="0"/>
              <a:t>Intraoperative and </a:t>
            </a:r>
            <a:r>
              <a:rPr lang="en-US" dirty="0" err="1"/>
              <a:t>postprocedural</a:t>
            </a:r>
            <a:r>
              <a:rPr lang="en-US" dirty="0"/>
              <a:t> complications</a:t>
            </a:r>
          </a:p>
          <a:p>
            <a:pPr lvl="1"/>
            <a:r>
              <a:rPr lang="en-US" dirty="0"/>
              <a:t>Disorders of the ear and mastoid process, not elsewhere classified.</a:t>
            </a:r>
          </a:p>
          <a:p>
            <a:r>
              <a:rPr lang="en-US" dirty="0"/>
              <a:t>There are no official guidelines for coding and reporting.</a:t>
            </a:r>
          </a:p>
        </p:txBody>
      </p:sp>
    </p:spTree>
    <p:extLst>
      <p:ext uri="{BB962C8B-B14F-4D97-AF65-F5344CB8AC3E}">
        <p14:creationId xmlns:p14="http://schemas.microsoft.com/office/powerpoint/2010/main" val="4205080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9: Diseases of the Circulatory System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ICD-10-CM codes I00−I99</a:t>
            </a:r>
          </a:p>
          <a:p>
            <a:r>
              <a:rPr lang="en-US" dirty="0"/>
              <a:t>Classifies diseases of the circulatory system</a:t>
            </a:r>
          </a:p>
          <a:p>
            <a:r>
              <a:rPr lang="en-US" dirty="0"/>
              <a:t>Official coding guidelines include:</a:t>
            </a:r>
          </a:p>
          <a:p>
            <a:pPr lvl="1"/>
            <a:r>
              <a:rPr lang="en-US" dirty="0"/>
              <a:t>Hypertension</a:t>
            </a:r>
          </a:p>
          <a:p>
            <a:pPr lvl="1"/>
            <a:r>
              <a:rPr lang="en-US" dirty="0"/>
              <a:t>Atherosclerotic coronary artery disease and angina</a:t>
            </a:r>
          </a:p>
          <a:p>
            <a:pPr lvl="1"/>
            <a:r>
              <a:rPr lang="en-US" dirty="0"/>
              <a:t>Intraoperative and </a:t>
            </a:r>
            <a:r>
              <a:rPr lang="en-US" dirty="0" err="1"/>
              <a:t>postprocedural</a:t>
            </a:r>
            <a:r>
              <a:rPr lang="en-US" dirty="0"/>
              <a:t> cerebrovascular accident</a:t>
            </a:r>
          </a:p>
          <a:p>
            <a:pPr lvl="1"/>
            <a:r>
              <a:rPr lang="en-US" dirty="0" err="1"/>
              <a:t>Sequelae</a:t>
            </a:r>
            <a:r>
              <a:rPr lang="en-US" dirty="0"/>
              <a:t> of cerebrovascular disease</a:t>
            </a:r>
          </a:p>
          <a:p>
            <a:pPr lvl="1"/>
            <a:r>
              <a:rPr lang="en-US" dirty="0"/>
              <a:t>Acute myocardial infarction (AMI)</a:t>
            </a:r>
          </a:p>
        </p:txBody>
      </p:sp>
    </p:spTree>
    <p:extLst>
      <p:ext uri="{BB962C8B-B14F-4D97-AF65-F5344CB8AC3E}">
        <p14:creationId xmlns:p14="http://schemas.microsoft.com/office/powerpoint/2010/main" val="3553587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10: Diseases of the Respiratory System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ICD-10-CM codes J00−J99</a:t>
            </a:r>
          </a:p>
          <a:p>
            <a:pPr>
              <a:spcBef>
                <a:spcPts val="1200"/>
              </a:spcBef>
            </a:pPr>
            <a:r>
              <a:rPr lang="en-US" dirty="0"/>
              <a:t>Classifies diseases of the respiratory system</a:t>
            </a:r>
          </a:p>
          <a:p>
            <a:pPr>
              <a:spcBef>
                <a:spcPts val="1200"/>
              </a:spcBef>
            </a:pPr>
            <a:r>
              <a:rPr lang="en-US" dirty="0"/>
              <a:t>Official coding guidelines include:</a:t>
            </a:r>
          </a:p>
          <a:p>
            <a:pPr lvl="1"/>
            <a:r>
              <a:rPr lang="en-US" dirty="0"/>
              <a:t>Chronic obstructive pulmonary disease [COPD] and asthma</a:t>
            </a:r>
          </a:p>
          <a:p>
            <a:pPr lvl="1"/>
            <a:r>
              <a:rPr lang="en-US" dirty="0"/>
              <a:t>Acute respiratory failure</a:t>
            </a:r>
          </a:p>
          <a:p>
            <a:pPr lvl="1"/>
            <a:r>
              <a:rPr lang="en-US" dirty="0"/>
              <a:t>Influenza due to certain identified influenza viruses</a:t>
            </a:r>
          </a:p>
          <a:p>
            <a:pPr lvl="1"/>
            <a:r>
              <a:rPr lang="en-US" dirty="0"/>
              <a:t>Ventilator associated pneumonia</a:t>
            </a:r>
          </a:p>
        </p:txBody>
      </p:sp>
    </p:spTree>
    <p:extLst>
      <p:ext uri="{BB962C8B-B14F-4D97-AF65-F5344CB8AC3E}">
        <p14:creationId xmlns:p14="http://schemas.microsoft.com/office/powerpoint/2010/main" val="3888190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11: Diseases of the Digestive System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ICD-10-CM codes K00−K94</a:t>
            </a:r>
          </a:p>
          <a:p>
            <a:r>
              <a:rPr lang="en-US" dirty="0"/>
              <a:t>Classifies diseases of the digestive system:</a:t>
            </a:r>
          </a:p>
          <a:p>
            <a:pPr lvl="1">
              <a:spcAft>
                <a:spcPts val="0"/>
              </a:spcAft>
            </a:pPr>
            <a:r>
              <a:rPr lang="en-US" dirty="0"/>
              <a:t>Oral cavity, salivary glands, esophagus, stomach, and duodenum, appendix, and hernias</a:t>
            </a:r>
          </a:p>
          <a:p>
            <a:pPr lvl="1">
              <a:spcAft>
                <a:spcPts val="0"/>
              </a:spcAft>
            </a:pPr>
            <a:r>
              <a:rPr lang="en-US" dirty="0" err="1"/>
              <a:t>Noninfective</a:t>
            </a:r>
            <a:r>
              <a:rPr lang="en-US" dirty="0"/>
              <a:t> enteritis and colitis</a:t>
            </a:r>
          </a:p>
          <a:p>
            <a:pPr lvl="1">
              <a:spcAft>
                <a:spcPts val="0"/>
              </a:spcAft>
            </a:pPr>
            <a:r>
              <a:rPr lang="en-US" dirty="0"/>
              <a:t>Peritoneum and </a:t>
            </a:r>
            <a:r>
              <a:rPr lang="en-US" dirty="0" err="1"/>
              <a:t>retroperitoneum</a:t>
            </a:r>
            <a:endParaRPr lang="en-US" dirty="0"/>
          </a:p>
          <a:p>
            <a:pPr lvl="1">
              <a:spcAft>
                <a:spcPts val="0"/>
              </a:spcAft>
            </a:pPr>
            <a:r>
              <a:rPr lang="en-US" dirty="0"/>
              <a:t>Liver, gallbladder, biliary tract, and pancreas</a:t>
            </a:r>
          </a:p>
          <a:p>
            <a:r>
              <a:rPr lang="en-US" dirty="0"/>
              <a:t>There are no official coding guidelines for this chapter.</a:t>
            </a:r>
          </a:p>
        </p:txBody>
      </p:sp>
    </p:spTree>
    <p:extLst>
      <p:ext uri="{BB962C8B-B14F-4D97-AF65-F5344CB8AC3E}">
        <p14:creationId xmlns:p14="http://schemas.microsoft.com/office/powerpoint/2010/main" val="3882781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ICD-10-CM Coding Guidelines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4</a:t>
            </a:r>
          </a:p>
        </p:txBody>
      </p:sp>
    </p:spTree>
    <p:extLst>
      <p:ext uri="{BB962C8B-B14F-4D97-AF65-F5344CB8AC3E}">
        <p14:creationId xmlns:p14="http://schemas.microsoft.com/office/powerpoint/2010/main" val="6340062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12: Diseases of the Skin and Subcutaneous Tissue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ICD-10-CM codes L00−L99</a:t>
            </a:r>
          </a:p>
          <a:p>
            <a:pPr>
              <a:spcBef>
                <a:spcPts val="1200"/>
              </a:spcBef>
            </a:pPr>
            <a:r>
              <a:rPr lang="en-US" dirty="0"/>
              <a:t>Classifies diseases of the skin and subcutaneous tissue</a:t>
            </a:r>
          </a:p>
          <a:p>
            <a:pPr>
              <a:spcBef>
                <a:spcPts val="1200"/>
              </a:spcBef>
            </a:pPr>
            <a:r>
              <a:rPr lang="en-US" dirty="0"/>
              <a:t> Official coding guidelines include: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Pressure ulcer stage codes</a:t>
            </a:r>
          </a:p>
        </p:txBody>
      </p:sp>
    </p:spTree>
    <p:extLst>
      <p:ext uri="{BB962C8B-B14F-4D97-AF65-F5344CB8AC3E}">
        <p14:creationId xmlns:p14="http://schemas.microsoft.com/office/powerpoint/2010/main" val="20759787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13: Diseases of the Musculoskeletal System and Connective Tissue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ICD-10-CM codes M00−M99</a:t>
            </a:r>
          </a:p>
          <a:p>
            <a:pPr>
              <a:spcAft>
                <a:spcPts val="0"/>
              </a:spcAft>
            </a:pPr>
            <a:r>
              <a:rPr lang="en-US" dirty="0"/>
              <a:t>Classifies diseases of the musculoskeletal system and connective tissue</a:t>
            </a:r>
          </a:p>
          <a:p>
            <a:pPr>
              <a:spcAft>
                <a:spcPts val="0"/>
              </a:spcAft>
            </a:pPr>
            <a:r>
              <a:rPr lang="en-US" dirty="0"/>
              <a:t>Official coding guidelines include:</a:t>
            </a:r>
          </a:p>
          <a:p>
            <a:pPr lvl="1">
              <a:spcAft>
                <a:spcPts val="0"/>
              </a:spcAft>
            </a:pPr>
            <a:r>
              <a:rPr lang="en-US" dirty="0"/>
              <a:t>Site and laterality</a:t>
            </a:r>
          </a:p>
          <a:p>
            <a:pPr lvl="1">
              <a:spcAft>
                <a:spcPts val="0"/>
              </a:spcAft>
            </a:pPr>
            <a:r>
              <a:rPr lang="en-US" dirty="0"/>
              <a:t>Acute traumatic vs. chronic or recurrent musculoskeletal conditions</a:t>
            </a:r>
          </a:p>
          <a:p>
            <a:pPr lvl="1">
              <a:spcAft>
                <a:spcPts val="0"/>
              </a:spcAft>
            </a:pPr>
            <a:r>
              <a:rPr lang="en-US" dirty="0"/>
              <a:t>Coding of pathologic fractures</a:t>
            </a:r>
          </a:p>
          <a:p>
            <a:pPr lvl="1">
              <a:spcAft>
                <a:spcPts val="0"/>
              </a:spcAft>
            </a:pPr>
            <a:r>
              <a:rPr lang="en-US" dirty="0"/>
              <a:t>Osteoporosis</a:t>
            </a:r>
          </a:p>
        </p:txBody>
      </p:sp>
    </p:spTree>
    <p:extLst>
      <p:ext uri="{BB962C8B-B14F-4D97-AF65-F5344CB8AC3E}">
        <p14:creationId xmlns:p14="http://schemas.microsoft.com/office/powerpoint/2010/main" val="33164384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14: Diseases of the Genitourinary System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ICD-10-CM codes N00−N99</a:t>
            </a:r>
          </a:p>
          <a:p>
            <a:pPr>
              <a:spcBef>
                <a:spcPts val="1200"/>
              </a:spcBef>
            </a:pPr>
            <a:r>
              <a:rPr lang="en-US" dirty="0"/>
              <a:t>Classifies diseases of the genitourinary system</a:t>
            </a:r>
          </a:p>
          <a:p>
            <a:pPr>
              <a:spcBef>
                <a:spcPts val="1200"/>
              </a:spcBef>
            </a:pPr>
            <a:r>
              <a:rPr lang="en-US" dirty="0"/>
              <a:t>Official coding guidelines include: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Chronic kidney disease</a:t>
            </a:r>
          </a:p>
        </p:txBody>
      </p:sp>
    </p:spTree>
    <p:extLst>
      <p:ext uri="{BB962C8B-B14F-4D97-AF65-F5344CB8AC3E}">
        <p14:creationId xmlns:p14="http://schemas.microsoft.com/office/powerpoint/2010/main" val="38331800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15: Pregnancy, Childbirth, and the </a:t>
            </a:r>
            <a:r>
              <a:rPr lang="en-US" dirty="0" err="1"/>
              <a:t>Puerperium</a:t>
            </a:r>
            <a:endParaRPr 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sz="3000" dirty="0"/>
              <a:t>ICD-10-CM codes O00−O9A</a:t>
            </a:r>
          </a:p>
          <a:p>
            <a:pPr>
              <a:spcAft>
                <a:spcPts val="0"/>
              </a:spcAft>
            </a:pPr>
            <a:r>
              <a:rPr lang="en-US" sz="3000" dirty="0"/>
              <a:t>Classifies conditions related to pregnancy, childbirth,</a:t>
            </a:r>
            <a:br>
              <a:rPr lang="en-US" sz="3000" dirty="0"/>
            </a:br>
            <a:r>
              <a:rPr lang="en-US" sz="3000" dirty="0"/>
              <a:t>and the </a:t>
            </a:r>
            <a:r>
              <a:rPr lang="en-US" sz="3000" dirty="0" err="1"/>
              <a:t>puerperium</a:t>
            </a:r>
            <a:endParaRPr lang="en-US" sz="3000" dirty="0"/>
          </a:p>
          <a:p>
            <a:pPr>
              <a:spcAft>
                <a:spcPts val="0"/>
              </a:spcAft>
            </a:pPr>
            <a:r>
              <a:rPr lang="en-US" sz="3000" dirty="0"/>
              <a:t>Codes are reported on maternal records </a:t>
            </a:r>
            <a:r>
              <a:rPr lang="en-US" sz="3000" u="sng" dirty="0"/>
              <a:t>only</a:t>
            </a:r>
            <a:r>
              <a:rPr lang="en-US" sz="3000" dirty="0"/>
              <a:t>.</a:t>
            </a:r>
            <a:endParaRPr lang="en-US" sz="3000" u="sng" dirty="0"/>
          </a:p>
          <a:p>
            <a:pPr>
              <a:spcAft>
                <a:spcPts val="0"/>
              </a:spcAft>
            </a:pPr>
            <a:r>
              <a:rPr lang="en-US" sz="3000" dirty="0"/>
              <a:t>Official coding guidelines include:</a:t>
            </a:r>
          </a:p>
          <a:p>
            <a:pPr lvl="1">
              <a:spcAft>
                <a:spcPts val="0"/>
              </a:spcAft>
            </a:pPr>
            <a:r>
              <a:rPr lang="en-US" sz="2600" dirty="0"/>
              <a:t>General rules for obstetric cases</a:t>
            </a:r>
          </a:p>
          <a:p>
            <a:pPr lvl="1">
              <a:spcAft>
                <a:spcPts val="0"/>
              </a:spcAft>
            </a:pPr>
            <a:r>
              <a:rPr lang="en-US" sz="2600" dirty="0"/>
              <a:t>Selection of OB principal or first-listed diagnosis</a:t>
            </a:r>
          </a:p>
          <a:p>
            <a:pPr lvl="1">
              <a:spcAft>
                <a:spcPts val="0"/>
              </a:spcAft>
            </a:pPr>
            <a:r>
              <a:rPr lang="en-US" sz="2600" dirty="0"/>
              <a:t>Pre-existing conditions versus conditions due to the pregnancy</a:t>
            </a:r>
          </a:p>
          <a:p>
            <a:pPr lvl="1">
              <a:spcAft>
                <a:spcPts val="0"/>
              </a:spcAft>
            </a:pPr>
            <a:r>
              <a:rPr lang="en-US" sz="2600" dirty="0"/>
              <a:t>Refer to </a:t>
            </a:r>
            <a:r>
              <a:rPr lang="en-US" sz="2600" i="1" dirty="0"/>
              <a:t>3-2-1 Code It! </a:t>
            </a:r>
            <a:r>
              <a:rPr lang="en-US" sz="2600" dirty="0"/>
              <a:t>textbook chapter 4 for more guideline titles.</a:t>
            </a:r>
          </a:p>
        </p:txBody>
      </p:sp>
    </p:spTree>
    <p:extLst>
      <p:ext uri="{BB962C8B-B14F-4D97-AF65-F5344CB8AC3E}">
        <p14:creationId xmlns:p14="http://schemas.microsoft.com/office/powerpoint/2010/main" val="35811243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16: Conditions Originating in the Perinatal Period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sz="2800" dirty="0"/>
              <a:t>ICD-10-CM codes P00−P96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Classifies conditions originate in fetal or perinatal period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Codes are reported on newborn records </a:t>
            </a:r>
            <a:r>
              <a:rPr lang="en-US" sz="2800" u="sng" dirty="0"/>
              <a:t>only</a:t>
            </a:r>
            <a:r>
              <a:rPr lang="en-US" sz="2800" dirty="0"/>
              <a:t>.</a:t>
            </a:r>
            <a:endParaRPr lang="en-US" sz="2800" u="sng" dirty="0"/>
          </a:p>
          <a:p>
            <a:pPr>
              <a:spcAft>
                <a:spcPts val="0"/>
              </a:spcAft>
            </a:pPr>
            <a:r>
              <a:rPr lang="en-US" sz="2800" dirty="0"/>
              <a:t>Official coding guidelines include: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General perinatal rules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Observation and evaluation of newborns for suspected conditions not found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Prematurity and fetal growth retardation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Low birth weight and immaturity status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Bacterial sepsis of newborn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Stillbirth</a:t>
            </a:r>
          </a:p>
        </p:txBody>
      </p:sp>
    </p:spTree>
    <p:extLst>
      <p:ext uri="{BB962C8B-B14F-4D97-AF65-F5344CB8AC3E}">
        <p14:creationId xmlns:p14="http://schemas.microsoft.com/office/powerpoint/2010/main" val="115345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17: Congenital Malformations, Deformation, and Chromosomal Abnormalities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ICD-10-CM codes Q00−Q99</a:t>
            </a:r>
          </a:p>
          <a:p>
            <a:pPr>
              <a:spcBef>
                <a:spcPts val="1200"/>
              </a:spcBef>
            </a:pPr>
            <a:r>
              <a:rPr lang="en-US" dirty="0"/>
              <a:t>Classifies congenital malformations, deformities, and chromosomal abnormalities</a:t>
            </a:r>
          </a:p>
          <a:p>
            <a:pPr>
              <a:spcBef>
                <a:spcPts val="1200"/>
              </a:spcBef>
            </a:pPr>
            <a:r>
              <a:rPr lang="en-US" dirty="0"/>
              <a:t>Official coding guidelines clarify reporting of codes for the congenital malformations, deformities, and chromosomal abnormalities.</a:t>
            </a:r>
          </a:p>
        </p:txBody>
      </p:sp>
    </p:spTree>
    <p:extLst>
      <p:ext uri="{BB962C8B-B14F-4D97-AF65-F5344CB8AC3E}">
        <p14:creationId xmlns:p14="http://schemas.microsoft.com/office/powerpoint/2010/main" val="4211863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Chapter 18: Symptoms, Signs, and Abnormal Clinical and Laboratory Findings, Not Elsewhere Classified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2225676"/>
          </a:xfrm>
        </p:spPr>
        <p:txBody>
          <a:bodyPr/>
          <a:lstStyle/>
          <a:p>
            <a:r>
              <a:rPr lang="en-US" sz="2800" dirty="0"/>
              <a:t>ICD-10-CM codes R00−R99</a:t>
            </a:r>
          </a:p>
          <a:p>
            <a:r>
              <a:rPr lang="en-US" sz="2800" dirty="0"/>
              <a:t>Classifies symptoms, signs, and abnormal clinical and laboratory findings</a:t>
            </a:r>
          </a:p>
          <a:p>
            <a:r>
              <a:rPr lang="en-US" sz="2800" dirty="0"/>
              <a:t>Official coding guidelines include: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0"/>
          </p:nvPr>
        </p:nvSpPr>
        <p:spPr>
          <a:xfrm>
            <a:off x="742950" y="3477046"/>
            <a:ext cx="5086350" cy="2599904"/>
          </a:xfrm>
        </p:spPr>
        <p:txBody>
          <a:bodyPr/>
          <a:lstStyle/>
          <a:p>
            <a:pPr marL="822960" indent="-320040"/>
            <a:r>
              <a:rPr lang="en-US" sz="2400" dirty="0"/>
              <a:t>Use of symptom codes</a:t>
            </a:r>
          </a:p>
          <a:p>
            <a:pPr marL="822960" indent="-320040"/>
            <a:r>
              <a:rPr lang="en-US" sz="2400" dirty="0"/>
              <a:t>Use of a symptom code with a definitive diagnosis code</a:t>
            </a:r>
          </a:p>
          <a:p>
            <a:pPr marL="822960" indent="-320040"/>
            <a:r>
              <a:rPr lang="en-US" sz="2400" dirty="0"/>
              <a:t>Combination codes that</a:t>
            </a:r>
            <a:br>
              <a:rPr lang="en-US" sz="2400" dirty="0"/>
            </a:br>
            <a:r>
              <a:rPr lang="en-US" sz="2400" dirty="0"/>
              <a:t>include symptoms</a:t>
            </a:r>
          </a:p>
          <a:p>
            <a:pPr marL="822960" indent="-320040"/>
            <a:r>
              <a:rPr lang="en-US" sz="2400" dirty="0"/>
              <a:t>Repeated falls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1"/>
          </p:nvPr>
        </p:nvSpPr>
        <p:spPr>
          <a:xfrm>
            <a:off x="6134100" y="3477046"/>
            <a:ext cx="5924550" cy="2695154"/>
          </a:xfrm>
        </p:spPr>
        <p:txBody>
          <a:bodyPr/>
          <a:lstStyle/>
          <a:p>
            <a:pPr marL="822960" indent="-320040"/>
            <a:r>
              <a:rPr lang="en-US" sz="2400" dirty="0"/>
              <a:t>Coma scale</a:t>
            </a:r>
          </a:p>
          <a:p>
            <a:pPr marL="822960" indent="-320040"/>
            <a:r>
              <a:rPr lang="en-US" sz="2400" dirty="0"/>
              <a:t>Functional quadriplegia</a:t>
            </a:r>
          </a:p>
          <a:p>
            <a:pPr marL="822960" indent="-320040"/>
            <a:r>
              <a:rPr lang="en-US" sz="2400" dirty="0"/>
              <a:t>SIRS due to non-infectious process</a:t>
            </a:r>
          </a:p>
          <a:p>
            <a:pPr marL="822960" indent="-320040"/>
            <a:r>
              <a:rPr lang="en-US" sz="2400" dirty="0"/>
              <a:t>Death NOS</a:t>
            </a:r>
          </a:p>
          <a:p>
            <a:pPr marL="822960" indent="-320040"/>
            <a:r>
              <a:rPr lang="en-US" sz="2400" dirty="0"/>
              <a:t>NIHSS stroke scale</a:t>
            </a:r>
          </a:p>
        </p:txBody>
      </p:sp>
    </p:spTree>
    <p:extLst>
      <p:ext uri="{BB962C8B-B14F-4D97-AF65-F5344CB8AC3E}">
        <p14:creationId xmlns:p14="http://schemas.microsoft.com/office/powerpoint/2010/main" val="39843068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19: Injury, Poisoning, and Certain Other Consequences of External Causes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sz="2800" dirty="0"/>
              <a:t>ICD-10-CM codes S00−T88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Classifies injuries, poisonings, and certain other consequences of external causes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Official coding guidelines include: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Application of 7th Characters in Chapter 19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Coding of injuries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Coding of traumatic fractures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Coding of burns and corrosions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Adverse effects, poisoning, </a:t>
            </a:r>
            <a:r>
              <a:rPr lang="en-US" sz="2400" dirty="0" err="1"/>
              <a:t>underdosing</a:t>
            </a:r>
            <a:r>
              <a:rPr lang="en-US" sz="2400" dirty="0"/>
              <a:t>, and toxic effects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Adult and child abuse, neglect and other maltreatment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Complications of care</a:t>
            </a:r>
          </a:p>
        </p:txBody>
      </p:sp>
    </p:spTree>
    <p:extLst>
      <p:ext uri="{BB962C8B-B14F-4D97-AF65-F5344CB8AC3E}">
        <p14:creationId xmlns:p14="http://schemas.microsoft.com/office/powerpoint/2010/main" val="8185054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20: External Causes of Morbidity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1068050" cy="475488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800" dirty="0"/>
              <a:t>ICD-10-CM codes V00−Y99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Classifies external causes of morbidity (e.g., accidents, place of occurrence)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Official coding guidelines include: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General external cause coding guidelines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Place of occurrence guideline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Activity code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Place of occurrence, activity, and status codes used with other external cause code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If the reporting format limits the number of external cause codes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Refer to </a:t>
            </a:r>
            <a:r>
              <a:rPr lang="en-US" sz="2400" i="1" dirty="0"/>
              <a:t>3-2-1 Code It! </a:t>
            </a:r>
            <a:r>
              <a:rPr lang="en-US" sz="2400" dirty="0"/>
              <a:t>textbook chapter 4 for more guideline titles.</a:t>
            </a:r>
          </a:p>
        </p:txBody>
      </p:sp>
    </p:spTree>
    <p:extLst>
      <p:ext uri="{BB962C8B-B14F-4D97-AF65-F5344CB8AC3E}">
        <p14:creationId xmlns:p14="http://schemas.microsoft.com/office/powerpoint/2010/main" val="17077928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21: Factors Influencing Health Status and Contact with Health Services 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sz="3000" dirty="0"/>
              <a:t>ICD-10-CM codes Z00−Z99</a:t>
            </a:r>
          </a:p>
          <a:p>
            <a:pPr>
              <a:spcAft>
                <a:spcPts val="0"/>
              </a:spcAft>
            </a:pPr>
            <a:r>
              <a:rPr lang="en-US" sz="3000" dirty="0"/>
              <a:t>Classifies factors influencing health status and contact with health services</a:t>
            </a:r>
          </a:p>
          <a:p>
            <a:pPr>
              <a:spcAft>
                <a:spcPts val="0"/>
              </a:spcAft>
            </a:pPr>
            <a:r>
              <a:rPr lang="en-US" sz="3000" dirty="0"/>
              <a:t>Official coding guidelines include:</a:t>
            </a:r>
          </a:p>
          <a:p>
            <a:pPr lvl="1">
              <a:spcAft>
                <a:spcPts val="0"/>
              </a:spcAft>
            </a:pPr>
            <a:r>
              <a:rPr lang="en-US" sz="2600" dirty="0"/>
              <a:t>Use of Z codes in any healthcare setting</a:t>
            </a:r>
          </a:p>
          <a:p>
            <a:pPr lvl="1">
              <a:spcAft>
                <a:spcPts val="0"/>
              </a:spcAft>
            </a:pPr>
            <a:r>
              <a:rPr lang="en-US" sz="2600" dirty="0"/>
              <a:t>Z Codes indicate a reason for an encounter</a:t>
            </a:r>
          </a:p>
          <a:p>
            <a:pPr lvl="1">
              <a:spcAft>
                <a:spcPts val="0"/>
              </a:spcAft>
            </a:pPr>
            <a:r>
              <a:rPr lang="en-US" sz="2600" dirty="0"/>
              <a:t>Categories of Z codes</a:t>
            </a:r>
          </a:p>
          <a:p>
            <a:pPr lvl="2">
              <a:spcAft>
                <a:spcPts val="0"/>
              </a:spcAft>
            </a:pPr>
            <a:r>
              <a:rPr lang="en-US" sz="2200" dirty="0"/>
              <a:t>Categories include: contact and exposure, inoculations and vaccinations, status, history (of), screening, and so on</a:t>
            </a:r>
          </a:p>
        </p:txBody>
      </p:sp>
    </p:spTree>
    <p:extLst>
      <p:ext uri="{BB962C8B-B14F-4D97-AF65-F5344CB8AC3E}">
        <p14:creationId xmlns:p14="http://schemas.microsoft.com/office/powerpoint/2010/main" val="1714861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Outline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ICD-10-CM Official Guidelines for Coding and Reporting</a:t>
            </a:r>
          </a:p>
          <a:p>
            <a:pPr>
              <a:spcBef>
                <a:spcPts val="1200"/>
              </a:spcBef>
            </a:pPr>
            <a:r>
              <a:rPr lang="en-US" dirty="0"/>
              <a:t>General ICD-10-CM Diagnosis Coding Guidelines</a:t>
            </a:r>
          </a:p>
          <a:p>
            <a:pPr>
              <a:spcBef>
                <a:spcPts val="1200"/>
              </a:spcBef>
            </a:pPr>
            <a:r>
              <a:rPr lang="en-US" dirty="0"/>
              <a:t>ICD-10-CM Chapter-Specific Diagnosis Coding Guidelines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001857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Objectives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/>
              <a:t>At the conclusion of this chapter, the student should be able to:</a:t>
            </a:r>
          </a:p>
          <a:p>
            <a:pPr fontAlgn="t"/>
            <a:r>
              <a:rPr lang="en-US" sz="2800" dirty="0"/>
              <a:t>Define key terms related to ICD-10-CM coding guidelines.</a:t>
            </a:r>
          </a:p>
          <a:p>
            <a:pPr fontAlgn="t"/>
            <a:r>
              <a:rPr lang="en-US" sz="2800" dirty="0"/>
              <a:t>Explain the purpose of the ICD-10-CM </a:t>
            </a:r>
            <a:r>
              <a:rPr lang="en-US" sz="2800" i="1" dirty="0"/>
              <a:t>Official Guidelines for Coding and Reporting</a:t>
            </a:r>
            <a:r>
              <a:rPr lang="en-US" sz="2800" dirty="0"/>
              <a:t>.</a:t>
            </a:r>
          </a:p>
          <a:p>
            <a:pPr fontAlgn="t"/>
            <a:r>
              <a:rPr lang="en-US" sz="2800" dirty="0"/>
              <a:t>Interpret general ICD-10-CM coding guidelines.</a:t>
            </a:r>
          </a:p>
          <a:p>
            <a:pPr fontAlgn="t"/>
            <a:r>
              <a:rPr lang="en-US" sz="2800" dirty="0"/>
              <a:t>Interpret ICD-10-CM chapter-specific coding guidelines.</a:t>
            </a:r>
          </a:p>
        </p:txBody>
      </p:sp>
    </p:spTree>
    <p:extLst>
      <p:ext uri="{BB962C8B-B14F-4D97-AF65-F5344CB8AC3E}">
        <p14:creationId xmlns:p14="http://schemas.microsoft.com/office/powerpoint/2010/main" val="3355887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ICD-10-CM Official Guidelines for Coding and Reporting</a:t>
            </a:r>
          </a:p>
          <a:p>
            <a:pPr lvl="1"/>
            <a:r>
              <a:rPr lang="en-US" dirty="0"/>
              <a:t>General ICD-10-CM diagnosis coding guidelines</a:t>
            </a:r>
          </a:p>
          <a:p>
            <a:pPr lvl="1"/>
            <a:r>
              <a:rPr lang="en-US" dirty="0"/>
              <a:t>ICD-10-CM chapter-specific coding guidelines</a:t>
            </a:r>
          </a:p>
          <a:p>
            <a:pPr>
              <a:spcBef>
                <a:spcPts val="1200"/>
              </a:spcBef>
            </a:pPr>
            <a:r>
              <a:rPr lang="en-US" dirty="0"/>
              <a:t>ICD-10-CM codes must be supported by provider documentation.</a:t>
            </a:r>
          </a:p>
          <a:p>
            <a:pPr>
              <a:spcBef>
                <a:spcPts val="1200"/>
              </a:spcBef>
            </a:pPr>
            <a:r>
              <a:rPr lang="en-US" dirty="0"/>
              <a:t>Third-party payers require claims to demonstrate medical necessity.</a:t>
            </a:r>
          </a:p>
        </p:txBody>
      </p:sp>
    </p:spTree>
    <p:extLst>
      <p:ext uri="{BB962C8B-B14F-4D97-AF65-F5344CB8AC3E}">
        <p14:creationId xmlns:p14="http://schemas.microsoft.com/office/powerpoint/2010/main" val="1044379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Official Guidelines for Coding</a:t>
            </a:r>
            <a:br>
              <a:rPr lang="en-US" dirty="0"/>
            </a:br>
            <a:r>
              <a:rPr lang="en-US" dirty="0"/>
              <a:t>and Reporting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Cooperating parties (AHA, AHIMA, CMS, NCHS)</a:t>
            </a:r>
          </a:p>
          <a:p>
            <a:pPr>
              <a:spcBef>
                <a:spcPts val="1200"/>
              </a:spcBef>
            </a:pPr>
            <a:r>
              <a:rPr lang="en-US" dirty="0"/>
              <a:t>Guideline sections and appendix</a:t>
            </a:r>
          </a:p>
          <a:p>
            <a:pPr lvl="1"/>
            <a:r>
              <a:rPr lang="en-US" dirty="0"/>
              <a:t>Section I (ICD-10-CM structure/conventions)</a:t>
            </a:r>
          </a:p>
          <a:p>
            <a:pPr lvl="1"/>
            <a:r>
              <a:rPr lang="en-US" dirty="0"/>
              <a:t>Section II (guidelines for selecting principal diagnosis)</a:t>
            </a:r>
          </a:p>
          <a:p>
            <a:pPr lvl="1"/>
            <a:r>
              <a:rPr lang="en-US" dirty="0"/>
              <a:t>Section III (guidelines for reporting additional diagnoses)</a:t>
            </a:r>
          </a:p>
          <a:p>
            <a:pPr lvl="1"/>
            <a:r>
              <a:rPr lang="en-US" dirty="0"/>
              <a:t>Section IV (outpatient diagnosis guidelines)</a:t>
            </a:r>
          </a:p>
          <a:p>
            <a:pPr lvl="1"/>
            <a:r>
              <a:rPr lang="en-US" dirty="0"/>
              <a:t>Appendix I (present on admission guidelines)</a:t>
            </a:r>
          </a:p>
        </p:txBody>
      </p:sp>
    </p:spTree>
    <p:extLst>
      <p:ext uri="{BB962C8B-B14F-4D97-AF65-F5344CB8AC3E}">
        <p14:creationId xmlns:p14="http://schemas.microsoft.com/office/powerpoint/2010/main" val="3521570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General ICD-10-CM Diagnosis Coding Guidelines</a:t>
            </a:r>
            <a:endParaRPr lang="en-US" dirty="0"/>
          </a:p>
        </p:txBody>
      </p:sp>
      <p:graphicFrame>
        <p:nvGraphicFramePr>
          <p:cNvPr id="7" name="Table 2" descr="A table shows name of coding guidelines in two columns.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825371"/>
              </p:ext>
            </p:extLst>
          </p:nvPr>
        </p:nvGraphicFramePr>
        <p:xfrm>
          <a:off x="838200" y="1317625"/>
          <a:ext cx="10515600" cy="4786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3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2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3916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 of Coding Guideline   </a:t>
                      </a:r>
                    </a:p>
                  </a:txBody>
                  <a:tcPr marL="115768" marR="115768" marT="53270" marB="53270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 of Coding Guideline</a:t>
                      </a:r>
                    </a:p>
                  </a:txBody>
                  <a:tcPr marL="115768" marR="115768" marT="53270" marB="53270"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630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Locating a code in ICD-10-CM</a:t>
                      </a:r>
                    </a:p>
                  </a:txBody>
                  <a:tcPr marL="115768" marR="115768" marT="53270" marB="53270"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Sequelae (late effects)</a:t>
                      </a:r>
                    </a:p>
                  </a:txBody>
                  <a:tcPr marL="115768" marR="115768" marT="53270" marB="53270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80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Level of detail in coding</a:t>
                      </a:r>
                    </a:p>
                  </a:txBody>
                  <a:tcPr marL="115768" marR="115768" marT="53270" marB="53270"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Impending or threatened condition</a:t>
                      </a:r>
                    </a:p>
                  </a:txBody>
                  <a:tcPr marL="115768" marR="115768" marT="53270" marB="53270"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0268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Codes A00.0–T88.9, Z00–Z99.8</a:t>
                      </a:r>
                    </a:p>
                  </a:txBody>
                  <a:tcPr marL="115768" marR="115768" marT="53270" marB="53270"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Reporting same diagnosis code more than once</a:t>
                      </a:r>
                    </a:p>
                  </a:txBody>
                  <a:tcPr marL="115768" marR="115768" marT="53270" marB="53270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080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Signs and symptoms</a:t>
                      </a:r>
                    </a:p>
                  </a:txBody>
                  <a:tcPr marL="115768" marR="115768" marT="53270" marB="53270"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Laterality</a:t>
                      </a:r>
                    </a:p>
                  </a:txBody>
                  <a:tcPr marL="115768" marR="115768" marT="53270" marB="53270"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2132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Conditions that are an integral part of disease process and that are </a:t>
                      </a:r>
                      <a:r>
                        <a:rPr lang="en-US" sz="2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</a:t>
                      </a: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 integral part of disease process</a:t>
                      </a:r>
                    </a:p>
                  </a:txBody>
                  <a:tcPr marL="115768" marR="115768" marT="53270" marB="53270"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Documentation for body mass index (BMI), depth of non-pressure ulcers, pressure ulcer stages, coma scale, and NIH stroke scale</a:t>
                      </a:r>
                    </a:p>
                  </a:txBody>
                  <a:tcPr marL="115768" marR="115768" marT="53270" marB="53270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080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coding for single condition</a:t>
                      </a:r>
                    </a:p>
                  </a:txBody>
                  <a:tcPr marL="115768" marR="115768" marT="53270" marB="53270"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Documentation of complications of care</a:t>
                      </a:r>
                    </a:p>
                  </a:txBody>
                  <a:tcPr marL="115768" marR="115768" marT="53270" marB="53270"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2080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Acute and chronic conditions</a:t>
                      </a:r>
                    </a:p>
                  </a:txBody>
                  <a:tcPr marL="115768" marR="115768" marT="53270" marB="53270"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Borderline diagnosis</a:t>
                      </a:r>
                    </a:p>
                  </a:txBody>
                  <a:tcPr marL="115768" marR="115768" marT="53270" marB="53270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2080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Combination code</a:t>
                      </a:r>
                    </a:p>
                  </a:txBody>
                  <a:tcPr marL="115768" marR="115768" marT="53270" marB="53270"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of sign/symptom/unspecified codes</a:t>
                      </a:r>
                    </a:p>
                  </a:txBody>
                  <a:tcPr marL="115768" marR="115768" marT="53270" marB="53270"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0390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Chapter-Specific Diagnosis</a:t>
            </a:r>
            <a:br>
              <a:rPr lang="en-US" dirty="0"/>
            </a:br>
            <a:r>
              <a:rPr lang="en-US" dirty="0"/>
              <a:t>Coding Guidelines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Clarify assignment of disease codes.</a:t>
            </a:r>
          </a:p>
          <a:p>
            <a:r>
              <a:rPr lang="en-US" dirty="0"/>
              <a:t>Unless otherwise indicated, chapter-specific guidelines apply to all health care settings.</a:t>
            </a:r>
          </a:p>
          <a:p>
            <a:r>
              <a:rPr lang="en-US" dirty="0"/>
              <a:t>Some guidelines use the following terms:</a:t>
            </a:r>
          </a:p>
          <a:p>
            <a:pPr lvl="1"/>
            <a:r>
              <a:rPr lang="en-US" dirty="0"/>
              <a:t>Principal diagnosis</a:t>
            </a:r>
          </a:p>
          <a:p>
            <a:pPr lvl="1"/>
            <a:r>
              <a:rPr lang="en-US" dirty="0"/>
              <a:t>Secondary diagnosis</a:t>
            </a:r>
          </a:p>
          <a:p>
            <a:pPr lvl="1"/>
            <a:r>
              <a:rPr lang="en-US" dirty="0"/>
              <a:t>First-listed diagnosis</a:t>
            </a:r>
          </a:p>
        </p:txBody>
      </p:sp>
    </p:spTree>
    <p:extLst>
      <p:ext uri="{BB962C8B-B14F-4D97-AF65-F5344CB8AC3E}">
        <p14:creationId xmlns:p14="http://schemas.microsoft.com/office/powerpoint/2010/main" val="3162203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1: Certain Infectious and</a:t>
            </a:r>
            <a:br>
              <a:rPr lang="en-US" dirty="0"/>
            </a:br>
            <a:r>
              <a:rPr lang="en-US" dirty="0"/>
              <a:t>Parasitic Diseases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ICD-10-CM codes A00–B99</a:t>
            </a:r>
          </a:p>
          <a:p>
            <a:pPr>
              <a:spcAft>
                <a:spcPts val="0"/>
              </a:spcAft>
            </a:pPr>
            <a:r>
              <a:rPr lang="en-US" dirty="0"/>
              <a:t>Classifies infectious and parasitic diseases.</a:t>
            </a:r>
          </a:p>
          <a:p>
            <a:pPr>
              <a:spcAft>
                <a:spcPts val="0"/>
              </a:spcAft>
            </a:pPr>
            <a:r>
              <a:rPr lang="en-US" dirty="0"/>
              <a:t>Official coding guidelines include:</a:t>
            </a:r>
          </a:p>
          <a:p>
            <a:pPr lvl="1">
              <a:spcAft>
                <a:spcPts val="0"/>
              </a:spcAft>
            </a:pPr>
            <a:r>
              <a:rPr lang="en-US" dirty="0"/>
              <a:t>Human immunodeficiency virus (HIV)</a:t>
            </a:r>
          </a:p>
          <a:p>
            <a:pPr lvl="1">
              <a:spcAft>
                <a:spcPts val="0"/>
              </a:spcAft>
            </a:pPr>
            <a:r>
              <a:rPr lang="en-US" dirty="0"/>
              <a:t>Infectious agents as the cause of disease</a:t>
            </a:r>
          </a:p>
          <a:p>
            <a:pPr lvl="1">
              <a:spcAft>
                <a:spcPts val="0"/>
              </a:spcAft>
            </a:pPr>
            <a:r>
              <a:rPr lang="en-US" dirty="0"/>
              <a:t>Infections resistant to antibiotics</a:t>
            </a:r>
          </a:p>
          <a:p>
            <a:pPr lvl="1">
              <a:spcAft>
                <a:spcPts val="0"/>
              </a:spcAft>
            </a:pPr>
            <a:r>
              <a:rPr lang="en-US" dirty="0"/>
              <a:t>Sepsis, severe sepsis, and septic shock</a:t>
            </a:r>
          </a:p>
          <a:p>
            <a:pPr lvl="1">
              <a:spcAft>
                <a:spcPts val="0"/>
              </a:spcAft>
            </a:pPr>
            <a:r>
              <a:rPr lang="fr-FR" dirty="0" err="1"/>
              <a:t>Methicillin-resistant</a:t>
            </a:r>
            <a:r>
              <a:rPr lang="fr-FR" dirty="0"/>
              <a:t> </a:t>
            </a:r>
            <a:r>
              <a:rPr lang="fr-FR" i="1" dirty="0"/>
              <a:t>Staphylococcus aureus </a:t>
            </a:r>
            <a:r>
              <a:rPr lang="fr-FR" dirty="0"/>
              <a:t>(MRSA)</a:t>
            </a:r>
          </a:p>
          <a:p>
            <a:pPr lvl="1">
              <a:spcAft>
                <a:spcPts val="0"/>
              </a:spcAft>
            </a:pPr>
            <a:r>
              <a:rPr lang="fr-FR" dirty="0" err="1"/>
              <a:t>Zika</a:t>
            </a:r>
            <a:r>
              <a:rPr lang="fr-FR" dirty="0"/>
              <a:t> virus infections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750876"/>
      </p:ext>
    </p:extLst>
  </p:cSld>
  <p:clrMapOvr>
    <a:masterClrMapping/>
  </p:clrMapOvr>
</p:sld>
</file>

<file path=ppt/theme/theme1.xml><?xml version="1.0" encoding="utf-8"?>
<a:theme xmlns:a="http://schemas.openxmlformats.org/drawingml/2006/main" name="Accessible_PPT_Template_Cengage_M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ssible_PPT_Template_Cengage_MPS.potx" id="{6A341ED2-E63B-4177-9AAF-670EA0822A4A}" vid="{9F6311B6-333D-45C7-A3D7-227D14483E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Accessible_PPT_Template_Cengage_MPS</Template>
  <TotalTime>277</TotalTime>
  <Words>1506</Words>
  <Application>Microsoft Office PowerPoint</Application>
  <PresentationFormat>Widescreen</PresentationFormat>
  <Paragraphs>218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Arial</vt:lpstr>
      <vt:lpstr>Accessible_PPT_Template_Cengage_MPS</vt:lpstr>
      <vt:lpstr>3-2-1 CODE IT!</vt:lpstr>
      <vt:lpstr>ICD-10-CM Coding Guidelines</vt:lpstr>
      <vt:lpstr>Chapter Outline</vt:lpstr>
      <vt:lpstr>Chapter Objectives</vt:lpstr>
      <vt:lpstr>Introduction</vt:lpstr>
      <vt:lpstr>ICD-10-CM Official Guidelines for Coding and Reporting</vt:lpstr>
      <vt:lpstr>General ICD-10-CM Diagnosis Coding Guidelines</vt:lpstr>
      <vt:lpstr>ICD-10-CM Chapter-Specific Diagnosis Coding Guidelines</vt:lpstr>
      <vt:lpstr>Chapter 1: Certain Infectious and Parasitic Diseases</vt:lpstr>
      <vt:lpstr>Chapter 2: Neoplasms</vt:lpstr>
      <vt:lpstr>Chapter 3: Diseases of the Blood and Blood-Forming Organs and Certain Disorders Involving the Immune Mechanism</vt:lpstr>
      <vt:lpstr>Chapter 4: Endocrine, Nutritional, and Metabolic Diseases</vt:lpstr>
      <vt:lpstr>Chapter 5: Mental, Behavioral, and Neurodevelopmental Disorders</vt:lpstr>
      <vt:lpstr>Chapter 6: Diseases of the Nervous System</vt:lpstr>
      <vt:lpstr>Chapter 7: Diseases of the Eye and Adnexa</vt:lpstr>
      <vt:lpstr>Chapter 8: Diseases of the Ear and Mastoid Process</vt:lpstr>
      <vt:lpstr>Chapter 9: Diseases of the Circulatory System</vt:lpstr>
      <vt:lpstr>Chapter 10: Diseases of the Respiratory System</vt:lpstr>
      <vt:lpstr>Chapter 11: Diseases of the Digestive System</vt:lpstr>
      <vt:lpstr>Chapter 12: Diseases of the Skin and Subcutaneous Tissue</vt:lpstr>
      <vt:lpstr>Chapter 13: Diseases of the Musculoskeletal System and Connective Tissue</vt:lpstr>
      <vt:lpstr>Chapter 14: Diseases of the Genitourinary System</vt:lpstr>
      <vt:lpstr>Chapter 15: Pregnancy, Childbirth, and the Puerperium</vt:lpstr>
      <vt:lpstr>Chapter 16: Conditions Originating in the Perinatal Period</vt:lpstr>
      <vt:lpstr>Chapter 17: Congenital Malformations, Deformation, and Chromosomal Abnormalities</vt:lpstr>
      <vt:lpstr>Chapter 18: Symptoms, Signs, and Abnormal Clinical and Laboratory Findings, Not Elsewhere Classified</vt:lpstr>
      <vt:lpstr>Chapter 19: Injury, Poisoning, and Certain Other Consequences of External Causes</vt:lpstr>
      <vt:lpstr>Chapter 20: External Causes of Morbidity</vt:lpstr>
      <vt:lpstr>Chapter 21: Factors Influencing Health Status and Contact with Health Services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Ashwani Kumar</dc:creator>
  <cp:lastModifiedBy>Hilari Simmons</cp:lastModifiedBy>
  <cp:revision>58</cp:revision>
  <dcterms:created xsi:type="dcterms:W3CDTF">2018-11-12T04:25:48Z</dcterms:created>
  <dcterms:modified xsi:type="dcterms:W3CDTF">2020-03-14T23:44:00Z</dcterms:modified>
</cp:coreProperties>
</file>