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9FA"/>
    <a:srgbClr val="E7F3F4"/>
    <a:srgbClr val="BBE0E3"/>
    <a:srgbClr val="0000FF"/>
    <a:srgbClr val="006298"/>
    <a:srgbClr val="004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60"/>
  </p:normalViewPr>
  <p:slideViewPr>
    <p:cSldViewPr snapToGrid="0">
      <p:cViewPr varScale="1">
        <p:scale>
          <a:sx n="44" d="100"/>
          <a:sy n="44" d="100"/>
        </p:scale>
        <p:origin x="9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25663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24400" y="3589338"/>
            <a:ext cx="2743200" cy="73152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52706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63246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97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17625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198818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838200" y="3872137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51802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3436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445508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4445508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052816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052816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4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3399519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38200" y="5138056"/>
            <a:ext cx="10515600" cy="95476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Click to add caption to accompany content. 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2447068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358743" y="4484914"/>
            <a:ext cx="3995056" cy="1607907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Click to add caption to accompany content. 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538514"/>
            <a:ext cx="6201229" cy="4554311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027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Add picture here</a:t>
            </a:r>
          </a:p>
        </p:txBody>
      </p:sp>
      <p:sp>
        <p:nvSpPr>
          <p:cNvPr id="9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620101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310516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66800" y="2249929"/>
            <a:ext cx="10058400" cy="73152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Unit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96758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Add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5707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138515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3806822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97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543597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3769569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995542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2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8382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63246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8382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63246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7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12636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93509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374383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38200" y="455256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38200" y="5361302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19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73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17625"/>
            <a:ext cx="10515600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3" y="6356350"/>
            <a:ext cx="157956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10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65" r:id="rId6"/>
    <p:sldLayoutId id="2147483667" r:id="rId7"/>
    <p:sldLayoutId id="2147483666" r:id="rId8"/>
    <p:sldLayoutId id="2147483663" r:id="rId9"/>
    <p:sldLayoutId id="2147483664" r:id="rId10"/>
    <p:sldLayoutId id="2147483668" r:id="rId11"/>
    <p:sldLayoutId id="2147483669" r:id="rId12"/>
    <p:sldLayoutId id="2147483670" r:id="rId13"/>
    <p:sldLayoutId id="2147483671" r:id="rId14"/>
    <p:sldLayoutId id="2147483672" r:id="rId1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rgbClr val="004A7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3-2-1 CODE IT!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dirty="0"/>
              <a:t>Michelle A. Green, 3-2-1 Code IT!, Seventh Edition </a:t>
            </a:r>
            <a:r>
              <a:rPr lang="en-US" dirty="0" err="1"/>
              <a:t>Edition</a:t>
            </a:r>
            <a:r>
              <a:rPr lang="en-US" dirty="0"/>
              <a:t>. © 2020 </a:t>
            </a:r>
            <a:r>
              <a:rPr lang="en-US" dirty="0" err="1"/>
              <a:t>Cengage</a:t>
            </a:r>
            <a:r>
              <a:rPr lang="en-US" dirty="0"/>
              <a:t>. All Rights Reserved. </a:t>
            </a:r>
            <a:r>
              <a:rPr lang="en-US"/>
              <a:t>May not be scanned, copied or duplicated, or posted to a publicly accessible website, in whole or in part.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601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Accurate Reporting of ICD-10-CM</a:t>
            </a:r>
            <a:br>
              <a:rPr lang="en-US" dirty="0"/>
            </a:br>
            <a:r>
              <a:rPr lang="en-US" dirty="0"/>
              <a:t>Diagnosis Codes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800" dirty="0"/>
              <a:t>Documentation describes patient’s condition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Documentation uses terminology that includes specific diagnoses, symptoms, problems, or reasons for the encounter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ICD-10-CM codes describe all of the above</a:t>
            </a:r>
          </a:p>
        </p:txBody>
      </p:sp>
    </p:spTree>
    <p:extLst>
      <p:ext uri="{BB962C8B-B14F-4D97-AF65-F5344CB8AC3E}">
        <p14:creationId xmlns:p14="http://schemas.microsoft.com/office/powerpoint/2010/main" val="2744549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Codes That Describe Signs and Symptoms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Acceptable for reporting purposes when physician has not documented established diagnosis or confirmed diagnosis</a:t>
            </a:r>
          </a:p>
          <a:p>
            <a:pPr>
              <a:spcBef>
                <a:spcPts val="1200"/>
              </a:spcBef>
            </a:pPr>
            <a:r>
              <a:rPr lang="en-US" dirty="0"/>
              <a:t>ICD-10-CM Chapter 18 (R00–R99) contains many, but not all, codes for symptoms</a:t>
            </a:r>
          </a:p>
          <a:p>
            <a:pPr>
              <a:spcBef>
                <a:spcPts val="1200"/>
              </a:spcBef>
            </a:pPr>
            <a:r>
              <a:rPr lang="en-US" dirty="0"/>
              <a:t>Use index to locate symptom codes located in other ICD-10-CM chapters</a:t>
            </a:r>
          </a:p>
        </p:txBody>
      </p:sp>
    </p:spTree>
    <p:extLst>
      <p:ext uri="{BB962C8B-B14F-4D97-AF65-F5344CB8AC3E}">
        <p14:creationId xmlns:p14="http://schemas.microsoft.com/office/powerpoint/2010/main" val="2231381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Encounters for Circumstances Other than a Disease or Injury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Chapter 21 codes classify </a:t>
            </a:r>
            <a:r>
              <a:rPr lang="en-US" i="1" dirty="0"/>
              <a:t>Factors Influencing Health Status and Contact with Health Services (Z00–Z99)</a:t>
            </a:r>
          </a:p>
          <a:p>
            <a:pPr>
              <a:spcBef>
                <a:spcPts val="1200"/>
              </a:spcBef>
            </a:pPr>
            <a:r>
              <a:rPr lang="en-US" dirty="0"/>
              <a:t>Codes that deal with occasions when </a:t>
            </a:r>
            <a:r>
              <a:rPr lang="en-US" i="1" dirty="0"/>
              <a:t>circumstances other than a disease or injury </a:t>
            </a:r>
            <a:r>
              <a:rPr lang="en-US" dirty="0"/>
              <a:t>are recorded as diagnosis or problems</a:t>
            </a:r>
          </a:p>
        </p:txBody>
      </p:sp>
    </p:spTree>
    <p:extLst>
      <p:ext uri="{BB962C8B-B14F-4D97-AF65-F5344CB8AC3E}">
        <p14:creationId xmlns:p14="http://schemas.microsoft.com/office/powerpoint/2010/main" val="1282621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of Detail in Coding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ICD-10-CM codes contain 3, 4, 5, 6, </a:t>
            </a:r>
            <a:r>
              <a:rPr lang="en-US" i="1" dirty="0"/>
              <a:t>or</a:t>
            </a:r>
            <a:r>
              <a:rPr lang="en-US" dirty="0"/>
              <a:t> 7 characters</a:t>
            </a:r>
          </a:p>
          <a:p>
            <a:pPr lvl="1"/>
            <a:r>
              <a:rPr lang="en-US" dirty="0"/>
              <a:t>Disease codes with 3 characters are category headings</a:t>
            </a:r>
          </a:p>
          <a:p>
            <a:pPr lvl="1"/>
            <a:r>
              <a:rPr lang="en-US" dirty="0"/>
              <a:t>Most codes contain 4th, 5th, 6th, and 7th characters to provide greater specificity, when applicable</a:t>
            </a:r>
          </a:p>
          <a:p>
            <a:r>
              <a:rPr lang="en-US" dirty="0"/>
              <a:t>Use of full number of characters required</a:t>
            </a:r>
          </a:p>
          <a:p>
            <a:pPr lvl="1"/>
            <a:r>
              <a:rPr lang="en-US" dirty="0"/>
              <a:t>3-character code is assigned </a:t>
            </a:r>
            <a:r>
              <a:rPr lang="en-US" i="1" dirty="0"/>
              <a:t>only if it cannot be further subdivided</a:t>
            </a:r>
          </a:p>
          <a:p>
            <a:pPr lvl="1"/>
            <a:r>
              <a:rPr lang="en-US" dirty="0"/>
              <a:t>Full number of characters is required for code, including 7th character extension, if applicable</a:t>
            </a:r>
          </a:p>
        </p:txBody>
      </p:sp>
    </p:spTree>
    <p:extLst>
      <p:ext uri="{BB962C8B-B14F-4D97-AF65-F5344CB8AC3E}">
        <p14:creationId xmlns:p14="http://schemas.microsoft.com/office/powerpoint/2010/main" val="675022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Code for Diagnosis, Condition, Problem, or Other Reason for Encounter/Visit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First-listed diagnosis code is the diagnosis, condition, problem, or other reason for encounter/visit </a:t>
            </a:r>
            <a:r>
              <a:rPr lang="en-US" i="1" dirty="0"/>
              <a:t>that is chiefly responsible for services provided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First-listed code </a:t>
            </a:r>
            <a:r>
              <a:rPr lang="en-US" i="1" dirty="0"/>
              <a:t>might be </a:t>
            </a:r>
            <a:r>
              <a:rPr lang="en-US" dirty="0"/>
              <a:t>a sign or symptom</a:t>
            </a:r>
          </a:p>
          <a:p>
            <a:pPr>
              <a:spcBef>
                <a:spcPts val="1200"/>
              </a:spcBef>
            </a:pPr>
            <a:r>
              <a:rPr lang="en-US" dirty="0"/>
              <a:t>Report comorbidities that were treated, medically managed, or influenced treatment of patient during encounter</a:t>
            </a:r>
          </a:p>
        </p:txBody>
      </p:sp>
    </p:spTree>
    <p:extLst>
      <p:ext uri="{BB962C8B-B14F-4D97-AF65-F5344CB8AC3E}">
        <p14:creationId xmlns:p14="http://schemas.microsoft.com/office/powerpoint/2010/main" val="3412453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Uncertain Diagnoses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Do </a:t>
            </a:r>
            <a:r>
              <a:rPr lang="en-US" i="1" dirty="0"/>
              <a:t>not</a:t>
            </a:r>
            <a:r>
              <a:rPr lang="en-US" dirty="0"/>
              <a:t> code qualified diagnoses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Diagnoses documented as probable, suspected, questionable, rule out, or working, or other similar terms indicating uncertainty are qualified diagnoses</a:t>
            </a:r>
          </a:p>
          <a:p>
            <a:pPr>
              <a:spcBef>
                <a:spcPts val="1200"/>
              </a:spcBef>
            </a:pPr>
            <a:r>
              <a:rPr lang="en-US" dirty="0"/>
              <a:t>Instead, code condition(s) to highest degree of certainty for that encounter/visit</a:t>
            </a:r>
          </a:p>
          <a:p>
            <a:pPr lvl="1">
              <a:spcBef>
                <a:spcPts val="1200"/>
              </a:spcBef>
            </a:pPr>
            <a:r>
              <a:rPr lang="en-US" b="1" dirty="0"/>
              <a:t>Examples</a:t>
            </a:r>
            <a:r>
              <a:rPr lang="en-US" dirty="0"/>
              <a:t>: symptoms, signs, abnormal test results, or other reasons for the visit </a:t>
            </a:r>
            <a:r>
              <a:rPr lang="en-US" i="1" dirty="0"/>
              <a:t>if a definitive diagnosis was not documented by the provider</a:t>
            </a:r>
          </a:p>
        </p:txBody>
      </p:sp>
    </p:spTree>
    <p:extLst>
      <p:ext uri="{BB962C8B-B14F-4D97-AF65-F5344CB8AC3E}">
        <p14:creationId xmlns:p14="http://schemas.microsoft.com/office/powerpoint/2010/main" val="2747457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Chronic Diseases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Treated on an ongoing basis </a:t>
            </a:r>
          </a:p>
          <a:p>
            <a:r>
              <a:rPr lang="en-US" dirty="0"/>
              <a:t>Coded and reported as many times as patient receives treatment and care</a:t>
            </a:r>
          </a:p>
        </p:txBody>
      </p:sp>
    </p:spTree>
    <p:extLst>
      <p:ext uri="{BB962C8B-B14F-4D97-AF65-F5344CB8AC3E}">
        <p14:creationId xmlns:p14="http://schemas.microsoft.com/office/powerpoint/2010/main" val="4205080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All Documented Conditions That Coexist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Code all documented conditions that coexist at the time of the encounter/visit </a:t>
            </a:r>
            <a:r>
              <a:rPr lang="en-US" i="1" dirty="0"/>
              <a:t>and that require or affect patient care, treatment, or management</a:t>
            </a:r>
          </a:p>
          <a:p>
            <a:pPr>
              <a:spcBef>
                <a:spcPts val="1200"/>
              </a:spcBef>
            </a:pPr>
            <a:r>
              <a:rPr lang="en-US" dirty="0"/>
              <a:t>Do </a:t>
            </a:r>
            <a:r>
              <a:rPr lang="en-US" i="1" dirty="0"/>
              <a:t>not </a:t>
            </a:r>
            <a:r>
              <a:rPr lang="en-US" dirty="0"/>
              <a:t>code conditions that were previously treated and no longer exist</a:t>
            </a:r>
          </a:p>
          <a:p>
            <a:pPr>
              <a:spcBef>
                <a:spcPts val="1200"/>
              </a:spcBef>
            </a:pPr>
            <a:r>
              <a:rPr lang="en-US" dirty="0"/>
              <a:t>ICD-10-CM history codes are reported as secondary codes </a:t>
            </a:r>
            <a:r>
              <a:rPr lang="en-US" i="1" dirty="0"/>
              <a:t>if historical condition or family history has an impact on current care or influences treatment</a:t>
            </a:r>
          </a:p>
        </p:txBody>
      </p:sp>
    </p:spTree>
    <p:extLst>
      <p:ext uri="{BB962C8B-B14F-4D97-AF65-F5344CB8AC3E}">
        <p14:creationId xmlns:p14="http://schemas.microsoft.com/office/powerpoint/2010/main" val="3553587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Receiving Diagnostic Services Only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First-listed diagnosis code is reported first</a:t>
            </a:r>
          </a:p>
          <a:p>
            <a:pPr>
              <a:spcBef>
                <a:spcPts val="1200"/>
              </a:spcBef>
            </a:pPr>
            <a:r>
              <a:rPr lang="en-US" dirty="0"/>
              <a:t>Codes for other diagnoses </a:t>
            </a:r>
            <a:r>
              <a:rPr lang="en-US" i="1" dirty="0"/>
              <a:t>may be reported</a:t>
            </a:r>
            <a:r>
              <a:rPr lang="en-US" dirty="0"/>
              <a:t> if treated or medically managed</a:t>
            </a:r>
            <a:endParaRPr lang="en-US" i="1" dirty="0"/>
          </a:p>
          <a:p>
            <a:r>
              <a:rPr lang="en-US" dirty="0"/>
              <a:t>Code Z01.89 is reported for routine testing without signs/symptoms/associated diagnosis</a:t>
            </a:r>
          </a:p>
          <a:p>
            <a:r>
              <a:rPr lang="en-US" dirty="0"/>
              <a:t>Z code is reported for routine testing if performed (along with code Z01.89 if applicable)</a:t>
            </a:r>
            <a:endParaRPr lang="en-US" i="1" dirty="0"/>
          </a:p>
          <a:p>
            <a:r>
              <a:rPr lang="en-US" dirty="0"/>
              <a:t>Review test reports when assigning codes</a:t>
            </a:r>
          </a:p>
        </p:txBody>
      </p:sp>
    </p:spTree>
    <p:extLst>
      <p:ext uri="{BB962C8B-B14F-4D97-AF65-F5344CB8AC3E}">
        <p14:creationId xmlns:p14="http://schemas.microsoft.com/office/powerpoint/2010/main" val="3888190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Receiving Therapeutic Services Only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First-listed diagnosis code is reported first.</a:t>
            </a:r>
          </a:p>
          <a:p>
            <a:r>
              <a:rPr lang="en-US" dirty="0"/>
              <a:t>Assign codes to other diagnoses that</a:t>
            </a:r>
          </a:p>
          <a:p>
            <a:pPr lvl="1">
              <a:spcBef>
                <a:spcPts val="0"/>
              </a:spcBef>
            </a:pPr>
            <a:r>
              <a:rPr lang="en-US" dirty="0"/>
              <a:t>Are treated or medically managed </a:t>
            </a:r>
          </a:p>
          <a:p>
            <a:pPr lvl="1">
              <a:spcBef>
                <a:spcPts val="0"/>
              </a:spcBef>
            </a:pPr>
            <a:r>
              <a:rPr lang="en-US" dirty="0"/>
              <a:t>Would affect the patient’s receipt of services</a:t>
            </a:r>
          </a:p>
          <a:p>
            <a:r>
              <a:rPr lang="en-US" dirty="0"/>
              <a:t>Exception </a:t>
            </a:r>
          </a:p>
          <a:p>
            <a:pPr lvl="1"/>
            <a:r>
              <a:rPr lang="en-US" dirty="0"/>
              <a:t>When reason for encounter is chemotherapy, radiation therapy, or rehabilitation, report </a:t>
            </a:r>
            <a:r>
              <a:rPr lang="en-US" i="1" dirty="0"/>
              <a:t>appropriate Z code reported first </a:t>
            </a:r>
          </a:p>
          <a:p>
            <a:pPr lvl="1"/>
            <a:r>
              <a:rPr lang="en-US" dirty="0"/>
              <a:t>Then, report codes for the diagnosis or problem</a:t>
            </a:r>
          </a:p>
        </p:txBody>
      </p:sp>
    </p:spTree>
    <p:extLst>
      <p:ext uri="{BB962C8B-B14F-4D97-AF65-F5344CB8AC3E}">
        <p14:creationId xmlns:p14="http://schemas.microsoft.com/office/powerpoint/2010/main" val="3882781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ICD-10-CM Outpatient and Physician Office Coding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6</a:t>
            </a:r>
          </a:p>
        </p:txBody>
      </p:sp>
    </p:spTree>
    <p:extLst>
      <p:ext uri="{BB962C8B-B14F-4D97-AF65-F5344CB8AC3E}">
        <p14:creationId xmlns:p14="http://schemas.microsoft.com/office/powerpoint/2010/main" val="39067512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Receiving Preoperative Evaluations Only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A code from subcategory Z01.81- (Encounter for </a:t>
            </a:r>
            <a:r>
              <a:rPr lang="en-US" dirty="0" err="1"/>
              <a:t>preprocedural</a:t>
            </a:r>
            <a:r>
              <a:rPr lang="en-US" dirty="0"/>
              <a:t> examinations) is reported first</a:t>
            </a:r>
          </a:p>
          <a:p>
            <a:pPr>
              <a:spcBef>
                <a:spcPts val="1200"/>
              </a:spcBef>
            </a:pPr>
            <a:r>
              <a:rPr lang="en-US" dirty="0"/>
              <a:t>Assign additional code(s) for condition(s) that describe reason for surgery</a:t>
            </a:r>
          </a:p>
          <a:p>
            <a:pPr>
              <a:spcBef>
                <a:spcPts val="1200"/>
              </a:spcBef>
            </a:pPr>
            <a:r>
              <a:rPr lang="en-US" dirty="0"/>
              <a:t>Also assign additional code(s) to findings discovered during preoperative evaluation</a:t>
            </a:r>
          </a:p>
        </p:txBody>
      </p:sp>
    </p:spTree>
    <p:extLst>
      <p:ext uri="{BB962C8B-B14F-4D97-AF65-F5344CB8AC3E}">
        <p14:creationId xmlns:p14="http://schemas.microsoft.com/office/powerpoint/2010/main" val="20759787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Ambulatory Surgery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Also called </a:t>
            </a:r>
            <a:r>
              <a:rPr lang="en-US" i="1" dirty="0"/>
              <a:t>outpatient surgery</a:t>
            </a:r>
          </a:p>
          <a:p>
            <a:pPr lvl="1"/>
            <a:r>
              <a:rPr lang="en-US" dirty="0"/>
              <a:t>Preadmission testing (PAT) may be done</a:t>
            </a:r>
            <a:endParaRPr lang="en-US" i="1" dirty="0"/>
          </a:p>
          <a:p>
            <a:r>
              <a:rPr lang="en-US" dirty="0"/>
              <a:t>Assign a code to the diagnosis for which the surgery was performed</a:t>
            </a:r>
          </a:p>
          <a:p>
            <a:r>
              <a:rPr lang="en-US" dirty="0"/>
              <a:t>If postoperative diagnosis is different from preoperative diagnosis </a:t>
            </a:r>
            <a:r>
              <a:rPr lang="en-US" i="1" dirty="0"/>
              <a:t>when diagnosis is confirmed</a:t>
            </a:r>
            <a:r>
              <a:rPr lang="en-US" dirty="0"/>
              <a:t>, assign code to postoperative diagnosis instead (because it is more definitive)</a:t>
            </a:r>
          </a:p>
        </p:txBody>
      </p:sp>
    </p:spTree>
    <p:extLst>
      <p:ext uri="{BB962C8B-B14F-4D97-AF65-F5344CB8AC3E}">
        <p14:creationId xmlns:p14="http://schemas.microsoft.com/office/powerpoint/2010/main" val="33164384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Routine Outpatient Prenatal Visits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When no complications are present, report code from ICD-10-CM category Z34 first</a:t>
            </a:r>
          </a:p>
          <a:p>
            <a:pPr lvl="1">
              <a:spcBef>
                <a:spcPts val="1200"/>
              </a:spcBef>
            </a:pPr>
            <a:r>
              <a:rPr lang="en-US" i="1" dirty="0"/>
              <a:t>Do not report code Z34.- in combination with ICD-10-CM Chapter 15 codes</a:t>
            </a:r>
          </a:p>
          <a:p>
            <a:r>
              <a:rPr lang="en-US" dirty="0"/>
              <a:t>For routine prenatal outpatient visits for patients with high-risk pregnancies, report from category O09 first</a:t>
            </a:r>
          </a:p>
          <a:p>
            <a:pPr lvl="1"/>
            <a:r>
              <a:rPr lang="en-US" dirty="0"/>
              <a:t>Code from ICD-10-CM Chapter 15 may also be reported as secondary diagnosis, if appropriate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833180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Encounters for General Medical Examinations with Abnormal Findings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Subcategories for encounters for general medical examinations provide codes for </a:t>
            </a:r>
            <a:r>
              <a:rPr lang="en-US" i="1" dirty="0"/>
              <a:t>with and without abnormal findings</a:t>
            </a:r>
          </a:p>
          <a:p>
            <a:r>
              <a:rPr lang="en-US" dirty="0"/>
              <a:t>If general medical examination results in abnormal finding:</a:t>
            </a:r>
          </a:p>
          <a:p>
            <a:pPr lvl="1"/>
            <a:r>
              <a:rPr lang="en-US" dirty="0"/>
              <a:t>Code for general medical examination with abnormal finding is reported first</a:t>
            </a:r>
          </a:p>
          <a:p>
            <a:pPr lvl="1"/>
            <a:r>
              <a:rPr lang="en-US" dirty="0"/>
              <a:t>Secondary code(s) for abnormal finding(s) are also assigned</a:t>
            </a:r>
          </a:p>
        </p:txBody>
      </p:sp>
    </p:spTree>
    <p:extLst>
      <p:ext uri="{BB962C8B-B14F-4D97-AF65-F5344CB8AC3E}">
        <p14:creationId xmlns:p14="http://schemas.microsoft.com/office/powerpoint/2010/main" val="3581124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Encounters for Routine Health Screenings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Screening </a:t>
            </a:r>
          </a:p>
          <a:p>
            <a:pPr lvl="1"/>
            <a:r>
              <a:rPr lang="en-US" sz="2200" dirty="0"/>
              <a:t>Testing for early detection of disease (e.g., screening mammogram)</a:t>
            </a:r>
          </a:p>
          <a:p>
            <a:r>
              <a:rPr lang="en-US" sz="2600" dirty="0"/>
              <a:t>Diagnostic examination</a:t>
            </a:r>
          </a:p>
          <a:p>
            <a:pPr lvl="1"/>
            <a:r>
              <a:rPr lang="en-US" sz="2200" dirty="0"/>
              <a:t>Testing to rule out or confirm a suspected diagnosis</a:t>
            </a:r>
          </a:p>
          <a:p>
            <a:r>
              <a:rPr lang="en-US" sz="2600" dirty="0"/>
              <a:t>Screening code is:</a:t>
            </a:r>
          </a:p>
          <a:p>
            <a:pPr lvl="1"/>
            <a:r>
              <a:rPr lang="en-US" sz="2200" dirty="0"/>
              <a:t>First-listed code </a:t>
            </a:r>
            <a:r>
              <a:rPr lang="en-US" sz="2200" i="1" dirty="0"/>
              <a:t>if reason for visit is specifically the screening exam</a:t>
            </a:r>
          </a:p>
          <a:p>
            <a:pPr lvl="1"/>
            <a:r>
              <a:rPr lang="en-US" sz="2200" dirty="0"/>
              <a:t>Additional code </a:t>
            </a:r>
            <a:r>
              <a:rPr lang="en-US" sz="2200" i="1" dirty="0"/>
              <a:t>if screening is done for other health problems</a:t>
            </a:r>
          </a:p>
          <a:p>
            <a:pPr lvl="1"/>
            <a:r>
              <a:rPr lang="en-US" sz="2200" i="1" dirty="0"/>
              <a:t>Not</a:t>
            </a:r>
            <a:r>
              <a:rPr lang="en-US" sz="2200" dirty="0"/>
              <a:t> reported if screening is inherent to routine examination</a:t>
            </a:r>
          </a:p>
          <a:p>
            <a:r>
              <a:rPr lang="en-US" sz="2600" dirty="0"/>
              <a:t>Code any condition(s) discovered during screening as additional diagnoses</a:t>
            </a:r>
          </a:p>
        </p:txBody>
      </p:sp>
    </p:spTree>
    <p:extLst>
      <p:ext uri="{BB962C8B-B14F-4D97-AF65-F5344CB8AC3E}">
        <p14:creationId xmlns:p14="http://schemas.microsoft.com/office/powerpoint/2010/main" val="11534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Outline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kern="0" dirty="0"/>
              <a:t>Outpatient Care</a:t>
            </a:r>
          </a:p>
          <a:p>
            <a:pPr>
              <a:spcBef>
                <a:spcPts val="1200"/>
              </a:spcBef>
            </a:pPr>
            <a:r>
              <a:rPr lang="en-US" kern="0" dirty="0"/>
              <a:t>Outpatient Diagnostic Coding and Reporting Guidelines</a:t>
            </a:r>
          </a:p>
        </p:txBody>
      </p:sp>
    </p:spTree>
    <p:extLst>
      <p:ext uri="{BB962C8B-B14F-4D97-AF65-F5344CB8AC3E}">
        <p14:creationId xmlns:p14="http://schemas.microsoft.com/office/powerpoint/2010/main" val="1001857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Objectives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At the conclusion of this chapter, the student should be able to:</a:t>
            </a:r>
          </a:p>
          <a:p>
            <a:pPr fontAlgn="t"/>
            <a:r>
              <a:rPr lang="en-US" sz="2800" dirty="0"/>
              <a:t>Define key terms related to ICD-10-CM outpatient and physician office coding.</a:t>
            </a:r>
          </a:p>
          <a:p>
            <a:pPr fontAlgn="t"/>
            <a:r>
              <a:rPr lang="en-US" sz="2800" dirty="0"/>
              <a:t>Explain the differences among outpatient and physician office health care settings.</a:t>
            </a:r>
          </a:p>
          <a:p>
            <a:pPr fontAlgn="t"/>
            <a:r>
              <a:rPr lang="en-US" sz="2800" dirty="0"/>
              <a:t>Assign ICD-10-CM diagnosis codes according to outpatient coding and reporting guidelines.</a:t>
            </a:r>
          </a:p>
        </p:txBody>
      </p:sp>
    </p:spTree>
    <p:extLst>
      <p:ext uri="{BB962C8B-B14F-4D97-AF65-F5344CB8AC3E}">
        <p14:creationId xmlns:p14="http://schemas.microsoft.com/office/powerpoint/2010/main" val="3355887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Outpatient diagnostic coding and reporting guidelines are used with ICD-10-CM</a:t>
            </a:r>
          </a:p>
          <a:p>
            <a:r>
              <a:rPr lang="en-US" dirty="0"/>
              <a:t>ICD-10-CM codes are assigned to outpatient/physician office diagnoses</a:t>
            </a:r>
          </a:p>
          <a:p>
            <a:r>
              <a:rPr lang="en-US" dirty="0"/>
              <a:t>Assumption coding is considered fraud</a:t>
            </a:r>
          </a:p>
          <a:p>
            <a:r>
              <a:rPr lang="en-US" dirty="0"/>
              <a:t>UACDS (data set for ambulatory care)</a:t>
            </a:r>
          </a:p>
          <a:p>
            <a:r>
              <a:rPr lang="en-US" dirty="0"/>
              <a:t>OASIS (core set of assessments for home health)</a:t>
            </a:r>
          </a:p>
          <a:p>
            <a:r>
              <a:rPr lang="en-US" dirty="0"/>
              <a:t>DEEDS (data set for emergency department care)</a:t>
            </a:r>
          </a:p>
        </p:txBody>
      </p:sp>
    </p:spTree>
    <p:extLst>
      <p:ext uri="{BB962C8B-B14F-4D97-AF65-F5344CB8AC3E}">
        <p14:creationId xmlns:p14="http://schemas.microsoft.com/office/powerpoint/2010/main" val="1044379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Outpatient Care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Also called ambulatory care</a:t>
            </a:r>
          </a:p>
          <a:p>
            <a:pPr>
              <a:spcBef>
                <a:spcPts val="1200"/>
              </a:spcBef>
            </a:pPr>
            <a:r>
              <a:rPr lang="en-US" dirty="0"/>
              <a:t>Primary care services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Primary care provider</a:t>
            </a:r>
          </a:p>
          <a:p>
            <a:pPr>
              <a:spcBef>
                <a:spcPts val="1200"/>
              </a:spcBef>
            </a:pPr>
            <a:r>
              <a:rPr lang="en-US" dirty="0"/>
              <a:t>Hospital outpatient services</a:t>
            </a:r>
          </a:p>
          <a:p>
            <a:pPr lvl="1">
              <a:spcBef>
                <a:spcPts val="0"/>
              </a:spcBef>
            </a:pPr>
            <a:r>
              <a:rPr lang="en-US" dirty="0"/>
              <a:t>Ambulatory patients (outpatients)</a:t>
            </a:r>
          </a:p>
          <a:p>
            <a:pPr lvl="1">
              <a:spcBef>
                <a:spcPts val="0"/>
              </a:spcBef>
            </a:pPr>
            <a:r>
              <a:rPr lang="en-US" dirty="0"/>
              <a:t>Ambulatory surgery patients</a:t>
            </a:r>
          </a:p>
          <a:p>
            <a:pPr lvl="1">
              <a:spcBef>
                <a:spcPts val="0"/>
              </a:spcBef>
            </a:pPr>
            <a:r>
              <a:rPr lang="en-US" dirty="0"/>
              <a:t>Emergency care patients</a:t>
            </a:r>
          </a:p>
          <a:p>
            <a:pPr lvl="1">
              <a:spcBef>
                <a:spcPts val="0"/>
              </a:spcBef>
            </a:pPr>
            <a:r>
              <a:rPr lang="en-US" dirty="0"/>
              <a:t>Observation patients</a:t>
            </a:r>
          </a:p>
        </p:txBody>
      </p:sp>
    </p:spTree>
    <p:extLst>
      <p:ext uri="{BB962C8B-B14F-4D97-AF65-F5344CB8AC3E}">
        <p14:creationId xmlns:p14="http://schemas.microsoft.com/office/powerpoint/2010/main" val="3521570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Outpatient Diagnostic Coding and Reporting Guidelines 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Originally developed by federal government</a:t>
            </a:r>
          </a:p>
          <a:p>
            <a:pPr>
              <a:spcBef>
                <a:spcPts val="1200"/>
              </a:spcBef>
            </a:pPr>
            <a:r>
              <a:rPr lang="en-US" dirty="0"/>
              <a:t>Approved for use by hospitals and providers when coding and reporting hospital-based outpatient services and provider-based office encounters</a:t>
            </a:r>
          </a:p>
          <a:p>
            <a:pPr>
              <a:spcBef>
                <a:spcPts val="1200"/>
              </a:spcBef>
            </a:pPr>
            <a:r>
              <a:rPr lang="en-US" dirty="0"/>
              <a:t>Although originally developed for use in submitting government claims, insurance companies have also adopted them</a:t>
            </a:r>
          </a:p>
        </p:txBody>
      </p:sp>
    </p:spTree>
    <p:extLst>
      <p:ext uri="{BB962C8B-B14F-4D97-AF65-F5344CB8AC3E}">
        <p14:creationId xmlns:p14="http://schemas.microsoft.com/office/powerpoint/2010/main" val="3480390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of First-Listed Condition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First-listed diagnosis</a:t>
            </a:r>
          </a:p>
          <a:p>
            <a:pPr lvl="1"/>
            <a:r>
              <a:rPr lang="en-US" sz="2200" dirty="0"/>
              <a:t>Diagnosis, condition, problem, or other reason for encounter/visit documented in patient record that is chiefly responsible for services provided</a:t>
            </a:r>
          </a:p>
          <a:p>
            <a:pPr lvl="2"/>
            <a:r>
              <a:rPr lang="en-US" sz="1800" dirty="0"/>
              <a:t>Reflects the reason for the encounter, which often is a sign or symptom</a:t>
            </a:r>
          </a:p>
          <a:p>
            <a:pPr lvl="2"/>
            <a:r>
              <a:rPr lang="en-US" sz="1800" i="1" dirty="0"/>
              <a:t>Encounter </a:t>
            </a:r>
            <a:r>
              <a:rPr lang="en-US" sz="1800" dirty="0"/>
              <a:t>and </a:t>
            </a:r>
            <a:r>
              <a:rPr lang="en-US" sz="1800" i="1" dirty="0"/>
              <a:t>visit </a:t>
            </a:r>
            <a:r>
              <a:rPr lang="en-US" sz="1800" dirty="0"/>
              <a:t>are used interchangeably when describing outpatient and physician office services.</a:t>
            </a:r>
          </a:p>
          <a:p>
            <a:r>
              <a:rPr lang="en-US" sz="2600" dirty="0"/>
              <a:t>Outpatient is treated in one of four settings:</a:t>
            </a:r>
          </a:p>
          <a:p>
            <a:pPr lvl="1"/>
            <a:r>
              <a:rPr lang="en-US" sz="2200" dirty="0"/>
              <a:t>Ambulatory surgery center</a:t>
            </a:r>
          </a:p>
          <a:p>
            <a:pPr lvl="1"/>
            <a:r>
              <a:rPr lang="en-US" sz="2200" dirty="0"/>
              <a:t>Health care provider’s office</a:t>
            </a:r>
          </a:p>
          <a:p>
            <a:pPr lvl="1"/>
            <a:r>
              <a:rPr lang="en-US" sz="2200" dirty="0"/>
              <a:t>Hospital clinic, ED, outpatient department, same-day surgery unit</a:t>
            </a:r>
          </a:p>
          <a:p>
            <a:pPr lvl="1"/>
            <a:r>
              <a:rPr lang="en-US" sz="2200" dirty="0"/>
              <a:t>Hospital observation status or hospital observation unit</a:t>
            </a:r>
          </a:p>
        </p:txBody>
      </p:sp>
    </p:spTree>
    <p:extLst>
      <p:ext uri="{BB962C8B-B14F-4D97-AF65-F5344CB8AC3E}">
        <p14:creationId xmlns:p14="http://schemas.microsoft.com/office/powerpoint/2010/main" val="316220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Codes from A00.0–T88.9, Z00–Z99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ICD-10-CM codes that identify:</a:t>
            </a:r>
          </a:p>
          <a:p>
            <a:pPr lvl="1"/>
            <a:r>
              <a:rPr lang="en-US" dirty="0"/>
              <a:t>Diagnoses</a:t>
            </a:r>
          </a:p>
          <a:p>
            <a:pPr lvl="1"/>
            <a:r>
              <a:rPr lang="en-US" dirty="0"/>
              <a:t>Symptoms</a:t>
            </a:r>
          </a:p>
          <a:p>
            <a:pPr lvl="1"/>
            <a:r>
              <a:rPr lang="en-US" dirty="0"/>
              <a:t>Conditions</a:t>
            </a:r>
          </a:p>
          <a:p>
            <a:pPr lvl="1"/>
            <a:r>
              <a:rPr lang="en-US" dirty="0"/>
              <a:t>Problems</a:t>
            </a:r>
          </a:p>
          <a:p>
            <a:pPr lvl="1"/>
            <a:r>
              <a:rPr lang="en-US" dirty="0"/>
              <a:t>Complaints</a:t>
            </a:r>
          </a:p>
          <a:p>
            <a:pPr lvl="1"/>
            <a:r>
              <a:rPr lang="en-US" dirty="0"/>
              <a:t>Other reason(s) for the encounter/visit</a:t>
            </a:r>
          </a:p>
        </p:txBody>
      </p:sp>
    </p:spTree>
    <p:extLst>
      <p:ext uri="{BB962C8B-B14F-4D97-AF65-F5344CB8AC3E}">
        <p14:creationId xmlns:p14="http://schemas.microsoft.com/office/powerpoint/2010/main" val="3558750876"/>
      </p:ext>
    </p:extLst>
  </p:cSld>
  <p:clrMapOvr>
    <a:masterClrMapping/>
  </p:clrMapOvr>
</p:sld>
</file>

<file path=ppt/theme/theme1.xml><?xml version="1.0" encoding="utf-8"?>
<a:theme xmlns:a="http://schemas.openxmlformats.org/drawingml/2006/main" name="Accessible_PPT_Template_Cengage_M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ssible_PPT_Template_Cengage_MPS.potx" id="{6A341ED2-E63B-4177-9AAF-670EA0822A4A}" vid="{9F6311B6-333D-45C7-A3D7-227D14483E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Accessible_PPT_Template_Cengage_MPS</Template>
  <TotalTime>347</TotalTime>
  <Words>1215</Words>
  <Application>Microsoft Office PowerPoint</Application>
  <PresentationFormat>Widescreen</PresentationFormat>
  <Paragraphs>127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arial</vt:lpstr>
      <vt:lpstr>Accessible_PPT_Template_Cengage_MPS</vt:lpstr>
      <vt:lpstr>3-2-1 CODE IT!</vt:lpstr>
      <vt:lpstr>ICD-10-CM Outpatient and Physician Office Coding</vt:lpstr>
      <vt:lpstr>Chapter Outline</vt:lpstr>
      <vt:lpstr>Chapter Objectives</vt:lpstr>
      <vt:lpstr>Introduction</vt:lpstr>
      <vt:lpstr>Outpatient Care</vt:lpstr>
      <vt:lpstr>Outpatient Diagnostic Coding and Reporting Guidelines </vt:lpstr>
      <vt:lpstr>Selection of First-Listed Condition</vt:lpstr>
      <vt:lpstr>Codes from A00.0–T88.9, Z00–Z99</vt:lpstr>
      <vt:lpstr>Accurate Reporting of ICD-10-CM Diagnosis Codes</vt:lpstr>
      <vt:lpstr>Codes That Describe Signs and Symptoms</vt:lpstr>
      <vt:lpstr>Encounters for Circumstances Other than a Disease or Injury</vt:lpstr>
      <vt:lpstr>Level of Detail in Coding</vt:lpstr>
      <vt:lpstr>ICD-10-CM Code for Diagnosis, Condition, Problem, or Other Reason for Encounter/Visit</vt:lpstr>
      <vt:lpstr>Uncertain Diagnoses</vt:lpstr>
      <vt:lpstr>Chronic Diseases</vt:lpstr>
      <vt:lpstr>Code All Documented Conditions That Coexist</vt:lpstr>
      <vt:lpstr>Patients Receiving Diagnostic Services Only</vt:lpstr>
      <vt:lpstr>Patients Receiving Therapeutic Services Only</vt:lpstr>
      <vt:lpstr>Patients Receiving Preoperative Evaluations Only</vt:lpstr>
      <vt:lpstr>Ambulatory Surgery</vt:lpstr>
      <vt:lpstr>Routine Outpatient Prenatal Visits</vt:lpstr>
      <vt:lpstr>Encounters for General Medical Examinations with Abnormal Findings</vt:lpstr>
      <vt:lpstr>Encounters for Routine Health Screenings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Ashwani Kumar</dc:creator>
  <cp:lastModifiedBy>Hilari Simmons</cp:lastModifiedBy>
  <cp:revision>65</cp:revision>
  <dcterms:created xsi:type="dcterms:W3CDTF">2018-11-12T04:25:48Z</dcterms:created>
  <dcterms:modified xsi:type="dcterms:W3CDTF">2020-03-29T23:15:36Z</dcterms:modified>
</cp:coreProperties>
</file>