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0E3"/>
    <a:srgbClr val="2D2D8A"/>
    <a:srgbClr val="E7F3F4"/>
    <a:srgbClr val="F3F9FA"/>
    <a:srgbClr val="0000FF"/>
    <a:srgbClr val="57E0E3"/>
    <a:srgbClr val="006298"/>
    <a:srgbClr val="004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7" autoAdjust="0"/>
    <p:restoredTop sz="94687" autoAdjust="0"/>
  </p:normalViewPr>
  <p:slideViewPr>
    <p:cSldViewPr snapToGrid="0">
      <p:cViewPr varScale="1">
        <p:scale>
          <a:sx n="64" d="100"/>
          <a:sy n="64" d="100"/>
        </p:scale>
        <p:origin x="102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25663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24400" y="3589338"/>
            <a:ext cx="2743200" cy="73152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date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3527062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63246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976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317625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198818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838200" y="3872137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51802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3436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4445508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4445508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052816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052816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345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3399519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38200" y="5138056"/>
            <a:ext cx="10515600" cy="95476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Click to add caption to accompany content. 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2447068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358743" y="4484914"/>
            <a:ext cx="3995056" cy="1607907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Click to add caption to accompany content. 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8199" y="1538514"/>
            <a:ext cx="6201229" cy="4554311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027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Add picture here</a:t>
            </a:r>
          </a:p>
        </p:txBody>
      </p:sp>
      <p:sp>
        <p:nvSpPr>
          <p:cNvPr id="9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1426169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310516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66800" y="2249929"/>
            <a:ext cx="10058400" cy="731520"/>
          </a:xfrm>
        </p:spPr>
        <p:txBody>
          <a:bodyPr anchor="ctr">
            <a:noAutofit/>
          </a:bodyPr>
          <a:lstStyle>
            <a:lvl1pPr marL="0" indent="0" algn="ctr">
              <a:buNone/>
              <a:defRPr sz="5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Unit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96758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Add picture here</a:t>
            </a:r>
          </a:p>
        </p:txBody>
      </p:sp>
    </p:spTree>
    <p:extLst>
      <p:ext uri="{BB962C8B-B14F-4D97-AF65-F5344CB8AC3E}">
        <p14:creationId xmlns:p14="http://schemas.microsoft.com/office/powerpoint/2010/main" val="2657070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138515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3806822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97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543597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3769569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995542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5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8382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63246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8382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63246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272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12636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93509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374383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38200" y="455256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38200" y="5361302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190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73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17625"/>
            <a:ext cx="10515600" cy="4754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43" y="6356350"/>
            <a:ext cx="157956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10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62" r:id="rId5"/>
    <p:sldLayoutId id="2147483665" r:id="rId6"/>
    <p:sldLayoutId id="2147483667" r:id="rId7"/>
    <p:sldLayoutId id="2147483666" r:id="rId8"/>
    <p:sldLayoutId id="2147483663" r:id="rId9"/>
    <p:sldLayoutId id="2147483664" r:id="rId10"/>
    <p:sldLayoutId id="2147483668" r:id="rId11"/>
    <p:sldLayoutId id="2147483669" r:id="rId12"/>
    <p:sldLayoutId id="2147483670" r:id="rId13"/>
    <p:sldLayoutId id="2147483671" r:id="rId14"/>
    <p:sldLayoutId id="2147483672" r:id="rId1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rgbClr val="004A7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3-2-1 CODE IT!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dirty="0"/>
              <a:t>Michelle A. Green, 3-2-1 Code IT!, Seventh Edition </a:t>
            </a:r>
            <a:r>
              <a:rPr lang="en-US" dirty="0" err="1"/>
              <a:t>Edition</a:t>
            </a:r>
            <a:r>
              <a:rPr lang="en-US" dirty="0"/>
              <a:t>. © 2020 </a:t>
            </a:r>
            <a:r>
              <a:rPr lang="en-US" dirty="0" err="1"/>
              <a:t>Cengage</a:t>
            </a:r>
            <a:r>
              <a:rPr lang="en-US" dirty="0"/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3879918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Punctuation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4683125"/>
          </a:xfrm>
        </p:spPr>
        <p:txBody>
          <a:bodyPr/>
          <a:lstStyle/>
          <a:p>
            <a:r>
              <a:rPr lang="en-US" dirty="0"/>
              <a:t>Brackets</a:t>
            </a:r>
          </a:p>
          <a:p>
            <a:pPr lvl="1"/>
            <a:r>
              <a:rPr lang="en-US" b="1" dirty="0"/>
              <a:t>Example</a:t>
            </a:r>
            <a:r>
              <a:rPr lang="en-US" dirty="0"/>
              <a:t>: Index codes </a:t>
            </a:r>
            <a:r>
              <a:rPr lang="en-US" i="1" dirty="0"/>
              <a:t>E85.4 [I43] </a:t>
            </a:r>
            <a:r>
              <a:rPr lang="en-US" dirty="0"/>
              <a:t>indicates that two</a:t>
            </a:r>
            <a:br>
              <a:rPr lang="en-US" dirty="0"/>
            </a:br>
            <a:r>
              <a:rPr lang="en-US" dirty="0"/>
              <a:t>codes are reported, and I43 is sequenced second.</a:t>
            </a:r>
          </a:p>
          <a:p>
            <a:r>
              <a:rPr lang="en-US" dirty="0"/>
              <a:t>Parentheses</a:t>
            </a:r>
          </a:p>
          <a:p>
            <a:pPr lvl="1"/>
            <a:r>
              <a:rPr lang="en-US" b="1" dirty="0"/>
              <a:t>Example</a:t>
            </a:r>
            <a:r>
              <a:rPr lang="en-US" dirty="0"/>
              <a:t>: Index entry </a:t>
            </a:r>
            <a:r>
              <a:rPr lang="en-US" i="1" dirty="0" err="1"/>
              <a:t>abasia</a:t>
            </a:r>
            <a:r>
              <a:rPr lang="en-US" i="1" dirty="0"/>
              <a:t> (-</a:t>
            </a:r>
            <a:r>
              <a:rPr lang="en-US" i="1" dirty="0" err="1"/>
              <a:t>astasia</a:t>
            </a:r>
            <a:r>
              <a:rPr lang="en-US" i="1" dirty="0"/>
              <a:t>) (hysterical)</a:t>
            </a:r>
            <a:br>
              <a:rPr lang="en-US" i="1" dirty="0"/>
            </a:br>
            <a:r>
              <a:rPr lang="en-US" i="1" dirty="0"/>
              <a:t>F44.4 </a:t>
            </a:r>
            <a:r>
              <a:rPr lang="en-US" dirty="0"/>
              <a:t>contains nonessential modifiers in parentheses.</a:t>
            </a:r>
          </a:p>
          <a:p>
            <a:r>
              <a:rPr lang="en-US" dirty="0"/>
              <a:t>Colons</a:t>
            </a:r>
          </a:p>
          <a:p>
            <a:pPr lvl="1"/>
            <a:r>
              <a:rPr lang="en-US" b="1" dirty="0"/>
              <a:t>Example</a:t>
            </a:r>
            <a:r>
              <a:rPr lang="en-US" dirty="0"/>
              <a:t>: For category </a:t>
            </a:r>
            <a:r>
              <a:rPr lang="en-US" i="1" dirty="0"/>
              <a:t>A40 Streptococcal sepsis</a:t>
            </a:r>
            <a:r>
              <a:rPr lang="en-US" dirty="0"/>
              <a:t>, the</a:t>
            </a:r>
            <a:br>
              <a:rPr lang="en-US" dirty="0"/>
            </a:br>
            <a:r>
              <a:rPr lang="en-US" i="1" dirty="0"/>
              <a:t>Code first</a:t>
            </a:r>
            <a:r>
              <a:rPr lang="en-US" dirty="0"/>
              <a:t>: instruction contains a colon</a:t>
            </a:r>
          </a:p>
        </p:txBody>
      </p:sp>
    </p:spTree>
    <p:extLst>
      <p:ext uri="{BB962C8B-B14F-4D97-AF65-F5344CB8AC3E}">
        <p14:creationId xmlns:p14="http://schemas.microsoft.com/office/powerpoint/2010/main" val="329346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Boxed Notes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4683125"/>
          </a:xfrm>
        </p:spPr>
        <p:txBody>
          <a:bodyPr/>
          <a:lstStyle/>
          <a:p>
            <a:r>
              <a:rPr lang="en-US" dirty="0"/>
              <a:t>Appears in ICD-10-CM index</a:t>
            </a:r>
          </a:p>
          <a:p>
            <a:r>
              <a:rPr lang="en-US" dirty="0"/>
              <a:t>Define terms and provide coding instruction</a:t>
            </a:r>
          </a:p>
          <a:p>
            <a:pPr lvl="1"/>
            <a:r>
              <a:rPr lang="en-US" b="1" dirty="0"/>
              <a:t>Example</a:t>
            </a:r>
            <a:r>
              <a:rPr lang="en-US" dirty="0"/>
              <a:t>: Index main term </a:t>
            </a:r>
            <a:r>
              <a:rPr lang="en-US" i="1" dirty="0"/>
              <a:t>Epilepsy </a:t>
            </a:r>
            <a:r>
              <a:rPr lang="en-US" dirty="0"/>
              <a:t>contains a boxed note that includes terms that are to be considered equivalent to intractable, such as </a:t>
            </a:r>
            <a:r>
              <a:rPr lang="en-US" dirty="0" err="1"/>
              <a:t>pharmacoresistant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Example</a:t>
            </a:r>
            <a:r>
              <a:rPr lang="en-US" dirty="0"/>
              <a:t>: The </a:t>
            </a:r>
            <a:r>
              <a:rPr lang="en-US" i="1" dirty="0"/>
              <a:t>Table of Neoplasms </a:t>
            </a:r>
            <a:r>
              <a:rPr lang="en-US" dirty="0"/>
              <a:t>contains a boxed note that clarifies how to use the columns and rows in the table.</a:t>
            </a:r>
          </a:p>
        </p:txBody>
      </p:sp>
    </p:spTree>
    <p:extLst>
      <p:ext uri="{BB962C8B-B14F-4D97-AF65-F5344CB8AC3E}">
        <p14:creationId xmlns:p14="http://schemas.microsoft.com/office/powerpoint/2010/main" val="2652695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ICD-10-CM/PCS Tables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4683125"/>
          </a:xfrm>
        </p:spPr>
        <p:txBody>
          <a:bodyPr/>
          <a:lstStyle/>
          <a:p>
            <a:r>
              <a:rPr lang="en-US" dirty="0"/>
              <a:t>Organize </a:t>
            </a:r>
            <a:r>
              <a:rPr lang="en-US" dirty="0" err="1"/>
              <a:t>subterms</a:t>
            </a:r>
            <a:r>
              <a:rPr lang="en-US" dirty="0"/>
              <a:t>, qualifiers, and codes into columns and rows to make it easier to select proper code</a:t>
            </a:r>
          </a:p>
          <a:p>
            <a:r>
              <a:rPr lang="en-US" dirty="0"/>
              <a:t>ICD-10-PCS Tables</a:t>
            </a:r>
          </a:p>
          <a:p>
            <a:r>
              <a:rPr lang="en-US" dirty="0"/>
              <a:t>ICD-10-CM Index to Diseases and Injuries</a:t>
            </a:r>
          </a:p>
          <a:p>
            <a:pPr lvl="1"/>
            <a:r>
              <a:rPr lang="en-US" dirty="0"/>
              <a:t>Table of Neoplasms</a:t>
            </a:r>
          </a:p>
          <a:p>
            <a:pPr lvl="1"/>
            <a:r>
              <a:rPr lang="en-US" dirty="0"/>
              <a:t>Table of Drugs and Chemicals</a:t>
            </a:r>
          </a:p>
        </p:txBody>
      </p:sp>
    </p:spTree>
    <p:extLst>
      <p:ext uri="{BB962C8B-B14F-4D97-AF65-F5344CB8AC3E}">
        <p14:creationId xmlns:p14="http://schemas.microsoft.com/office/powerpoint/2010/main" val="4579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Includes Notes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1614762"/>
          </a:xfrm>
        </p:spPr>
        <p:txBody>
          <a:bodyPr/>
          <a:lstStyle/>
          <a:p>
            <a:r>
              <a:rPr lang="en-US" sz="2800" dirty="0"/>
              <a:t>Appear in ICD-10-CM tabular list</a:t>
            </a:r>
          </a:p>
          <a:p>
            <a:r>
              <a:rPr lang="en-US" sz="2800" dirty="0"/>
              <a:t>Define, clarify, or give examples of content for a code category</a:t>
            </a:r>
          </a:p>
          <a:p>
            <a:pPr marL="822960" indent="-320040"/>
            <a:r>
              <a:rPr lang="en-US" sz="2400" b="1" dirty="0"/>
              <a:t>Example</a:t>
            </a:r>
            <a:r>
              <a:rPr lang="en-US" sz="2400" dirty="0"/>
              <a:t>:</a:t>
            </a:r>
          </a:p>
        </p:txBody>
      </p:sp>
      <p:graphicFrame>
        <p:nvGraphicFramePr>
          <p:cNvPr id="16" name="Table 3" descr="A table shows code category for H80-H83.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966466099"/>
              </p:ext>
            </p:extLst>
          </p:nvPr>
        </p:nvGraphicFramePr>
        <p:xfrm>
          <a:off x="3244947" y="2501336"/>
          <a:ext cx="786853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6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Diseases of inner ear (H80-H83)</a:t>
                      </a:r>
                    </a:p>
                  </a:txBody>
                  <a:tcP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H80 Otosclerosis</a:t>
                      </a:r>
                    </a:p>
                  </a:txBody>
                  <a:tcP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Includes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Otospongiosis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Content Placeholder 4"/>
          <p:cNvSpPr>
            <a:spLocks noGrp="1"/>
          </p:cNvSpPr>
          <p:nvPr>
            <p:ph idx="11"/>
          </p:nvPr>
        </p:nvSpPr>
        <p:spPr>
          <a:xfrm>
            <a:off x="838200" y="4113641"/>
            <a:ext cx="10515600" cy="1640631"/>
          </a:xfrm>
        </p:spPr>
        <p:txBody>
          <a:bodyPr/>
          <a:lstStyle/>
          <a:p>
            <a:pPr lvl="2"/>
            <a:r>
              <a:rPr lang="en-US" sz="2000" dirty="0"/>
              <a:t>Contains </a:t>
            </a:r>
            <a:r>
              <a:rPr lang="en-US" sz="2000" i="1" dirty="0"/>
              <a:t>includes note</a:t>
            </a:r>
            <a:r>
              <a:rPr lang="en-US" sz="2000" dirty="0"/>
              <a:t> to indicate that </a:t>
            </a:r>
            <a:r>
              <a:rPr lang="en-US" sz="2000" i="1" dirty="0" err="1"/>
              <a:t>otospongiosis</a:t>
            </a:r>
            <a:r>
              <a:rPr lang="en-US" sz="2000" i="1" dirty="0"/>
              <a:t> </a:t>
            </a:r>
            <a:r>
              <a:rPr lang="en-US" sz="2000" dirty="0"/>
              <a:t>is also classified to</a:t>
            </a:r>
            <a:br>
              <a:rPr lang="en-US" sz="2000" dirty="0"/>
            </a:br>
            <a:r>
              <a:rPr lang="en-US" sz="2000" dirty="0"/>
              <a:t>category H80</a:t>
            </a:r>
          </a:p>
          <a:p>
            <a:pPr lvl="2"/>
            <a:r>
              <a:rPr lang="en-US" sz="2000" dirty="0"/>
              <a:t>Thus, provider could document </a:t>
            </a:r>
            <a:r>
              <a:rPr lang="en-US" sz="2000" i="1" dirty="0" err="1"/>
              <a:t>otosclerosis</a:t>
            </a:r>
            <a:r>
              <a:rPr lang="en-US" sz="2000" i="1" dirty="0"/>
              <a:t> </a:t>
            </a:r>
            <a:r>
              <a:rPr lang="en-US" sz="2000" dirty="0"/>
              <a:t>or </a:t>
            </a:r>
            <a:r>
              <a:rPr lang="en-US" sz="2000" i="1" dirty="0" err="1"/>
              <a:t>otospongiosis</a:t>
            </a:r>
            <a:r>
              <a:rPr lang="en-US" sz="2000" i="1" dirty="0"/>
              <a:t>, </a:t>
            </a:r>
            <a:r>
              <a:rPr lang="en-US" sz="2000" dirty="0"/>
              <a:t>and a code</a:t>
            </a:r>
            <a:br>
              <a:rPr lang="en-US" sz="2000" dirty="0"/>
            </a:br>
            <a:r>
              <a:rPr lang="en-US" sz="2000" dirty="0"/>
              <a:t>from category H80 is assigned</a:t>
            </a:r>
          </a:p>
        </p:txBody>
      </p:sp>
    </p:spTree>
    <p:extLst>
      <p:ext uri="{BB962C8B-B14F-4D97-AF65-F5344CB8AC3E}">
        <p14:creationId xmlns:p14="http://schemas.microsoft.com/office/powerpoint/2010/main" val="3779522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Excludes1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265528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Indicate mutually exclusive codes </a:t>
            </a:r>
            <a:r>
              <a:rPr lang="en-US" i="1" dirty="0"/>
              <a:t>except when documentation supports coding both conditions.</a:t>
            </a:r>
          </a:p>
          <a:p>
            <a:pPr lvl="1"/>
            <a:r>
              <a:rPr lang="en-US" b="1" dirty="0"/>
              <a:t>Example</a:t>
            </a:r>
            <a:r>
              <a:rPr lang="en-US" dirty="0"/>
              <a:t>: Excludes1 conditions for code Q03 are not congenital. Thus, code Q03 would not be reported with a code from the Excludes 1 list of conditions.</a:t>
            </a:r>
            <a:endParaRPr lang="en-US" i="1" dirty="0"/>
          </a:p>
        </p:txBody>
      </p:sp>
      <p:graphicFrame>
        <p:nvGraphicFramePr>
          <p:cNvPr id="13" name="Table 3" descr="A table shows Q03 Congenital hydrocephalus.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2962942946"/>
              </p:ext>
            </p:extLst>
          </p:nvPr>
        </p:nvGraphicFramePr>
        <p:xfrm>
          <a:off x="1793328" y="4137911"/>
          <a:ext cx="860534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5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Q03 Congenital hydrocephalus</a:t>
                      </a:r>
                    </a:p>
                  </a:txBody>
                  <a:tcP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5874">
                <a:tc>
                  <a:txBody>
                    <a:bodyPr/>
                    <a:lstStyle/>
                    <a:p>
                      <a:pPr marL="0" lvl="2" indent="0"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Includes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hydrocephalus</a:t>
                      </a:r>
                      <a:r>
                        <a:rPr lang="en-US" sz="18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newborn</a:t>
                      </a:r>
                    </a:p>
                    <a:p>
                      <a:r>
                        <a:rPr lang="en-US" sz="18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Excludes1</a:t>
                      </a:r>
                      <a:r>
                        <a:rPr lang="en-US" sz="18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Arnold-Chiari syndrome, type II (Q07.0-)</a:t>
                      </a:r>
                    </a:p>
                    <a:p>
                      <a:pPr marL="1188720"/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acquired hydrocephalus (G91.-)</a:t>
                      </a:r>
                    </a:p>
                    <a:p>
                      <a:pPr marL="1188720"/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hydrocephalus due to congenital toxoplasmosis (P37.1)</a:t>
                      </a:r>
                    </a:p>
                    <a:p>
                      <a:pPr marL="1188720"/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hydrocephalus with spina bifida (Q05.0-Q05.4)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0832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Excludes2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298709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800" dirty="0"/>
              <a:t>Means “not included here.”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Excluded conditions are coded </a:t>
            </a:r>
            <a:r>
              <a:rPr lang="en-US" sz="2800" i="1" dirty="0"/>
              <a:t>if provider documents  patient has all conditions</a:t>
            </a:r>
            <a:r>
              <a:rPr lang="en-US" sz="2800" dirty="0"/>
              <a:t>.</a:t>
            </a:r>
          </a:p>
          <a:p>
            <a:pPr marL="822960" lvl="2" indent="-320040">
              <a:spcAft>
                <a:spcPts val="0"/>
              </a:spcAft>
              <a:buFontTx/>
              <a:buChar char="•"/>
            </a:pPr>
            <a:r>
              <a:rPr lang="en-US" b="1" dirty="0"/>
              <a:t>Example</a:t>
            </a:r>
            <a:r>
              <a:rPr lang="en-US" dirty="0"/>
              <a:t>: Provider documents patient as having </a:t>
            </a:r>
            <a:r>
              <a:rPr lang="en-US" i="1" dirty="0"/>
              <a:t>post-traumatic osteoarthritis, left hand</a:t>
            </a:r>
            <a:r>
              <a:rPr lang="en-US" dirty="0"/>
              <a:t>, and </a:t>
            </a:r>
            <a:r>
              <a:rPr lang="en-US" i="1" dirty="0"/>
              <a:t>post-traumatic osteoarthritis, first carpometacarpal joint</a:t>
            </a:r>
            <a:r>
              <a:rPr lang="en-US" dirty="0"/>
              <a:t> at the same time. This case is coded as M19.142 and M18.2 </a:t>
            </a:r>
            <a:r>
              <a:rPr lang="en-US" u="sng" dirty="0"/>
              <a:t>or</a:t>
            </a:r>
            <a:r>
              <a:rPr lang="en-US" dirty="0"/>
              <a:t> M18.3-.</a:t>
            </a:r>
          </a:p>
        </p:txBody>
      </p:sp>
      <p:graphicFrame>
        <p:nvGraphicFramePr>
          <p:cNvPr id="6" name="Table 3" descr="A table shows M19.14 Post traumatic osteoarthritis, hand.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4146727618"/>
              </p:ext>
            </p:extLst>
          </p:nvPr>
        </p:nvGraphicFramePr>
        <p:xfrm>
          <a:off x="1875692" y="4416425"/>
          <a:ext cx="8440616" cy="1681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1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1" i="0" u="none" strike="noStrike" kern="12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M19.14</a:t>
                      </a:r>
                      <a:endParaRPr lang="en-US" sz="16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1" i="0" u="none" strike="noStrike" kern="12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Post-traumatic osteoarthritis, hand </a:t>
                      </a:r>
                      <a:endParaRPr lang="en-US" sz="16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5874">
                <a:tc>
                  <a:txBody>
                    <a:bodyPr/>
                    <a:lstStyle/>
                    <a:p>
                      <a:pPr marL="914400"/>
                      <a:endParaRPr lang="en-US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2" indent="0"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Excludes2: 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post-traumatic osteoarthritis of first carpometacarpal joint</a:t>
                      </a:r>
                      <a:b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(M18.2, M18.3-) </a:t>
                      </a:r>
                    </a:p>
                    <a:p>
                      <a:pPr marL="0"/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M19.141 Post-traumatic osteoarthritis, right hand 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/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M19.142 Post-traumatic osteoarthritis, left hand 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/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M19.149 Post-traumatic osteoarthritis, unspecified hand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689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Inclusion Terms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263539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Located below certain codes in tabular list</a:t>
            </a:r>
          </a:p>
          <a:p>
            <a:pPr>
              <a:spcAft>
                <a:spcPts val="0"/>
              </a:spcAft>
            </a:pPr>
            <a:r>
              <a:rPr lang="en-US" dirty="0"/>
              <a:t>Indicate alternate terms for code description</a:t>
            </a:r>
          </a:p>
          <a:p>
            <a:pPr>
              <a:spcAft>
                <a:spcPts val="0"/>
              </a:spcAft>
            </a:pPr>
            <a:r>
              <a:rPr lang="en-US" dirty="0"/>
              <a:t>Inclusion terms are synonyms for code title</a:t>
            </a:r>
          </a:p>
          <a:p>
            <a:pPr lvl="1">
              <a:spcAft>
                <a:spcPts val="0"/>
              </a:spcAft>
            </a:pPr>
            <a:r>
              <a:rPr lang="en-US" b="1" dirty="0"/>
              <a:t>Example:</a:t>
            </a:r>
            <a:r>
              <a:rPr lang="en-US" dirty="0"/>
              <a:t> </a:t>
            </a:r>
            <a:r>
              <a:rPr lang="en-US" i="1" dirty="0"/>
              <a:t>Loin pain </a:t>
            </a:r>
            <a:r>
              <a:rPr lang="en-US" dirty="0"/>
              <a:t>or </a:t>
            </a:r>
            <a:r>
              <a:rPr lang="en-US" i="1" dirty="0"/>
              <a:t>Lumbago NOS</a:t>
            </a:r>
            <a:r>
              <a:rPr lang="en-US" dirty="0"/>
              <a:t> is also assigned to code </a:t>
            </a:r>
            <a:r>
              <a:rPr lang="en-US" i="1" dirty="0"/>
              <a:t>M54.5, Low back pain</a:t>
            </a:r>
            <a:r>
              <a:rPr lang="en-US" dirty="0"/>
              <a:t>.</a:t>
            </a:r>
          </a:p>
        </p:txBody>
      </p:sp>
      <p:graphicFrame>
        <p:nvGraphicFramePr>
          <p:cNvPr id="3" name="Table 3" descr="A table shows M54.15 Low back pain.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49309575"/>
              </p:ext>
            </p:extLst>
          </p:nvPr>
        </p:nvGraphicFramePr>
        <p:xfrm>
          <a:off x="1764232" y="4103879"/>
          <a:ext cx="8663537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2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800" b="1" i="0" u="none" strike="noStrike" kern="12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M54.5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Low back pain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Loin pain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Lumbago NOS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1280160" marR="0" indent="-128016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Excludes1: </a:t>
                      </a: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low back strain (S39.012)</a:t>
                      </a:r>
                      <a:b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lumbago due to intervertebral disc displacement (M51.2-)</a:t>
                      </a:r>
                      <a:b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lumbago with sciatica (M54.4-)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8560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Trust the Index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2702832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800" dirty="0"/>
              <a:t>When coders find an index term and code, and that term is not repeated in tabular list (below category or subcategory), the code can still be assigned.</a:t>
            </a:r>
          </a:p>
          <a:p>
            <a:pPr lvl="1">
              <a:spcBef>
                <a:spcPts val="1200"/>
              </a:spcBef>
            </a:pPr>
            <a:r>
              <a:rPr lang="en-US" sz="2400" b="1" dirty="0"/>
              <a:t>Example</a:t>
            </a:r>
            <a:r>
              <a:rPr lang="en-US" sz="2400" dirty="0"/>
              <a:t>: </a:t>
            </a:r>
            <a:r>
              <a:rPr lang="en-US" sz="2400" i="1" dirty="0"/>
              <a:t>Infection, fish tapeworm, larval</a:t>
            </a:r>
            <a:r>
              <a:rPr lang="en-US" sz="2400" dirty="0"/>
              <a:t> appears in index, but that exact phrase does not appear in the tabular list code description or inclusion terms.</a:t>
            </a:r>
            <a:endParaRPr lang="en-US" sz="2400" i="1" dirty="0"/>
          </a:p>
        </p:txBody>
      </p:sp>
      <p:graphicFrame>
        <p:nvGraphicFramePr>
          <p:cNvPr id="10" name="Table 3" descr="A table shows the column headers ICD-10-CM index and ICD-10-CM tabular list. ICD-10-CM index shows the following data. Infection, fish tapeworm B70.0, larval B70.1. ICD-10-CM tabular list shows the following data. B70.1, Sparganosis (sub category), Infection due to Sparganum (mansoni) (proliferum), Infection due to Spirometra larva, Larval diphyllobothriasis, Spirometrosis. 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121843149"/>
              </p:ext>
            </p:extLst>
          </p:nvPr>
        </p:nvGraphicFramePr>
        <p:xfrm>
          <a:off x="2347685" y="4307340"/>
          <a:ext cx="3356429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6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400" b="1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ICD-10-CM index</a:t>
                      </a:r>
                    </a:p>
                  </a:txBody>
                  <a:tcPr marL="339517" marR="339517"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400" b="1" i="0" u="none" strike="noStrike" kern="1200" baseline="0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Infection</a:t>
                      </a:r>
                    </a:p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400" b="0" i="0" u="none" strike="noStrike" kern="1200" baseline="0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fish tapeworm B70.0</a:t>
                      </a:r>
                    </a:p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400" b="0" i="0" u="none" strike="noStrike" kern="1200" baseline="0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larval B70.1</a:t>
                      </a:r>
                      <a:endParaRPr lang="en-US" sz="1400" b="0" dirty="0">
                        <a:solidFill>
                          <a:srgbClr val="2D2D8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39517" marR="339517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4"/>
          <p:cNvSpPr>
            <a:spLocks noGrp="1"/>
          </p:cNvSpPr>
          <p:nvPr>
            <p:ph idx="11"/>
          </p:nvPr>
        </p:nvSpPr>
        <p:spPr>
          <a:xfrm>
            <a:off x="5860144" y="4307340"/>
            <a:ext cx="5495544" cy="308945"/>
          </a:xfrm>
          <a:solidFill>
            <a:srgbClr val="BBE0E3"/>
          </a:solidFill>
        </p:spPr>
        <p:txBody>
          <a:bodyPr/>
          <a:lstStyle/>
          <a:p>
            <a:pPr marL="0" lvl="1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2D2D8A"/>
                </a:solidFill>
              </a:rPr>
              <a:t>ICD-10-CM tabular list</a:t>
            </a:r>
          </a:p>
        </p:txBody>
      </p:sp>
      <p:graphicFrame>
        <p:nvGraphicFramePr>
          <p:cNvPr id="18" name="Table 5" descr="A table shows the column headers ICD-10-CM index and ICD-10-CM tabular list. ICD-10-CM index shows the following data. Infection, fish tapeworm B70.0, larval B70.1. ICD-10-CM tabular list shows the following data. B70.1, Sparganosis (sub category), Infection due to Sparganum (mansoni) (proliferum), Infection due to Spirometra larva, Larval diphyllobothriasis, Spirometrosis. "/>
          <p:cNvGraphicFramePr>
            <a:graphicFrameLocks noGrp="1"/>
          </p:cNvGraphicFramePr>
          <p:nvPr>
            <p:ph idx="12"/>
            <p:extLst>
              <p:ext uri="{D42A27DB-BD31-4B8C-83A1-F6EECF244321}">
                <p14:modId xmlns:p14="http://schemas.microsoft.com/office/powerpoint/2010/main" val="752475149"/>
              </p:ext>
            </p:extLst>
          </p:nvPr>
        </p:nvGraphicFramePr>
        <p:xfrm>
          <a:off x="5860145" y="4639174"/>
          <a:ext cx="5495544" cy="131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13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4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B70.1</a:t>
                      </a:r>
                    </a:p>
                  </a:txBody>
                  <a:tcP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Sparganosis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Infection due to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Sparganum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mansoni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(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proliferum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Infection due to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Spirometra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larva</a:t>
                      </a:r>
                    </a:p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Larval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diphyllobothriasis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Spirometrosis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398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Other, Other Specified, and Unspecified Codes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Other or Other Specified codes</a:t>
            </a:r>
          </a:p>
          <a:p>
            <a:pPr lvl="1">
              <a:spcAft>
                <a:spcPts val="0"/>
              </a:spcAft>
            </a:pPr>
            <a:r>
              <a:rPr lang="en-US" dirty="0"/>
              <a:t>Appear in code description</a:t>
            </a:r>
          </a:p>
          <a:p>
            <a:pPr lvl="1">
              <a:spcAft>
                <a:spcPts val="0"/>
              </a:spcAft>
            </a:pPr>
            <a:r>
              <a:rPr lang="en-US" dirty="0"/>
              <a:t>Assigned when documentation provides detail for which a specific code does not exist in ICD-10-CM</a:t>
            </a:r>
          </a:p>
          <a:p>
            <a:pPr lvl="1">
              <a:spcAft>
                <a:spcPts val="0"/>
              </a:spcAft>
            </a:pPr>
            <a:r>
              <a:rPr lang="en-US" dirty="0"/>
              <a:t>Usually contain a fourth or fifth character of 8 or 9</a:t>
            </a:r>
          </a:p>
          <a:p>
            <a:pPr>
              <a:spcAft>
                <a:spcPts val="0"/>
              </a:spcAft>
            </a:pPr>
            <a:r>
              <a:rPr lang="en-US" dirty="0"/>
              <a:t>Unspecified codes</a:t>
            </a:r>
          </a:p>
          <a:p>
            <a:pPr lvl="1">
              <a:spcAft>
                <a:spcPts val="0"/>
              </a:spcAft>
            </a:pPr>
            <a:r>
              <a:rPr lang="en-US" dirty="0"/>
              <a:t>Appear in code description</a:t>
            </a:r>
          </a:p>
          <a:p>
            <a:pPr lvl="1">
              <a:spcAft>
                <a:spcPts val="0"/>
              </a:spcAft>
            </a:pPr>
            <a:r>
              <a:rPr lang="en-US" dirty="0"/>
              <a:t>Assigned because documentation is insufficient to assign a more specific code</a:t>
            </a:r>
          </a:p>
        </p:txBody>
      </p:sp>
    </p:spTree>
    <p:extLst>
      <p:ext uri="{BB962C8B-B14F-4D97-AF65-F5344CB8AC3E}">
        <p14:creationId xmlns:p14="http://schemas.microsoft.com/office/powerpoint/2010/main" val="4237511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Etiology and Manifestation Rules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>
                <a:ea typeface="ＭＳ Ｐゴシック" pitchFamily="-105" charset="-128"/>
              </a:rPr>
              <a:t>Code first underlying disease</a:t>
            </a:r>
          </a:p>
          <a:p>
            <a:pPr>
              <a:spcBef>
                <a:spcPts val="1200"/>
              </a:spcBef>
            </a:pPr>
            <a:r>
              <a:rPr lang="en-US" dirty="0">
                <a:ea typeface="ＭＳ Ｐゴシック" pitchFamily="-105" charset="-128"/>
              </a:rPr>
              <a:t>Code, if applicable, code any causal condition</a:t>
            </a:r>
          </a:p>
          <a:p>
            <a:pPr>
              <a:spcBef>
                <a:spcPts val="1200"/>
              </a:spcBef>
            </a:pPr>
            <a:r>
              <a:rPr lang="en-US" dirty="0">
                <a:ea typeface="ＭＳ Ｐゴシック" pitchFamily="-105" charset="-128"/>
              </a:rPr>
              <a:t>Use additional code</a:t>
            </a:r>
          </a:p>
          <a:p>
            <a:pPr>
              <a:spcBef>
                <a:spcPts val="1200"/>
              </a:spcBef>
            </a:pPr>
            <a:r>
              <a:rPr lang="en-US" dirty="0">
                <a:ea typeface="ＭＳ Ｐゴシック" pitchFamily="-105" charset="-128"/>
              </a:rPr>
              <a:t>In diseases classified elsewhere</a:t>
            </a:r>
          </a:p>
        </p:txBody>
      </p:sp>
    </p:spTree>
    <p:extLst>
      <p:ext uri="{BB962C8B-B14F-4D97-AF65-F5344CB8AC3E}">
        <p14:creationId xmlns:p14="http://schemas.microsoft.com/office/powerpoint/2010/main" val="2727895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ICD-10-CM and ICD-10-PCS </a:t>
            </a:r>
            <a:br>
              <a:rPr lang="en-US" dirty="0"/>
            </a:br>
            <a:r>
              <a:rPr lang="en-US" dirty="0"/>
              <a:t>Coding Conventions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3</a:t>
            </a:r>
          </a:p>
        </p:txBody>
      </p:sp>
    </p:spTree>
    <p:extLst>
      <p:ext uri="{BB962C8B-B14F-4D97-AF65-F5344CB8AC3E}">
        <p14:creationId xmlns:p14="http://schemas.microsoft.com/office/powerpoint/2010/main" val="1807765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ICD-10-CM/PCS “And”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word “and” is located in category titles and code descriptions in the:</a:t>
            </a:r>
          </a:p>
          <a:p>
            <a:pPr lvl="1"/>
            <a:r>
              <a:rPr lang="en-US" dirty="0">
                <a:ea typeface="ＭＳ Ｐゴシック" pitchFamily="-105" charset="-128"/>
              </a:rPr>
              <a:t>ICD-10-CM Tabular List of Diseases and Injuries</a:t>
            </a:r>
          </a:p>
          <a:p>
            <a:pPr lvl="1"/>
            <a:r>
              <a:rPr lang="en-US" dirty="0">
                <a:ea typeface="ＭＳ Ｐゴシック" pitchFamily="-105" charset="-128"/>
              </a:rPr>
              <a:t>ICD-10-PCS Index</a:t>
            </a:r>
          </a:p>
          <a:p>
            <a:pPr lvl="1"/>
            <a:r>
              <a:rPr lang="en-US" dirty="0">
                <a:ea typeface="ＭＳ Ｐゴシック" pitchFamily="-105" charset="-128"/>
              </a:rPr>
              <a:t>ICD-10-PCS Tables</a:t>
            </a:r>
          </a:p>
          <a:p>
            <a:r>
              <a:rPr lang="en-US" dirty="0"/>
              <a:t>Interpreted as meaning “and/or”</a:t>
            </a:r>
          </a:p>
        </p:txBody>
      </p:sp>
    </p:spTree>
    <p:extLst>
      <p:ext uri="{BB962C8B-B14F-4D97-AF65-F5344CB8AC3E}">
        <p14:creationId xmlns:p14="http://schemas.microsoft.com/office/powerpoint/2010/main" val="4113530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“Due To”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2846413"/>
          </a:xfrm>
        </p:spPr>
        <p:txBody>
          <a:bodyPr/>
          <a:lstStyle/>
          <a:p>
            <a:r>
              <a:rPr lang="en-US" dirty="0" err="1"/>
              <a:t>Subterm</a:t>
            </a:r>
            <a:r>
              <a:rPr lang="en-US" dirty="0"/>
              <a:t> in ICD-10-CM Index to Diseases and Injuries</a:t>
            </a:r>
          </a:p>
          <a:p>
            <a:r>
              <a:rPr lang="en-US" dirty="0"/>
              <a:t>Located in alphabetical order in index</a:t>
            </a:r>
          </a:p>
          <a:p>
            <a:r>
              <a:rPr lang="en-US" dirty="0"/>
              <a:t>Code is assigned only if causal relationship between two conditions is documented (e.g., meningitis due to adenovirus)</a:t>
            </a:r>
          </a:p>
        </p:txBody>
      </p:sp>
      <p:graphicFrame>
        <p:nvGraphicFramePr>
          <p:cNvPr id="10" name="Table 3" descr="A table shows the column headers ICD-10-CM index and ICD-10-CM tabular list. ICD-10-CM index shows the following data. Infection due to or resulting from artificial insemination N98.0. ICD-10-CM tabular list shows the following data. (sub category) N98 Complications associated with artificial Insemination, N98.0 Infection associated with artificial Insemination.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1717334455"/>
              </p:ext>
            </p:extLst>
          </p:nvPr>
        </p:nvGraphicFramePr>
        <p:xfrm>
          <a:off x="1832466" y="4456973"/>
          <a:ext cx="28321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400" b="1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ICD-10-CM index</a:t>
                      </a:r>
                    </a:p>
                  </a:txBody>
                  <a:tcP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400" b="1" i="0" u="none" strike="noStrike" kern="1200" baseline="0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Infection</a:t>
                      </a:r>
                    </a:p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400" b="0" i="0" u="none" strike="noStrike" kern="1200" baseline="0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due to or resulting from</a:t>
                      </a:r>
                    </a:p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400" b="0" i="0" u="none" strike="noStrike" kern="1200" baseline="0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artificial insemination N98.0</a:t>
                      </a:r>
                      <a:endParaRPr lang="en-US" sz="1400" b="0" dirty="0">
                        <a:solidFill>
                          <a:srgbClr val="2D2D8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Table 4" descr="A table shows the column headers ICD-10-CM index and ICD-10-CM tabular list. ICD-10-CM index shows the following data. Infection due to or resulting from artificial insemination N98.0. ICD-10-CM tabular list shows the following data. (sub category) N98 Complications associated with artificial Insemination, N98.0 Infection associated with artificial Insemination."/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801216754"/>
              </p:ext>
            </p:extLst>
          </p:nvPr>
        </p:nvGraphicFramePr>
        <p:xfrm>
          <a:off x="4821069" y="4456973"/>
          <a:ext cx="611563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ICD-10-CM tabular list</a:t>
                      </a:r>
                    </a:p>
                  </a:txBody>
                  <a:tcP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400" b="1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ICD-10-CM tabular list</a:t>
                      </a:r>
                    </a:p>
                  </a:txBody>
                  <a:tcP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457200" indent="-457200"/>
                      <a:r>
                        <a:rPr lang="en-US" sz="14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N98 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en-US" sz="14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Complications associated with artificial insemination </a:t>
                      </a:r>
                      <a:r>
                        <a:rPr lang="en-US" sz="1400" b="1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insemination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36576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502920" marR="0" indent="-50292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N98.0 Infection associated with artificial insemination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6984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“In”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2283705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Located in ICD-10-CM Index to Diseases and Injuries below main term</a:t>
            </a:r>
          </a:p>
          <a:p>
            <a:pPr>
              <a:spcBef>
                <a:spcPts val="1200"/>
              </a:spcBef>
            </a:pPr>
            <a:r>
              <a:rPr lang="en-US" dirty="0"/>
              <a:t>To assign a code from the list of qualifiers below the word </a:t>
            </a:r>
            <a:r>
              <a:rPr lang="en-US" i="1" dirty="0"/>
              <a:t>in</a:t>
            </a:r>
            <a:r>
              <a:rPr lang="en-US" dirty="0"/>
              <a:t>, provider must document both conditions</a:t>
            </a:r>
          </a:p>
        </p:txBody>
      </p:sp>
      <p:graphicFrame>
        <p:nvGraphicFramePr>
          <p:cNvPr id="10" name="Table 3" descr="A table shows the column headers ICD-10-CM index and ICD-10-CM tabular list. ICD-10-CM index shows the following data. Measles With meningitis B05.1. ICD-10-CM tabular list shows the following data. (sub category) B05 Measles, B05.1 Measles complicated by meningitis.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1579884306"/>
              </p:ext>
            </p:extLst>
          </p:nvPr>
        </p:nvGraphicFramePr>
        <p:xfrm>
          <a:off x="1631054" y="4309157"/>
          <a:ext cx="292608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6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1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ICD-10-CM index</a:t>
                      </a:r>
                    </a:p>
                  </a:txBody>
                  <a:tcP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1" i="0" u="none" strike="noStrike" kern="1200" baseline="0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Pneumonia</a:t>
                      </a:r>
                    </a:p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0" i="0" u="none" strike="noStrike" kern="1200" baseline="0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in (due to)</a:t>
                      </a:r>
                    </a:p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0" i="0" u="none" strike="noStrike" kern="1200" baseline="0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    </a:t>
                      </a:r>
                      <a:r>
                        <a:rPr lang="en-US" sz="1600" b="0" i="0" u="none" strike="noStrike" kern="1200" baseline="0" dirty="0" err="1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actinomycosis</a:t>
                      </a:r>
                      <a:r>
                        <a:rPr lang="en-US" sz="1600" b="0" i="0" u="none" strike="noStrike" kern="1200" baseline="0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A42.0</a:t>
                      </a:r>
                    </a:p>
                  </a:txBody>
                  <a:tcP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Table 4" descr="A table shows the column headers ICD-10-CM index and ICD-10-CM tabular list. ICD-10-CM index shows the following data. Measles With meningitis B05.1. ICD-10-CM tabular list shows the following data. (sub category) B05 Measles, B05.1 Measles complicated by meningitis."/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525450433"/>
              </p:ext>
            </p:extLst>
          </p:nvPr>
        </p:nvGraphicFramePr>
        <p:xfrm>
          <a:off x="4620993" y="4309157"/>
          <a:ext cx="621792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8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ICD-10-CM tabular list</a:t>
                      </a:r>
                    </a:p>
                  </a:txBody>
                  <a:tcP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1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ICD-10-CM tabular list</a:t>
                      </a:r>
                    </a:p>
                  </a:txBody>
                  <a:tcP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A42</a:t>
                      </a:r>
                    </a:p>
                  </a:txBody>
                  <a:tcP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/>
                      <a:r>
                        <a:rPr lang="en-US" sz="1600" b="1" i="0" u="none" strike="noStrike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Actinomycosis</a:t>
                      </a:r>
                      <a:endParaRPr lang="en-US" sz="1600" b="1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36576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A42.0 Pulmonary</a:t>
                      </a:r>
                      <a:r>
                        <a:rPr lang="en-US" sz="1600" b="1" i="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ctinomycosis</a:t>
                      </a:r>
                      <a:endParaRPr lang="en-US" sz="1600" b="1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29546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“With”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648950" cy="3370490"/>
          </a:xfrm>
        </p:spPr>
        <p:txBody>
          <a:bodyPr/>
          <a:lstStyle/>
          <a:p>
            <a:r>
              <a:rPr lang="en-US" dirty="0"/>
              <a:t>Appears in ICD-10-CM Index to Diseases and Injuries</a:t>
            </a:r>
          </a:p>
          <a:p>
            <a:r>
              <a:rPr lang="en-US" dirty="0"/>
              <a:t>Located immediately below main term, not in alphabetical order</a:t>
            </a:r>
          </a:p>
          <a:p>
            <a:r>
              <a:rPr lang="en-US" dirty="0"/>
              <a:t>To assign a code from the list of qualifiers below the word </a:t>
            </a:r>
            <a:r>
              <a:rPr lang="en-US" i="1" dirty="0"/>
              <a:t>with</a:t>
            </a:r>
            <a:r>
              <a:rPr lang="en-US" dirty="0"/>
              <a:t>, physician must document presence of both conditions in patient’s record</a:t>
            </a:r>
          </a:p>
        </p:txBody>
      </p:sp>
      <p:graphicFrame>
        <p:nvGraphicFramePr>
          <p:cNvPr id="10" name="Table 3" descr="A table shows ICD-10-CM index and tabular list with three columns.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4224003286"/>
              </p:ext>
            </p:extLst>
          </p:nvPr>
        </p:nvGraphicFramePr>
        <p:xfrm>
          <a:off x="1701394" y="4947773"/>
          <a:ext cx="292608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6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1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ICD-10-CM index</a:t>
                      </a:r>
                    </a:p>
                  </a:txBody>
                  <a:tcP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1" i="0" u="none" strike="noStrike" kern="1200" baseline="0" dirty="0">
                          <a:solidFill>
                            <a:srgbClr val="2D2D8A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Measles</a:t>
                      </a:r>
                    </a:p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0" i="0" u="none" strike="noStrike" kern="1200" baseline="0" dirty="0">
                          <a:solidFill>
                            <a:srgbClr val="2D2D8A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with</a:t>
                      </a:r>
                    </a:p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0" dirty="0">
                          <a:solidFill>
                            <a:srgbClr val="2D2D8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meningitis B05.1</a:t>
                      </a:r>
                    </a:p>
                  </a:txBody>
                  <a:tcP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Table 4" descr="A table shows ICD-10-CM index and tabular list with three columns."/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2636438067"/>
              </p:ext>
            </p:extLst>
          </p:nvPr>
        </p:nvGraphicFramePr>
        <p:xfrm>
          <a:off x="4691333" y="4947773"/>
          <a:ext cx="6510067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4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5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ICD-10-CM tabular list</a:t>
                      </a:r>
                    </a:p>
                  </a:txBody>
                  <a:tcP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>
                        <a:spcBef>
                          <a:spcPts val="0"/>
                        </a:spcBef>
                      </a:pPr>
                      <a:r>
                        <a:rPr lang="en-US" sz="1600" b="1" dirty="0">
                          <a:solidFill>
                            <a:srgbClr val="2D2D8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ICD-10-CM tabular list</a:t>
                      </a:r>
                    </a:p>
                  </a:txBody>
                  <a:tcP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B05</a:t>
                      </a:r>
                    </a:p>
                  </a:txBody>
                  <a:tcP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/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Measles</a:t>
                      </a:r>
                    </a:p>
                  </a:txBody>
                  <a:tcP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36576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594360" marR="0" indent="-59436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B05.1 Measles complicated by</a:t>
                      </a:r>
                      <a:r>
                        <a:rPr lang="en-US" sz="1600" b="1" i="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meningitis</a:t>
                      </a:r>
                    </a:p>
                  </a:txBody>
                  <a:tcP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66025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Cross-References: </a:t>
            </a:r>
            <a:br>
              <a:rPr lang="en-US" dirty="0"/>
            </a:br>
            <a:r>
              <a:rPr lang="en-US" dirty="0"/>
              <a:t>See and See Also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See</a:t>
            </a:r>
          </a:p>
          <a:p>
            <a:pPr lvl="1">
              <a:spcAft>
                <a:spcPts val="0"/>
              </a:spcAft>
            </a:pPr>
            <a:r>
              <a:rPr lang="en-US" dirty="0"/>
              <a:t>Located after index main term in ICD-10-CM/PCS</a:t>
            </a:r>
          </a:p>
          <a:p>
            <a:pPr lvl="1">
              <a:spcAft>
                <a:spcPts val="0"/>
              </a:spcAft>
            </a:pPr>
            <a:r>
              <a:rPr lang="en-US" dirty="0"/>
              <a:t>Refers coder to another term to locate the correct code</a:t>
            </a:r>
          </a:p>
          <a:p>
            <a:pPr>
              <a:spcAft>
                <a:spcPts val="0"/>
              </a:spcAft>
            </a:pPr>
            <a:r>
              <a:rPr lang="en-US" dirty="0"/>
              <a:t>See also </a:t>
            </a:r>
          </a:p>
          <a:p>
            <a:pPr lvl="1">
              <a:spcAft>
                <a:spcPts val="0"/>
              </a:spcAft>
            </a:pPr>
            <a:r>
              <a:rPr lang="en-US" dirty="0"/>
              <a:t>Located after index main term or </a:t>
            </a:r>
            <a:r>
              <a:rPr lang="en-US" dirty="0" err="1"/>
              <a:t>subterm</a:t>
            </a:r>
            <a:r>
              <a:rPr lang="en-US" dirty="0"/>
              <a:t> in ICD-10-CM</a:t>
            </a:r>
          </a:p>
          <a:p>
            <a:pPr lvl="1">
              <a:spcAft>
                <a:spcPts val="0"/>
              </a:spcAft>
            </a:pPr>
            <a:r>
              <a:rPr lang="en-US" dirty="0"/>
              <a:t>Directs coder to another main term or </a:t>
            </a:r>
            <a:r>
              <a:rPr lang="en-US" dirty="0" err="1"/>
              <a:t>subterm</a:t>
            </a:r>
            <a:r>
              <a:rPr lang="en-US" dirty="0"/>
              <a:t> for additional entries</a:t>
            </a:r>
          </a:p>
          <a:p>
            <a:pPr lvl="1">
              <a:spcAft>
                <a:spcPts val="0"/>
              </a:spcAft>
            </a:pPr>
            <a:r>
              <a:rPr lang="en-US" dirty="0"/>
              <a:t>Instruction does </a:t>
            </a:r>
            <a:r>
              <a:rPr lang="en-US" i="1" dirty="0"/>
              <a:t>not </a:t>
            </a:r>
            <a:r>
              <a:rPr lang="en-US" dirty="0"/>
              <a:t>have to be followed if original main</a:t>
            </a:r>
            <a:br>
              <a:rPr lang="en-US" dirty="0"/>
            </a:br>
            <a:r>
              <a:rPr lang="en-US" dirty="0"/>
              <a:t>term or </a:t>
            </a:r>
            <a:r>
              <a:rPr lang="en-US" dirty="0" err="1"/>
              <a:t>subterm</a:t>
            </a:r>
            <a:r>
              <a:rPr lang="en-US" dirty="0"/>
              <a:t> provides correct code</a:t>
            </a:r>
          </a:p>
        </p:txBody>
      </p:sp>
    </p:spTree>
    <p:extLst>
      <p:ext uri="{BB962C8B-B14F-4D97-AF65-F5344CB8AC3E}">
        <p14:creationId xmlns:p14="http://schemas.microsoft.com/office/powerpoint/2010/main" val="3681095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Cross-References:</a:t>
            </a:r>
            <a:br>
              <a:rPr lang="en-US" dirty="0"/>
            </a:br>
            <a:r>
              <a:rPr lang="en-US" dirty="0"/>
              <a:t>See Category, See Condition, Use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See category</a:t>
            </a:r>
          </a:p>
          <a:p>
            <a:pPr lvl="1">
              <a:spcAft>
                <a:spcPts val="0"/>
              </a:spcAft>
            </a:pPr>
            <a:r>
              <a:rPr lang="en-US" dirty="0"/>
              <a:t>Directs coder to ICD-10-CM tabular list for options</a:t>
            </a:r>
          </a:p>
          <a:p>
            <a:pPr>
              <a:spcAft>
                <a:spcPts val="0"/>
              </a:spcAft>
            </a:pPr>
            <a:r>
              <a:rPr lang="en-US" dirty="0"/>
              <a:t>See condition</a:t>
            </a:r>
          </a:p>
          <a:p>
            <a:pPr lvl="1">
              <a:spcAft>
                <a:spcPts val="0"/>
              </a:spcAft>
            </a:pPr>
            <a:r>
              <a:rPr lang="en-US" dirty="0"/>
              <a:t>Directs coder to ICD-10-CM index main term for a condition (e.g., Disease, Syndrome)</a:t>
            </a:r>
          </a:p>
          <a:p>
            <a:pPr>
              <a:spcAft>
                <a:spcPts val="0"/>
              </a:spcAft>
            </a:pPr>
            <a:r>
              <a:rPr lang="en-US" dirty="0"/>
              <a:t>Use</a:t>
            </a:r>
          </a:p>
          <a:p>
            <a:pPr lvl="1">
              <a:spcAft>
                <a:spcPts val="0"/>
              </a:spcAft>
            </a:pPr>
            <a:r>
              <a:rPr lang="en-US" dirty="0"/>
              <a:t>Directs coder to body part or device in ICD-10-PCS index</a:t>
            </a:r>
          </a:p>
          <a:p>
            <a:pPr lvl="1">
              <a:spcAft>
                <a:spcPts val="0"/>
              </a:spcAft>
            </a:pPr>
            <a:r>
              <a:rPr lang="en-US" dirty="0"/>
              <a:t>Coder must use the appropriate ICD-10-PCS table to assign remaining characters to “build a code”</a:t>
            </a:r>
          </a:p>
        </p:txBody>
      </p:sp>
    </p:spTree>
    <p:extLst>
      <p:ext uri="{BB962C8B-B14F-4D97-AF65-F5344CB8AC3E}">
        <p14:creationId xmlns:p14="http://schemas.microsoft.com/office/powerpoint/2010/main" val="3436579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Outline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662624" y="1317624"/>
            <a:ext cx="5105400" cy="489267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600" dirty="0"/>
              <a:t>Format and Typeface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Eponyms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Abbreviations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Punctuation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Boxed Notes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Tables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Includes Notes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Excludes1 and</a:t>
            </a:r>
            <a:br>
              <a:rPr lang="en-US" sz="2600" dirty="0"/>
            </a:br>
            <a:r>
              <a:rPr lang="en-US" sz="2600" dirty="0"/>
              <a:t>Excludes2 Notes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Inclusion Terms</a:t>
            </a:r>
          </a:p>
        </p:txBody>
      </p:sp>
      <p:sp>
        <p:nvSpPr>
          <p:cNvPr id="2" name="Content Placeholder 3"/>
          <p:cNvSpPr>
            <a:spLocks noGrp="1"/>
          </p:cNvSpPr>
          <p:nvPr>
            <p:ph idx="10"/>
          </p:nvPr>
        </p:nvSpPr>
        <p:spPr>
          <a:xfrm>
            <a:off x="5935710" y="1317624"/>
            <a:ext cx="5102352" cy="489204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600" dirty="0"/>
              <a:t>Other, Other Specified,</a:t>
            </a:r>
            <a:br>
              <a:rPr lang="en-US" sz="2600" dirty="0"/>
            </a:br>
            <a:r>
              <a:rPr lang="en-US" sz="2600" dirty="0"/>
              <a:t>and Unspecified Codes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Etiology and Manifestation Rules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And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Due To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In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With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Cross-References</a:t>
            </a:r>
            <a:endParaRPr lang="en-US" sz="2600" kern="0" dirty="0"/>
          </a:p>
        </p:txBody>
      </p:sp>
    </p:spTree>
    <p:extLst>
      <p:ext uri="{BB962C8B-B14F-4D97-AF65-F5344CB8AC3E}">
        <p14:creationId xmlns:p14="http://schemas.microsoft.com/office/powerpoint/2010/main" val="1001857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Objectives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/>
              <a:t>At the conclusion of this chapter, the student should be able to:</a:t>
            </a:r>
          </a:p>
          <a:p>
            <a:pPr fontAlgn="t"/>
            <a:r>
              <a:rPr lang="en-US" sz="2800" dirty="0"/>
              <a:t>Define key terms related to ICD-10-CM and ICD-10-PCS coding conventions.</a:t>
            </a:r>
          </a:p>
          <a:p>
            <a:pPr fontAlgn="t"/>
            <a:r>
              <a:rPr lang="en-US" sz="2800" dirty="0"/>
              <a:t>Identify ICD-10-CM and ICD-10-PCS coding conventions.</a:t>
            </a:r>
          </a:p>
          <a:p>
            <a:pPr fontAlgn="t"/>
            <a:r>
              <a:rPr lang="en-US" sz="2800" dirty="0"/>
              <a:t>Define ICD-10-CM and ICD-10-PCS coding conventions.</a:t>
            </a:r>
          </a:p>
          <a:p>
            <a:pPr fontAlgn="t"/>
            <a:r>
              <a:rPr lang="en-US" sz="2800" dirty="0"/>
              <a:t>Interpret ICD-10-CM and ICD-10-PCS coding conventions for accurate code assignment.</a:t>
            </a:r>
          </a:p>
        </p:txBody>
      </p:sp>
    </p:spTree>
    <p:extLst>
      <p:ext uri="{BB962C8B-B14F-4D97-AF65-F5344CB8AC3E}">
        <p14:creationId xmlns:p14="http://schemas.microsoft.com/office/powerpoint/2010/main" val="3825819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ICD-10-CM and ICD-10-PCS Coding conventions (coding rules)</a:t>
            </a:r>
          </a:p>
          <a:p>
            <a:r>
              <a:rPr lang="en-US" dirty="0"/>
              <a:t>Default code (code listed next to main term in the ICD-10-CM indexes)</a:t>
            </a:r>
          </a:p>
          <a:p>
            <a:r>
              <a:rPr lang="en-US" dirty="0"/>
              <a:t>Syndromes (coders should follow ICD-10-CM index guidance when assigning codes to syndromes)</a:t>
            </a:r>
          </a:p>
        </p:txBody>
      </p:sp>
    </p:spTree>
    <p:extLst>
      <p:ext uri="{BB962C8B-B14F-4D97-AF65-F5344CB8AC3E}">
        <p14:creationId xmlns:p14="http://schemas.microsoft.com/office/powerpoint/2010/main" val="2263487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ICD-10-CM/PCS Format &amp; Type Face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ICD-10-CM and ICD-10-PCS use the following for ease in reference:</a:t>
            </a:r>
          </a:p>
          <a:p>
            <a:pPr lvl="1"/>
            <a:r>
              <a:rPr lang="en-US" dirty="0"/>
              <a:t>Indented format for index </a:t>
            </a:r>
            <a:r>
              <a:rPr lang="en-US" dirty="0" err="1"/>
              <a:t>subterms</a:t>
            </a:r>
            <a:r>
              <a:rPr lang="en-US" dirty="0"/>
              <a:t> and qualifiers</a:t>
            </a:r>
          </a:p>
          <a:p>
            <a:pPr lvl="1"/>
            <a:r>
              <a:rPr lang="en-US" dirty="0"/>
              <a:t>Boldface type face</a:t>
            </a:r>
          </a:p>
          <a:p>
            <a:pPr lvl="2"/>
            <a:r>
              <a:rPr lang="en-US" dirty="0"/>
              <a:t>ICD-10-CM/PCS index main terms</a:t>
            </a:r>
          </a:p>
          <a:p>
            <a:pPr lvl="2"/>
            <a:r>
              <a:rPr lang="en-US" dirty="0"/>
              <a:t>ICD-10-CM tabular list codes and descriptions</a:t>
            </a:r>
          </a:p>
          <a:p>
            <a:pPr lvl="2"/>
            <a:r>
              <a:rPr lang="en-US" dirty="0"/>
              <a:t>ICD-10-PCS sections and characters</a:t>
            </a:r>
          </a:p>
          <a:p>
            <a:pPr lvl="1"/>
            <a:r>
              <a:rPr lang="en-US" dirty="0"/>
              <a:t>Italicized type face for ICD-10-CM tabular list excludes1 and excludes2 notes and manifestation codes and descriptions</a:t>
            </a:r>
          </a:p>
        </p:txBody>
      </p:sp>
    </p:spTree>
    <p:extLst>
      <p:ext uri="{BB962C8B-B14F-4D97-AF65-F5344CB8AC3E}">
        <p14:creationId xmlns:p14="http://schemas.microsoft.com/office/powerpoint/2010/main" val="4199658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ICD-10-CM Format &amp; Type Face</a:t>
            </a:r>
          </a:p>
        </p:txBody>
      </p:sp>
      <p:pic>
        <p:nvPicPr>
          <p:cNvPr id="1026" name="Picture 2" descr="A box shows a review of main terms, subterms, qualifiers, and non-essential modifiers. The heading reads: ICD-10-CM Index to Diseases and Injuries Hyperplasia. The first part lists the following: Main term: Hyperplasia, hyperplastic; Subterm (essential modifier): adrenal (capsule) (cortex) (gland) E27.8; Second qualifier: with; Third qualifier: sexual precocity (male) E25.9; Fourth qualifier: congenital E25.0; Nonessential modifier: (male). The second part lists the review of terms: Main term printed in boldface type and followed by nonessential modifiers and/or a code; Subterm qualifies the main term by listing alternate sites, etiology, or clinical status; Second qualifier qualifying condition that is indented 2 spaces below a subterm; Third qualifier qualifying condition that is indented 2 spaces below a second qualifier; Fourth qualifier qualifying condition that is indented 2 spaces below a third qualifier; Nonessential modifier qualifying words in parentheses that are located after main term, subterm, and so on, which do not have to be included in the physician’s diagnostic treatment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4014" y="1318251"/>
            <a:ext cx="7943972" cy="4570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2723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Eponyms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4683125"/>
          </a:xfr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dirty="0"/>
              <a:t>Diseases or syndromes named for a person</a:t>
            </a:r>
            <a:br>
              <a:rPr lang="en-US" dirty="0"/>
            </a:br>
            <a:r>
              <a:rPr lang="en-US" dirty="0"/>
              <a:t>(e.g., Meniere’s disease)</a:t>
            </a:r>
          </a:p>
          <a:p>
            <a:pPr>
              <a:spcBef>
                <a:spcPts val="768"/>
              </a:spcBef>
            </a:pPr>
            <a:r>
              <a:rPr lang="en-US" dirty="0"/>
              <a:t>Listed in alphabetical order as main terms</a:t>
            </a:r>
          </a:p>
          <a:p>
            <a:pPr>
              <a:spcBef>
                <a:spcPts val="768"/>
              </a:spcBef>
            </a:pPr>
            <a:r>
              <a:rPr lang="en-US" dirty="0"/>
              <a:t>Also listed as index </a:t>
            </a:r>
            <a:r>
              <a:rPr lang="en-US" dirty="0" err="1"/>
              <a:t>subterms</a:t>
            </a:r>
            <a:r>
              <a:rPr lang="en-US" dirty="0"/>
              <a:t> below main terms </a:t>
            </a:r>
            <a:r>
              <a:rPr lang="en-US" i="1" dirty="0"/>
              <a:t>Disease</a:t>
            </a:r>
            <a:r>
              <a:rPr lang="en-US" dirty="0"/>
              <a:t> and </a:t>
            </a:r>
            <a:r>
              <a:rPr lang="en-US" i="1" dirty="0"/>
              <a:t>Syndrome</a:t>
            </a:r>
          </a:p>
          <a:p>
            <a:pPr lvl="1">
              <a:spcBef>
                <a:spcPts val="768"/>
              </a:spcBef>
            </a:pPr>
            <a:r>
              <a:rPr lang="en-US" dirty="0"/>
              <a:t>Description of disease or syndrome may be included in parentheses following the eponym</a:t>
            </a:r>
          </a:p>
          <a:p>
            <a:pPr lvl="1">
              <a:spcBef>
                <a:spcPts val="768"/>
              </a:spcBef>
            </a:pPr>
            <a:r>
              <a:rPr lang="en-US" dirty="0"/>
              <a:t>Tabular list usually lists the eponym in the code description</a:t>
            </a:r>
          </a:p>
        </p:txBody>
      </p:sp>
    </p:spTree>
    <p:extLst>
      <p:ext uri="{BB962C8B-B14F-4D97-AF65-F5344CB8AC3E}">
        <p14:creationId xmlns:p14="http://schemas.microsoft.com/office/powerpoint/2010/main" val="1362487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Abbreviations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4683125"/>
          </a:xfrm>
        </p:spPr>
        <p:txBody>
          <a:bodyPr/>
          <a:lstStyle/>
          <a:p>
            <a:pPr>
              <a:spcBef>
                <a:spcPts val="768"/>
              </a:spcBef>
              <a:defRPr/>
            </a:pPr>
            <a:r>
              <a:rPr lang="en-US" dirty="0"/>
              <a:t>NEC (not elsewhere classifiable)</a:t>
            </a:r>
          </a:p>
          <a:p>
            <a:pPr lvl="1">
              <a:spcBef>
                <a:spcPts val="768"/>
              </a:spcBef>
              <a:defRPr/>
            </a:pPr>
            <a:r>
              <a:rPr lang="en-US" dirty="0">
                <a:ea typeface="ＭＳ Ｐゴシック" pitchFamily="-105" charset="-128"/>
              </a:rPr>
              <a:t>Means “other” or “other specified”</a:t>
            </a:r>
          </a:p>
          <a:p>
            <a:pPr lvl="1">
              <a:spcBef>
                <a:spcPts val="768"/>
              </a:spcBef>
              <a:defRPr/>
            </a:pPr>
            <a:r>
              <a:rPr lang="en-US" b="1" dirty="0">
                <a:ea typeface="ＭＳ Ｐゴシック" pitchFamily="-105" charset="-128"/>
              </a:rPr>
              <a:t>Example</a:t>
            </a:r>
            <a:r>
              <a:rPr lang="en-US" dirty="0">
                <a:ea typeface="ＭＳ Ｐゴシック" pitchFamily="-105" charset="-128"/>
              </a:rPr>
              <a:t>: Q28.8 (</a:t>
            </a:r>
            <a:r>
              <a:rPr lang="en-US" dirty="0"/>
              <a:t>Congenital aneurysm, specified site NEC</a:t>
            </a:r>
            <a:r>
              <a:rPr lang="en-US" dirty="0">
                <a:ea typeface="ＭＳ Ｐゴシック" pitchFamily="-105" charset="-128"/>
              </a:rPr>
              <a:t>)</a:t>
            </a:r>
          </a:p>
          <a:p>
            <a:pPr>
              <a:spcBef>
                <a:spcPts val="768"/>
              </a:spcBef>
              <a:defRPr/>
            </a:pPr>
            <a:r>
              <a:rPr lang="en-US" dirty="0">
                <a:ea typeface="ＭＳ Ｐゴシック" pitchFamily="-105" charset="-128"/>
              </a:rPr>
              <a:t>NOS (not otherwise specified)</a:t>
            </a:r>
          </a:p>
          <a:p>
            <a:pPr lvl="1">
              <a:spcBef>
                <a:spcPts val="768"/>
              </a:spcBef>
              <a:defRPr/>
            </a:pPr>
            <a:r>
              <a:rPr lang="en-US" dirty="0">
                <a:ea typeface="ＭＳ Ｐゴシック" pitchFamily="-105" charset="-128"/>
              </a:rPr>
              <a:t>Means “unspecified”</a:t>
            </a:r>
          </a:p>
          <a:p>
            <a:pPr lvl="1">
              <a:spcBef>
                <a:spcPts val="768"/>
              </a:spcBef>
              <a:defRPr/>
            </a:pPr>
            <a:r>
              <a:rPr lang="en-US" dirty="0">
                <a:ea typeface="ＭＳ Ｐゴシック" pitchFamily="-105" charset="-128"/>
              </a:rPr>
              <a:t>Review patient record to assign more specific codes or query physician for specificity</a:t>
            </a:r>
          </a:p>
          <a:p>
            <a:pPr lvl="1">
              <a:spcBef>
                <a:spcPts val="768"/>
              </a:spcBef>
            </a:pPr>
            <a:r>
              <a:rPr lang="en-US" b="1" dirty="0"/>
              <a:t>Example</a:t>
            </a:r>
            <a:r>
              <a:rPr lang="en-US" dirty="0"/>
              <a:t>: A03.9 (Bacillary dysentery NOS)</a:t>
            </a:r>
          </a:p>
        </p:txBody>
      </p:sp>
    </p:spTree>
    <p:extLst>
      <p:ext uri="{BB962C8B-B14F-4D97-AF65-F5344CB8AC3E}">
        <p14:creationId xmlns:p14="http://schemas.microsoft.com/office/powerpoint/2010/main" val="1839730464"/>
      </p:ext>
    </p:extLst>
  </p:cSld>
  <p:clrMapOvr>
    <a:masterClrMapping/>
  </p:clrMapOvr>
</p:sld>
</file>

<file path=ppt/theme/theme1.xml><?xml version="1.0" encoding="utf-8"?>
<a:theme xmlns:a="http://schemas.openxmlformats.org/drawingml/2006/main" name="Accessible_PPT_Template_Cengage_M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ssible_PPT_Template_Cengage_MPS.potx" id="{6A341ED2-E63B-4177-9AAF-670EA0822A4A}" vid="{9F6311B6-333D-45C7-A3D7-227D14483E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Accessible_PPT_Template_Cengage_MPS</Template>
  <TotalTime>627</TotalTime>
  <Words>1407</Words>
  <Application>Microsoft Office PowerPoint</Application>
  <PresentationFormat>Widescreen</PresentationFormat>
  <Paragraphs>197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arial</vt:lpstr>
      <vt:lpstr>Times New Roman</vt:lpstr>
      <vt:lpstr>Accessible_PPT_Template_Cengage_MPS</vt:lpstr>
      <vt:lpstr>3-2-1 CODE IT!</vt:lpstr>
      <vt:lpstr>ICD-10-CM and ICD-10-PCS  Coding Conventions</vt:lpstr>
      <vt:lpstr>Chapter Outline</vt:lpstr>
      <vt:lpstr>Chapter Objectives</vt:lpstr>
      <vt:lpstr>Introduction</vt:lpstr>
      <vt:lpstr>ICD-10-CM/PCS Format &amp; Type Face</vt:lpstr>
      <vt:lpstr>Sample ICD-10-CM Format &amp; Type Face</vt:lpstr>
      <vt:lpstr>ICD-10-CM Eponyms</vt:lpstr>
      <vt:lpstr>ICD-10-CM Abbreviations</vt:lpstr>
      <vt:lpstr>ICD-10-CM Punctuation</vt:lpstr>
      <vt:lpstr>ICD-10-CM Boxed Notes</vt:lpstr>
      <vt:lpstr>ICD-10-CM/PCS Tables</vt:lpstr>
      <vt:lpstr>ICD-10-CM Includes Notes</vt:lpstr>
      <vt:lpstr>ICD-10-CM Excludes1</vt:lpstr>
      <vt:lpstr>ICD-10-CM Excludes2</vt:lpstr>
      <vt:lpstr>ICD-10-CM Inclusion Terms</vt:lpstr>
      <vt:lpstr>ICD-10-CM Trust the Index</vt:lpstr>
      <vt:lpstr>ICD-10-CM Other, Other Specified, and Unspecified Codes</vt:lpstr>
      <vt:lpstr>ICD-10-CM Etiology and Manifestation Rules</vt:lpstr>
      <vt:lpstr>ICD-10-CM/PCS “And”</vt:lpstr>
      <vt:lpstr>ICD-10-CM “Due To”</vt:lpstr>
      <vt:lpstr>ICD-10-CM “In”</vt:lpstr>
      <vt:lpstr>ICD-10-CM “With”</vt:lpstr>
      <vt:lpstr>ICD-10-CM Cross-References:  See and See Also</vt:lpstr>
      <vt:lpstr>ICD-10-CM Cross-References: See Category, See Condition, Use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Ashwani Kumar</dc:creator>
  <cp:lastModifiedBy>Hilari Simmons</cp:lastModifiedBy>
  <cp:revision>176</cp:revision>
  <dcterms:created xsi:type="dcterms:W3CDTF">2018-11-12T04:25:48Z</dcterms:created>
  <dcterms:modified xsi:type="dcterms:W3CDTF">2020-03-05T22:17:09Z</dcterms:modified>
</cp:coreProperties>
</file>