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70" r:id="rId18"/>
    <p:sldId id="271" r:id="rId19"/>
    <p:sldId id="272" r:id="rId20"/>
    <p:sldId id="274" r:id="rId21"/>
    <p:sldId id="273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EB8C32-E138-AFCF-E5C8-5C6B29A77BEF}" v="562" dt="2020-03-01T15:55:43.1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1514E-9734-46E9-8587-845061D477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ACDD44-FC14-4C8F-8542-C2F52EB3B0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320432-DD20-446E-99C8-8D2C80F4B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43EBD-C574-4F4C-B432-DC7483AFE481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5A071F-0DF4-46FC-96C2-F58E3A2C6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DB54-D386-4C5A-93D9-99EFB3C6E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136E0-C412-49B9-BFED-D9B3F2CA5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483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7A5A7-C8C6-4813-B506-A8F981BC0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770180-5AF6-4C34-9576-A7BAC791BE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8EC9F1-F5FA-4DB1-9569-BB7F29450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43EBD-C574-4F4C-B432-DC7483AFE481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874EEC-CF2E-45AB-9B6C-2E20CB74C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DD2D6D-6FC5-4720-BEDF-1812ADDA8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136E0-C412-49B9-BFED-D9B3F2CA5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557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9AA03C-ADEC-4710-A5B8-CDEFFEEEBD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7C9B6F-B76C-4DDD-989A-FA3CE2C629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1369DE-0D6D-4B00-B599-D84D15ADA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43EBD-C574-4F4C-B432-DC7483AFE481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F82541-2D7E-4C85-BDAB-3E9F265F6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22E76-0572-480A-8D1F-8873F65EB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136E0-C412-49B9-BFED-D9B3F2CA5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357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BF0BC-A7DC-4F5A-A6FE-AA38BA664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56E0C0-DF37-4E12-A4D4-521561E51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1EA989-1958-43BD-90F8-F5CE38C1A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43EBD-C574-4F4C-B432-DC7483AFE481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A040F9-1463-44E0-90EE-06646DF4A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D16F3E-0B1B-405D-BA93-C72A896E8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136E0-C412-49B9-BFED-D9B3F2CA5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352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DF457-ABCD-45A2-A668-AE45FF7C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ED536D-8E98-4399-B624-AA5ED93BED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B34E7-555C-478F-B14F-BD5F9F5ED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43EBD-C574-4F4C-B432-DC7483AFE481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90A067-582C-47AD-9408-086990713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D54ED3-A7A4-42CE-B318-9911E69D2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136E0-C412-49B9-BFED-D9B3F2CA5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684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33EAF-E3A3-42CA-A3F7-42831C056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244A0-515D-4104-A3E6-253F09D1BA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E30F57-CD11-40B3-84BD-0F6B86D82F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A1AFEB-3584-4B64-9635-6D1B3FDFC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43EBD-C574-4F4C-B432-DC7483AFE481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49940B-8CD9-4CC6-9479-AE589185E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3ACADD-B7EE-46F4-AD67-B093E53A9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136E0-C412-49B9-BFED-D9B3F2CA5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199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A049-F91D-4FDF-9A38-CBEDFFD92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25294D-F470-49F2-BFA3-BCA107CE88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810E18-E0C4-4E6D-B7B3-2A746B843E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D789F2-A8A0-4552-9F7F-25506E2CD1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DD891A-6393-4E7F-8F25-4BF9D4F5CA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5DEA49-7E18-48F0-834D-057B457EB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43EBD-C574-4F4C-B432-DC7483AFE481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990606-DF68-486E-A185-405D47165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9112D87-DAFC-4949-A50D-5DCC3941B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136E0-C412-49B9-BFED-D9B3F2CA5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200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AC5E0-4306-4CAD-985D-906042117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971314-9662-434E-8E97-C9604EE87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43EBD-C574-4F4C-B432-DC7483AFE481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A102B8-37A9-43C1-ADEB-77803802D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1CB862-63F9-4AF1-A04D-A08C43283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136E0-C412-49B9-BFED-D9B3F2CA5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75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2C4BB94-49E5-4FDC-AEC1-A2E2D257A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43EBD-C574-4F4C-B432-DC7483AFE481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D12AEF-3F0F-4BDD-8587-9D18CE3A2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DDFB48-66DD-4483-B2D7-0A50EFD70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136E0-C412-49B9-BFED-D9B3F2CA5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981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AC1BF-1ABB-46F6-BAB6-9DF8DE0BA9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F2E41D-3A01-4B51-9C35-5C5EA59CCB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EBBA97-B452-4296-AB1A-E32DF4521A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1F44FE-BB80-4DAF-B8C8-87B1D1D49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43EBD-C574-4F4C-B432-DC7483AFE481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185457-A4AF-4D87-AD87-ED23AEAC0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996D1-4BB5-4E76-A9FD-7578D5071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136E0-C412-49B9-BFED-D9B3F2CA5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284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F4AD3-C2F7-46E9-9A33-1AD4A85B8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6BF8572-FF0B-494E-8B09-BF08B9051A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6D1EC4-32F8-4525-882F-5DD97D6597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48AB1C-2CD4-4F46-9DCA-A78BEDF3D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43EBD-C574-4F4C-B432-DC7483AFE481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85CCC9-A748-42FC-80FE-4CC9F0723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7BD01A-77BE-411A-A05A-CE0A0B231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136E0-C412-49B9-BFED-D9B3F2CA5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600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59043F-BAA1-42FA-AADD-3DB68564F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49FFD9-4B3A-483B-A6C8-1CDDA0BE22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003A0F-53DE-417A-9D8B-822CA7AD62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43EBD-C574-4F4C-B432-DC7483AFE481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BAA4DD-6804-42B9-81EA-805BBE20CE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556990-EE3A-470E-B6FD-71827EF59C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C136E0-C412-49B9-BFED-D9B3F2CA5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914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lling-coding.com/" TargetMode="External"/><Relationship Id="rId2" Type="http://schemas.openxmlformats.org/officeDocument/2006/relationships/hyperlink" Target="http://www.ahima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partbnews.com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82B90-9933-4DE8-9377-980D660B24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Chapter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0F5806-9232-481F-858F-2AB49DBBD2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4400" b="1" dirty="0">
                <a:solidFill>
                  <a:srgbClr val="00B0F0"/>
                </a:solidFill>
              </a:rPr>
              <a:t>Overview of Coding</a:t>
            </a:r>
          </a:p>
        </p:txBody>
      </p:sp>
    </p:spTree>
    <p:extLst>
      <p:ext uri="{BB962C8B-B14F-4D97-AF65-F5344CB8AC3E}">
        <p14:creationId xmlns:p14="http://schemas.microsoft.com/office/powerpoint/2010/main" val="15837832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A8702-0785-4A41-8FA6-27F2D44D7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>
                <a:solidFill>
                  <a:srgbClr val="00B0F0"/>
                </a:solidFill>
                <a:ea typeface="+mj-lt"/>
                <a:cs typeface="+mj-lt"/>
              </a:rPr>
              <a:t>Professional Associations</a:t>
            </a:r>
            <a:endParaRPr lang="en-US">
              <a:solidFill>
                <a:srgbClr val="00B0F0"/>
              </a:solidFill>
              <a:cs typeface="Calibri Light" panose="020F03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433AF9-E856-4575-B3EE-71E4D9112D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US" b="1" dirty="0">
              <a:cs typeface="Calibri" panose="020F0502020204030204"/>
            </a:endParaRPr>
          </a:p>
          <a:p>
            <a:endParaRPr lang="en-US" dirty="0">
              <a:cs typeface="Calibri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6FFD79B-4F72-43CD-94CF-82CBD71CAF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029839"/>
              </p:ext>
            </p:extLst>
          </p:nvPr>
        </p:nvGraphicFramePr>
        <p:xfrm>
          <a:off x="1653396" y="1840301"/>
          <a:ext cx="9031339" cy="4629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8344">
                  <a:extLst>
                    <a:ext uri="{9D8B030D-6E8A-4147-A177-3AD203B41FA5}">
                      <a16:colId xmlns:a16="http://schemas.microsoft.com/office/drawing/2014/main" val="1523183768"/>
                    </a:ext>
                  </a:extLst>
                </a:gridCol>
                <a:gridCol w="6982995">
                  <a:extLst>
                    <a:ext uri="{9D8B030D-6E8A-4147-A177-3AD203B41FA5}">
                      <a16:colId xmlns:a16="http://schemas.microsoft.com/office/drawing/2014/main" val="736000587"/>
                    </a:ext>
                  </a:extLst>
                </a:gridCol>
              </a:tblGrid>
              <a:tr h="799579"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1200">
                          <a:effectLst/>
                        </a:rPr>
                        <a:t>Career</a:t>
                      </a:r>
                      <a:endParaRPr lang="en-US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1200">
                          <a:effectLst/>
                        </a:rPr>
                        <a:t>Professional</a:t>
                      </a:r>
                      <a:r>
                        <a:rPr lang="en-US" sz="2800" kern="1200" baseline="0">
                          <a:effectLst/>
                        </a:rPr>
                        <a:t> Association</a:t>
                      </a:r>
                      <a:endParaRPr lang="en-US">
                        <a:effectLst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19368196"/>
                  </a:ext>
                </a:extLst>
              </a:tr>
              <a:tr h="1388745"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</a:rPr>
                        <a:t>Coder</a:t>
                      </a:r>
                      <a:endParaRPr lang="en-US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</a:rPr>
                        <a:t>AAPC</a:t>
                      </a:r>
                      <a:endParaRPr lang="en-US">
                        <a:effectLst/>
                      </a:endParaRPr>
                    </a:p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</a:rPr>
                        <a:t>American Health Information Management </a:t>
                      </a:r>
                      <a:endParaRPr lang="en-US">
                        <a:effectLst/>
                      </a:endParaRPr>
                    </a:p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</a:rPr>
                        <a:t>     Association (AHIMA)</a:t>
                      </a:r>
                      <a:endParaRPr lang="en-US">
                        <a:effectLst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35563618"/>
                  </a:ext>
                </a:extLst>
              </a:tr>
              <a:tr h="1514995"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</a:rPr>
                        <a:t>Health Insurance Specialist</a:t>
                      </a:r>
                      <a:endParaRPr lang="en-US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baseline="0">
                          <a:effectLst/>
                        </a:rPr>
                        <a:t>Alliance of Claims Assistance Professionals (ACAP)</a:t>
                      </a:r>
                      <a:endParaRPr lang="en-US">
                        <a:effectLst/>
                      </a:endParaRPr>
                    </a:p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baseline="0">
                          <a:effectLst/>
                        </a:rPr>
                        <a:t>American Medical Billing Association (AMBA)</a:t>
                      </a:r>
                      <a:endParaRPr lang="en-US">
                        <a:effectLst/>
                      </a:endParaRPr>
                    </a:p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baseline="0">
                          <a:effectLst/>
                        </a:rPr>
                        <a:t>Medical Association of Billers (MAB)</a:t>
                      </a:r>
                      <a:endParaRPr lang="en-US">
                        <a:effectLst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718750716"/>
                  </a:ext>
                </a:extLst>
              </a:tr>
              <a:tr h="925830"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</a:rPr>
                        <a:t>Medical</a:t>
                      </a:r>
                      <a:r>
                        <a:rPr lang="en-US" sz="2000" kern="1200" baseline="0">
                          <a:effectLst/>
                        </a:rPr>
                        <a:t> Assistant</a:t>
                      </a:r>
                      <a:endParaRPr lang="en-US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baseline="0">
                          <a:effectLst/>
                        </a:rPr>
                        <a:t>American Association of Medical Assistants (AAMA)</a:t>
                      </a:r>
                      <a:endParaRPr lang="en-US">
                        <a:effectLst/>
                      </a:endParaRPr>
                    </a:p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baseline="0">
                          <a:effectLst/>
                        </a:rPr>
                        <a:t>American Medical Technologists (AMT)</a:t>
                      </a:r>
                      <a:endParaRPr lang="en-US">
                        <a:effectLst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1091182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02288A4-9BF7-4041-9C42-34E9EBC9BED8}"/>
              </a:ext>
            </a:extLst>
          </p:cNvPr>
          <p:cNvSpPr txBox="1"/>
          <p:nvPr/>
        </p:nvSpPr>
        <p:spPr>
          <a:xfrm>
            <a:off x="4724400" y="32004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9568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95677-39AB-49D4-AADC-C3539561F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>
                <a:solidFill>
                  <a:srgbClr val="00B0F0"/>
                </a:solidFill>
                <a:ea typeface="+mj-lt"/>
                <a:cs typeface="+mj-lt"/>
              </a:rPr>
              <a:t>Coding Discussion Boards</a:t>
            </a:r>
            <a:endParaRPr lang="en-US">
              <a:solidFill>
                <a:srgbClr val="00B0F0"/>
              </a:solidFill>
              <a:cs typeface="Calibri Light" panose="020F0302020204030204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2E084A10-4B57-4A80-AC9F-A4067BADD05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0189311"/>
              </p:ext>
            </p:extLst>
          </p:nvPr>
        </p:nvGraphicFramePr>
        <p:xfrm>
          <a:off x="838200" y="1825625"/>
          <a:ext cx="10439287" cy="4571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50590">
                  <a:extLst>
                    <a:ext uri="{9D8B030D-6E8A-4147-A177-3AD203B41FA5}">
                      <a16:colId xmlns:a16="http://schemas.microsoft.com/office/drawing/2014/main" val="3510749901"/>
                    </a:ext>
                  </a:extLst>
                </a:gridCol>
                <a:gridCol w="5488697">
                  <a:extLst>
                    <a:ext uri="{9D8B030D-6E8A-4147-A177-3AD203B41FA5}">
                      <a16:colId xmlns:a16="http://schemas.microsoft.com/office/drawing/2014/main" val="3047340037"/>
                    </a:ext>
                  </a:extLst>
                </a:gridCol>
              </a:tblGrid>
              <a:tr h="1175657"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1200">
                          <a:effectLst/>
                        </a:rPr>
                        <a:t>Discussion Board</a:t>
                      </a:r>
                      <a:endParaRPr lang="en-US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1200">
                          <a:effectLst/>
                        </a:rPr>
                        <a:t>Website</a:t>
                      </a:r>
                      <a:endParaRPr lang="en-US">
                        <a:effectLst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57292578"/>
                  </a:ext>
                </a:extLst>
              </a:tr>
              <a:tr h="979714"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</a:rPr>
                        <a:t>AHIMA</a:t>
                      </a:r>
                      <a:r>
                        <a:rPr lang="en-US" sz="2000" kern="1200" baseline="0">
                          <a:effectLst/>
                        </a:rPr>
                        <a:t> Engage communities</a:t>
                      </a:r>
                      <a:endParaRPr lang="en-US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  <a:hlinkClick r:id="rId2"/>
                        </a:rPr>
                        <a:t>www.ahima.org</a:t>
                      </a:r>
                      <a:r>
                        <a:rPr lang="en-US" sz="2000" kern="1200">
                          <a:effectLst/>
                        </a:rPr>
                        <a:t> (members)</a:t>
                      </a:r>
                      <a:endParaRPr lang="en-US">
                        <a:effectLst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11373094"/>
                  </a:ext>
                </a:extLst>
              </a:tr>
              <a:tr h="1045027"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</a:rPr>
                        <a:t>Billing-Coding forum</a:t>
                      </a:r>
                      <a:endParaRPr lang="en-US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  <a:hlinkClick r:id="rId3"/>
                        </a:rPr>
                        <a:t>www.billing-coding.com</a:t>
                      </a:r>
                      <a:r>
                        <a:rPr lang="en-US" sz="2000" kern="1200">
                          <a:effectLst/>
                        </a:rPr>
                        <a:t>, scroll over More Resources,</a:t>
                      </a:r>
                      <a:r>
                        <a:rPr lang="en-US" sz="2000" kern="1200" baseline="0">
                          <a:effectLst/>
                        </a:rPr>
                        <a:t> and select Forums from the drop-down menu</a:t>
                      </a:r>
                      <a:endParaRPr lang="en-US">
                        <a:effectLst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20877469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</a:rPr>
                        <a:t>Medicare Part</a:t>
                      </a:r>
                      <a:r>
                        <a:rPr lang="en-US" sz="2000" kern="1200" baseline="0">
                          <a:effectLst/>
                        </a:rPr>
                        <a:t> B</a:t>
                      </a:r>
                      <a:endParaRPr lang="en-US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  <a:hlinkClick r:id="rId4"/>
                        </a:rPr>
                        <a:t>www.partbnews.com</a:t>
                      </a:r>
                      <a:r>
                        <a:rPr lang="en-US" sz="2000" kern="1200">
                          <a:effectLst/>
                        </a:rPr>
                        <a:t>, scroll over Communities,</a:t>
                      </a:r>
                      <a:r>
                        <a:rPr lang="en-US" sz="2000" kern="1200" baseline="0">
                          <a:effectLst/>
                        </a:rPr>
                        <a:t> and select Forum from the drop-down menu</a:t>
                      </a:r>
                      <a:endParaRPr lang="en-US">
                        <a:effectLst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5659380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77FD0B2-C1B5-4BEB-9D3A-2F8F9040FC4F}"/>
              </a:ext>
            </a:extLst>
          </p:cNvPr>
          <p:cNvSpPr txBox="1"/>
          <p:nvPr/>
        </p:nvSpPr>
        <p:spPr>
          <a:xfrm>
            <a:off x="4724400" y="32004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5417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02EF9-CBDC-4CFE-96BE-4F952C055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>
                <a:solidFill>
                  <a:srgbClr val="00B0F0"/>
                </a:solidFill>
                <a:ea typeface="+mj-lt"/>
                <a:cs typeface="+mj-lt"/>
              </a:rPr>
              <a:t>Coding Overview</a:t>
            </a:r>
            <a:endParaRPr lang="en-US">
              <a:solidFill>
                <a:srgbClr val="00B0F0"/>
              </a:solidFill>
              <a:cs typeface="Calibri Light" panose="020F03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55DA31-FACB-4342-8625-2CEF82A41E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ea typeface="+mn-lt"/>
                <a:cs typeface="+mn-lt"/>
              </a:rPr>
              <a:t>•Coding system (or classification system)</a:t>
            </a:r>
            <a:endParaRPr lang="en-US" dirty="0">
              <a:cs typeface="Calibri" panose="020F0502020204030204"/>
            </a:endParaRPr>
          </a:p>
          <a:p>
            <a:r>
              <a:rPr lang="en-US" dirty="0">
                <a:ea typeface="+mn-lt"/>
                <a:cs typeface="+mn-lt"/>
              </a:rPr>
              <a:t>•ICD-10-CM, ICD-10-PCS, CPT, HCPCS level II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•Medical nomenclature (e.g., SNOMED CT)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•HIPAA (1996) code sets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•Large code set (e.g., CPT)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•Small code set (e.g., type of facility)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•Coding references (e.g., </a:t>
            </a:r>
            <a:r>
              <a:rPr lang="en-US" i="1" dirty="0">
                <a:ea typeface="+mn-lt"/>
                <a:cs typeface="+mn-lt"/>
              </a:rPr>
              <a:t>CPT Assistant</a:t>
            </a:r>
            <a:r>
              <a:rPr lang="en-US" dirty="0">
                <a:ea typeface="+mn-lt"/>
                <a:cs typeface="+mn-lt"/>
              </a:rPr>
              <a:t>)</a:t>
            </a:r>
            <a:endParaRPr lang="en-US" dirty="0"/>
          </a:p>
          <a:p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417924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1AFF3-FB7C-404D-98D7-BFD65DA8F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>
                <a:solidFill>
                  <a:srgbClr val="00B0F0"/>
                </a:solidFill>
                <a:ea typeface="+mj-lt"/>
                <a:cs typeface="+mj-lt"/>
              </a:rPr>
              <a:t>Medical Coding Process</a:t>
            </a:r>
            <a:endParaRPr lang="en-US">
              <a:solidFill>
                <a:srgbClr val="00B0F0"/>
              </a:solidFill>
              <a:cs typeface="Calibri Light" panose="020F03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390190-01A6-4A0B-AB10-53FA1CE3C3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ea typeface="+mn-lt"/>
                <a:cs typeface="+mn-lt"/>
              </a:rPr>
              <a:t>•Adhere to code of ethics</a:t>
            </a:r>
            <a:endParaRPr lang="en-US" dirty="0">
              <a:cs typeface="Calibri" panose="020F0502020204030204"/>
            </a:endParaRPr>
          </a:p>
          <a:p>
            <a:r>
              <a:rPr lang="en-US" dirty="0">
                <a:ea typeface="+mn-lt"/>
                <a:cs typeface="+mn-lt"/>
              </a:rPr>
              <a:t>•Follow steps to accurate coding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•Ensure coding quality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•Avoid assumption coding</a:t>
            </a:r>
            <a:endParaRPr lang="en-US"/>
          </a:p>
          <a:p>
            <a:r>
              <a:rPr lang="en-US" dirty="0">
                <a:ea typeface="+mn-lt"/>
                <a:cs typeface="+mn-lt"/>
              </a:rPr>
              <a:t>•Use a physician query process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•Comply with the clinical documentation improvement program and the coding compliance program</a:t>
            </a:r>
            <a:endParaRPr lang="en-US" dirty="0"/>
          </a:p>
          <a:p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70476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11B573-36BC-4AF0-8FA8-C6200EBAC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>
                <a:solidFill>
                  <a:srgbClr val="00B0F0"/>
                </a:solidFill>
                <a:ea typeface="+mj-lt"/>
                <a:cs typeface="+mj-lt"/>
              </a:rPr>
              <a:t>Computer-Assisted Coding (CAC)</a:t>
            </a:r>
            <a:endParaRPr lang="en-US">
              <a:solidFill>
                <a:srgbClr val="00B0F0"/>
              </a:solidFill>
              <a:cs typeface="Calibri Light" panose="020F0302020204030204"/>
            </a:endParaRPr>
          </a:p>
        </p:txBody>
      </p:sp>
      <p:pic>
        <p:nvPicPr>
          <p:cNvPr id="4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4610A79E-25D6-43CB-9418-20BAFCF003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69683" y="1696229"/>
            <a:ext cx="5199238" cy="4797036"/>
          </a:xfrm>
        </p:spPr>
      </p:pic>
    </p:spTree>
    <p:extLst>
      <p:ext uri="{BB962C8B-B14F-4D97-AF65-F5344CB8AC3E}">
        <p14:creationId xmlns:p14="http://schemas.microsoft.com/office/powerpoint/2010/main" val="29005866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BAC10-2B39-45D3-8F86-E6F9DACDA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00B0F0"/>
                </a:solidFill>
                <a:ea typeface="+mj-lt"/>
                <a:cs typeface="+mj-lt"/>
              </a:rPr>
              <a:t>Sample CAC Screen</a:t>
            </a:r>
            <a:endParaRPr lang="en-US" dirty="0">
              <a:solidFill>
                <a:srgbClr val="00B0F0"/>
              </a:solidFill>
              <a:cs typeface="Calibri Light" panose="020F0302020204030204"/>
            </a:endParaRPr>
          </a:p>
        </p:txBody>
      </p:sp>
      <p:pic>
        <p:nvPicPr>
          <p:cNvPr id="4" name="Picture 4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CDECFE2A-330D-4F84-AB8D-A2D5D52BE4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3852" y="1825625"/>
            <a:ext cx="8264295" cy="4739526"/>
          </a:xfrm>
        </p:spPr>
      </p:pic>
    </p:spTree>
    <p:extLst>
      <p:ext uri="{BB962C8B-B14F-4D97-AF65-F5344CB8AC3E}">
        <p14:creationId xmlns:p14="http://schemas.microsoft.com/office/powerpoint/2010/main" val="42026813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FA971-B1FD-4EC2-91D4-1A7DEDBCE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00B0F0"/>
                </a:solidFill>
                <a:ea typeface="+mj-lt"/>
                <a:cs typeface="+mj-lt"/>
              </a:rPr>
              <a:t>Other Classification Systems and Databases</a:t>
            </a:r>
            <a:endParaRPr lang="en-US" dirty="0">
              <a:solidFill>
                <a:srgbClr val="00B0F0"/>
              </a:solidFill>
              <a:cs typeface="Calibri Light" panose="020F03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12F48F-2AB8-4D7D-8B46-FFFCC6BB86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ea typeface="+mn-lt"/>
                <a:cs typeface="+mn-lt"/>
              </a:rPr>
              <a:t>•Classifications (e.g., CDT)</a:t>
            </a:r>
            <a:endParaRPr lang="en-US" dirty="0">
              <a:cs typeface="Calibri" panose="020F0502020204030204"/>
            </a:endParaRPr>
          </a:p>
          <a:p>
            <a:r>
              <a:rPr lang="en-US" dirty="0">
                <a:ea typeface="+mn-lt"/>
                <a:cs typeface="+mn-lt"/>
              </a:rPr>
              <a:t>•Clinical vocabularies (e.g., UMLS)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•Databases (e.g., LOINC)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•Nomenclatures (e.g., </a:t>
            </a:r>
            <a:r>
              <a:rPr lang="en-US" dirty="0" err="1">
                <a:ea typeface="+mn-lt"/>
                <a:cs typeface="+mn-lt"/>
              </a:rPr>
              <a:t>RxNorm</a:t>
            </a:r>
            <a:r>
              <a:rPr lang="en-US" dirty="0">
                <a:ea typeface="+mn-lt"/>
                <a:cs typeface="+mn-lt"/>
              </a:rPr>
              <a:t>)</a:t>
            </a:r>
            <a:endParaRPr lang="en-US" dirty="0"/>
          </a:p>
          <a:p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660814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000FCD-E506-40B5-B4F9-A9D14BDD5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00B0F0"/>
                </a:solidFill>
                <a:ea typeface="+mj-lt"/>
                <a:cs typeface="+mj-lt"/>
              </a:rPr>
              <a:t>Health Data Collection</a:t>
            </a:r>
            <a:endParaRPr lang="en-US" dirty="0">
              <a:solidFill>
                <a:srgbClr val="00B0F0"/>
              </a:solidFill>
              <a:cs typeface="Calibri Light" panose="020F03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EEDF8F-19CA-41FE-AB7A-5346B21A15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ea typeface="+mn-lt"/>
                <a:cs typeface="+mn-lt"/>
              </a:rPr>
              <a:t>•Automated case abstracting software</a:t>
            </a:r>
            <a:endParaRPr lang="en-US" dirty="0">
              <a:cs typeface="Calibri" panose="020F0502020204030204"/>
            </a:endParaRPr>
          </a:p>
          <a:p>
            <a:r>
              <a:rPr lang="en-US" dirty="0">
                <a:ea typeface="+mn-lt"/>
                <a:cs typeface="+mn-lt"/>
              </a:rPr>
              <a:t>•Claims for submission to payers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•CMS-1500 (outpatient)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•UB-04 (or CMS-1450) (inpatient)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•Reports generated for both statistical analysis and reimbursement purposes</a:t>
            </a:r>
            <a:endParaRPr lang="en-US" dirty="0"/>
          </a:p>
          <a:p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61367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D1A4A-73F8-4CC8-ABEB-7E3D20DB3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00B0F0"/>
                </a:solidFill>
                <a:ea typeface="+mj-lt"/>
                <a:cs typeface="+mj-lt"/>
              </a:rPr>
              <a:t>Documentation as a Basis for Coding</a:t>
            </a:r>
            <a:endParaRPr lang="en-US" dirty="0">
              <a:solidFill>
                <a:srgbClr val="00B0F0"/>
              </a:solidFill>
              <a:cs typeface="Calibri Light" panose="020F03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5C606B-909C-4989-B0FF-9976D167C7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ea typeface="+mn-lt"/>
                <a:cs typeface="+mn-lt"/>
              </a:rPr>
              <a:t>•Reporting hospital data </a:t>
            </a:r>
            <a:endParaRPr lang="en-US">
              <a:cs typeface="Calibri" panose="020F0502020204030204"/>
            </a:endParaRPr>
          </a:p>
          <a:p>
            <a:r>
              <a:rPr lang="en-US" dirty="0">
                <a:ea typeface="+mn-lt"/>
                <a:cs typeface="+mn-lt"/>
              </a:rPr>
              <a:t>•Automated case abstracting software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•UB-04 claim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•Reporting physician office data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•Medical  management software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•CMS-1500 claim</a:t>
            </a:r>
            <a:endParaRPr lang="en-US" dirty="0"/>
          </a:p>
          <a:p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4668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DC2A86-EB55-4904-995A-1129F30B2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>
                <a:solidFill>
                  <a:srgbClr val="00B0F0"/>
                </a:solidFill>
                <a:ea typeface="+mj-lt"/>
                <a:cs typeface="+mj-lt"/>
              </a:rPr>
              <a:t>Chapter Outline</a:t>
            </a:r>
            <a:endParaRPr lang="en-US">
              <a:solidFill>
                <a:srgbClr val="00B0F0"/>
              </a:solidFill>
              <a:cs typeface="Calibri Light" panose="020F03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1BD6C9-2751-4A0E-89B8-44A2426F6C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Career as a Coder</a:t>
            </a:r>
          </a:p>
          <a:p>
            <a:r>
              <a:rPr lang="en-US" dirty="0"/>
              <a:t>Professional Associations</a:t>
            </a:r>
          </a:p>
          <a:p>
            <a:r>
              <a:rPr lang="en-US" dirty="0"/>
              <a:t>Coding Systems and Processes</a:t>
            </a:r>
          </a:p>
          <a:p>
            <a:r>
              <a:rPr lang="en-US" dirty="0"/>
              <a:t>Other Classification Systems and Databases</a:t>
            </a:r>
          </a:p>
          <a:p>
            <a:r>
              <a:rPr lang="en-US" dirty="0"/>
              <a:t>Documentation as Basis for Coding</a:t>
            </a:r>
          </a:p>
          <a:p>
            <a:r>
              <a:rPr lang="en-US" dirty="0"/>
              <a:t>Health Data Collection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291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3902F-04DE-46FA-A246-81C046E7D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>
                <a:solidFill>
                  <a:srgbClr val="00B0F0"/>
                </a:solidFill>
                <a:ea typeface="+mj-lt"/>
                <a:cs typeface="+mj-lt"/>
              </a:rPr>
              <a:t>Chapter Objectives</a:t>
            </a:r>
            <a:endParaRPr lang="en-US">
              <a:solidFill>
                <a:srgbClr val="00B0F0"/>
              </a:solidFill>
              <a:cs typeface="Calibri Light" panose="020F03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0C652-E174-492B-B68B-658C7DA43D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200" dirty="0"/>
              <a:t>At the conclusion of this chapter, the student should be able to:</a:t>
            </a:r>
          </a:p>
          <a:p>
            <a:pPr fontAlgn="t"/>
            <a:r>
              <a:rPr lang="en-US" dirty="0"/>
              <a:t>Define key terms related to the overview of coding.</a:t>
            </a:r>
          </a:p>
          <a:p>
            <a:pPr fontAlgn="t"/>
            <a:r>
              <a:rPr lang="en-US" dirty="0"/>
              <a:t>Summarize the training, job responsibilities, and career path for a coder.</a:t>
            </a:r>
          </a:p>
          <a:p>
            <a:pPr fontAlgn="t"/>
            <a:r>
              <a:rPr lang="en-US" dirty="0"/>
              <a:t>Differentiate among types of professional associations for coders, health insurance specialists, and medical assistants.</a:t>
            </a:r>
          </a:p>
          <a:p>
            <a:pPr fontAlgn="t"/>
            <a:r>
              <a:rPr lang="en-US" dirty="0"/>
              <a:t>Summarize coding systems and processes.</a:t>
            </a:r>
          </a:p>
          <a:p>
            <a:pPr fontAlgn="t"/>
            <a:r>
              <a:rPr lang="en-US" dirty="0"/>
              <a:t>Identify other classification systems and, databases.</a:t>
            </a:r>
          </a:p>
          <a:p>
            <a:pPr fontAlgn="t"/>
            <a:r>
              <a:rPr lang="en-US" dirty="0"/>
              <a:t>Identify how documentation serves as the basis for assigning codes.</a:t>
            </a:r>
          </a:p>
          <a:p>
            <a:pPr fontAlgn="t"/>
            <a:r>
              <a:rPr lang="en-US" dirty="0"/>
              <a:t>Describe health data collection for the purpose of reporting hospital and physician office data.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943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005274-7F32-4972-9513-F7E63CE4B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>
                <a:solidFill>
                  <a:srgbClr val="00B0F0"/>
                </a:solidFill>
                <a:ea typeface="+mj-lt"/>
                <a:cs typeface="+mj-lt"/>
              </a:rPr>
              <a:t>Key Terms</a:t>
            </a:r>
            <a:endParaRPr lang="en-US">
              <a:solidFill>
                <a:srgbClr val="00B0F0"/>
              </a:solidFill>
              <a:cs typeface="Calibri Light" panose="020F03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0134B3-0C9D-4C1C-9DA2-D9381EFF41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Each chapter contains an extensive list of key terms.</a:t>
            </a:r>
          </a:p>
          <a:p>
            <a:r>
              <a:rPr lang="en-US" dirty="0"/>
              <a:t>Key term are boldfaced and defined within each chapter.</a:t>
            </a:r>
          </a:p>
          <a:p>
            <a:r>
              <a:rPr lang="en-US" dirty="0"/>
              <a:t>Create “flash cards” using 3x5 index cards:</a:t>
            </a:r>
          </a:p>
          <a:p>
            <a:pPr lvl="1"/>
            <a:r>
              <a:rPr lang="en-US" dirty="0"/>
              <a:t>Handwrite key term on one side.</a:t>
            </a:r>
          </a:p>
          <a:p>
            <a:pPr lvl="1"/>
            <a:r>
              <a:rPr lang="en-US" dirty="0"/>
              <a:t>Handwrite definition on the other side.</a:t>
            </a:r>
          </a:p>
          <a:p>
            <a:pPr lvl="1"/>
            <a:r>
              <a:rPr lang="en-US" dirty="0"/>
              <a:t>Handwriting is an active learning process.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161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58922-D886-4586-B2F9-BDAC63654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>
                <a:ea typeface="+mj-lt"/>
                <a:cs typeface="+mj-lt"/>
              </a:rPr>
              <a:t>I</a:t>
            </a:r>
            <a:r>
              <a:rPr lang="en-US" b="1">
                <a:solidFill>
                  <a:srgbClr val="00B0F0"/>
                </a:solidFill>
                <a:ea typeface="+mj-lt"/>
                <a:cs typeface="+mj-lt"/>
              </a:rPr>
              <a:t>ntroduction</a:t>
            </a:r>
            <a:endParaRPr lang="en-US">
              <a:solidFill>
                <a:srgbClr val="00B0F0"/>
              </a:solidFill>
              <a:cs typeface="Calibri Light" panose="020F03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B99676-85A4-46AC-9EB0-0DBE7B815F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Chapter content:</a:t>
            </a:r>
          </a:p>
          <a:p>
            <a:pPr lvl="1"/>
            <a:r>
              <a:rPr lang="en-US" dirty="0"/>
              <a:t>Includes an overview of coding systems.</a:t>
            </a:r>
          </a:p>
          <a:p>
            <a:pPr lvl="1"/>
            <a:r>
              <a:rPr lang="en-US" dirty="0"/>
              <a:t>Focuses on coding careers, associations, credentials, networking, and careers.</a:t>
            </a:r>
          </a:p>
          <a:p>
            <a:pPr lvl="1"/>
            <a:r>
              <a:rPr lang="en-US" dirty="0"/>
              <a:t>Covers documentation as a basis for coding (e.g., clinical documentation improvement). </a:t>
            </a:r>
          </a:p>
          <a:p>
            <a:pPr lvl="1"/>
            <a:r>
              <a:rPr lang="en-US" dirty="0"/>
              <a:t>Explains health data collection (e.g., data reporting).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474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444BC-2736-4CBD-9B99-EB9E2AC1E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>
                <a:solidFill>
                  <a:srgbClr val="00B0F0"/>
                </a:solidFill>
                <a:ea typeface="+mj-lt"/>
                <a:cs typeface="+mj-lt"/>
              </a:rPr>
              <a:t>Career as a Coder</a:t>
            </a:r>
            <a:endParaRPr lang="en-US">
              <a:solidFill>
                <a:srgbClr val="00B0F0"/>
              </a:solidFill>
              <a:cs typeface="Calibri Light" panose="020F03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23A0E9-70E5-4D15-8762-D75AECCA59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ea typeface="+mn-lt"/>
                <a:cs typeface="+mn-lt"/>
              </a:rPr>
              <a:t>•Assigns codes to diagnoses, procedures, and services</a:t>
            </a:r>
            <a:endParaRPr lang="en-US" dirty="0">
              <a:cs typeface="Calibri" panose="020F0502020204030204"/>
            </a:endParaRPr>
          </a:p>
          <a:p>
            <a:r>
              <a:rPr lang="en-US" dirty="0">
                <a:ea typeface="+mn-lt"/>
                <a:cs typeface="+mn-lt"/>
              </a:rPr>
              <a:t>•CPT (procedures and services)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•HCPCS level II (procedures and services)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•ICD-10-CM (diagnoses)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•ICD-10-PCS (procedures)(Inpatient)</a:t>
            </a:r>
            <a:endParaRPr lang="en-US" dirty="0"/>
          </a:p>
          <a:p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82038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34CF4-CC3A-4333-BD4E-9F17F9184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>
                <a:solidFill>
                  <a:srgbClr val="00B0F0"/>
                </a:solidFill>
                <a:ea typeface="+mj-lt"/>
                <a:cs typeface="+mj-lt"/>
              </a:rPr>
              <a:t>Coding Training</a:t>
            </a:r>
            <a:endParaRPr lang="en-US">
              <a:solidFill>
                <a:srgbClr val="00B0F0"/>
              </a:solidFill>
              <a:cs typeface="Calibri Light" panose="020F03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E138AF-F3C9-4EA8-B0B3-3E976D922E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ea typeface="+mn-lt"/>
                <a:cs typeface="+mn-lt"/>
              </a:rPr>
              <a:t>•College-based and noncredit programs</a:t>
            </a:r>
            <a:endParaRPr lang="en-US" dirty="0">
              <a:cs typeface="Calibri" panose="020F0502020204030204"/>
            </a:endParaRPr>
          </a:p>
          <a:p>
            <a:r>
              <a:rPr lang="en-US" dirty="0">
                <a:ea typeface="+mn-lt"/>
                <a:cs typeface="+mn-lt"/>
              </a:rPr>
              <a:t>•Health sciences courses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•Coding and reimbursement courses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•Coding internship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•Health care facility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•Internship supervisor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•Provides on-the-job training</a:t>
            </a:r>
            <a:endParaRPr lang="en-US" dirty="0"/>
          </a:p>
          <a:p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180730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4CD765-B3FE-49F5-A6A2-E45214782F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>
                <a:solidFill>
                  <a:srgbClr val="00B0F0"/>
                </a:solidFill>
                <a:ea typeface="+mj-lt"/>
                <a:cs typeface="+mj-lt"/>
              </a:rPr>
              <a:t>Credentials</a:t>
            </a:r>
            <a:endParaRPr lang="en-US">
              <a:solidFill>
                <a:srgbClr val="00B0F0"/>
              </a:solidFill>
              <a:cs typeface="Calibri Light" panose="020F03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C4E6F0-2FD6-476A-A2C8-3F24DB728F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ea typeface="+mn-lt"/>
                <a:cs typeface="+mn-lt"/>
              </a:rPr>
              <a:t>•American Health Information Management Association (AHIMA)</a:t>
            </a:r>
            <a:endParaRPr lang="en-US">
              <a:cs typeface="Calibri" panose="020F0502020204030204"/>
            </a:endParaRPr>
          </a:p>
          <a:p>
            <a:r>
              <a:rPr lang="en-US" dirty="0">
                <a:ea typeface="+mn-lt"/>
                <a:cs typeface="+mn-lt"/>
              </a:rPr>
              <a:t>•CCA, CCS, CCS-P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•AAPC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•CPC, CIC, COC, and more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•American Medical Billing Association (AMBA)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•CMRS</a:t>
            </a:r>
            <a:endParaRPr lang="en-US" dirty="0"/>
          </a:p>
          <a:p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19491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D0D58-7F8A-4C13-BD86-3115FE7C6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>
                <a:solidFill>
                  <a:srgbClr val="00B0F0"/>
                </a:solidFill>
                <a:ea typeface="+mj-lt"/>
                <a:cs typeface="+mj-lt"/>
              </a:rPr>
              <a:t>Employment Opportunities</a:t>
            </a:r>
            <a:endParaRPr lang="en-US">
              <a:solidFill>
                <a:srgbClr val="00B0F0"/>
              </a:solidFill>
              <a:cs typeface="Calibri Light" panose="020F03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7D2459-D7CC-4590-884D-093BE12F24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ea typeface="+mn-lt"/>
                <a:cs typeface="+mn-lt"/>
              </a:rPr>
              <a:t>•Health care settings (e.g., hospital)</a:t>
            </a:r>
            <a:endParaRPr lang="en-US" dirty="0">
              <a:cs typeface="Calibri" panose="020F0502020204030204"/>
            </a:endParaRPr>
          </a:p>
          <a:p>
            <a:r>
              <a:rPr lang="en-US" dirty="0">
                <a:ea typeface="+mn-lt"/>
                <a:cs typeface="+mn-lt"/>
              </a:rPr>
              <a:t>•Consulting firms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•Government agencies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•Health insurance companies</a:t>
            </a:r>
            <a:endParaRPr lang="en-US" dirty="0"/>
          </a:p>
          <a:p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872585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675ABDBC945244BE455E50B036E6BC" ma:contentTypeVersion="11" ma:contentTypeDescription="Create a new document." ma:contentTypeScope="" ma:versionID="1d8b0ee90624fd26289bab438ac43b26">
  <xsd:schema xmlns:xsd="http://www.w3.org/2001/XMLSchema" xmlns:xs="http://www.w3.org/2001/XMLSchema" xmlns:p="http://schemas.microsoft.com/office/2006/metadata/properties" xmlns:ns3="16686a2a-2257-43ad-97b8-d43810e53105" xmlns:ns4="0c70ed41-833f-4eba-8b47-0206fd340876" targetNamespace="http://schemas.microsoft.com/office/2006/metadata/properties" ma:root="true" ma:fieldsID="cba974eef648742983e80b0aa0ff3746" ns3:_="" ns4:_="">
    <xsd:import namespace="16686a2a-2257-43ad-97b8-d43810e53105"/>
    <xsd:import namespace="0c70ed41-833f-4eba-8b47-0206fd34087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686a2a-2257-43ad-97b8-d43810e531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70ed41-833f-4eba-8b47-0206fd34087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C4DF53B-5AAB-47A6-823F-AA26FBE8BEC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29D3DBA-C5CA-47D0-9391-C9B1A295D1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6686a2a-2257-43ad-97b8-d43810e53105"/>
    <ds:schemaRef ds:uri="0c70ed41-833f-4eba-8b47-0206fd34087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5AE0FEE-F0F3-4A6F-9E74-0D1562387E3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233</Words>
  <Application>Microsoft Office PowerPoint</Application>
  <PresentationFormat>Widescreen</PresentationFormat>
  <Paragraphs>31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Chapter 1</vt:lpstr>
      <vt:lpstr>Chapter Outline</vt:lpstr>
      <vt:lpstr>Chapter Objectives</vt:lpstr>
      <vt:lpstr>Key Terms</vt:lpstr>
      <vt:lpstr>Introduction</vt:lpstr>
      <vt:lpstr>Career as a Coder</vt:lpstr>
      <vt:lpstr>Coding Training</vt:lpstr>
      <vt:lpstr>Credentials</vt:lpstr>
      <vt:lpstr>Employment Opportunities</vt:lpstr>
      <vt:lpstr>Professional Associations</vt:lpstr>
      <vt:lpstr>Coding Discussion Boards</vt:lpstr>
      <vt:lpstr>Coding Overview</vt:lpstr>
      <vt:lpstr>Medical Coding Process</vt:lpstr>
      <vt:lpstr>Computer-Assisted Coding (CAC)</vt:lpstr>
      <vt:lpstr>Sample CAC Screen</vt:lpstr>
      <vt:lpstr>Other Classification Systems and Databases</vt:lpstr>
      <vt:lpstr>Health Data Collection</vt:lpstr>
      <vt:lpstr>Documentation as a Basis for Coding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Hilari Simmons</dc:creator>
  <cp:lastModifiedBy>Hilari Simmons</cp:lastModifiedBy>
  <cp:revision>167</cp:revision>
  <dcterms:created xsi:type="dcterms:W3CDTF">2020-02-29T18:39:19Z</dcterms:created>
  <dcterms:modified xsi:type="dcterms:W3CDTF">2020-03-01T15:58:02Z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0x01010087675ABDBC945244BE455E50B036E6BC</vt:lpwstr>
  </property>
</Properties>
</file>