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82"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479D"/>
    <a:srgbClr val="F3F9FA"/>
    <a:srgbClr val="E7F3F4"/>
    <a:srgbClr val="BBE0E3"/>
    <a:srgbClr val="0000FF"/>
    <a:srgbClr val="006298"/>
    <a:srgbClr val="004A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91" autoAdjust="0"/>
    <p:restoredTop sz="94660"/>
  </p:normalViewPr>
  <p:slideViewPr>
    <p:cSldViewPr snapToGrid="0">
      <p:cViewPr varScale="1">
        <p:scale>
          <a:sx n="44" d="100"/>
          <a:sy n="44" d="100"/>
        </p:scale>
        <p:origin x="894"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838200" y="2125663"/>
            <a:ext cx="10515600" cy="914400"/>
          </a:xfrm>
        </p:spPr>
        <p:txBody>
          <a:bodyPr anchor="ctr">
            <a:noAutofit/>
          </a:bodyPr>
          <a:lstStyle>
            <a:lvl1pPr algn="ctr">
              <a:defRPr sz="340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4724400" y="3589338"/>
            <a:ext cx="2743200" cy="731520"/>
          </a:xfrm>
        </p:spPr>
        <p:txBody>
          <a:bodyPr>
            <a:noAutofit/>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date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hasCustomPrompt="1"/>
          </p:nvPr>
        </p:nvSpPr>
        <p:spPr>
          <a:xfrm>
            <a:off x="2888443" y="6301527"/>
            <a:ext cx="8805672" cy="457200"/>
          </a:xfrm>
        </p:spPr>
        <p:txBody>
          <a:bodyPr anchor="b">
            <a:noAutofit/>
          </a:bodyPr>
          <a:lstStyle>
            <a:lvl1pPr marL="0" indent="0">
              <a:buNone/>
              <a:defRPr sz="14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527062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a:t>Click to edit Master title style</a:t>
            </a:r>
            <a:endParaRPr lang="en-US" dirty="0"/>
          </a:p>
        </p:txBody>
      </p:sp>
      <p:sp>
        <p:nvSpPr>
          <p:cNvPr id="3" name="Content Placeholder 2"/>
          <p:cNvSpPr>
            <a:spLocks noGrp="1"/>
          </p:cNvSpPr>
          <p:nvPr>
            <p:ph idx="1"/>
          </p:nvPr>
        </p:nvSpPr>
        <p:spPr>
          <a:xfrm>
            <a:off x="838200" y="1317625"/>
            <a:ext cx="5029200" cy="548640"/>
          </a:xfrm>
        </p:spPr>
        <p:txBody>
          <a:bodyPr>
            <a:noAutofit/>
          </a:bodyPr>
          <a:lstStyle>
            <a:lvl1pPr marL="0" indent="0" algn="ctr">
              <a:buNone/>
              <a:defRPr sz="2800" b="1">
                <a:solidFill>
                  <a:srgbClr val="006298"/>
                </a:solidFill>
              </a:defRPr>
            </a:lvl1pPr>
          </a:lstStyle>
          <a:p>
            <a:pPr lvl="0"/>
            <a:r>
              <a:rPr lang="en-US"/>
              <a:t>Click to edit Master text styles</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
        <p:nvSpPr>
          <p:cNvPr id="5" name="Content Placeholder 2"/>
          <p:cNvSpPr>
            <a:spLocks noGrp="1"/>
          </p:cNvSpPr>
          <p:nvPr>
            <p:ph idx="10"/>
          </p:nvPr>
        </p:nvSpPr>
        <p:spPr>
          <a:xfrm>
            <a:off x="838200" y="2017486"/>
            <a:ext cx="5029200" cy="4055019"/>
          </a:xfrm>
        </p:spPr>
        <p:txBody>
          <a:bodyPr>
            <a:no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p:cNvSpPr>
            <a:spLocks noGrp="1"/>
          </p:cNvSpPr>
          <p:nvPr>
            <p:ph idx="11"/>
          </p:nvPr>
        </p:nvSpPr>
        <p:spPr>
          <a:xfrm>
            <a:off x="6324600" y="1317625"/>
            <a:ext cx="5029200" cy="548640"/>
          </a:xfrm>
        </p:spPr>
        <p:txBody>
          <a:bodyPr>
            <a:noAutofit/>
          </a:bodyPr>
          <a:lstStyle>
            <a:lvl1pPr marL="0" indent="0" algn="ctr">
              <a:buNone/>
              <a:defRPr sz="2800" b="1">
                <a:solidFill>
                  <a:srgbClr val="006298"/>
                </a:solidFill>
              </a:defRPr>
            </a:lvl1pPr>
            <a:lvl2pPr>
              <a:defRPr sz="2400"/>
            </a:lvl2pPr>
            <a:lvl3pPr>
              <a:defRPr sz="2000"/>
            </a:lvl3pPr>
            <a:lvl4pPr>
              <a:defRPr sz="1800"/>
            </a:lvl4pPr>
            <a:lvl5pPr>
              <a:defRPr sz="1800"/>
            </a:lvl5pPr>
          </a:lstStyle>
          <a:p>
            <a:pPr lvl="0"/>
            <a:r>
              <a:rPr lang="en-US"/>
              <a:t>Click to edit Master text styles</a:t>
            </a:r>
          </a:p>
        </p:txBody>
      </p:sp>
      <p:sp>
        <p:nvSpPr>
          <p:cNvPr id="7" name="Content Placeholder 2"/>
          <p:cNvSpPr>
            <a:spLocks noGrp="1"/>
          </p:cNvSpPr>
          <p:nvPr>
            <p:ph idx="12"/>
          </p:nvPr>
        </p:nvSpPr>
        <p:spPr>
          <a:xfrm>
            <a:off x="6324600" y="2017486"/>
            <a:ext cx="5029200" cy="4055019"/>
          </a:xfrm>
        </p:spPr>
        <p:txBody>
          <a:bodyPr>
            <a:no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976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a:t>Click to edit Master title style</a:t>
            </a:r>
            <a:endParaRPr lang="en-US" dirty="0"/>
          </a:p>
        </p:txBody>
      </p:sp>
      <p:sp>
        <p:nvSpPr>
          <p:cNvPr id="3" name="Content Placeholder 2"/>
          <p:cNvSpPr>
            <a:spLocks noGrp="1"/>
          </p:cNvSpPr>
          <p:nvPr>
            <p:ph idx="1" hasCustomPrompt="1"/>
          </p:nvPr>
        </p:nvSpPr>
        <p:spPr>
          <a:xfrm>
            <a:off x="838200" y="1317625"/>
            <a:ext cx="10515600" cy="548640"/>
          </a:xfrm>
        </p:spPr>
        <p:txBody>
          <a:bodyPr>
            <a:noAutofit/>
          </a:bodyPr>
          <a:lstStyle>
            <a:lvl1pPr marL="0" indent="0" algn="l">
              <a:buNone/>
              <a:defRPr sz="2800" b="1">
                <a:solidFill>
                  <a:srgbClr val="006298"/>
                </a:solidFill>
              </a:defRPr>
            </a:lvl1pPr>
          </a:lstStyle>
          <a:p>
            <a:pPr lvl="0"/>
            <a:r>
              <a:rPr lang="en-US" dirty="0"/>
              <a:t>Section Header</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
        <p:nvSpPr>
          <p:cNvPr id="5" name="Content Placeholder 2"/>
          <p:cNvSpPr>
            <a:spLocks noGrp="1"/>
          </p:cNvSpPr>
          <p:nvPr>
            <p:ph idx="10"/>
          </p:nvPr>
        </p:nvSpPr>
        <p:spPr>
          <a:xfrm>
            <a:off x="838200" y="1988185"/>
            <a:ext cx="10515600" cy="1554480"/>
          </a:xfrm>
        </p:spPr>
        <p:txBody>
          <a:bodyPr>
            <a:no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p:cNvSpPr>
            <a:spLocks noGrp="1"/>
          </p:cNvSpPr>
          <p:nvPr>
            <p:ph idx="11" hasCustomPrompt="1"/>
          </p:nvPr>
        </p:nvSpPr>
        <p:spPr>
          <a:xfrm>
            <a:off x="838200" y="3872137"/>
            <a:ext cx="10515600" cy="548640"/>
          </a:xfrm>
        </p:spPr>
        <p:txBody>
          <a:bodyPr>
            <a:noAutofit/>
          </a:bodyPr>
          <a:lstStyle>
            <a:lvl1pPr marL="0" indent="0" algn="l">
              <a:buNone/>
              <a:defRPr sz="2800" b="1">
                <a:solidFill>
                  <a:srgbClr val="006298"/>
                </a:solidFill>
              </a:defRPr>
            </a:lvl1pPr>
            <a:lvl2pPr>
              <a:defRPr sz="2400"/>
            </a:lvl2pPr>
            <a:lvl3pPr>
              <a:defRPr sz="2000"/>
            </a:lvl3pPr>
            <a:lvl4pPr>
              <a:defRPr sz="1800"/>
            </a:lvl4pPr>
            <a:lvl5pPr>
              <a:defRPr sz="1800"/>
            </a:lvl5pPr>
          </a:lstStyle>
          <a:p>
            <a:pPr lvl="0"/>
            <a:r>
              <a:rPr lang="en-US" dirty="0"/>
              <a:t>Section Header</a:t>
            </a:r>
          </a:p>
        </p:txBody>
      </p:sp>
      <p:sp>
        <p:nvSpPr>
          <p:cNvPr id="7" name="Content Placeholder 2"/>
          <p:cNvSpPr>
            <a:spLocks noGrp="1"/>
          </p:cNvSpPr>
          <p:nvPr>
            <p:ph idx="12"/>
          </p:nvPr>
        </p:nvSpPr>
        <p:spPr>
          <a:xfrm>
            <a:off x="838200" y="4518025"/>
            <a:ext cx="10515600" cy="1554480"/>
          </a:xfrm>
        </p:spPr>
        <p:txBody>
          <a:bodyPr>
            <a:noAutofit/>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3436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a:t>Click to edit Master title style</a:t>
            </a:r>
            <a:endParaRPr lang="en-US" dirty="0"/>
          </a:p>
        </p:txBody>
      </p:sp>
      <p:sp>
        <p:nvSpPr>
          <p:cNvPr id="3" name="Content Placeholder 2"/>
          <p:cNvSpPr>
            <a:spLocks noGrp="1"/>
          </p:cNvSpPr>
          <p:nvPr>
            <p:ph idx="1"/>
          </p:nvPr>
        </p:nvSpPr>
        <p:spPr>
          <a:xfrm>
            <a:off x="838200" y="1317625"/>
            <a:ext cx="3300984" cy="548640"/>
          </a:xfrm>
        </p:spPr>
        <p:txBody>
          <a:bodyPr>
            <a:noAutofit/>
          </a:bodyPr>
          <a:lstStyle>
            <a:lvl1pPr marL="0" indent="0" algn="ctr">
              <a:buNone/>
              <a:defRPr sz="2000" b="1">
                <a:solidFill>
                  <a:srgbClr val="006298"/>
                </a:solidFill>
              </a:defRPr>
            </a:lvl1pPr>
          </a:lstStyle>
          <a:p>
            <a:pPr lvl="0"/>
            <a:r>
              <a:rPr lang="en-US"/>
              <a:t>Click to edit Master text styles</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
        <p:nvSpPr>
          <p:cNvPr id="5" name="Content Placeholder 2"/>
          <p:cNvSpPr>
            <a:spLocks noGrp="1"/>
          </p:cNvSpPr>
          <p:nvPr>
            <p:ph idx="10"/>
          </p:nvPr>
        </p:nvSpPr>
        <p:spPr>
          <a:xfrm>
            <a:off x="838200"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p:cNvSpPr>
            <a:spLocks noGrp="1"/>
          </p:cNvSpPr>
          <p:nvPr>
            <p:ph idx="11"/>
          </p:nvPr>
        </p:nvSpPr>
        <p:spPr>
          <a:xfrm>
            <a:off x="4445508" y="1317625"/>
            <a:ext cx="3300984" cy="548640"/>
          </a:xfrm>
        </p:spPr>
        <p:txBody>
          <a:bodyPr>
            <a:noAutofit/>
          </a:bodyPr>
          <a:lstStyle>
            <a:lvl1pPr marL="0" indent="0" algn="ctr">
              <a:buNone/>
              <a:defRPr sz="2000" b="1">
                <a:solidFill>
                  <a:srgbClr val="006298"/>
                </a:solidFill>
              </a:defRPr>
            </a:lvl1pPr>
            <a:lvl2pPr>
              <a:defRPr sz="2400"/>
            </a:lvl2pPr>
            <a:lvl3pPr>
              <a:defRPr sz="2000"/>
            </a:lvl3pPr>
            <a:lvl4pPr>
              <a:defRPr sz="1800"/>
            </a:lvl4pPr>
            <a:lvl5pPr>
              <a:defRPr sz="1800"/>
            </a:lvl5pPr>
          </a:lstStyle>
          <a:p>
            <a:pPr lvl="0"/>
            <a:r>
              <a:rPr lang="en-US"/>
              <a:t>Click to edit Master text styles</a:t>
            </a:r>
          </a:p>
        </p:txBody>
      </p:sp>
      <p:sp>
        <p:nvSpPr>
          <p:cNvPr id="7" name="Content Placeholder 2"/>
          <p:cNvSpPr>
            <a:spLocks noGrp="1"/>
          </p:cNvSpPr>
          <p:nvPr>
            <p:ph idx="12"/>
          </p:nvPr>
        </p:nvSpPr>
        <p:spPr>
          <a:xfrm>
            <a:off x="4445508"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3"/>
          </p:nvPr>
        </p:nvSpPr>
        <p:spPr>
          <a:xfrm>
            <a:off x="8052816" y="1317625"/>
            <a:ext cx="3300984" cy="548640"/>
          </a:xfrm>
        </p:spPr>
        <p:txBody>
          <a:bodyPr>
            <a:noAutofit/>
          </a:bodyPr>
          <a:lstStyle>
            <a:lvl1pPr marL="0" indent="0" algn="ctr">
              <a:buNone/>
              <a:defRPr sz="2000" b="1">
                <a:solidFill>
                  <a:srgbClr val="006298"/>
                </a:solidFill>
              </a:defRPr>
            </a:lvl1pPr>
            <a:lvl2pPr>
              <a:defRPr sz="1800"/>
            </a:lvl2pPr>
            <a:lvl3pPr>
              <a:defRPr sz="1600"/>
            </a:lvl3pPr>
            <a:lvl4pPr>
              <a:defRPr sz="1400"/>
            </a:lvl4pPr>
            <a:lvl5pPr>
              <a:defRPr sz="1400"/>
            </a:lvl5pPr>
          </a:lstStyle>
          <a:p>
            <a:pPr lvl="0"/>
            <a:r>
              <a:rPr lang="en-US"/>
              <a:t>Click to edit Master text styles</a:t>
            </a:r>
          </a:p>
        </p:txBody>
      </p:sp>
      <p:sp>
        <p:nvSpPr>
          <p:cNvPr id="10" name="Content Placeholder 2"/>
          <p:cNvSpPr>
            <a:spLocks noGrp="1"/>
          </p:cNvSpPr>
          <p:nvPr>
            <p:ph idx="14"/>
          </p:nvPr>
        </p:nvSpPr>
        <p:spPr>
          <a:xfrm>
            <a:off x="8052816"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07345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
        <p:nvSpPr>
          <p:cNvPr id="3" name="Content Placeholder 2"/>
          <p:cNvSpPr>
            <a:spLocks noGrp="1"/>
          </p:cNvSpPr>
          <p:nvPr>
            <p:ph idx="1"/>
          </p:nvPr>
        </p:nvSpPr>
        <p:spPr>
          <a:xfrm>
            <a:off x="838200" y="1317624"/>
            <a:ext cx="10515600" cy="3399519"/>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a:t>Fifth level</a:t>
            </a:r>
            <a:endParaRPr lang="en-US" dirty="0"/>
          </a:p>
        </p:txBody>
      </p:sp>
      <p:sp>
        <p:nvSpPr>
          <p:cNvPr id="5" name="Content Placeholder 2"/>
          <p:cNvSpPr>
            <a:spLocks noGrp="1"/>
          </p:cNvSpPr>
          <p:nvPr>
            <p:ph idx="10" hasCustomPrompt="1"/>
          </p:nvPr>
        </p:nvSpPr>
        <p:spPr>
          <a:xfrm>
            <a:off x="838200" y="5138056"/>
            <a:ext cx="10515600" cy="954765"/>
          </a:xfrm>
        </p:spPr>
        <p:txBody>
          <a:bodyPr>
            <a:noAutofit/>
          </a:bodyPr>
          <a:lstStyle>
            <a:lvl1pPr marL="0" indent="0">
              <a:buNone/>
              <a:defRPr sz="2000">
                <a:solidFill>
                  <a:srgbClr val="006298"/>
                </a:solidFill>
              </a:defRPr>
            </a:lvl1pPr>
          </a:lstStyle>
          <a:p>
            <a:pPr lvl="0"/>
            <a:r>
              <a:rPr lang="en-US" dirty="0"/>
              <a:t>Click to add caption to accompany content. </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Tree>
    <p:extLst>
      <p:ext uri="{BB962C8B-B14F-4D97-AF65-F5344CB8AC3E}">
        <p14:creationId xmlns:p14="http://schemas.microsoft.com/office/powerpoint/2010/main" val="2447068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
        <p:nvSpPr>
          <p:cNvPr id="5" name="Content Placeholder 2"/>
          <p:cNvSpPr>
            <a:spLocks noGrp="1"/>
          </p:cNvSpPr>
          <p:nvPr>
            <p:ph idx="10" hasCustomPrompt="1"/>
          </p:nvPr>
        </p:nvSpPr>
        <p:spPr>
          <a:xfrm>
            <a:off x="7358743" y="4484914"/>
            <a:ext cx="3995056" cy="1607907"/>
          </a:xfrm>
        </p:spPr>
        <p:txBody>
          <a:bodyPr>
            <a:noAutofit/>
          </a:bodyPr>
          <a:lstStyle>
            <a:lvl1pPr marL="0" indent="0">
              <a:buNone/>
              <a:defRPr sz="2000">
                <a:solidFill>
                  <a:srgbClr val="006298"/>
                </a:solidFill>
              </a:defRPr>
            </a:lvl1pPr>
          </a:lstStyle>
          <a:p>
            <a:pPr lvl="0"/>
            <a:r>
              <a:rPr lang="en-US" dirty="0"/>
              <a:t>Click to add caption to accompany content. </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
        <p:nvSpPr>
          <p:cNvPr id="6" name="Picture Placeholder 5"/>
          <p:cNvSpPr>
            <a:spLocks noGrp="1"/>
          </p:cNvSpPr>
          <p:nvPr>
            <p:ph type="pic" sz="quarter" idx="11"/>
          </p:nvPr>
        </p:nvSpPr>
        <p:spPr>
          <a:xfrm>
            <a:off x="838199" y="1538514"/>
            <a:ext cx="6201229" cy="4554311"/>
          </a:xfrm>
        </p:spPr>
        <p:txBody>
          <a:bodyPr>
            <a:noAutofit/>
          </a:bodyPr>
          <a:lstStyle>
            <a:lvl1pPr marL="0" indent="0">
              <a:buNone/>
              <a:defRPr/>
            </a:lvl1pPr>
          </a:lstStyle>
          <a:p>
            <a:r>
              <a:rPr lang="en-US"/>
              <a:t>Click icon to add picture</a:t>
            </a:r>
            <a:endParaRPr lang="en-US" dirty="0"/>
          </a:p>
        </p:txBody>
      </p:sp>
    </p:spTree>
    <p:extLst>
      <p:ext uri="{BB962C8B-B14F-4D97-AF65-F5344CB8AC3E}">
        <p14:creationId xmlns:p14="http://schemas.microsoft.com/office/powerpoint/2010/main" val="4170027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4043966" y="3671128"/>
            <a:ext cx="7309834" cy="914400"/>
          </a:xfrm>
        </p:spPr>
        <p:txBody>
          <a:bodyPr anchor="ctr">
            <a:noAutofit/>
          </a:bodyPr>
          <a:lstStyle>
            <a:lvl1pPr algn="l">
              <a:defRPr sz="340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4043966" y="2597660"/>
            <a:ext cx="3515933" cy="731520"/>
          </a:xfrm>
        </p:spPr>
        <p:txBody>
          <a:bodyPr anchor="ctr">
            <a:no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1</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sz="quarter" idx="11" hasCustomPrompt="1"/>
          </p:nvPr>
        </p:nvSpPr>
        <p:spPr>
          <a:xfrm>
            <a:off x="245144" y="231774"/>
            <a:ext cx="3346704" cy="4315968"/>
          </a:xfrm>
        </p:spPr>
        <p:txBody>
          <a:bodyPr>
            <a:noAutofit/>
          </a:bodyPr>
          <a:lstStyle>
            <a:lvl1pPr marL="0" indent="0">
              <a:buNone/>
              <a:defRPr/>
            </a:lvl1pPr>
          </a:lstStyle>
          <a:p>
            <a:pPr lvl="0"/>
            <a:r>
              <a:rPr lang="en-US" dirty="0"/>
              <a:t>Add picture here</a:t>
            </a:r>
          </a:p>
        </p:txBody>
      </p:sp>
      <p:sp>
        <p:nvSpPr>
          <p:cNvPr id="9"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arial" charset="0"/>
                <a:ea typeface="+mn-ea"/>
                <a:cs typeface="+mn-cs"/>
              </a:rPr>
              <a:t>© 2020 </a:t>
            </a:r>
            <a:r>
              <a:rPr kumimoji="0" lang="en-US" sz="1400" b="0" i="0" u="none" strike="noStrike" kern="1200" cap="none" spc="0" normalizeH="0" baseline="0" noProof="0" dirty="0" err="1">
                <a:ln>
                  <a:noFill/>
                </a:ln>
                <a:solidFill>
                  <a:schemeClr val="bg1"/>
                </a:solidFill>
                <a:effectLst/>
                <a:uLnTx/>
                <a:uFillTx/>
                <a:latin typeface="arial" charset="0"/>
                <a:ea typeface="+mn-ea"/>
                <a:cs typeface="+mn-cs"/>
              </a:rPr>
              <a:t>Cengage</a:t>
            </a:r>
            <a:r>
              <a:rPr kumimoji="0" lang="en-US" sz="1400" b="0" i="0" u="none" strike="noStrike" kern="1200" cap="none" spc="0" normalizeH="0" baseline="0" noProof="0" dirty="0">
                <a:ln>
                  <a:noFill/>
                </a:ln>
                <a:solidFill>
                  <a:schemeClr val="bg1"/>
                </a:solidFill>
                <a:effectLst/>
                <a:uLnTx/>
                <a:uFillTx/>
                <a:latin typeface="arial" charset="0"/>
                <a:ea typeface="+mn-ea"/>
                <a:cs typeface="+mn-cs"/>
              </a:rPr>
              <a:t>. All Rights Reserved. May not be scanned, copied or duplicated, or posted to a publicly accessible website, in whole or in part.</a:t>
            </a:r>
          </a:p>
        </p:txBody>
      </p:sp>
    </p:spTree>
    <p:extLst>
      <p:ext uri="{BB962C8B-B14F-4D97-AF65-F5344CB8AC3E}">
        <p14:creationId xmlns:p14="http://schemas.microsoft.com/office/powerpoint/2010/main" val="1814438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838200" y="3310516"/>
            <a:ext cx="10515600" cy="914400"/>
          </a:xfrm>
        </p:spPr>
        <p:txBody>
          <a:bodyPr anchor="ctr">
            <a:noAutofit/>
          </a:bodyPr>
          <a:lstStyle>
            <a:lvl1pPr algn="ctr">
              <a:defRPr sz="340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1066800" y="2249929"/>
            <a:ext cx="10058400" cy="731520"/>
          </a:xfrm>
        </p:spPr>
        <p:txBody>
          <a:bodyPr anchor="ctr">
            <a:noAutofit/>
          </a:bodyPr>
          <a:lstStyle>
            <a:lvl1pPr marL="0" indent="0" algn="ctr">
              <a:buNone/>
              <a:defRPr sz="5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Unit 1</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hasCustomPrompt="1"/>
          </p:nvPr>
        </p:nvSpPr>
        <p:spPr>
          <a:xfrm>
            <a:off x="2888443" y="6301527"/>
            <a:ext cx="8805672" cy="457200"/>
          </a:xfrm>
        </p:spPr>
        <p:txBody>
          <a:bodyPr anchor="b">
            <a:normAutofit/>
          </a:bodyPr>
          <a:lstStyle>
            <a:lvl1pPr marL="0" indent="0">
              <a:buNone/>
              <a:defRPr sz="1400">
                <a:solidFill>
                  <a:schemeClr val="bg1"/>
                </a:solidFill>
              </a:defRPr>
            </a:lvl1pPr>
          </a:lstStyle>
          <a:p>
            <a:pPr lvl="0"/>
            <a:r>
              <a:rPr lang="en-US" dirty="0"/>
              <a:t>[Author Name], [Book Title], [#] Edition. © [Insert Year]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96758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4043966" y="3671128"/>
            <a:ext cx="7309834" cy="914400"/>
          </a:xfrm>
        </p:spPr>
        <p:txBody>
          <a:bodyPr anchor="ctr">
            <a:noAutofit/>
          </a:bodyPr>
          <a:lstStyle>
            <a:lvl1pPr algn="l">
              <a:defRPr sz="340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4043966" y="2597660"/>
            <a:ext cx="3515933" cy="731520"/>
          </a:xfrm>
        </p:spPr>
        <p:txBody>
          <a:bodyPr anchor="ctr">
            <a:no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1</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p:nvPr>
        </p:nvSpPr>
        <p:spPr>
          <a:xfrm>
            <a:off x="2888443" y="6301527"/>
            <a:ext cx="8805672" cy="457200"/>
          </a:xfrm>
        </p:spPr>
        <p:txBody>
          <a:bodyPr anchor="b">
            <a:noAutofit/>
          </a:bodyPr>
          <a:lstStyle>
            <a:lvl1pPr marL="0" indent="0">
              <a:buNone/>
              <a:defRPr sz="1400">
                <a:solidFill>
                  <a:schemeClr val="bg1"/>
                </a:solidFill>
              </a:defRPr>
            </a:lvl1pPr>
          </a:lstStyle>
          <a:p>
            <a:pPr lvl="0"/>
            <a:endParaRPr lang="en-US" dirty="0"/>
          </a:p>
        </p:txBody>
      </p:sp>
      <p:sp>
        <p:nvSpPr>
          <p:cNvPr id="5" name="Content Placeholder 4"/>
          <p:cNvSpPr>
            <a:spLocks noGrp="1"/>
          </p:cNvSpPr>
          <p:nvPr>
            <p:ph sz="quarter" idx="11" hasCustomPrompt="1"/>
          </p:nvPr>
        </p:nvSpPr>
        <p:spPr>
          <a:xfrm>
            <a:off x="245144" y="231774"/>
            <a:ext cx="3346704" cy="4315968"/>
          </a:xfrm>
        </p:spPr>
        <p:txBody>
          <a:bodyPr>
            <a:noAutofit/>
          </a:bodyPr>
          <a:lstStyle>
            <a:lvl1pPr marL="0" indent="0">
              <a:buNone/>
              <a:defRPr/>
            </a:lvl1pPr>
          </a:lstStyle>
          <a:p>
            <a:pPr lvl="0"/>
            <a:r>
              <a:rPr lang="en-US" dirty="0"/>
              <a:t>Add picture here</a:t>
            </a:r>
          </a:p>
        </p:txBody>
      </p:sp>
    </p:spTree>
    <p:extLst>
      <p:ext uri="{BB962C8B-B14F-4D97-AF65-F5344CB8AC3E}">
        <p14:creationId xmlns:p14="http://schemas.microsoft.com/office/powerpoint/2010/main" val="2657070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marL="365760" indent="-365760">
              <a:defRPr/>
            </a:lvl1pPr>
            <a:lvl2pPr marL="822960" indent="-320040">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Tree>
    <p:extLst>
      <p:ext uri="{BB962C8B-B14F-4D97-AF65-F5344CB8AC3E}">
        <p14:creationId xmlns:p14="http://schemas.microsoft.com/office/powerpoint/2010/main" val="138515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
        <p:nvSpPr>
          <p:cNvPr id="3" name="Content Placeholder 2"/>
          <p:cNvSpPr>
            <a:spLocks noGrp="1"/>
          </p:cNvSpPr>
          <p:nvPr>
            <p:ph idx="1"/>
          </p:nvPr>
        </p:nvSpPr>
        <p:spPr>
          <a:xfrm>
            <a:off x="838200" y="1317625"/>
            <a:ext cx="10515600" cy="2286000"/>
          </a:xfrm>
        </p:spPr>
        <p:txBody>
          <a:bodyPr>
            <a:noAutofit/>
          </a:bodyPr>
          <a:lstStyle>
            <a:lvl1pPr marL="365760" indent="-365760">
              <a:defRPr/>
            </a:lvl1pPr>
            <a:lvl2pPr marL="822960" indent="-32004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
        <p:nvSpPr>
          <p:cNvPr id="5" name="Content Placeholder 2"/>
          <p:cNvSpPr>
            <a:spLocks noGrp="1"/>
          </p:cNvSpPr>
          <p:nvPr>
            <p:ph idx="10"/>
          </p:nvPr>
        </p:nvSpPr>
        <p:spPr>
          <a:xfrm>
            <a:off x="838200" y="3806822"/>
            <a:ext cx="10515600" cy="2286000"/>
          </a:xfrm>
        </p:spPr>
        <p:txBody>
          <a:bodyPr>
            <a:noAutofit/>
          </a:bodyPr>
          <a:lstStyle>
            <a:lvl1pPr marL="365760" indent="-365760">
              <a:defRPr/>
            </a:lvl1pPr>
            <a:lvl2pPr marL="822960" indent="-32004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47973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
        <p:nvSpPr>
          <p:cNvPr id="3" name="Content Placeholder 2"/>
          <p:cNvSpPr>
            <a:spLocks noGrp="1"/>
          </p:cNvSpPr>
          <p:nvPr>
            <p:ph idx="1"/>
          </p:nvPr>
        </p:nvSpPr>
        <p:spPr>
          <a:xfrm>
            <a:off x="838200" y="1317625"/>
            <a:ext cx="10515600" cy="1097280"/>
          </a:xfrm>
        </p:spPr>
        <p:txBody>
          <a:bodyPr>
            <a:noAutofit/>
          </a:bodyPr>
          <a:lstStyle>
            <a:lvl1pPr marL="365760" indent="-365760">
              <a:defRPr/>
            </a:lvl1pPr>
            <a:lvl2pPr marL="822960" indent="-320040">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
        <p:nvSpPr>
          <p:cNvPr id="5" name="Content Placeholder 2"/>
          <p:cNvSpPr>
            <a:spLocks noGrp="1"/>
          </p:cNvSpPr>
          <p:nvPr>
            <p:ph idx="10"/>
          </p:nvPr>
        </p:nvSpPr>
        <p:spPr>
          <a:xfrm>
            <a:off x="838200" y="2543597"/>
            <a:ext cx="10515600" cy="1097280"/>
          </a:xfrm>
        </p:spPr>
        <p:txBody>
          <a:bodyPr>
            <a:noAutofit/>
          </a:bodyPr>
          <a:lstStyle>
            <a:lvl1pPr marL="365760" indent="-365760">
              <a:defRPr/>
            </a:lvl1pPr>
            <a:lvl2pPr marL="822960" indent="-32004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p:cNvSpPr>
            <a:spLocks noGrp="1"/>
          </p:cNvSpPr>
          <p:nvPr>
            <p:ph idx="11"/>
          </p:nvPr>
        </p:nvSpPr>
        <p:spPr>
          <a:xfrm>
            <a:off x="838200" y="3769569"/>
            <a:ext cx="10515600" cy="1097280"/>
          </a:xfrm>
        </p:spPr>
        <p:txBody>
          <a:bodyPr>
            <a:noAutofit/>
          </a:bodyPr>
          <a:lstStyle>
            <a:lvl1pPr marL="365760" indent="-365760">
              <a:defRPr/>
            </a:lvl1pPr>
            <a:lvl2pPr marL="822960" indent="-32004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2"/>
          </p:nvPr>
        </p:nvSpPr>
        <p:spPr>
          <a:xfrm>
            <a:off x="838200" y="4995542"/>
            <a:ext cx="10515600" cy="1097280"/>
          </a:xfrm>
        </p:spPr>
        <p:txBody>
          <a:bodyPr>
            <a:noAutofit/>
          </a:bodyPr>
          <a:lstStyle>
            <a:lvl1pPr marL="365760" indent="-365760">
              <a:defRPr/>
            </a:lvl1pPr>
            <a:lvl2pPr marL="822960" indent="-320040">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256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
        <p:nvSpPr>
          <p:cNvPr id="3" name="Content Placeholder 2"/>
          <p:cNvSpPr>
            <a:spLocks noGrp="1"/>
          </p:cNvSpPr>
          <p:nvPr>
            <p:ph idx="1"/>
          </p:nvPr>
        </p:nvSpPr>
        <p:spPr>
          <a:xfrm>
            <a:off x="838200" y="1317625"/>
            <a:ext cx="5029200" cy="1097280"/>
          </a:xfrm>
        </p:spPr>
        <p:txBody>
          <a:bodyPr>
            <a:noAutofit/>
          </a:bodyPr>
          <a:lstStyle>
            <a:lvl1pPr marL="365760" indent="-365760">
              <a:defRPr/>
            </a:lvl1pPr>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
        <p:nvSpPr>
          <p:cNvPr id="5" name="Content Placeholder 2"/>
          <p:cNvSpPr>
            <a:spLocks noGrp="1"/>
          </p:cNvSpPr>
          <p:nvPr>
            <p:ph idx="10"/>
          </p:nvPr>
        </p:nvSpPr>
        <p:spPr>
          <a:xfrm>
            <a:off x="6324600" y="1317625"/>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p:cNvSpPr>
            <a:spLocks noGrp="1"/>
          </p:cNvSpPr>
          <p:nvPr>
            <p:ph idx="11"/>
          </p:nvPr>
        </p:nvSpPr>
        <p:spPr>
          <a:xfrm>
            <a:off x="838200" y="2543597"/>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2"/>
          </p:nvPr>
        </p:nvSpPr>
        <p:spPr>
          <a:xfrm>
            <a:off x="6324600" y="2543597"/>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3"/>
          </p:nvPr>
        </p:nvSpPr>
        <p:spPr>
          <a:xfrm>
            <a:off x="838200" y="3769569"/>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4"/>
          </p:nvPr>
        </p:nvSpPr>
        <p:spPr>
          <a:xfrm>
            <a:off x="6324600" y="3769569"/>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838200" y="4995542"/>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6324600" y="4995542"/>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9272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
        <p:nvSpPr>
          <p:cNvPr id="3" name="Content Placeholder 2"/>
          <p:cNvSpPr>
            <a:spLocks noGrp="1"/>
          </p:cNvSpPr>
          <p:nvPr>
            <p:ph idx="1"/>
          </p:nvPr>
        </p:nvSpPr>
        <p:spPr>
          <a:xfrm>
            <a:off x="838200" y="131762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
        <p:nvSpPr>
          <p:cNvPr id="5" name="Content Placeholder 2"/>
          <p:cNvSpPr>
            <a:spLocks noGrp="1"/>
          </p:cNvSpPr>
          <p:nvPr>
            <p:ph idx="10"/>
          </p:nvPr>
        </p:nvSpPr>
        <p:spPr>
          <a:xfrm>
            <a:off x="838200" y="2126360"/>
            <a:ext cx="10515600" cy="731520"/>
          </a:xfrm>
        </p:spPr>
        <p:txBody>
          <a:bodyPr>
            <a:noAutofit/>
          </a:bodyPr>
          <a:lstStyle>
            <a:lvl1pPr marL="228600" indent="-228600">
              <a:defRPr lang="en-US" sz="28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a:t>Fifth level</a:t>
            </a:r>
            <a:endParaRPr lang="en-US" dirty="0"/>
          </a:p>
        </p:txBody>
      </p:sp>
      <p:sp>
        <p:nvSpPr>
          <p:cNvPr id="6" name="Content Placeholder 2"/>
          <p:cNvSpPr>
            <a:spLocks noGrp="1"/>
          </p:cNvSpPr>
          <p:nvPr>
            <p:ph idx="11"/>
          </p:nvPr>
        </p:nvSpPr>
        <p:spPr>
          <a:xfrm>
            <a:off x="838200" y="293509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a:t>Fifth level</a:t>
            </a:r>
            <a:endParaRPr lang="en-US" dirty="0"/>
          </a:p>
        </p:txBody>
      </p:sp>
      <p:sp>
        <p:nvSpPr>
          <p:cNvPr id="7" name="Content Placeholder 2"/>
          <p:cNvSpPr>
            <a:spLocks noGrp="1"/>
          </p:cNvSpPr>
          <p:nvPr>
            <p:ph idx="12"/>
          </p:nvPr>
        </p:nvSpPr>
        <p:spPr>
          <a:xfrm>
            <a:off x="838200" y="3743830"/>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a:t>Fifth level</a:t>
            </a:r>
            <a:endParaRPr lang="en-US" dirty="0"/>
          </a:p>
        </p:txBody>
      </p:sp>
      <p:sp>
        <p:nvSpPr>
          <p:cNvPr id="9" name="Content Placeholder 2"/>
          <p:cNvSpPr>
            <a:spLocks noGrp="1"/>
          </p:cNvSpPr>
          <p:nvPr>
            <p:ph idx="13"/>
          </p:nvPr>
        </p:nvSpPr>
        <p:spPr>
          <a:xfrm>
            <a:off x="838200" y="455256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a:t>Fifth level</a:t>
            </a:r>
            <a:endParaRPr lang="en-US" dirty="0"/>
          </a:p>
        </p:txBody>
      </p:sp>
      <p:sp>
        <p:nvSpPr>
          <p:cNvPr id="10" name="Content Placeholder 2"/>
          <p:cNvSpPr>
            <a:spLocks noGrp="1"/>
          </p:cNvSpPr>
          <p:nvPr>
            <p:ph idx="14"/>
          </p:nvPr>
        </p:nvSpPr>
        <p:spPr>
          <a:xfrm>
            <a:off x="838200" y="5361302"/>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a:t>Fifth level</a:t>
            </a:r>
          </a:p>
        </p:txBody>
      </p:sp>
    </p:spTree>
    <p:extLst>
      <p:ext uri="{BB962C8B-B14F-4D97-AF65-F5344CB8AC3E}">
        <p14:creationId xmlns:p14="http://schemas.microsoft.com/office/powerpoint/2010/main" val="104190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
        <p:nvSpPr>
          <p:cNvPr id="3" name="Content Placeholder 2"/>
          <p:cNvSpPr>
            <a:spLocks noGrp="1"/>
          </p:cNvSpPr>
          <p:nvPr>
            <p:ph idx="1"/>
          </p:nvPr>
        </p:nvSpPr>
        <p:spPr>
          <a:xfrm>
            <a:off x="838200" y="1317625"/>
            <a:ext cx="5029200" cy="475488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p>
        </p:txBody>
      </p:sp>
      <p:sp>
        <p:nvSpPr>
          <p:cNvPr id="5" name="Content Placeholder 2"/>
          <p:cNvSpPr>
            <a:spLocks noGrp="1"/>
          </p:cNvSpPr>
          <p:nvPr>
            <p:ph idx="10"/>
          </p:nvPr>
        </p:nvSpPr>
        <p:spPr>
          <a:xfrm>
            <a:off x="6324600" y="1317625"/>
            <a:ext cx="5029200" cy="475488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50736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36525"/>
            <a:ext cx="10515600" cy="9144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317625"/>
            <a:ext cx="10515600" cy="475488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6843" y="6356350"/>
            <a:ext cx="15795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910158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62" r:id="rId5"/>
    <p:sldLayoutId id="2147483665" r:id="rId6"/>
    <p:sldLayoutId id="2147483667" r:id="rId7"/>
    <p:sldLayoutId id="2147483666" r:id="rId8"/>
    <p:sldLayoutId id="2147483663" r:id="rId9"/>
    <p:sldLayoutId id="2147483664" r:id="rId10"/>
    <p:sldLayoutId id="2147483668" r:id="rId11"/>
    <p:sldLayoutId id="2147483669" r:id="rId12"/>
    <p:sldLayoutId id="2147483670" r:id="rId13"/>
    <p:sldLayoutId id="2147483671" r:id="rId14"/>
    <p:sldLayoutId id="2147483672" r:id="rId15"/>
  </p:sldLayoutIdLst>
  <p:txStyles>
    <p:titleStyle>
      <a:lvl1pPr algn="ctr" defTabSz="914400" rtl="0" eaLnBrk="1" latinLnBrk="0" hangingPunct="1">
        <a:lnSpc>
          <a:spcPct val="90000"/>
        </a:lnSpc>
        <a:spcBef>
          <a:spcPct val="0"/>
        </a:spcBef>
        <a:buNone/>
        <a:defRPr sz="3400" b="1" kern="1200">
          <a:solidFill>
            <a:srgbClr val="004A7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p:txBody>
          <a:bodyPr/>
          <a:lstStyle/>
          <a:p>
            <a:r>
              <a:rPr lang="en-US" dirty="0"/>
              <a:t>3-2-1 CODE IT!</a:t>
            </a:r>
          </a:p>
        </p:txBody>
      </p:sp>
      <p:sp>
        <p:nvSpPr>
          <p:cNvPr id="6" name="Text Placeholder 2"/>
          <p:cNvSpPr>
            <a:spLocks noGrp="1"/>
          </p:cNvSpPr>
          <p:nvPr>
            <p:ph type="body" sz="quarter" idx="10"/>
          </p:nvPr>
        </p:nvSpPr>
        <p:spPr/>
        <p:txBody>
          <a:bodyPr/>
          <a:lstStyle/>
          <a:p>
            <a:pPr lvl="0"/>
            <a:r>
              <a:rPr lang="en-US" dirty="0"/>
              <a:t>Michelle A. Green, 3-2-1 Code IT!, Seventh Edition </a:t>
            </a:r>
            <a:r>
              <a:rPr lang="en-US" dirty="0" err="1"/>
              <a:t>Edition</a:t>
            </a:r>
            <a:r>
              <a:rPr lang="en-US" dirty="0"/>
              <a:t>. © 2020 </a:t>
            </a:r>
            <a:r>
              <a:rPr lang="en-US" dirty="0" err="1"/>
              <a:t>Cengage</a:t>
            </a:r>
            <a:r>
              <a:rPr lang="en-US" dirty="0"/>
              <a:t>. All Rights Reserved. </a:t>
            </a:r>
            <a:r>
              <a:rPr lang="en-US"/>
              <a:t>May not be scanned, copied or duplicated, or posted to a publicly accessible website, in whole or in part.</a:t>
            </a:r>
            <a:endParaRPr lang="en-US" dirty="0"/>
          </a:p>
        </p:txBody>
      </p:sp>
    </p:spTree>
    <p:extLst>
      <p:ext uri="{BB962C8B-B14F-4D97-AF65-F5344CB8AC3E}">
        <p14:creationId xmlns:p14="http://schemas.microsoft.com/office/powerpoint/2010/main" val="3252595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Other (Additional) Diagnoses</a:t>
            </a:r>
          </a:p>
        </p:txBody>
      </p:sp>
      <p:sp>
        <p:nvSpPr>
          <p:cNvPr id="5" name="Content Placeholder 2"/>
          <p:cNvSpPr>
            <a:spLocks noGrp="1"/>
          </p:cNvSpPr>
          <p:nvPr>
            <p:ph idx="1"/>
          </p:nvPr>
        </p:nvSpPr>
        <p:spPr/>
        <p:txBody>
          <a:bodyPr/>
          <a:lstStyle/>
          <a:p>
            <a:pPr>
              <a:spcAft>
                <a:spcPts val="0"/>
              </a:spcAft>
            </a:pPr>
            <a:r>
              <a:rPr lang="en-US" sz="2600" dirty="0"/>
              <a:t>“All conditions that coexist at the time of admission, that develop subsequently, or that affect the treatment received and/or the length of stay.”</a:t>
            </a:r>
          </a:p>
          <a:p>
            <a:pPr>
              <a:spcAft>
                <a:spcPts val="0"/>
              </a:spcAft>
            </a:pPr>
            <a:r>
              <a:rPr lang="en-US" sz="2600" dirty="0"/>
              <a:t>One or more of the following is required:</a:t>
            </a:r>
          </a:p>
          <a:p>
            <a:pPr lvl="1">
              <a:spcAft>
                <a:spcPts val="0"/>
              </a:spcAft>
            </a:pPr>
            <a:r>
              <a:rPr lang="en-US" sz="2200" dirty="0"/>
              <a:t>Clinical evaluation</a:t>
            </a:r>
          </a:p>
          <a:p>
            <a:pPr lvl="1">
              <a:spcAft>
                <a:spcPts val="0"/>
              </a:spcAft>
            </a:pPr>
            <a:r>
              <a:rPr lang="en-US" sz="2200" dirty="0"/>
              <a:t>Therapeutic treatment</a:t>
            </a:r>
          </a:p>
          <a:p>
            <a:pPr lvl="1">
              <a:spcAft>
                <a:spcPts val="0"/>
              </a:spcAft>
            </a:pPr>
            <a:r>
              <a:rPr lang="en-US" sz="2200" dirty="0"/>
              <a:t>Diagnostic procedures</a:t>
            </a:r>
          </a:p>
          <a:p>
            <a:pPr lvl="1">
              <a:spcAft>
                <a:spcPts val="0"/>
              </a:spcAft>
            </a:pPr>
            <a:r>
              <a:rPr lang="en-US" sz="2200" dirty="0"/>
              <a:t>Extended length of hospital stay</a:t>
            </a:r>
          </a:p>
          <a:p>
            <a:pPr lvl="1">
              <a:spcAft>
                <a:spcPts val="0"/>
              </a:spcAft>
            </a:pPr>
            <a:r>
              <a:rPr lang="en-US" sz="2200" dirty="0"/>
              <a:t>Increased nursing care and/or monitoring</a:t>
            </a:r>
          </a:p>
          <a:p>
            <a:pPr>
              <a:spcAft>
                <a:spcPts val="0"/>
              </a:spcAft>
            </a:pPr>
            <a:r>
              <a:rPr lang="en-US" sz="2600" dirty="0"/>
              <a:t>Up to 17 secondary diagnoses, plus three external cause codes, are reported on the UB-04.</a:t>
            </a:r>
          </a:p>
        </p:txBody>
      </p:sp>
    </p:spTree>
    <p:extLst>
      <p:ext uri="{BB962C8B-B14F-4D97-AF65-F5344CB8AC3E}">
        <p14:creationId xmlns:p14="http://schemas.microsoft.com/office/powerpoint/2010/main" val="2744549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Comorbidity and Complication</a:t>
            </a:r>
          </a:p>
        </p:txBody>
      </p:sp>
      <p:sp>
        <p:nvSpPr>
          <p:cNvPr id="2" name="Content Placeholder 2"/>
          <p:cNvSpPr>
            <a:spLocks noGrp="1"/>
          </p:cNvSpPr>
          <p:nvPr>
            <p:ph idx="1"/>
          </p:nvPr>
        </p:nvSpPr>
        <p:spPr/>
        <p:txBody>
          <a:bodyPr/>
          <a:lstStyle/>
          <a:p>
            <a:r>
              <a:rPr lang="en-US" sz="2800" dirty="0"/>
              <a:t>Comorbidity</a:t>
            </a:r>
          </a:p>
          <a:p>
            <a:pPr lvl="1"/>
            <a:r>
              <a:rPr lang="en-US" sz="2400" dirty="0"/>
              <a:t>Condition that coexists at the time of admission</a:t>
            </a:r>
          </a:p>
          <a:p>
            <a:pPr lvl="1"/>
            <a:r>
              <a:rPr lang="en-US" sz="2400" dirty="0"/>
              <a:t>EXAMPLES: Diabetes mellitus, hypertension, asthma</a:t>
            </a:r>
          </a:p>
          <a:p>
            <a:r>
              <a:rPr lang="en-US" sz="2800" dirty="0"/>
              <a:t>Complication</a:t>
            </a:r>
          </a:p>
          <a:p>
            <a:pPr lvl="1"/>
            <a:r>
              <a:rPr lang="en-US" sz="2400" dirty="0"/>
              <a:t>Condition that occurs during the course of the inpatient hospital episode </a:t>
            </a:r>
          </a:p>
          <a:p>
            <a:pPr lvl="1"/>
            <a:r>
              <a:rPr lang="en-US" sz="2400" dirty="0"/>
              <a:t>EXAMPLE: Fractured hip resulting from fall while gait training, postoperative infection, hospital-acquired staphylococcal infection</a:t>
            </a:r>
          </a:p>
        </p:txBody>
      </p:sp>
    </p:spTree>
    <p:extLst>
      <p:ext uri="{BB962C8B-B14F-4D97-AF65-F5344CB8AC3E}">
        <p14:creationId xmlns:p14="http://schemas.microsoft.com/office/powerpoint/2010/main" val="2231381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Principal Diagnosis Coding Guidelines</a:t>
            </a:r>
          </a:p>
        </p:txBody>
      </p:sp>
      <p:sp>
        <p:nvSpPr>
          <p:cNvPr id="2" name="Content Placeholder 2"/>
          <p:cNvSpPr>
            <a:spLocks noGrp="1"/>
          </p:cNvSpPr>
          <p:nvPr>
            <p:ph idx="1"/>
          </p:nvPr>
        </p:nvSpPr>
        <p:spPr/>
        <p:txBody>
          <a:bodyPr/>
          <a:lstStyle/>
          <a:p>
            <a:pPr>
              <a:spcAft>
                <a:spcPts val="0"/>
              </a:spcAft>
            </a:pPr>
            <a:r>
              <a:rPr lang="en-US" sz="2200" dirty="0"/>
              <a:t>Codes for Symptoms, Signs, and Ill-Defined Conditions</a:t>
            </a:r>
          </a:p>
          <a:p>
            <a:pPr>
              <a:spcAft>
                <a:spcPts val="0"/>
              </a:spcAft>
            </a:pPr>
            <a:r>
              <a:rPr lang="en-US" sz="2200" dirty="0"/>
              <a:t>Two or More Interrelated Conditions, Each Potentially Meeting the Definition for Principal Diagnosis</a:t>
            </a:r>
          </a:p>
          <a:p>
            <a:pPr>
              <a:spcAft>
                <a:spcPts val="0"/>
              </a:spcAft>
            </a:pPr>
            <a:r>
              <a:rPr lang="en-US" sz="2200" dirty="0"/>
              <a:t>Two or More Diagnoses That Equally Meet the Definition for Principal Diagnosis</a:t>
            </a:r>
          </a:p>
          <a:p>
            <a:pPr>
              <a:spcAft>
                <a:spcPts val="0"/>
              </a:spcAft>
            </a:pPr>
            <a:r>
              <a:rPr lang="en-US" sz="2200" dirty="0"/>
              <a:t>Two or More Comparative or Contrasting Conditions</a:t>
            </a:r>
          </a:p>
          <a:p>
            <a:pPr>
              <a:spcAft>
                <a:spcPts val="0"/>
              </a:spcAft>
            </a:pPr>
            <a:r>
              <a:rPr lang="en-US" sz="2200" dirty="0"/>
              <a:t>Original Treatment Plan Not Carried Out</a:t>
            </a:r>
          </a:p>
          <a:p>
            <a:pPr>
              <a:spcAft>
                <a:spcPts val="0"/>
              </a:spcAft>
            </a:pPr>
            <a:r>
              <a:rPr lang="en-US" sz="2200" dirty="0"/>
              <a:t>Complications of Surgery and Other Medical Care</a:t>
            </a:r>
          </a:p>
          <a:p>
            <a:pPr>
              <a:spcAft>
                <a:spcPts val="0"/>
              </a:spcAft>
            </a:pPr>
            <a:r>
              <a:rPr lang="en-US" sz="2200" dirty="0"/>
              <a:t>Uncertain Diagnosis (or Qualified Diagnosis)</a:t>
            </a:r>
          </a:p>
          <a:p>
            <a:pPr>
              <a:spcAft>
                <a:spcPts val="0"/>
              </a:spcAft>
            </a:pPr>
            <a:r>
              <a:rPr lang="en-US" sz="2200" dirty="0"/>
              <a:t>Admission from Observation Unit</a:t>
            </a:r>
          </a:p>
          <a:p>
            <a:pPr>
              <a:spcAft>
                <a:spcPts val="0"/>
              </a:spcAft>
            </a:pPr>
            <a:r>
              <a:rPr lang="en-US" sz="2200" dirty="0"/>
              <a:t>Admission from Outpatient Surgery</a:t>
            </a:r>
          </a:p>
          <a:p>
            <a:pPr>
              <a:spcAft>
                <a:spcPts val="0"/>
              </a:spcAft>
            </a:pPr>
            <a:r>
              <a:rPr lang="en-US" sz="2200" dirty="0"/>
              <a:t>Admissions/Encounters for Rehabilitation</a:t>
            </a:r>
            <a:endParaRPr lang="en-US" sz="2200" b="1" dirty="0"/>
          </a:p>
        </p:txBody>
      </p:sp>
    </p:spTree>
    <p:extLst>
      <p:ext uri="{BB962C8B-B14F-4D97-AF65-F5344CB8AC3E}">
        <p14:creationId xmlns:p14="http://schemas.microsoft.com/office/powerpoint/2010/main" val="1282621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Other (Additional) Diagnoses Coding Guidelines</a:t>
            </a:r>
          </a:p>
        </p:txBody>
      </p:sp>
      <p:sp>
        <p:nvSpPr>
          <p:cNvPr id="2" name="Content Placeholder 2"/>
          <p:cNvSpPr>
            <a:spLocks noGrp="1"/>
          </p:cNvSpPr>
          <p:nvPr>
            <p:ph idx="1"/>
          </p:nvPr>
        </p:nvSpPr>
        <p:spPr/>
        <p:txBody>
          <a:bodyPr/>
          <a:lstStyle/>
          <a:p>
            <a:pPr>
              <a:spcBef>
                <a:spcPts val="0"/>
              </a:spcBef>
              <a:spcAft>
                <a:spcPts val="0"/>
              </a:spcAft>
            </a:pPr>
            <a:r>
              <a:rPr lang="en-US" sz="2800" dirty="0"/>
              <a:t>Previous Conditions Stated as a Diagnosis</a:t>
            </a:r>
          </a:p>
          <a:p>
            <a:pPr lvl="1">
              <a:spcBef>
                <a:spcPts val="0"/>
              </a:spcBef>
              <a:spcAft>
                <a:spcPts val="0"/>
              </a:spcAft>
            </a:pPr>
            <a:r>
              <a:rPr lang="en-US" sz="2400" dirty="0"/>
              <a:t>Do not code diagnoses for resolved conditions or chronic diagnoses and status-post procedures from previous admissions that have no bearing on current inpatient stay</a:t>
            </a:r>
          </a:p>
          <a:p>
            <a:pPr lvl="1">
              <a:spcBef>
                <a:spcPts val="0"/>
              </a:spcBef>
              <a:spcAft>
                <a:spcPts val="0"/>
              </a:spcAft>
            </a:pPr>
            <a:r>
              <a:rPr lang="en-US" sz="2400" dirty="0"/>
              <a:t>However, family and personal history codes are reported </a:t>
            </a:r>
            <a:r>
              <a:rPr lang="en-US" sz="2400" i="1" dirty="0"/>
              <a:t>if </a:t>
            </a:r>
            <a:r>
              <a:rPr lang="en-US" sz="2400" dirty="0"/>
              <a:t>the historical condition or family history impacts current care or influences patient’s treatment</a:t>
            </a:r>
          </a:p>
          <a:p>
            <a:pPr>
              <a:spcBef>
                <a:spcPts val="0"/>
              </a:spcBef>
              <a:spcAft>
                <a:spcPts val="0"/>
              </a:spcAft>
            </a:pPr>
            <a:r>
              <a:rPr lang="en-US" sz="2800" dirty="0"/>
              <a:t>Abnormal Findings</a:t>
            </a:r>
          </a:p>
          <a:p>
            <a:pPr lvl="1">
              <a:spcBef>
                <a:spcPts val="0"/>
              </a:spcBef>
              <a:spcAft>
                <a:spcPts val="0"/>
              </a:spcAft>
            </a:pPr>
            <a:r>
              <a:rPr lang="en-US" sz="2400" dirty="0"/>
              <a:t>Ancillary tests such as laboratory, x-ray, pathologic, and so on</a:t>
            </a:r>
          </a:p>
          <a:p>
            <a:pPr lvl="1">
              <a:spcBef>
                <a:spcPts val="0"/>
              </a:spcBef>
              <a:spcAft>
                <a:spcPts val="0"/>
              </a:spcAft>
            </a:pPr>
            <a:r>
              <a:rPr lang="en-US" sz="2400" dirty="0"/>
              <a:t>Not coded unless provider documents clinical significance</a:t>
            </a:r>
          </a:p>
          <a:p>
            <a:pPr lvl="1">
              <a:spcBef>
                <a:spcPts val="0"/>
              </a:spcBef>
              <a:spcAft>
                <a:spcPts val="0"/>
              </a:spcAft>
            </a:pPr>
            <a:r>
              <a:rPr lang="en-US" sz="2400" dirty="0"/>
              <a:t>For ancillary test findings outside normal range, query physician to determine documentation of a diagnosis</a:t>
            </a:r>
          </a:p>
        </p:txBody>
      </p:sp>
    </p:spTree>
    <p:extLst>
      <p:ext uri="{BB962C8B-B14F-4D97-AF65-F5344CB8AC3E}">
        <p14:creationId xmlns:p14="http://schemas.microsoft.com/office/powerpoint/2010/main" val="675022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Inpatient Procedure Coding Guidelines</a:t>
            </a:r>
          </a:p>
        </p:txBody>
      </p:sp>
      <p:sp>
        <p:nvSpPr>
          <p:cNvPr id="2" name="Content Placeholder 2"/>
          <p:cNvSpPr>
            <a:spLocks noGrp="1"/>
          </p:cNvSpPr>
          <p:nvPr>
            <p:ph idx="1"/>
          </p:nvPr>
        </p:nvSpPr>
        <p:spPr/>
        <p:txBody>
          <a:bodyPr/>
          <a:lstStyle/>
          <a:p>
            <a:r>
              <a:rPr lang="en-US" dirty="0"/>
              <a:t>ICD-10-PCS guidelines for coding and reporting definitions</a:t>
            </a:r>
          </a:p>
          <a:p>
            <a:pPr lvl="1"/>
            <a:r>
              <a:rPr lang="en-US" dirty="0"/>
              <a:t>Principal procedure</a:t>
            </a:r>
          </a:p>
          <a:p>
            <a:pPr lvl="1"/>
            <a:r>
              <a:rPr lang="en-US" dirty="0"/>
              <a:t>Significant other procedures</a:t>
            </a:r>
          </a:p>
        </p:txBody>
      </p:sp>
    </p:spTree>
    <p:extLst>
      <p:ext uri="{BB962C8B-B14F-4D97-AF65-F5344CB8AC3E}">
        <p14:creationId xmlns:p14="http://schemas.microsoft.com/office/powerpoint/2010/main" val="3412453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Principal Procedure</a:t>
            </a:r>
          </a:p>
        </p:txBody>
      </p:sp>
      <p:sp>
        <p:nvSpPr>
          <p:cNvPr id="2" name="Content Placeholder 2"/>
          <p:cNvSpPr>
            <a:spLocks noGrp="1"/>
          </p:cNvSpPr>
          <p:nvPr>
            <p:ph idx="1"/>
          </p:nvPr>
        </p:nvSpPr>
        <p:spPr/>
        <p:txBody>
          <a:bodyPr/>
          <a:lstStyle/>
          <a:p>
            <a:r>
              <a:rPr lang="en-US" sz="2200" dirty="0"/>
              <a:t>When procedure is performed for definitive treatment of both principal and secondary diagnoses, sequence procedure for definitive treatment related to principal diagnosis first.</a:t>
            </a:r>
          </a:p>
          <a:p>
            <a:r>
              <a:rPr lang="en-US" sz="2200" dirty="0"/>
              <a:t>When procedure is performed for definitive treatment and diagnostic procedures performed for principal and secondary diagnoses, sequence procedure performed for definitive treatment of principal diagnosis first.</a:t>
            </a:r>
          </a:p>
          <a:p>
            <a:r>
              <a:rPr lang="en-US" sz="2200" dirty="0"/>
              <a:t>When diagnostic procedure is performed for principal diagnosis, and a procedure is also performed for definitive treatment of secondary diagnosis, sequence diagnostic procedure first.</a:t>
            </a:r>
          </a:p>
          <a:p>
            <a:r>
              <a:rPr lang="en-US" sz="2200" dirty="0"/>
              <a:t>When no procedures were performed as related to principal diagnosis, but procedures were performed for definitive treatment (of secondary diagnosis) or diagnostic procedures were performed for secondary diagnosis, sequence procedure for definitive treatment of secondary diagnosis first.</a:t>
            </a:r>
          </a:p>
        </p:txBody>
      </p:sp>
    </p:spTree>
    <p:extLst>
      <p:ext uri="{BB962C8B-B14F-4D97-AF65-F5344CB8AC3E}">
        <p14:creationId xmlns:p14="http://schemas.microsoft.com/office/powerpoint/2010/main" val="2747457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Significant Other Procedure</a:t>
            </a:r>
          </a:p>
        </p:txBody>
      </p:sp>
      <p:sp>
        <p:nvSpPr>
          <p:cNvPr id="2" name="Content Placeholder 2"/>
          <p:cNvSpPr>
            <a:spLocks noGrp="1"/>
          </p:cNvSpPr>
          <p:nvPr>
            <p:ph idx="1"/>
          </p:nvPr>
        </p:nvSpPr>
        <p:spPr/>
        <p:txBody>
          <a:bodyPr/>
          <a:lstStyle/>
          <a:p>
            <a:pPr>
              <a:spcBef>
                <a:spcPts val="900"/>
              </a:spcBef>
            </a:pPr>
            <a:r>
              <a:rPr lang="en-US" dirty="0"/>
              <a:t>Surgical in nature (e.g., excision)</a:t>
            </a:r>
          </a:p>
          <a:p>
            <a:pPr>
              <a:spcBef>
                <a:spcPts val="900"/>
              </a:spcBef>
            </a:pPr>
            <a:r>
              <a:rPr lang="en-US" dirty="0"/>
              <a:t>Carry procedural (or operative) risk</a:t>
            </a:r>
          </a:p>
          <a:p>
            <a:pPr>
              <a:spcBef>
                <a:spcPts val="900"/>
              </a:spcBef>
            </a:pPr>
            <a:r>
              <a:rPr lang="en-US" dirty="0"/>
              <a:t>Carry anesthetic risk</a:t>
            </a:r>
          </a:p>
          <a:p>
            <a:pPr>
              <a:spcBef>
                <a:spcPts val="900"/>
              </a:spcBef>
            </a:pPr>
            <a:r>
              <a:rPr lang="en-US" dirty="0"/>
              <a:t>Require highly trained personnel</a:t>
            </a:r>
          </a:p>
          <a:p>
            <a:pPr>
              <a:spcBef>
                <a:spcPts val="900"/>
              </a:spcBef>
            </a:pPr>
            <a:r>
              <a:rPr lang="en-US" dirty="0"/>
              <a:t>Require special facilities or equipment</a:t>
            </a:r>
          </a:p>
          <a:p>
            <a:pPr>
              <a:spcBef>
                <a:spcPts val="900"/>
              </a:spcBef>
            </a:pPr>
            <a:r>
              <a:rPr lang="en-US" dirty="0"/>
              <a:t>One principal procedure is reported on an electronic (UB-04) claim, and up to 14 significant procedures can be reported on the same electronic claim.</a:t>
            </a:r>
          </a:p>
        </p:txBody>
      </p:sp>
    </p:spTree>
    <p:extLst>
      <p:ext uri="{BB962C8B-B14F-4D97-AF65-F5344CB8AC3E}">
        <p14:creationId xmlns:p14="http://schemas.microsoft.com/office/powerpoint/2010/main" val="4205080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ICD-10-PCS Index</a:t>
            </a:r>
          </a:p>
        </p:txBody>
      </p:sp>
      <p:sp>
        <p:nvSpPr>
          <p:cNvPr id="2" name="Content Placeholder 2"/>
          <p:cNvSpPr>
            <a:spLocks noGrp="1"/>
          </p:cNvSpPr>
          <p:nvPr>
            <p:ph idx="1"/>
          </p:nvPr>
        </p:nvSpPr>
        <p:spPr/>
        <p:txBody>
          <a:bodyPr/>
          <a:lstStyle/>
          <a:p>
            <a:r>
              <a:rPr lang="en-US" dirty="0"/>
              <a:t>Provides direction to appropriate table</a:t>
            </a:r>
          </a:p>
          <a:p>
            <a:r>
              <a:rPr lang="en-US" dirty="0"/>
              <a:t>Reflects structure of tables</a:t>
            </a:r>
          </a:p>
          <a:p>
            <a:r>
              <a:rPr lang="en-US" dirty="0"/>
              <a:t>Organized alphabetically</a:t>
            </a:r>
          </a:p>
          <a:p>
            <a:r>
              <a:rPr lang="en-US" dirty="0"/>
              <a:t>Provides first 3-4 characters of code (and sometimes all 7 characters)</a:t>
            </a:r>
          </a:p>
          <a:p>
            <a:r>
              <a:rPr lang="en-US" dirty="0"/>
              <a:t>Coding conventions</a:t>
            </a:r>
          </a:p>
          <a:p>
            <a:pPr lvl="1"/>
            <a:r>
              <a:rPr lang="en-US" i="1" dirty="0"/>
              <a:t>See</a:t>
            </a:r>
            <a:endParaRPr lang="en-US" dirty="0"/>
          </a:p>
          <a:p>
            <a:pPr lvl="1"/>
            <a:r>
              <a:rPr lang="en-US" i="1" dirty="0"/>
              <a:t>Use</a:t>
            </a:r>
          </a:p>
        </p:txBody>
      </p:sp>
    </p:spTree>
    <p:extLst>
      <p:ext uri="{BB962C8B-B14F-4D97-AF65-F5344CB8AC3E}">
        <p14:creationId xmlns:p14="http://schemas.microsoft.com/office/powerpoint/2010/main" val="35535871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ICD-10-PCS Tables</a:t>
            </a:r>
          </a:p>
        </p:txBody>
      </p:sp>
      <p:sp>
        <p:nvSpPr>
          <p:cNvPr id="2" name="Content Placeholder 2"/>
          <p:cNvSpPr>
            <a:spLocks noGrp="1"/>
          </p:cNvSpPr>
          <p:nvPr>
            <p:ph idx="1"/>
          </p:nvPr>
        </p:nvSpPr>
        <p:spPr/>
        <p:txBody>
          <a:bodyPr/>
          <a:lstStyle/>
          <a:p>
            <a:r>
              <a:rPr lang="en-US" sz="2800" dirty="0"/>
              <a:t>Organized in sections that identify general type of procedure, and each of seven characters in a table has a specific meaning</a:t>
            </a:r>
          </a:p>
          <a:p>
            <a:r>
              <a:rPr lang="en-US" sz="2800" dirty="0"/>
              <a:t>Used to construct complete and valid code</a:t>
            </a:r>
          </a:p>
          <a:p>
            <a:r>
              <a:rPr lang="en-US" sz="2800" dirty="0"/>
              <a:t>Include terms, definitions, and rows (of characters)  needed to construct a valid ICD-10-PCS code</a:t>
            </a:r>
          </a:p>
          <a:p>
            <a:r>
              <a:rPr lang="en-US" sz="2800" dirty="0"/>
              <a:t>First three rows of a table list values and descriptions of first three characters in that table</a:t>
            </a:r>
          </a:p>
          <a:p>
            <a:r>
              <a:rPr lang="en-US" sz="2800" dirty="0"/>
              <a:t>Subsequent rows list values (and descriptions) for fourth through seventh characters of code</a:t>
            </a:r>
          </a:p>
        </p:txBody>
      </p:sp>
    </p:spTree>
    <p:extLst>
      <p:ext uri="{BB962C8B-B14F-4D97-AF65-F5344CB8AC3E}">
        <p14:creationId xmlns:p14="http://schemas.microsoft.com/office/powerpoint/2010/main" val="3888190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Structure of ICD-10-PCS Code</a:t>
            </a:r>
          </a:p>
        </p:txBody>
      </p:sp>
      <p:sp>
        <p:nvSpPr>
          <p:cNvPr id="2" name="Content Placeholder 2"/>
          <p:cNvSpPr>
            <a:spLocks noGrp="1"/>
          </p:cNvSpPr>
          <p:nvPr>
            <p:ph idx="1"/>
          </p:nvPr>
        </p:nvSpPr>
        <p:spPr/>
        <p:txBody>
          <a:bodyPr/>
          <a:lstStyle/>
          <a:p>
            <a:r>
              <a:rPr lang="en-US" dirty="0"/>
              <a:t>Contains seven characters</a:t>
            </a:r>
          </a:p>
          <a:p>
            <a:r>
              <a:rPr lang="en-US" dirty="0"/>
              <a:t>Each character is associated with an </a:t>
            </a:r>
            <a:r>
              <a:rPr lang="en-US" i="1" dirty="0"/>
              <a:t>axis of classification </a:t>
            </a:r>
            <a:r>
              <a:rPr lang="en-US" dirty="0"/>
              <a:t>(e.g., body part), which specifies information about procedure performed</a:t>
            </a:r>
          </a:p>
          <a:p>
            <a:r>
              <a:rPr lang="en-US" dirty="0"/>
              <a:t>Within a defined code range, a character specifies the same type of information for that axis of classification.</a:t>
            </a:r>
          </a:p>
          <a:p>
            <a:r>
              <a:rPr lang="en-US" dirty="0"/>
              <a:t>All seven characters must be specified to construct a valid code. </a:t>
            </a:r>
          </a:p>
        </p:txBody>
      </p:sp>
    </p:spTree>
    <p:extLst>
      <p:ext uri="{BB962C8B-B14F-4D97-AF65-F5344CB8AC3E}">
        <p14:creationId xmlns:p14="http://schemas.microsoft.com/office/powerpoint/2010/main" val="3882781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p:txBody>
          <a:bodyPr/>
          <a:lstStyle/>
          <a:p>
            <a:r>
              <a:rPr lang="en-US" dirty="0"/>
              <a:t>ICD-10-CM and ICD-10-PCS Hospital Inpatient Coding</a:t>
            </a:r>
          </a:p>
        </p:txBody>
      </p:sp>
      <p:sp>
        <p:nvSpPr>
          <p:cNvPr id="5" name="Subtitle 2"/>
          <p:cNvSpPr>
            <a:spLocks noGrp="1"/>
          </p:cNvSpPr>
          <p:nvPr>
            <p:ph type="subTitle" idx="1"/>
          </p:nvPr>
        </p:nvSpPr>
        <p:spPr/>
        <p:txBody>
          <a:bodyPr/>
          <a:lstStyle/>
          <a:p>
            <a:r>
              <a:rPr lang="en-US" dirty="0"/>
              <a:t>Chapter 5</a:t>
            </a:r>
          </a:p>
        </p:txBody>
      </p:sp>
    </p:spTree>
    <p:extLst>
      <p:ext uri="{BB962C8B-B14F-4D97-AF65-F5344CB8AC3E}">
        <p14:creationId xmlns:p14="http://schemas.microsoft.com/office/powerpoint/2010/main" val="4664935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ICD-10-PCS Values</a:t>
            </a:r>
          </a:p>
        </p:txBody>
      </p:sp>
      <p:sp>
        <p:nvSpPr>
          <p:cNvPr id="2" name="Content Placeholder 2"/>
          <p:cNvSpPr>
            <a:spLocks noGrp="1"/>
          </p:cNvSpPr>
          <p:nvPr>
            <p:ph idx="1"/>
          </p:nvPr>
        </p:nvSpPr>
        <p:spPr/>
        <p:txBody>
          <a:bodyPr/>
          <a:lstStyle/>
          <a:p>
            <a:pPr>
              <a:spcAft>
                <a:spcPts val="0"/>
              </a:spcAft>
            </a:pPr>
            <a:r>
              <a:rPr lang="en-US" sz="2600" dirty="0"/>
              <a:t>One of 34 possible </a:t>
            </a:r>
            <a:r>
              <a:rPr lang="en-US" sz="2600" i="1" dirty="0"/>
              <a:t>values is </a:t>
            </a:r>
            <a:r>
              <a:rPr lang="en-US" sz="2600" dirty="0"/>
              <a:t>assigned to each </a:t>
            </a:r>
            <a:r>
              <a:rPr lang="en-US" sz="2600" i="1" dirty="0"/>
              <a:t>axis of classification</a:t>
            </a:r>
            <a:r>
              <a:rPr lang="en-US" sz="2600" dirty="0"/>
              <a:t> to construct 7-character code</a:t>
            </a:r>
          </a:p>
          <a:p>
            <a:pPr>
              <a:spcAft>
                <a:spcPts val="0"/>
              </a:spcAft>
            </a:pPr>
            <a:r>
              <a:rPr lang="en-US" sz="2600" dirty="0"/>
              <a:t>Values include numbers 0–9 and alphabet (except letters I and O)</a:t>
            </a:r>
          </a:p>
          <a:p>
            <a:pPr>
              <a:spcAft>
                <a:spcPts val="0"/>
              </a:spcAft>
            </a:pPr>
            <a:r>
              <a:rPr lang="en-US" sz="2600" b="1" dirty="0"/>
              <a:t>EXAMPLE</a:t>
            </a:r>
            <a:r>
              <a:rPr lang="en-US" sz="2600" dirty="0"/>
              <a:t>: Upon open incision into cerebral ventricle, synthetic shunt was inserted to allow excess CSF to flow (bypass) into peritoneal cavity. ICD-10-PCS code 00160J6 is constructed.</a:t>
            </a:r>
          </a:p>
        </p:txBody>
      </p:sp>
      <p:graphicFrame>
        <p:nvGraphicFramePr>
          <p:cNvPr id="7" name="Table 3" descr="A table shows the following column headers. Section, body system, root operation, body part, approach, device, and qualifier. The row-wise data is as follow. Medical and surgical: 0, central nervous system: 0, bypass: 1, cerebral ventricle: 6, open: 0, synthetic substitute: j, and peritoneal cavity: 6."/>
          <p:cNvGraphicFramePr>
            <a:graphicFrameLocks noGrp="1"/>
          </p:cNvGraphicFramePr>
          <p:nvPr>
            <p:ph idx="10"/>
            <p:extLst>
              <p:ext uri="{D42A27DB-BD31-4B8C-83A1-F6EECF244321}">
                <p14:modId xmlns:p14="http://schemas.microsoft.com/office/powerpoint/2010/main" val="3463876595"/>
              </p:ext>
            </p:extLst>
          </p:nvPr>
        </p:nvGraphicFramePr>
        <p:xfrm>
          <a:off x="1066800" y="4137025"/>
          <a:ext cx="10058400" cy="1828915"/>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gridCol w="1371600">
                  <a:extLst>
                    <a:ext uri="{9D8B030D-6E8A-4147-A177-3AD203B41FA5}">
                      <a16:colId xmlns:a16="http://schemas.microsoft.com/office/drawing/2014/main" val="20006"/>
                    </a:ext>
                  </a:extLst>
                </a:gridCol>
              </a:tblGrid>
              <a:tr h="649339">
                <a:tc>
                  <a:txBody>
                    <a:bodyPr/>
                    <a:lstStyle/>
                    <a:p>
                      <a:pPr algn="ctr"/>
                      <a:r>
                        <a:rPr lang="en-US" sz="1800" dirty="0">
                          <a:latin typeface="Arial" panose="020B0604020202020204" pitchFamily="34" charset="0"/>
                          <a:cs typeface="Arial" panose="020B0604020202020204" pitchFamily="34" charset="0"/>
                        </a:rPr>
                        <a:t>Section</a:t>
                      </a:r>
                    </a:p>
                  </a:txBody>
                  <a:tcPr anchor="ctr">
                    <a:lnL w="28575" cap="flat" cmpd="sng" algn="ctr">
                      <a:solidFill>
                        <a:srgbClr val="55479D"/>
                      </a:solidFill>
                      <a:prstDash val="solid"/>
                      <a:round/>
                      <a:headEnd type="none" w="med" len="med"/>
                      <a:tailEnd type="none" w="med" len="med"/>
                    </a:lnL>
                    <a:lnR w="12700" cap="flat" cmpd="sng" algn="ctr">
                      <a:solidFill>
                        <a:srgbClr val="A9A1CF"/>
                      </a:solidFill>
                      <a:prstDash val="solid"/>
                      <a:round/>
                      <a:headEnd type="none" w="med" len="med"/>
                      <a:tailEnd type="none" w="med" len="med"/>
                    </a:lnR>
                    <a:lnT w="28575" cap="flat" cmpd="sng" algn="ctr">
                      <a:solidFill>
                        <a:srgbClr val="55479D"/>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55479D"/>
                    </a:solidFill>
                  </a:tcPr>
                </a:tc>
                <a:tc>
                  <a:txBody>
                    <a:bodyPr/>
                    <a:lstStyle/>
                    <a:p>
                      <a:pPr algn="ctr"/>
                      <a:r>
                        <a:rPr lang="en-US" sz="1800" dirty="0">
                          <a:latin typeface="Arial" panose="020B0604020202020204" pitchFamily="34" charset="0"/>
                          <a:cs typeface="Arial" panose="020B0604020202020204" pitchFamily="34" charset="0"/>
                        </a:rPr>
                        <a:t>Body System</a:t>
                      </a: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28575" cap="flat" cmpd="sng" algn="ctr">
                      <a:solidFill>
                        <a:srgbClr val="55479D"/>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55479D"/>
                    </a:solidFill>
                  </a:tcPr>
                </a:tc>
                <a:tc>
                  <a:txBody>
                    <a:bodyPr/>
                    <a:lstStyle/>
                    <a:p>
                      <a:pPr algn="ctr"/>
                      <a:r>
                        <a:rPr lang="en-US" sz="1800" dirty="0">
                          <a:latin typeface="Arial" panose="020B0604020202020204" pitchFamily="34" charset="0"/>
                          <a:cs typeface="Arial" panose="020B0604020202020204" pitchFamily="34" charset="0"/>
                        </a:rPr>
                        <a:t>Root Operation</a:t>
                      </a: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28575" cap="flat" cmpd="sng" algn="ctr">
                      <a:solidFill>
                        <a:srgbClr val="55479D"/>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55479D"/>
                    </a:solidFill>
                  </a:tcPr>
                </a:tc>
                <a:tc>
                  <a:txBody>
                    <a:bodyPr/>
                    <a:lstStyle/>
                    <a:p>
                      <a:pPr algn="ctr"/>
                      <a:r>
                        <a:rPr lang="en-US" sz="1800" dirty="0">
                          <a:latin typeface="Arial" panose="020B0604020202020204" pitchFamily="34" charset="0"/>
                          <a:cs typeface="Arial" panose="020B0604020202020204" pitchFamily="34" charset="0"/>
                        </a:rPr>
                        <a:t>Body Part</a:t>
                      </a: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28575" cap="flat" cmpd="sng" algn="ctr">
                      <a:solidFill>
                        <a:srgbClr val="55479D"/>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55479D"/>
                    </a:solidFill>
                  </a:tcPr>
                </a:tc>
                <a:tc>
                  <a:txBody>
                    <a:bodyPr/>
                    <a:lstStyle/>
                    <a:p>
                      <a:pPr algn="ctr"/>
                      <a:r>
                        <a:rPr lang="en-US" sz="1800" b="1" i="0" u="none" strike="noStrike" kern="1200" baseline="0" dirty="0">
                          <a:solidFill>
                            <a:schemeClr val="lt1"/>
                          </a:solidFill>
                          <a:latin typeface="Arial" panose="020B0604020202020204" pitchFamily="34" charset="0"/>
                          <a:ea typeface="+mn-ea"/>
                          <a:cs typeface="Arial" panose="020B0604020202020204" pitchFamily="34" charset="0"/>
                        </a:rPr>
                        <a:t>Approach</a:t>
                      </a:r>
                      <a:endParaRPr lang="en-US" sz="1800" b="1" dirty="0">
                        <a:latin typeface="Arial" panose="020B0604020202020204" pitchFamily="34" charset="0"/>
                        <a:cs typeface="Arial" panose="020B0604020202020204" pitchFamily="34" charset="0"/>
                      </a:endParaRP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28575" cap="flat" cmpd="sng" algn="ctr">
                      <a:solidFill>
                        <a:srgbClr val="55479D"/>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55479D"/>
                    </a:solidFill>
                  </a:tcPr>
                </a:tc>
                <a:tc>
                  <a:txBody>
                    <a:bodyPr/>
                    <a:lstStyle/>
                    <a:p>
                      <a:pPr algn="ctr"/>
                      <a:r>
                        <a:rPr lang="en-US" sz="1800" b="1" i="0" u="none" strike="noStrike" kern="1200" baseline="0" dirty="0">
                          <a:solidFill>
                            <a:schemeClr val="lt1"/>
                          </a:solidFill>
                          <a:latin typeface="Arial" panose="020B0604020202020204" pitchFamily="34" charset="0"/>
                          <a:ea typeface="+mn-ea"/>
                          <a:cs typeface="Arial" panose="020B0604020202020204" pitchFamily="34" charset="0"/>
                        </a:rPr>
                        <a:t>Device</a:t>
                      </a:r>
                      <a:endParaRPr lang="en-US" sz="1800" b="1" dirty="0">
                        <a:latin typeface="Arial" panose="020B0604020202020204" pitchFamily="34" charset="0"/>
                        <a:cs typeface="Arial" panose="020B0604020202020204" pitchFamily="34" charset="0"/>
                      </a:endParaRP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28575" cap="flat" cmpd="sng" algn="ctr">
                      <a:solidFill>
                        <a:srgbClr val="55479D"/>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55479D"/>
                    </a:solidFill>
                  </a:tcPr>
                </a:tc>
                <a:tc>
                  <a:txBody>
                    <a:bodyPr/>
                    <a:lstStyle/>
                    <a:p>
                      <a:pPr algn="ctr"/>
                      <a:r>
                        <a:rPr lang="en-US" sz="1800" b="1" i="0" u="none" strike="noStrike" kern="1200" baseline="0" dirty="0">
                          <a:solidFill>
                            <a:schemeClr val="lt1"/>
                          </a:solidFill>
                          <a:latin typeface="Arial" panose="020B0604020202020204" pitchFamily="34" charset="0"/>
                          <a:ea typeface="+mn-ea"/>
                          <a:cs typeface="Arial" panose="020B0604020202020204" pitchFamily="34" charset="0"/>
                        </a:rPr>
                        <a:t>Qualifier</a:t>
                      </a:r>
                      <a:endParaRPr lang="en-US" sz="1800" b="1" dirty="0">
                        <a:latin typeface="Arial" panose="020B0604020202020204" pitchFamily="34" charset="0"/>
                        <a:cs typeface="Arial" panose="020B0604020202020204" pitchFamily="34" charset="0"/>
                      </a:endParaRPr>
                    </a:p>
                  </a:txBody>
                  <a:tcPr anchor="ctr">
                    <a:lnL w="12700" cap="flat" cmpd="sng" algn="ctr">
                      <a:solidFill>
                        <a:srgbClr val="A9A1CF"/>
                      </a:solidFill>
                      <a:prstDash val="solid"/>
                      <a:round/>
                      <a:headEnd type="none" w="med" len="med"/>
                      <a:tailEnd type="none" w="med" len="med"/>
                    </a:lnL>
                    <a:lnR w="28575" cap="flat" cmpd="sng" algn="ctr">
                      <a:solidFill>
                        <a:srgbClr val="55479D"/>
                      </a:solidFill>
                      <a:prstDash val="solid"/>
                      <a:round/>
                      <a:headEnd type="none" w="med" len="med"/>
                      <a:tailEnd type="none" w="med" len="med"/>
                    </a:lnR>
                    <a:lnT w="28575" cap="flat" cmpd="sng" algn="ctr">
                      <a:solidFill>
                        <a:srgbClr val="55479D"/>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55479D"/>
                    </a:solidFill>
                  </a:tcPr>
                </a:tc>
                <a:extLst>
                  <a:ext uri="{0D108BD9-81ED-4DB2-BD59-A6C34878D82A}">
                    <a16:rowId xmlns:a16="http://schemas.microsoft.com/office/drawing/2014/main" val="10000"/>
                  </a:ext>
                </a:extLst>
              </a:tr>
              <a:tr h="539496">
                <a:tc>
                  <a:txBody>
                    <a:bodyPr/>
                    <a:lstStyle/>
                    <a:p>
                      <a:pPr algn="ctr"/>
                      <a:r>
                        <a:rPr lang="en-US" sz="1800" b="0" i="0" u="none" strike="noStrike" kern="1200" baseline="0" dirty="0">
                          <a:solidFill>
                            <a:schemeClr val="dk1"/>
                          </a:solidFill>
                          <a:latin typeface="+mn-lt"/>
                          <a:ea typeface="+mn-ea"/>
                          <a:cs typeface="+mn-cs"/>
                        </a:rPr>
                        <a:t>Medical and</a:t>
                      </a:r>
                    </a:p>
                    <a:p>
                      <a:pPr algn="ctr"/>
                      <a:r>
                        <a:rPr lang="en-US" sz="1800" b="0" i="0" u="none" strike="noStrike" kern="1200" baseline="0" dirty="0">
                          <a:solidFill>
                            <a:schemeClr val="dk1"/>
                          </a:solidFill>
                          <a:latin typeface="+mn-lt"/>
                          <a:ea typeface="+mn-ea"/>
                          <a:cs typeface="+mn-cs"/>
                        </a:rPr>
                        <a:t>Surgical</a:t>
                      </a:r>
                      <a:endParaRPr lang="en-US" sz="1800" dirty="0">
                        <a:latin typeface="Arial" panose="020B0604020202020204" pitchFamily="34" charset="0"/>
                        <a:cs typeface="Arial" panose="020B0604020202020204" pitchFamily="34" charset="0"/>
                      </a:endParaRPr>
                    </a:p>
                  </a:txBody>
                  <a:tcPr anchor="b">
                    <a:lnL w="28575" cap="flat" cmpd="sng" algn="ctr">
                      <a:solidFill>
                        <a:srgbClr val="55479D"/>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C7EAFC"/>
                    </a:solidFill>
                  </a:tcPr>
                </a:tc>
                <a:tc>
                  <a:txBody>
                    <a:bodyPr/>
                    <a:lstStyle/>
                    <a:p>
                      <a:pPr algn="ctr"/>
                      <a:r>
                        <a:rPr lang="en-US" sz="1800" b="0" i="0" u="none" strike="noStrike" kern="1200" baseline="0" dirty="0">
                          <a:solidFill>
                            <a:schemeClr val="dk1"/>
                          </a:solidFill>
                          <a:latin typeface="+mn-lt"/>
                          <a:ea typeface="+mn-ea"/>
                          <a:cs typeface="+mn-cs"/>
                        </a:rPr>
                        <a:t>Central Nervous</a:t>
                      </a:r>
                    </a:p>
                    <a:p>
                      <a:pPr algn="ctr"/>
                      <a:r>
                        <a:rPr lang="en-US" sz="1800" b="0" i="0" u="none" strike="noStrike" kern="1200" baseline="0" dirty="0">
                          <a:solidFill>
                            <a:schemeClr val="dk1"/>
                          </a:solidFill>
                          <a:latin typeface="+mn-lt"/>
                          <a:ea typeface="+mn-ea"/>
                          <a:cs typeface="+mn-cs"/>
                        </a:rPr>
                        <a:t>System</a:t>
                      </a:r>
                      <a:endParaRPr lang="en-US" sz="1800" dirty="0">
                        <a:latin typeface="Arial" panose="020B0604020202020204" pitchFamily="34" charset="0"/>
                        <a:cs typeface="Arial" panose="020B0604020202020204" pitchFamily="34" charset="0"/>
                      </a:endParaRPr>
                    </a:p>
                  </a:txBody>
                  <a:tcPr anchor="b">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C7EAFC"/>
                    </a:solidFill>
                  </a:tcPr>
                </a:tc>
                <a:tc>
                  <a:txBody>
                    <a:bodyPr/>
                    <a:lstStyle/>
                    <a:p>
                      <a:pPr algn="ctr"/>
                      <a:r>
                        <a:rPr lang="en-US" sz="1800" b="0" i="0" u="none" strike="noStrike" kern="1200" baseline="0" dirty="0">
                          <a:solidFill>
                            <a:schemeClr val="dk1"/>
                          </a:solidFill>
                          <a:latin typeface="+mn-lt"/>
                          <a:ea typeface="+mn-ea"/>
                          <a:cs typeface="+mn-cs"/>
                        </a:rPr>
                        <a:t>Bypass</a:t>
                      </a:r>
                      <a:endParaRPr lang="en-US" sz="1800" dirty="0">
                        <a:latin typeface="Arial" panose="020B0604020202020204" pitchFamily="34" charset="0"/>
                        <a:cs typeface="Arial" panose="020B0604020202020204" pitchFamily="34" charset="0"/>
                      </a:endParaRPr>
                    </a:p>
                  </a:txBody>
                  <a:tcPr anchor="b">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C7EAFC"/>
                    </a:solidFill>
                  </a:tcPr>
                </a:tc>
                <a:tc>
                  <a:txBody>
                    <a:bodyPr/>
                    <a:lstStyle/>
                    <a:p>
                      <a:pPr algn="ctr"/>
                      <a:r>
                        <a:rPr lang="en-US" sz="1800" b="0" i="0" u="none" strike="noStrike" kern="1200" baseline="0" dirty="0">
                          <a:solidFill>
                            <a:schemeClr val="dk1"/>
                          </a:solidFill>
                          <a:latin typeface="+mn-lt"/>
                          <a:ea typeface="+mn-ea"/>
                          <a:cs typeface="+mn-cs"/>
                        </a:rPr>
                        <a:t>Cerebral</a:t>
                      </a:r>
                    </a:p>
                    <a:p>
                      <a:pPr algn="ctr"/>
                      <a:r>
                        <a:rPr lang="en-US" sz="1800" b="0" i="0" u="none" strike="noStrike" kern="1200" baseline="0" dirty="0">
                          <a:solidFill>
                            <a:schemeClr val="dk1"/>
                          </a:solidFill>
                          <a:latin typeface="+mn-lt"/>
                          <a:ea typeface="+mn-ea"/>
                          <a:cs typeface="+mn-cs"/>
                        </a:rPr>
                        <a:t>Ventricle</a:t>
                      </a:r>
                      <a:endParaRPr lang="en-US" sz="1800" dirty="0">
                        <a:latin typeface="Arial" panose="020B0604020202020204" pitchFamily="34" charset="0"/>
                        <a:cs typeface="Arial" panose="020B0604020202020204" pitchFamily="34" charset="0"/>
                      </a:endParaRPr>
                    </a:p>
                  </a:txBody>
                  <a:tcPr anchor="b">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C7EAFC"/>
                    </a:solidFill>
                  </a:tcPr>
                </a:tc>
                <a:tc>
                  <a:txBody>
                    <a:bodyPr/>
                    <a:lstStyle/>
                    <a:p>
                      <a:pPr algn="ctr"/>
                      <a:r>
                        <a:rPr lang="en-US" sz="1800" b="0" i="0" u="none" strike="noStrike" kern="1200" baseline="0" dirty="0">
                          <a:solidFill>
                            <a:schemeClr val="dk1"/>
                          </a:solidFill>
                          <a:latin typeface="+mn-lt"/>
                          <a:ea typeface="+mn-ea"/>
                          <a:cs typeface="+mn-cs"/>
                        </a:rPr>
                        <a:t>Open</a:t>
                      </a:r>
                      <a:endParaRPr lang="en-US" sz="1800" dirty="0">
                        <a:latin typeface="Arial" panose="020B0604020202020204" pitchFamily="34" charset="0"/>
                        <a:cs typeface="Arial" panose="020B0604020202020204" pitchFamily="34" charset="0"/>
                      </a:endParaRPr>
                    </a:p>
                  </a:txBody>
                  <a:tcPr anchor="b">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C7EAFC"/>
                    </a:solidFill>
                  </a:tcPr>
                </a:tc>
                <a:tc>
                  <a:txBody>
                    <a:bodyPr/>
                    <a:lstStyle/>
                    <a:p>
                      <a:pPr algn="ctr"/>
                      <a:r>
                        <a:rPr lang="en-US" sz="1800" b="0" i="0" u="none" strike="noStrike" kern="1200" baseline="0" dirty="0">
                          <a:solidFill>
                            <a:schemeClr val="dk1"/>
                          </a:solidFill>
                          <a:latin typeface="+mn-lt"/>
                          <a:ea typeface="+mn-ea"/>
                          <a:cs typeface="+mn-cs"/>
                        </a:rPr>
                        <a:t>Synthetic</a:t>
                      </a:r>
                    </a:p>
                    <a:p>
                      <a:pPr algn="ctr"/>
                      <a:r>
                        <a:rPr lang="en-US" sz="1800" b="0" i="0" u="none" strike="noStrike" kern="1200" baseline="0" dirty="0">
                          <a:solidFill>
                            <a:schemeClr val="dk1"/>
                          </a:solidFill>
                          <a:latin typeface="+mn-lt"/>
                          <a:ea typeface="+mn-ea"/>
                          <a:cs typeface="+mn-cs"/>
                        </a:rPr>
                        <a:t>Substitute</a:t>
                      </a:r>
                      <a:endParaRPr lang="en-US" sz="1800" dirty="0">
                        <a:latin typeface="Arial" panose="020B0604020202020204" pitchFamily="34" charset="0"/>
                        <a:cs typeface="Arial" panose="020B0604020202020204" pitchFamily="34" charset="0"/>
                      </a:endParaRPr>
                    </a:p>
                  </a:txBody>
                  <a:tcPr anchor="b">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C7EAFC"/>
                    </a:solidFill>
                  </a:tcPr>
                </a:tc>
                <a:tc>
                  <a:txBody>
                    <a:bodyPr/>
                    <a:lstStyle/>
                    <a:p>
                      <a:pPr algn="ctr"/>
                      <a:r>
                        <a:rPr lang="en-US" sz="1800" b="0" i="0" u="none" strike="noStrike" kern="1200" baseline="0" dirty="0">
                          <a:solidFill>
                            <a:schemeClr val="dk1"/>
                          </a:solidFill>
                          <a:latin typeface="+mn-lt"/>
                          <a:ea typeface="+mn-ea"/>
                          <a:cs typeface="+mn-cs"/>
                        </a:rPr>
                        <a:t>Peritoneal</a:t>
                      </a:r>
                    </a:p>
                    <a:p>
                      <a:pPr algn="ctr"/>
                      <a:r>
                        <a:rPr lang="en-US" sz="1800" b="0" i="0" u="none" strike="noStrike" kern="1200" baseline="0" dirty="0">
                          <a:solidFill>
                            <a:schemeClr val="dk1"/>
                          </a:solidFill>
                          <a:latin typeface="+mn-lt"/>
                          <a:ea typeface="+mn-ea"/>
                          <a:cs typeface="+mn-cs"/>
                        </a:rPr>
                        <a:t>Cavity</a:t>
                      </a:r>
                      <a:endParaRPr lang="en-US" sz="1800" dirty="0">
                        <a:latin typeface="Arial" panose="020B0604020202020204" pitchFamily="34" charset="0"/>
                        <a:cs typeface="Arial" panose="020B0604020202020204" pitchFamily="34" charset="0"/>
                      </a:endParaRPr>
                    </a:p>
                  </a:txBody>
                  <a:tcPr anchor="b">
                    <a:lnL w="12700" cap="flat" cmpd="sng" algn="ctr">
                      <a:solidFill>
                        <a:srgbClr val="A9A1CF"/>
                      </a:solidFill>
                      <a:prstDash val="solid"/>
                      <a:round/>
                      <a:headEnd type="none" w="med" len="med"/>
                      <a:tailEnd type="none" w="med" len="med"/>
                    </a:lnL>
                    <a:lnR w="28575" cap="flat" cmpd="sng" algn="ctr">
                      <a:solidFill>
                        <a:srgbClr val="55479D"/>
                      </a:solidFill>
                      <a:prstDash val="solid"/>
                      <a:round/>
                      <a:headEnd type="none" w="med" len="med"/>
                      <a:tailEnd type="none" w="med" len="med"/>
                    </a:lnR>
                    <a:lnT w="12700" cap="flat" cmpd="sng" algn="ctr">
                      <a:solidFill>
                        <a:srgbClr val="A9A1CF"/>
                      </a:solidFill>
                      <a:prstDash val="solid"/>
                      <a:round/>
                      <a:headEnd type="none" w="med" len="med"/>
                      <a:tailEnd type="none" w="med" len="med"/>
                    </a:lnT>
                    <a:lnB w="12700" cap="flat" cmpd="sng" algn="ctr">
                      <a:solidFill>
                        <a:srgbClr val="A9A1CF"/>
                      </a:solidFill>
                      <a:prstDash val="solid"/>
                      <a:round/>
                      <a:headEnd type="none" w="med" len="med"/>
                      <a:tailEnd type="none" w="med" len="med"/>
                    </a:lnB>
                    <a:solidFill>
                      <a:srgbClr val="C7EAFC"/>
                    </a:solidFill>
                  </a:tcPr>
                </a:tc>
                <a:extLst>
                  <a:ext uri="{0D108BD9-81ED-4DB2-BD59-A6C34878D82A}">
                    <a16:rowId xmlns:a16="http://schemas.microsoft.com/office/drawing/2014/main" val="10001"/>
                  </a:ext>
                </a:extLst>
              </a:tr>
              <a:tr h="539496">
                <a:tc>
                  <a:txBody>
                    <a:bodyPr/>
                    <a:lstStyle/>
                    <a:p>
                      <a:pPr algn="ctr"/>
                      <a:r>
                        <a:rPr lang="en-US" sz="1800" dirty="0">
                          <a:latin typeface="Arial" panose="020B0604020202020204" pitchFamily="34" charset="0"/>
                          <a:cs typeface="Arial" panose="020B0604020202020204" pitchFamily="34" charset="0"/>
                        </a:rPr>
                        <a:t>0</a:t>
                      </a:r>
                    </a:p>
                  </a:txBody>
                  <a:tcPr anchor="ctr">
                    <a:lnL w="28575" cap="flat" cmpd="sng" algn="ctr">
                      <a:solidFill>
                        <a:srgbClr val="55479D"/>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28575" cap="flat" cmpd="sng" algn="ctr">
                      <a:solidFill>
                        <a:srgbClr val="55479D"/>
                      </a:solidFill>
                      <a:prstDash val="solid"/>
                      <a:round/>
                      <a:headEnd type="none" w="med" len="med"/>
                      <a:tailEnd type="none" w="med" len="med"/>
                    </a:lnB>
                    <a:solidFill>
                      <a:srgbClr val="E2F4FD"/>
                    </a:solidFill>
                  </a:tcPr>
                </a:tc>
                <a:tc>
                  <a:txBody>
                    <a:bodyPr/>
                    <a:lstStyle/>
                    <a:p>
                      <a:pPr algn="ctr"/>
                      <a:r>
                        <a:rPr lang="en-US" sz="1800" b="0" i="0" u="none" strike="noStrike" kern="1200" baseline="0" dirty="0">
                          <a:solidFill>
                            <a:schemeClr val="dk1"/>
                          </a:solidFill>
                          <a:latin typeface="Arial" panose="020B0604020202020204" pitchFamily="34" charset="0"/>
                          <a:ea typeface="+mn-ea"/>
                          <a:cs typeface="Arial" panose="020B0604020202020204" pitchFamily="34" charset="0"/>
                        </a:rPr>
                        <a:t>0</a:t>
                      </a:r>
                      <a:endParaRPr lang="en-US" sz="1800" dirty="0">
                        <a:latin typeface="Arial" panose="020B0604020202020204" pitchFamily="34" charset="0"/>
                        <a:cs typeface="Arial" panose="020B0604020202020204" pitchFamily="34" charset="0"/>
                      </a:endParaRP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28575" cap="flat" cmpd="sng" algn="ctr">
                      <a:solidFill>
                        <a:srgbClr val="55479D"/>
                      </a:solidFill>
                      <a:prstDash val="solid"/>
                      <a:round/>
                      <a:headEnd type="none" w="med" len="med"/>
                      <a:tailEnd type="none" w="med" len="med"/>
                    </a:lnB>
                    <a:solidFill>
                      <a:srgbClr val="E2F4FD"/>
                    </a:solidFill>
                  </a:tcPr>
                </a:tc>
                <a:tc>
                  <a:txBody>
                    <a:bodyPr/>
                    <a:lstStyle/>
                    <a:p>
                      <a:pPr algn="ctr"/>
                      <a:r>
                        <a:rPr lang="en-US" sz="1800" b="0" i="0" u="none" strike="noStrike" kern="1200" baseline="0" dirty="0">
                          <a:solidFill>
                            <a:schemeClr val="dk1"/>
                          </a:solidFill>
                          <a:latin typeface="Arial" panose="020B0604020202020204" pitchFamily="34" charset="0"/>
                          <a:ea typeface="+mn-ea"/>
                          <a:cs typeface="Arial" panose="020B0604020202020204" pitchFamily="34" charset="0"/>
                        </a:rPr>
                        <a:t>1</a:t>
                      </a:r>
                      <a:endParaRPr lang="en-US" sz="1800" dirty="0">
                        <a:latin typeface="Arial" panose="020B0604020202020204" pitchFamily="34" charset="0"/>
                        <a:cs typeface="Arial" panose="020B0604020202020204" pitchFamily="34" charset="0"/>
                      </a:endParaRP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28575" cap="flat" cmpd="sng" algn="ctr">
                      <a:solidFill>
                        <a:srgbClr val="55479D"/>
                      </a:solidFill>
                      <a:prstDash val="solid"/>
                      <a:round/>
                      <a:headEnd type="none" w="med" len="med"/>
                      <a:tailEnd type="none" w="med" len="med"/>
                    </a:lnB>
                    <a:solidFill>
                      <a:srgbClr val="E2F4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Arial" panose="020B0604020202020204" pitchFamily="34" charset="0"/>
                          <a:ea typeface="+mn-ea"/>
                          <a:cs typeface="Arial" panose="020B0604020202020204" pitchFamily="34" charset="0"/>
                        </a:rPr>
                        <a:t>6</a:t>
                      </a:r>
                      <a:endParaRPr lang="en-US" sz="1800" dirty="0">
                        <a:latin typeface="Arial" panose="020B0604020202020204" pitchFamily="34" charset="0"/>
                        <a:cs typeface="Arial" panose="020B0604020202020204" pitchFamily="34" charset="0"/>
                      </a:endParaRP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28575" cap="flat" cmpd="sng" algn="ctr">
                      <a:solidFill>
                        <a:srgbClr val="55479D"/>
                      </a:solidFill>
                      <a:prstDash val="solid"/>
                      <a:round/>
                      <a:headEnd type="none" w="med" len="med"/>
                      <a:tailEnd type="none" w="med" len="med"/>
                    </a:lnB>
                    <a:solidFill>
                      <a:srgbClr val="E2F4FD"/>
                    </a:solidFill>
                  </a:tcPr>
                </a:tc>
                <a:tc>
                  <a:txBody>
                    <a:bodyPr/>
                    <a:lstStyle/>
                    <a:p>
                      <a:pPr algn="ctr"/>
                      <a:r>
                        <a:rPr lang="en-US" sz="1800" b="0" i="0" u="none" strike="noStrike" kern="1200" baseline="0" dirty="0">
                          <a:solidFill>
                            <a:schemeClr val="dk1"/>
                          </a:solidFill>
                          <a:latin typeface="Arial" panose="020B0604020202020204" pitchFamily="34" charset="0"/>
                          <a:ea typeface="+mn-ea"/>
                          <a:cs typeface="Arial" panose="020B0604020202020204" pitchFamily="34" charset="0"/>
                        </a:rPr>
                        <a:t>0</a:t>
                      </a:r>
                      <a:endParaRPr lang="en-US" sz="1800" dirty="0">
                        <a:latin typeface="Arial" panose="020B0604020202020204" pitchFamily="34" charset="0"/>
                        <a:cs typeface="Arial" panose="020B0604020202020204" pitchFamily="34" charset="0"/>
                      </a:endParaRP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28575" cap="flat" cmpd="sng" algn="ctr">
                      <a:solidFill>
                        <a:srgbClr val="55479D"/>
                      </a:solidFill>
                      <a:prstDash val="solid"/>
                      <a:round/>
                      <a:headEnd type="none" w="med" len="med"/>
                      <a:tailEnd type="none" w="med" len="med"/>
                    </a:lnB>
                    <a:solidFill>
                      <a:srgbClr val="E2F4FD"/>
                    </a:solidFill>
                  </a:tcPr>
                </a:tc>
                <a:tc>
                  <a:txBody>
                    <a:bodyPr/>
                    <a:lstStyle/>
                    <a:p>
                      <a:pPr algn="ctr"/>
                      <a:r>
                        <a:rPr lang="en-US" sz="1800" b="0" i="0" u="none" strike="noStrike" kern="1200" baseline="0" dirty="0">
                          <a:solidFill>
                            <a:schemeClr val="dk1"/>
                          </a:solidFill>
                          <a:latin typeface="Arial" panose="020B0604020202020204" pitchFamily="34" charset="0"/>
                          <a:ea typeface="+mn-ea"/>
                          <a:cs typeface="Arial" panose="020B0604020202020204" pitchFamily="34" charset="0"/>
                        </a:rPr>
                        <a:t>J</a:t>
                      </a:r>
                      <a:endParaRPr lang="en-US" sz="1800" dirty="0">
                        <a:latin typeface="Arial" panose="020B0604020202020204" pitchFamily="34" charset="0"/>
                        <a:cs typeface="Arial" panose="020B0604020202020204" pitchFamily="34" charset="0"/>
                      </a:endParaRPr>
                    </a:p>
                  </a:txBody>
                  <a:tcPr anchor="ctr">
                    <a:lnL w="12700" cap="flat" cmpd="sng" algn="ctr">
                      <a:solidFill>
                        <a:srgbClr val="A9A1CF"/>
                      </a:solidFill>
                      <a:prstDash val="solid"/>
                      <a:round/>
                      <a:headEnd type="none" w="med" len="med"/>
                      <a:tailEnd type="none" w="med" len="med"/>
                    </a:lnL>
                    <a:lnR w="12700" cap="flat" cmpd="sng" algn="ctr">
                      <a:solidFill>
                        <a:srgbClr val="A9A1CF"/>
                      </a:solidFill>
                      <a:prstDash val="solid"/>
                      <a:round/>
                      <a:headEnd type="none" w="med" len="med"/>
                      <a:tailEnd type="none" w="med" len="med"/>
                    </a:lnR>
                    <a:lnT w="12700" cap="flat" cmpd="sng" algn="ctr">
                      <a:solidFill>
                        <a:srgbClr val="A9A1CF"/>
                      </a:solidFill>
                      <a:prstDash val="solid"/>
                      <a:round/>
                      <a:headEnd type="none" w="med" len="med"/>
                      <a:tailEnd type="none" w="med" len="med"/>
                    </a:lnT>
                    <a:lnB w="28575" cap="flat" cmpd="sng" algn="ctr">
                      <a:solidFill>
                        <a:srgbClr val="55479D"/>
                      </a:solidFill>
                      <a:prstDash val="solid"/>
                      <a:round/>
                      <a:headEnd type="none" w="med" len="med"/>
                      <a:tailEnd type="none" w="med" len="med"/>
                    </a:lnB>
                    <a:solidFill>
                      <a:srgbClr val="E2F4FD"/>
                    </a:solidFill>
                  </a:tcPr>
                </a:tc>
                <a:tc>
                  <a:txBody>
                    <a:bodyPr/>
                    <a:lstStyle/>
                    <a:p>
                      <a:pPr algn="ctr"/>
                      <a:r>
                        <a:rPr lang="en-US" sz="1800" dirty="0">
                          <a:latin typeface="Arial" panose="020B0604020202020204" pitchFamily="34" charset="0"/>
                          <a:cs typeface="Arial" panose="020B0604020202020204" pitchFamily="34" charset="0"/>
                        </a:rPr>
                        <a:t>6</a:t>
                      </a:r>
                    </a:p>
                  </a:txBody>
                  <a:tcPr anchor="ctr">
                    <a:lnL w="12700" cap="flat" cmpd="sng" algn="ctr">
                      <a:solidFill>
                        <a:srgbClr val="A9A1CF"/>
                      </a:solidFill>
                      <a:prstDash val="solid"/>
                      <a:round/>
                      <a:headEnd type="none" w="med" len="med"/>
                      <a:tailEnd type="none" w="med" len="med"/>
                    </a:lnL>
                    <a:lnR w="28575" cap="flat" cmpd="sng" algn="ctr">
                      <a:solidFill>
                        <a:srgbClr val="55479D"/>
                      </a:solidFill>
                      <a:prstDash val="solid"/>
                      <a:round/>
                      <a:headEnd type="none" w="med" len="med"/>
                      <a:tailEnd type="none" w="med" len="med"/>
                    </a:lnR>
                    <a:lnT w="12700" cap="flat" cmpd="sng" algn="ctr">
                      <a:solidFill>
                        <a:srgbClr val="A9A1CF"/>
                      </a:solidFill>
                      <a:prstDash val="solid"/>
                      <a:round/>
                      <a:headEnd type="none" w="med" len="med"/>
                      <a:tailEnd type="none" w="med" len="med"/>
                    </a:lnT>
                    <a:lnB w="28575" cap="flat" cmpd="sng" algn="ctr">
                      <a:solidFill>
                        <a:srgbClr val="55479D"/>
                      </a:solidFill>
                      <a:prstDash val="solid"/>
                      <a:round/>
                      <a:headEnd type="none" w="med" len="med"/>
                      <a:tailEnd type="none" w="med" len="med"/>
                    </a:lnB>
                    <a:solidFill>
                      <a:srgbClr val="E2F4FD"/>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75978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ICD-10-PCS Coding Conventions</a:t>
            </a:r>
          </a:p>
        </p:txBody>
      </p:sp>
      <p:sp>
        <p:nvSpPr>
          <p:cNvPr id="2" name="Content Placeholder 2"/>
          <p:cNvSpPr>
            <a:spLocks noGrp="1"/>
          </p:cNvSpPr>
          <p:nvPr>
            <p:ph idx="1"/>
          </p:nvPr>
        </p:nvSpPr>
        <p:spPr/>
        <p:txBody>
          <a:bodyPr/>
          <a:lstStyle/>
          <a:p>
            <a:pPr>
              <a:spcAft>
                <a:spcPts val="0"/>
              </a:spcAft>
            </a:pPr>
            <a:r>
              <a:rPr lang="en-US" sz="2600" dirty="0"/>
              <a:t>Values for axis of classification are added as needed</a:t>
            </a:r>
          </a:p>
          <a:p>
            <a:pPr>
              <a:spcAft>
                <a:spcPts val="0"/>
              </a:spcAft>
            </a:pPr>
            <a:r>
              <a:rPr lang="en-US" sz="2600" dirty="0"/>
              <a:t>The meaning of any single value is combination of its axis of classification and preceding values</a:t>
            </a:r>
          </a:p>
          <a:p>
            <a:pPr>
              <a:spcAft>
                <a:spcPts val="0"/>
              </a:spcAft>
            </a:pPr>
            <a:r>
              <a:rPr lang="en-US" sz="2600" dirty="0"/>
              <a:t>Index is used (but not required) to locate appropriate table</a:t>
            </a:r>
          </a:p>
          <a:p>
            <a:pPr>
              <a:spcAft>
                <a:spcPts val="0"/>
              </a:spcAft>
            </a:pPr>
            <a:r>
              <a:rPr lang="en-US" sz="2600" dirty="0"/>
              <a:t>Tables must be used to construct valid 7-character codes</a:t>
            </a:r>
          </a:p>
          <a:p>
            <a:pPr>
              <a:spcAft>
                <a:spcPts val="0"/>
              </a:spcAft>
            </a:pPr>
            <a:r>
              <a:rPr lang="en-US" sz="2600" dirty="0"/>
              <a:t>If documentation is incomplete, query the physician</a:t>
            </a:r>
          </a:p>
          <a:p>
            <a:pPr>
              <a:spcAft>
                <a:spcPts val="0"/>
              </a:spcAft>
            </a:pPr>
            <a:r>
              <a:rPr lang="en-US" sz="2600" dirty="0"/>
              <a:t>Within a table, valid codes include all combinations of choices in characters 4 through 7 contained in the same row</a:t>
            </a:r>
          </a:p>
          <a:p>
            <a:pPr>
              <a:spcAft>
                <a:spcPts val="0"/>
              </a:spcAft>
            </a:pPr>
            <a:r>
              <a:rPr lang="en-US" sz="2600" dirty="0"/>
              <a:t>The word “and” in a code description means “and/or.”</a:t>
            </a:r>
          </a:p>
          <a:p>
            <a:pPr>
              <a:spcAft>
                <a:spcPts val="0"/>
              </a:spcAft>
            </a:pPr>
            <a:r>
              <a:rPr lang="en-US" sz="2600" dirty="0"/>
              <a:t>Many terms used to construct codes are defined within ICD-10-PCS</a:t>
            </a:r>
          </a:p>
        </p:txBody>
      </p:sp>
    </p:spTree>
    <p:extLst>
      <p:ext uri="{BB962C8B-B14F-4D97-AF65-F5344CB8AC3E}">
        <p14:creationId xmlns:p14="http://schemas.microsoft.com/office/powerpoint/2010/main" val="33164384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Medical/Surgical Coding Guidelines: Body System and Root Operation</a:t>
            </a:r>
          </a:p>
        </p:txBody>
      </p:sp>
      <p:sp>
        <p:nvSpPr>
          <p:cNvPr id="2" name="Content Placeholder 2"/>
          <p:cNvSpPr>
            <a:spLocks noGrp="1"/>
          </p:cNvSpPr>
          <p:nvPr>
            <p:ph idx="1"/>
          </p:nvPr>
        </p:nvSpPr>
        <p:spPr/>
        <p:txBody>
          <a:bodyPr/>
          <a:lstStyle/>
          <a:p>
            <a:pPr indent="-228600">
              <a:spcAft>
                <a:spcPts val="1200"/>
              </a:spcAft>
            </a:pPr>
            <a:r>
              <a:rPr lang="en-US" sz="2600" dirty="0"/>
              <a:t>Body System–General Coding Guidelines</a:t>
            </a:r>
          </a:p>
          <a:p>
            <a:pPr indent="-228600">
              <a:spcBef>
                <a:spcPts val="0"/>
              </a:spcBef>
            </a:pPr>
            <a:r>
              <a:rPr lang="en-US" sz="2600" dirty="0"/>
              <a:t>Root Operation</a:t>
            </a:r>
          </a:p>
        </p:txBody>
      </p:sp>
      <p:sp>
        <p:nvSpPr>
          <p:cNvPr id="3" name="Content Placeholder 3"/>
          <p:cNvSpPr>
            <a:spLocks noGrp="1"/>
          </p:cNvSpPr>
          <p:nvPr>
            <p:ph idx="10"/>
          </p:nvPr>
        </p:nvSpPr>
        <p:spPr>
          <a:xfrm>
            <a:off x="838200" y="2412483"/>
            <a:ext cx="5809343" cy="3639489"/>
          </a:xfrm>
        </p:spPr>
        <p:txBody>
          <a:bodyPr/>
          <a:lstStyle/>
          <a:p>
            <a:pPr lvl="1">
              <a:spcBef>
                <a:spcPts val="0"/>
              </a:spcBef>
              <a:spcAft>
                <a:spcPts val="0"/>
              </a:spcAft>
            </a:pPr>
            <a:r>
              <a:rPr lang="en-US" sz="2200" dirty="0"/>
              <a:t>General Coding Guidelines</a:t>
            </a:r>
          </a:p>
          <a:p>
            <a:pPr lvl="1">
              <a:spcBef>
                <a:spcPts val="0"/>
              </a:spcBef>
              <a:spcAft>
                <a:spcPts val="0"/>
              </a:spcAft>
            </a:pPr>
            <a:r>
              <a:rPr lang="en-US" sz="2200" dirty="0"/>
              <a:t>Procedures</a:t>
            </a:r>
          </a:p>
          <a:p>
            <a:pPr lvl="1">
              <a:spcBef>
                <a:spcPts val="0"/>
              </a:spcBef>
              <a:spcAft>
                <a:spcPts val="0"/>
              </a:spcAft>
            </a:pPr>
            <a:r>
              <a:rPr lang="en-US" sz="2200" dirty="0"/>
              <a:t>Discontinued Procedure</a:t>
            </a:r>
          </a:p>
          <a:p>
            <a:pPr lvl="1">
              <a:spcBef>
                <a:spcPts val="0"/>
              </a:spcBef>
              <a:spcAft>
                <a:spcPts val="0"/>
              </a:spcAft>
            </a:pPr>
            <a:r>
              <a:rPr lang="en-US" sz="2200" dirty="0"/>
              <a:t>Biopsy Procedures</a:t>
            </a:r>
          </a:p>
          <a:p>
            <a:pPr lvl="1">
              <a:spcBef>
                <a:spcPts val="0"/>
              </a:spcBef>
              <a:spcAft>
                <a:spcPts val="0"/>
              </a:spcAft>
            </a:pPr>
            <a:r>
              <a:rPr lang="en-US" sz="2200" dirty="0"/>
              <a:t>Biopsy followed by more definitive treatment</a:t>
            </a:r>
          </a:p>
          <a:p>
            <a:pPr lvl="1">
              <a:spcBef>
                <a:spcPts val="0"/>
              </a:spcBef>
              <a:spcAft>
                <a:spcPts val="0"/>
              </a:spcAft>
            </a:pPr>
            <a:r>
              <a:rPr lang="en-US" sz="2200" dirty="0"/>
              <a:t>Overlapping Body Layers</a:t>
            </a:r>
          </a:p>
          <a:p>
            <a:pPr lvl="1">
              <a:spcBef>
                <a:spcPts val="0"/>
              </a:spcBef>
              <a:spcAft>
                <a:spcPts val="0"/>
              </a:spcAft>
            </a:pPr>
            <a:r>
              <a:rPr lang="en-US" sz="2200" dirty="0"/>
              <a:t>Bypass Procedures</a:t>
            </a:r>
          </a:p>
          <a:p>
            <a:pPr lvl="1">
              <a:spcBef>
                <a:spcPts val="0"/>
              </a:spcBef>
              <a:spcAft>
                <a:spcPts val="0"/>
              </a:spcAft>
            </a:pPr>
            <a:r>
              <a:rPr lang="en-US" sz="2200" dirty="0"/>
              <a:t>Coronary Bypass Procedures</a:t>
            </a:r>
          </a:p>
          <a:p>
            <a:pPr lvl="1">
              <a:spcBef>
                <a:spcPts val="0"/>
              </a:spcBef>
              <a:spcAft>
                <a:spcPts val="0"/>
              </a:spcAft>
            </a:pPr>
            <a:r>
              <a:rPr lang="en-US" sz="2200" dirty="0"/>
              <a:t>Control vs. More Definitive Root Operations</a:t>
            </a:r>
          </a:p>
        </p:txBody>
      </p:sp>
      <p:sp>
        <p:nvSpPr>
          <p:cNvPr id="5" name="Content Placeholder 4"/>
          <p:cNvSpPr>
            <a:spLocks noGrp="1"/>
          </p:cNvSpPr>
          <p:nvPr>
            <p:ph idx="11"/>
          </p:nvPr>
        </p:nvSpPr>
        <p:spPr>
          <a:xfrm>
            <a:off x="6150429" y="2412483"/>
            <a:ext cx="7289800" cy="4140717"/>
          </a:xfrm>
        </p:spPr>
        <p:txBody>
          <a:bodyPr/>
          <a:lstStyle/>
          <a:p>
            <a:pPr lvl="1">
              <a:spcBef>
                <a:spcPts val="0"/>
              </a:spcBef>
              <a:spcAft>
                <a:spcPts val="0"/>
              </a:spcAft>
            </a:pPr>
            <a:r>
              <a:rPr lang="en-US" sz="2200" dirty="0"/>
              <a:t>Excision vs. resection</a:t>
            </a:r>
          </a:p>
          <a:p>
            <a:pPr lvl="1">
              <a:spcBef>
                <a:spcPts val="0"/>
              </a:spcBef>
              <a:spcAft>
                <a:spcPts val="0"/>
              </a:spcAft>
            </a:pPr>
            <a:r>
              <a:rPr lang="en-US" sz="2200" dirty="0"/>
              <a:t>Fusion procedures of the spine</a:t>
            </a:r>
          </a:p>
          <a:p>
            <a:pPr lvl="1">
              <a:spcBef>
                <a:spcPts val="0"/>
              </a:spcBef>
              <a:spcAft>
                <a:spcPts val="0"/>
              </a:spcAft>
            </a:pPr>
            <a:r>
              <a:rPr lang="en-US" sz="2200" dirty="0"/>
              <a:t>Inspection procedures</a:t>
            </a:r>
          </a:p>
          <a:p>
            <a:pPr lvl="1">
              <a:spcBef>
                <a:spcPts val="0"/>
              </a:spcBef>
              <a:spcAft>
                <a:spcPts val="0"/>
              </a:spcAft>
            </a:pPr>
            <a:r>
              <a:rPr lang="en-US" sz="2200" dirty="0"/>
              <a:t>Occlusion vs. restriction for vessel</a:t>
            </a:r>
            <a:br>
              <a:rPr lang="en-US" sz="2200" dirty="0"/>
            </a:br>
            <a:r>
              <a:rPr lang="en-US" sz="2200" dirty="0"/>
              <a:t>embolization procedures</a:t>
            </a:r>
          </a:p>
          <a:p>
            <a:pPr lvl="1">
              <a:spcBef>
                <a:spcPts val="0"/>
              </a:spcBef>
              <a:spcAft>
                <a:spcPts val="0"/>
              </a:spcAft>
            </a:pPr>
            <a:r>
              <a:rPr lang="en-US" sz="2200" dirty="0"/>
              <a:t>Release procedures</a:t>
            </a:r>
          </a:p>
          <a:p>
            <a:pPr lvl="1">
              <a:spcBef>
                <a:spcPts val="0"/>
              </a:spcBef>
              <a:spcAft>
                <a:spcPts val="0"/>
              </a:spcAft>
            </a:pPr>
            <a:r>
              <a:rPr lang="en-US" sz="2200" dirty="0"/>
              <a:t>Release vs. division</a:t>
            </a:r>
          </a:p>
          <a:p>
            <a:pPr lvl="1">
              <a:spcBef>
                <a:spcPts val="0"/>
              </a:spcBef>
              <a:spcAft>
                <a:spcPts val="0"/>
              </a:spcAft>
            </a:pPr>
            <a:r>
              <a:rPr lang="en-US" sz="2200" dirty="0"/>
              <a:t>Reposition for fracture treatment</a:t>
            </a:r>
          </a:p>
          <a:p>
            <a:pPr lvl="1">
              <a:spcBef>
                <a:spcPts val="0"/>
              </a:spcBef>
              <a:spcAft>
                <a:spcPts val="0"/>
              </a:spcAft>
            </a:pPr>
            <a:r>
              <a:rPr lang="en-US" sz="2200" dirty="0"/>
              <a:t>Transplantation vs. administration</a:t>
            </a:r>
          </a:p>
        </p:txBody>
      </p:sp>
    </p:spTree>
    <p:extLst>
      <p:ext uri="{BB962C8B-B14F-4D97-AF65-F5344CB8AC3E}">
        <p14:creationId xmlns:p14="http://schemas.microsoft.com/office/powerpoint/2010/main" val="38331800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Medical/Surgical Coding Guidelines: Body Part</a:t>
            </a:r>
          </a:p>
        </p:txBody>
      </p:sp>
      <p:sp>
        <p:nvSpPr>
          <p:cNvPr id="2" name="Content Placeholder 2"/>
          <p:cNvSpPr>
            <a:spLocks noGrp="1"/>
          </p:cNvSpPr>
          <p:nvPr>
            <p:ph idx="1"/>
          </p:nvPr>
        </p:nvSpPr>
        <p:spPr/>
        <p:txBody>
          <a:bodyPr/>
          <a:lstStyle/>
          <a:p>
            <a:r>
              <a:rPr lang="en-US" sz="2800" dirty="0"/>
              <a:t>General guidelines</a:t>
            </a:r>
          </a:p>
          <a:p>
            <a:r>
              <a:rPr lang="en-US" sz="2800" dirty="0"/>
              <a:t>Branches of body parts</a:t>
            </a:r>
          </a:p>
          <a:p>
            <a:r>
              <a:rPr lang="en-US" sz="2800" dirty="0"/>
              <a:t>Bilateral body part values</a:t>
            </a:r>
          </a:p>
          <a:p>
            <a:r>
              <a:rPr lang="en-US" sz="2800" dirty="0"/>
              <a:t>Coronary arteries</a:t>
            </a:r>
          </a:p>
          <a:p>
            <a:r>
              <a:rPr lang="en-US" sz="2800" dirty="0"/>
              <a:t>Tendons, ligaments, </a:t>
            </a:r>
            <a:r>
              <a:rPr lang="en-US" sz="2800" dirty="0" err="1"/>
              <a:t>bursae</a:t>
            </a:r>
            <a:r>
              <a:rPr lang="en-US" sz="2800" dirty="0"/>
              <a:t>, and fascia near a joint</a:t>
            </a:r>
          </a:p>
          <a:p>
            <a:r>
              <a:rPr lang="en-US" sz="2800" dirty="0"/>
              <a:t>Skin, subcutaneous tissue, and fascia overlying a joint</a:t>
            </a:r>
          </a:p>
          <a:p>
            <a:r>
              <a:rPr lang="en-US" sz="2800" dirty="0"/>
              <a:t>Fingers and toes</a:t>
            </a:r>
          </a:p>
          <a:p>
            <a:r>
              <a:rPr lang="en-US" sz="2800" dirty="0"/>
              <a:t>Upper and lower intestinal tract</a:t>
            </a:r>
          </a:p>
        </p:txBody>
      </p:sp>
    </p:spTree>
    <p:extLst>
      <p:ext uri="{BB962C8B-B14F-4D97-AF65-F5344CB8AC3E}">
        <p14:creationId xmlns:p14="http://schemas.microsoft.com/office/powerpoint/2010/main" val="35811243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Medical/Surgical Coding Guidelines: Approach and Device</a:t>
            </a:r>
          </a:p>
        </p:txBody>
      </p:sp>
      <p:sp>
        <p:nvSpPr>
          <p:cNvPr id="2" name="Content Placeholder 2"/>
          <p:cNvSpPr>
            <a:spLocks noGrp="1"/>
          </p:cNvSpPr>
          <p:nvPr>
            <p:ph idx="1"/>
          </p:nvPr>
        </p:nvSpPr>
        <p:spPr/>
        <p:txBody>
          <a:bodyPr/>
          <a:lstStyle/>
          <a:p>
            <a:r>
              <a:rPr lang="en-US" dirty="0"/>
              <a:t>Approach</a:t>
            </a:r>
          </a:p>
          <a:p>
            <a:pPr lvl="1"/>
            <a:r>
              <a:rPr lang="en-US" dirty="0"/>
              <a:t>Open approach with percutaneous endoscopic assistance</a:t>
            </a:r>
          </a:p>
          <a:p>
            <a:pPr lvl="1"/>
            <a:r>
              <a:rPr lang="en-US" dirty="0"/>
              <a:t>External approach</a:t>
            </a:r>
          </a:p>
          <a:p>
            <a:pPr lvl="1"/>
            <a:r>
              <a:rPr lang="en-US" dirty="0"/>
              <a:t>Percutaneous procedure via Device</a:t>
            </a:r>
          </a:p>
          <a:p>
            <a:pPr marL="342900" indent="-342900">
              <a:spcBef>
                <a:spcPts val="1200"/>
              </a:spcBef>
            </a:pPr>
            <a:r>
              <a:rPr lang="en-US" dirty="0"/>
              <a:t>Device</a:t>
            </a:r>
          </a:p>
          <a:p>
            <a:pPr lvl="1"/>
            <a:r>
              <a:rPr lang="en-US" dirty="0"/>
              <a:t>General guidelines</a:t>
            </a:r>
          </a:p>
          <a:p>
            <a:pPr lvl="1"/>
            <a:r>
              <a:rPr lang="en-US" dirty="0"/>
              <a:t>Drainage device</a:t>
            </a:r>
          </a:p>
        </p:txBody>
      </p:sp>
    </p:spTree>
    <p:extLst>
      <p:ext uri="{BB962C8B-B14F-4D97-AF65-F5344CB8AC3E}">
        <p14:creationId xmlns:p14="http://schemas.microsoft.com/office/powerpoint/2010/main" val="11534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Obstetric Section Coding Guidelines</a:t>
            </a:r>
          </a:p>
        </p:txBody>
      </p:sp>
      <p:sp>
        <p:nvSpPr>
          <p:cNvPr id="2" name="Content Placeholder 2"/>
          <p:cNvSpPr>
            <a:spLocks noGrp="1"/>
          </p:cNvSpPr>
          <p:nvPr>
            <p:ph idx="1"/>
          </p:nvPr>
        </p:nvSpPr>
        <p:spPr/>
        <p:txBody>
          <a:bodyPr/>
          <a:lstStyle/>
          <a:p>
            <a:r>
              <a:rPr lang="en-US" dirty="0"/>
              <a:t>Products of Conception</a:t>
            </a:r>
          </a:p>
          <a:p>
            <a:r>
              <a:rPr lang="en-US" dirty="0"/>
              <a:t>Procedures Following Delivery or Abortion</a:t>
            </a:r>
          </a:p>
        </p:txBody>
      </p:sp>
    </p:spTree>
    <p:extLst>
      <p:ext uri="{BB962C8B-B14F-4D97-AF65-F5344CB8AC3E}">
        <p14:creationId xmlns:p14="http://schemas.microsoft.com/office/powerpoint/2010/main" val="4211863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3200" dirty="0"/>
              <a:t>Coding Inpatient Diagnoses and Procedures</a:t>
            </a:r>
          </a:p>
        </p:txBody>
      </p:sp>
      <p:sp>
        <p:nvSpPr>
          <p:cNvPr id="2" name="Content Placeholder 2"/>
          <p:cNvSpPr>
            <a:spLocks noGrp="1"/>
          </p:cNvSpPr>
          <p:nvPr>
            <p:ph idx="1"/>
          </p:nvPr>
        </p:nvSpPr>
        <p:spPr>
          <a:xfrm>
            <a:off x="838199" y="1317624"/>
            <a:ext cx="10787743" cy="4691289"/>
          </a:xfrm>
        </p:spPr>
        <p:txBody>
          <a:bodyPr/>
          <a:lstStyle/>
          <a:p>
            <a:r>
              <a:rPr lang="en-US" dirty="0"/>
              <a:t>ICD-10-CM/PCS codes assigned to inpatient (hospital) cases</a:t>
            </a:r>
          </a:p>
          <a:p>
            <a:r>
              <a:rPr lang="en-US" dirty="0"/>
              <a:t>Collection of statistical data for education and research, determine third-party payer reimbursement, and facilitate health care financial planning</a:t>
            </a:r>
          </a:p>
          <a:p>
            <a:r>
              <a:rPr lang="en-US" dirty="0"/>
              <a:t>Codes entered into automated case abstracting software using a data entry screen </a:t>
            </a:r>
          </a:p>
          <a:p>
            <a:r>
              <a:rPr lang="en-US" dirty="0"/>
              <a:t>DRGs assigned for reimbursement purposes</a:t>
            </a:r>
          </a:p>
        </p:txBody>
      </p:sp>
    </p:spTree>
    <p:extLst>
      <p:ext uri="{BB962C8B-B14F-4D97-AF65-F5344CB8AC3E}">
        <p14:creationId xmlns:p14="http://schemas.microsoft.com/office/powerpoint/2010/main" val="3984306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Chapter Outline</a:t>
            </a:r>
          </a:p>
        </p:txBody>
      </p:sp>
      <p:sp>
        <p:nvSpPr>
          <p:cNvPr id="5" name="Content Placeholder 2"/>
          <p:cNvSpPr>
            <a:spLocks noGrp="1"/>
          </p:cNvSpPr>
          <p:nvPr>
            <p:ph idx="1"/>
          </p:nvPr>
        </p:nvSpPr>
        <p:spPr/>
        <p:txBody>
          <a:bodyPr/>
          <a:lstStyle/>
          <a:p>
            <a:r>
              <a:rPr lang="en-US" dirty="0"/>
              <a:t>Acute Care Facilities (Hospitals)</a:t>
            </a:r>
          </a:p>
          <a:p>
            <a:r>
              <a:rPr lang="en-US" dirty="0"/>
              <a:t>Inpatient Diagnosis Coding Guidelines</a:t>
            </a:r>
          </a:p>
          <a:p>
            <a:r>
              <a:rPr lang="en-US" dirty="0"/>
              <a:t>Inpatient Procedure Coding Guidelines</a:t>
            </a:r>
          </a:p>
          <a:p>
            <a:r>
              <a:rPr lang="en-US" dirty="0"/>
              <a:t>ICD-10-PCS Procedure Coding</a:t>
            </a:r>
          </a:p>
          <a:p>
            <a:r>
              <a:rPr lang="en-US" dirty="0"/>
              <a:t>Coding Inpatient Diagnoses and Procedures</a:t>
            </a:r>
            <a:endParaRPr lang="en-US" kern="0" dirty="0"/>
          </a:p>
        </p:txBody>
      </p:sp>
    </p:spTree>
    <p:extLst>
      <p:ext uri="{BB962C8B-B14F-4D97-AF65-F5344CB8AC3E}">
        <p14:creationId xmlns:p14="http://schemas.microsoft.com/office/powerpoint/2010/main" val="1001857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Chapter Objectives</a:t>
            </a:r>
          </a:p>
        </p:txBody>
      </p:sp>
      <p:sp>
        <p:nvSpPr>
          <p:cNvPr id="5" name="Content Placeholder 2"/>
          <p:cNvSpPr>
            <a:spLocks noGrp="1"/>
          </p:cNvSpPr>
          <p:nvPr>
            <p:ph idx="1"/>
          </p:nvPr>
        </p:nvSpPr>
        <p:spPr>
          <a:xfrm>
            <a:off x="838200" y="1317625"/>
            <a:ext cx="11238186" cy="4754880"/>
          </a:xfrm>
        </p:spPr>
        <p:txBody>
          <a:bodyPr/>
          <a:lstStyle/>
          <a:p>
            <a:pPr marL="0" indent="0">
              <a:spcBef>
                <a:spcPts val="1200"/>
              </a:spcBef>
              <a:buNone/>
            </a:pPr>
            <a:r>
              <a:rPr lang="en-US" sz="2600" dirty="0"/>
              <a:t>At the conclusion of this chapter, the student should be able to:</a:t>
            </a:r>
          </a:p>
          <a:p>
            <a:pPr fontAlgn="t">
              <a:spcBef>
                <a:spcPts val="1200"/>
              </a:spcBef>
            </a:pPr>
            <a:r>
              <a:rPr lang="en-US" sz="2200" dirty="0"/>
              <a:t>Define key terms related to ICD-10-CM and ICD-10-PCS hospital inpatient coding.</a:t>
            </a:r>
          </a:p>
          <a:p>
            <a:pPr fontAlgn="t">
              <a:spcBef>
                <a:spcPts val="1200"/>
              </a:spcBef>
            </a:pPr>
            <a:r>
              <a:rPr lang="en-US" sz="2200" dirty="0"/>
              <a:t>Explain the differences among acute care inpatient settings.</a:t>
            </a:r>
          </a:p>
          <a:p>
            <a:pPr fontAlgn="t">
              <a:spcBef>
                <a:spcPts val="1200"/>
              </a:spcBef>
            </a:pPr>
            <a:r>
              <a:rPr lang="en-US" sz="2200" dirty="0"/>
              <a:t>Interpret inpatient diagnosis coding guidelines when assigning ICD-10-CM codes.</a:t>
            </a:r>
          </a:p>
          <a:p>
            <a:pPr fontAlgn="t">
              <a:spcBef>
                <a:spcPts val="1200"/>
              </a:spcBef>
            </a:pPr>
            <a:r>
              <a:rPr lang="en-US" sz="2200" dirty="0"/>
              <a:t>Interpret inpatient procedure coding guidelines when assigning ICD-10-PCS codes.</a:t>
            </a:r>
          </a:p>
          <a:p>
            <a:pPr fontAlgn="t">
              <a:spcBef>
                <a:spcPts val="1200"/>
              </a:spcBef>
            </a:pPr>
            <a:r>
              <a:rPr lang="en-US" sz="2200" dirty="0"/>
              <a:t>Assign ICD-10-PCS codes to procedures.</a:t>
            </a:r>
          </a:p>
          <a:p>
            <a:pPr fontAlgn="t">
              <a:spcBef>
                <a:spcPts val="1200"/>
              </a:spcBef>
            </a:pPr>
            <a:r>
              <a:rPr lang="en-US" sz="2200" dirty="0"/>
              <a:t>Assign ICD-10-CM and ICD-10-PCS codes for acute care (hospital) inpatient cases.</a:t>
            </a:r>
          </a:p>
        </p:txBody>
      </p:sp>
    </p:spTree>
    <p:extLst>
      <p:ext uri="{BB962C8B-B14F-4D97-AF65-F5344CB8AC3E}">
        <p14:creationId xmlns:p14="http://schemas.microsoft.com/office/powerpoint/2010/main" val="3355887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Introduction</a:t>
            </a:r>
          </a:p>
        </p:txBody>
      </p:sp>
      <p:sp>
        <p:nvSpPr>
          <p:cNvPr id="5" name="Content Placeholder 2"/>
          <p:cNvSpPr>
            <a:spLocks noGrp="1"/>
          </p:cNvSpPr>
          <p:nvPr>
            <p:ph idx="1"/>
          </p:nvPr>
        </p:nvSpPr>
        <p:spPr/>
        <p:txBody>
          <a:bodyPr/>
          <a:lstStyle/>
          <a:p>
            <a:r>
              <a:rPr lang="en-US" dirty="0"/>
              <a:t>Inpatient acute care settings</a:t>
            </a:r>
          </a:p>
          <a:p>
            <a:r>
              <a:rPr lang="en-US" dirty="0"/>
              <a:t>Interpretation of coding guidelines for sequencing diagnoses and procedures</a:t>
            </a:r>
          </a:p>
          <a:p>
            <a:r>
              <a:rPr lang="en-US" dirty="0"/>
              <a:t>Coding guidelines are used as a companion to the ICD-10-CM and ICD-10-PCS coding manuals</a:t>
            </a:r>
          </a:p>
        </p:txBody>
      </p:sp>
    </p:spTree>
    <p:extLst>
      <p:ext uri="{BB962C8B-B14F-4D97-AF65-F5344CB8AC3E}">
        <p14:creationId xmlns:p14="http://schemas.microsoft.com/office/powerpoint/2010/main" val="1044379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Acute Care Facilities (Hospitals)</a:t>
            </a:r>
          </a:p>
        </p:txBody>
      </p:sp>
      <p:sp>
        <p:nvSpPr>
          <p:cNvPr id="5" name="Content Placeholder 2"/>
          <p:cNvSpPr>
            <a:spLocks noGrp="1"/>
          </p:cNvSpPr>
          <p:nvPr>
            <p:ph idx="1"/>
          </p:nvPr>
        </p:nvSpPr>
        <p:spPr/>
        <p:txBody>
          <a:bodyPr/>
          <a:lstStyle/>
          <a:p>
            <a:pPr>
              <a:spcAft>
                <a:spcPts val="0"/>
              </a:spcAft>
            </a:pPr>
            <a:r>
              <a:rPr lang="en-US" dirty="0"/>
              <a:t>Acute care facility (ACF)</a:t>
            </a:r>
          </a:p>
          <a:p>
            <a:pPr lvl="1">
              <a:spcAft>
                <a:spcPts val="0"/>
              </a:spcAft>
            </a:pPr>
            <a:r>
              <a:rPr lang="en-US" dirty="0"/>
              <a:t>Ancillary services</a:t>
            </a:r>
          </a:p>
          <a:p>
            <a:pPr lvl="1">
              <a:spcAft>
                <a:spcPts val="0"/>
              </a:spcAft>
            </a:pPr>
            <a:r>
              <a:rPr lang="en-US" dirty="0"/>
              <a:t>Single hospitals versus multihospital systems</a:t>
            </a:r>
          </a:p>
          <a:p>
            <a:pPr lvl="1">
              <a:spcAft>
                <a:spcPts val="0"/>
              </a:spcAft>
            </a:pPr>
            <a:r>
              <a:rPr lang="en-US" dirty="0"/>
              <a:t>Bed site (or bed count)</a:t>
            </a:r>
          </a:p>
          <a:p>
            <a:pPr lvl="1">
              <a:spcAft>
                <a:spcPts val="0"/>
              </a:spcAft>
            </a:pPr>
            <a:r>
              <a:rPr lang="en-US" dirty="0"/>
              <a:t>Short-term hospital versus long-term hospital</a:t>
            </a:r>
          </a:p>
          <a:p>
            <a:pPr lvl="1">
              <a:spcAft>
                <a:spcPts val="0"/>
              </a:spcAft>
            </a:pPr>
            <a:r>
              <a:rPr lang="en-US" dirty="0"/>
              <a:t>Hospital categories:</a:t>
            </a:r>
          </a:p>
          <a:p>
            <a:pPr lvl="2">
              <a:spcAft>
                <a:spcPts val="0"/>
              </a:spcAft>
            </a:pPr>
            <a:r>
              <a:rPr lang="en-US" dirty="0"/>
              <a:t>Critical access hospital (CAH)</a:t>
            </a:r>
          </a:p>
          <a:p>
            <a:pPr lvl="2">
              <a:spcAft>
                <a:spcPts val="0"/>
              </a:spcAft>
            </a:pPr>
            <a:r>
              <a:rPr lang="en-US" dirty="0"/>
              <a:t>General hospitals</a:t>
            </a:r>
          </a:p>
          <a:p>
            <a:pPr lvl="2">
              <a:spcAft>
                <a:spcPts val="0"/>
              </a:spcAft>
            </a:pPr>
            <a:r>
              <a:rPr lang="en-US" dirty="0"/>
              <a:t>long term acute care hospital (LTACH)</a:t>
            </a:r>
          </a:p>
          <a:p>
            <a:pPr lvl="2">
              <a:spcAft>
                <a:spcPts val="0"/>
              </a:spcAft>
            </a:pPr>
            <a:r>
              <a:rPr lang="en-US" dirty="0"/>
              <a:t>Specialty, rehabilitation, and behavioral health hospitals</a:t>
            </a:r>
          </a:p>
        </p:txBody>
      </p:sp>
    </p:spTree>
    <p:extLst>
      <p:ext uri="{BB962C8B-B14F-4D97-AF65-F5344CB8AC3E}">
        <p14:creationId xmlns:p14="http://schemas.microsoft.com/office/powerpoint/2010/main" val="3521570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nl-NL" dirty="0"/>
              <a:t>Inpatient Diagnosis Coding Guidelines</a:t>
            </a:r>
            <a:endParaRPr lang="en-US" dirty="0"/>
          </a:p>
        </p:txBody>
      </p:sp>
      <p:sp>
        <p:nvSpPr>
          <p:cNvPr id="2" name="Content Placeholder 2"/>
          <p:cNvSpPr>
            <a:spLocks noGrp="1"/>
          </p:cNvSpPr>
          <p:nvPr>
            <p:ph idx="1"/>
          </p:nvPr>
        </p:nvSpPr>
        <p:spPr/>
        <p:txBody>
          <a:bodyPr/>
          <a:lstStyle/>
          <a:p>
            <a:r>
              <a:rPr lang="en-US" dirty="0"/>
              <a:t>UHDDS definitions and coding guidelines</a:t>
            </a:r>
          </a:p>
          <a:p>
            <a:pPr lvl="1"/>
            <a:r>
              <a:rPr lang="en-US" dirty="0"/>
              <a:t>Admitting diagnosis</a:t>
            </a:r>
          </a:p>
          <a:p>
            <a:pPr lvl="1"/>
            <a:r>
              <a:rPr lang="en-US" dirty="0"/>
              <a:t>Principal diagnosis</a:t>
            </a:r>
          </a:p>
          <a:p>
            <a:pPr lvl="1"/>
            <a:r>
              <a:rPr lang="en-US" dirty="0"/>
              <a:t>Other (additional) diagnoses</a:t>
            </a:r>
          </a:p>
        </p:txBody>
      </p:sp>
    </p:spTree>
    <p:extLst>
      <p:ext uri="{BB962C8B-B14F-4D97-AF65-F5344CB8AC3E}">
        <p14:creationId xmlns:p14="http://schemas.microsoft.com/office/powerpoint/2010/main" val="34803907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Admitting Diagnosis</a:t>
            </a:r>
          </a:p>
        </p:txBody>
      </p:sp>
      <p:sp>
        <p:nvSpPr>
          <p:cNvPr id="5" name="Content Placeholder 2"/>
          <p:cNvSpPr>
            <a:spLocks noGrp="1"/>
          </p:cNvSpPr>
          <p:nvPr>
            <p:ph idx="1"/>
          </p:nvPr>
        </p:nvSpPr>
        <p:spPr/>
        <p:txBody>
          <a:bodyPr/>
          <a:lstStyle/>
          <a:p>
            <a:r>
              <a:rPr lang="en-US" sz="3000" dirty="0"/>
              <a:t>Provisional or tentative diagnosis upon which initial patient care is based</a:t>
            </a:r>
          </a:p>
          <a:p>
            <a:r>
              <a:rPr lang="en-US" sz="3000" dirty="0"/>
              <a:t>Obtained from patient’s attending physician by hospital admissions office staff</a:t>
            </a:r>
          </a:p>
          <a:p>
            <a:r>
              <a:rPr lang="en-US" sz="3000" dirty="0"/>
              <a:t>Entered in a field on inpatient face sheet</a:t>
            </a:r>
          </a:p>
          <a:p>
            <a:r>
              <a:rPr lang="en-US" sz="3000" dirty="0"/>
              <a:t>May be a sign (e.g., fever) or symptom (e.g., chest pain)</a:t>
            </a:r>
          </a:p>
          <a:p>
            <a:r>
              <a:rPr lang="en-US" sz="3000" dirty="0"/>
              <a:t>One admitting diagnosis ICD-10-CM code is reported on the UB-04.</a:t>
            </a:r>
          </a:p>
        </p:txBody>
      </p:sp>
    </p:spTree>
    <p:extLst>
      <p:ext uri="{BB962C8B-B14F-4D97-AF65-F5344CB8AC3E}">
        <p14:creationId xmlns:p14="http://schemas.microsoft.com/office/powerpoint/2010/main" val="3162203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Principal Diagnosis</a:t>
            </a:r>
          </a:p>
        </p:txBody>
      </p:sp>
      <p:sp>
        <p:nvSpPr>
          <p:cNvPr id="5" name="Content Placeholder 2"/>
          <p:cNvSpPr>
            <a:spLocks noGrp="1"/>
          </p:cNvSpPr>
          <p:nvPr>
            <p:ph idx="1"/>
          </p:nvPr>
        </p:nvSpPr>
        <p:spPr/>
        <p:txBody>
          <a:bodyPr/>
          <a:lstStyle/>
          <a:p>
            <a:r>
              <a:rPr lang="en-US" dirty="0"/>
              <a:t>“That condition established after study to be chiefly responsible for occasioning the admission of the patient to the hospital for care.”</a:t>
            </a:r>
          </a:p>
          <a:p>
            <a:r>
              <a:rPr lang="en-US" dirty="0"/>
              <a:t>Phrase </a:t>
            </a:r>
            <a:r>
              <a:rPr lang="en-US" i="1" dirty="0"/>
              <a:t>after study</a:t>
            </a:r>
            <a:r>
              <a:rPr lang="en-US" dirty="0"/>
              <a:t> directs coder to review hospital inpatient documentation to determine clinical reason for admission</a:t>
            </a:r>
          </a:p>
          <a:p>
            <a:r>
              <a:rPr lang="en-US" dirty="0"/>
              <a:t>One principal diagnosis code is reported on the UB-04.</a:t>
            </a:r>
          </a:p>
        </p:txBody>
      </p:sp>
    </p:spTree>
    <p:extLst>
      <p:ext uri="{BB962C8B-B14F-4D97-AF65-F5344CB8AC3E}">
        <p14:creationId xmlns:p14="http://schemas.microsoft.com/office/powerpoint/2010/main" val="3558750876"/>
      </p:ext>
    </p:extLst>
  </p:cSld>
  <p:clrMapOvr>
    <a:masterClrMapping/>
  </p:clrMapOvr>
</p:sld>
</file>

<file path=ppt/theme/theme1.xml><?xml version="1.0" encoding="utf-8"?>
<a:theme xmlns:a="http://schemas.openxmlformats.org/drawingml/2006/main" name="Accessible_PPT_Template_Cengage_M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ssible_PPT_Template_Cengage_MPS.potx" id="{6A341ED2-E63B-4177-9AAF-670EA0822A4A}" vid="{9F6311B6-333D-45C7-A3D7-227D14483E8E}"/>
    </a:ext>
  </a:extLst>
</a:theme>
</file>

<file path=docProps/app.xml><?xml version="1.0" encoding="utf-8"?>
<Properties xmlns="http://schemas.openxmlformats.org/officeDocument/2006/extended-properties" xmlns:vt="http://schemas.openxmlformats.org/officeDocument/2006/docPropsVTypes">
  <Template>Accessible_PPT_Template_Cengage_MPS</Template>
  <TotalTime>314</TotalTime>
  <Words>1473</Words>
  <Application>Microsoft Office PowerPoint</Application>
  <PresentationFormat>Widescreen</PresentationFormat>
  <Paragraphs>202</Paragraphs>
  <Slides>26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arial</vt:lpstr>
      <vt:lpstr>Accessible_PPT_Template_Cengage_MPS</vt:lpstr>
      <vt:lpstr>3-2-1 CODE IT!</vt:lpstr>
      <vt:lpstr>ICD-10-CM and ICD-10-PCS Hospital Inpatient Coding</vt:lpstr>
      <vt:lpstr>Chapter Outline</vt:lpstr>
      <vt:lpstr>Chapter Objectives</vt:lpstr>
      <vt:lpstr>Introduction</vt:lpstr>
      <vt:lpstr>Acute Care Facilities (Hospitals)</vt:lpstr>
      <vt:lpstr>Inpatient Diagnosis Coding Guidelines</vt:lpstr>
      <vt:lpstr>Admitting Diagnosis</vt:lpstr>
      <vt:lpstr>Principal Diagnosis</vt:lpstr>
      <vt:lpstr>Other (Additional) Diagnoses</vt:lpstr>
      <vt:lpstr>Comorbidity and Complication</vt:lpstr>
      <vt:lpstr>Principal Diagnosis Coding Guidelines</vt:lpstr>
      <vt:lpstr>Other (Additional) Diagnoses Coding Guidelines</vt:lpstr>
      <vt:lpstr>Inpatient Procedure Coding Guidelines</vt:lpstr>
      <vt:lpstr>Principal Procedure</vt:lpstr>
      <vt:lpstr>Significant Other Procedure</vt:lpstr>
      <vt:lpstr>ICD-10-PCS Index</vt:lpstr>
      <vt:lpstr>ICD-10-PCS Tables</vt:lpstr>
      <vt:lpstr>Structure of ICD-10-PCS Code</vt:lpstr>
      <vt:lpstr>ICD-10-PCS Values</vt:lpstr>
      <vt:lpstr>ICD-10-PCS Coding Conventions</vt:lpstr>
      <vt:lpstr>Medical/Surgical Coding Guidelines: Body System and Root Operation</vt:lpstr>
      <vt:lpstr>Medical/Surgical Coding Guidelines: Body Part</vt:lpstr>
      <vt:lpstr>Medical/Surgical Coding Guidelines: Approach and Device</vt:lpstr>
      <vt:lpstr>Obstetric Section Coding Guidelines</vt:lpstr>
      <vt:lpstr>Coding Inpatient Diagnoses and Procedures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Ashwani Kumar</dc:creator>
  <cp:lastModifiedBy>Hilari Simmons</cp:lastModifiedBy>
  <cp:revision>63</cp:revision>
  <dcterms:created xsi:type="dcterms:W3CDTF">2018-11-12T04:25:48Z</dcterms:created>
  <dcterms:modified xsi:type="dcterms:W3CDTF">2020-03-29T23:16:39Z</dcterms:modified>
</cp:coreProperties>
</file>