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4FD"/>
    <a:srgbClr val="C7EAFC"/>
    <a:srgbClr val="55479D"/>
    <a:srgbClr val="E7F3F4"/>
    <a:srgbClr val="F3F9FA"/>
    <a:srgbClr val="0000FF"/>
    <a:srgbClr val="006298"/>
    <a:srgbClr val="004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585" autoAdjust="0"/>
  </p:normalViewPr>
  <p:slideViewPr>
    <p:cSldViewPr snapToGrid="0">
      <p:cViewPr varScale="1">
        <p:scale>
          <a:sx n="68" d="100"/>
          <a:sy n="68" d="100"/>
        </p:scale>
        <p:origin x="86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25663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24400" y="3589338"/>
            <a:ext cx="2743200" cy="73152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52706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63246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97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317625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198818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838200" y="3872137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51802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3436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445508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4445508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052816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052816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34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3399519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38200" y="5138056"/>
            <a:ext cx="10515600" cy="95476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Click to add caption to accompany content. 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2447068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358743" y="4484914"/>
            <a:ext cx="3995056" cy="1607907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/>
              <a:t>Click to add caption to accompany content. 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538514"/>
            <a:ext cx="6201229" cy="4554311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027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Add picture here</a:t>
            </a:r>
          </a:p>
        </p:txBody>
      </p:sp>
      <p:sp>
        <p:nvSpPr>
          <p:cNvPr id="9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519414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310516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66800" y="2249929"/>
            <a:ext cx="10058400" cy="731520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Unit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96758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Add picture here</a:t>
            </a:r>
          </a:p>
        </p:txBody>
      </p:sp>
    </p:spTree>
    <p:extLst>
      <p:ext uri="{BB962C8B-B14F-4D97-AF65-F5344CB8AC3E}">
        <p14:creationId xmlns:p14="http://schemas.microsoft.com/office/powerpoint/2010/main" val="2657070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138515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3806822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97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543597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3769569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995542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8382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63246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8382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63246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27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12636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93509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374383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38200" y="455256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38200" y="5361302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190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73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17625"/>
            <a:ext cx="10515600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3" y="6356350"/>
            <a:ext cx="157956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10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65" r:id="rId6"/>
    <p:sldLayoutId id="2147483667" r:id="rId7"/>
    <p:sldLayoutId id="2147483666" r:id="rId8"/>
    <p:sldLayoutId id="2147483663" r:id="rId9"/>
    <p:sldLayoutId id="2147483664" r:id="rId10"/>
    <p:sldLayoutId id="2147483668" r:id="rId11"/>
    <p:sldLayoutId id="2147483669" r:id="rId12"/>
    <p:sldLayoutId id="2147483670" r:id="rId13"/>
    <p:sldLayoutId id="2147483671" r:id="rId14"/>
    <p:sldLayoutId id="2147483672" r:id="rId1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rgbClr val="004A7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3-2-1 CODE IT!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dirty="0"/>
              <a:t>Michelle A. Green, 3-2-1 Code IT!, Seventh Edition Edition. © 2020 </a:t>
            </a:r>
            <a:r>
              <a:rPr lang="en-US" dirty="0" err="1"/>
              <a:t>Cengage</a:t>
            </a:r>
            <a:r>
              <a:rPr lang="en-US" dirty="0"/>
              <a:t>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732230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Categories, Subcategories, and Codes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Category: 3 characters</a:t>
            </a:r>
          </a:p>
          <a:p>
            <a:pPr lvl="1"/>
            <a:r>
              <a:rPr lang="en-US" dirty="0"/>
              <a:t>If there are no further subdivision, it is a valid code</a:t>
            </a:r>
            <a:br>
              <a:rPr lang="en-US" dirty="0"/>
            </a:br>
            <a:r>
              <a:rPr lang="en-US" dirty="0"/>
              <a:t>(e.g., I10, Hypertension)</a:t>
            </a:r>
          </a:p>
          <a:p>
            <a:r>
              <a:rPr lang="en-US" dirty="0"/>
              <a:t>Subcategory: contains 4, 5, or 6 characters </a:t>
            </a:r>
          </a:p>
          <a:p>
            <a:pPr lvl="1"/>
            <a:r>
              <a:rPr lang="en-US" dirty="0"/>
              <a:t>Placeholder (involves use of letter “x” in certain ICD-10-CM codes to allow for future expansion) (e.g., T36.0x1A)</a:t>
            </a:r>
          </a:p>
          <a:p>
            <a:r>
              <a:rPr lang="en-US" dirty="0"/>
              <a:t>The final level of subdivision is a valid code.</a:t>
            </a:r>
          </a:p>
        </p:txBody>
      </p:sp>
    </p:spTree>
    <p:extLst>
      <p:ext uri="{BB962C8B-B14F-4D97-AF65-F5344CB8AC3E}">
        <p14:creationId xmlns:p14="http://schemas.microsoft.com/office/powerpoint/2010/main" val="3002013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Index to Diseases and Injuries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Alphabetical list of main terms and codes</a:t>
            </a:r>
          </a:p>
          <a:p>
            <a:r>
              <a:rPr lang="en-US" dirty="0"/>
              <a:t>Main terms are printed in boldfaced type.</a:t>
            </a:r>
          </a:p>
          <a:p>
            <a:r>
              <a:rPr lang="en-US" dirty="0" err="1"/>
              <a:t>Subterms</a:t>
            </a:r>
            <a:r>
              <a:rPr lang="en-US" dirty="0"/>
              <a:t> and qualifiers are indented below main terms.</a:t>
            </a:r>
          </a:p>
          <a:p>
            <a:r>
              <a:rPr lang="en-US" dirty="0"/>
              <a:t>Contains two tables and one special index:</a:t>
            </a:r>
          </a:p>
          <a:p>
            <a:pPr lvl="1">
              <a:spcBef>
                <a:spcPts val="0"/>
              </a:spcBef>
            </a:pPr>
            <a:r>
              <a:rPr lang="en-US" dirty="0"/>
              <a:t>Table of Neoplasms</a:t>
            </a:r>
          </a:p>
          <a:p>
            <a:pPr lvl="1">
              <a:spcBef>
                <a:spcPts val="0"/>
              </a:spcBef>
            </a:pPr>
            <a:r>
              <a:rPr lang="en-US" dirty="0"/>
              <a:t>Table of Drugs and Chemicals</a:t>
            </a:r>
          </a:p>
          <a:p>
            <a:pPr lvl="1">
              <a:spcBef>
                <a:spcPts val="0"/>
              </a:spcBef>
            </a:pPr>
            <a:r>
              <a:rPr lang="en-US" dirty="0"/>
              <a:t>Index to External Causes</a:t>
            </a:r>
          </a:p>
        </p:txBody>
      </p:sp>
    </p:spTree>
    <p:extLst>
      <p:ext uri="{BB962C8B-B14F-4D97-AF65-F5344CB8AC3E}">
        <p14:creationId xmlns:p14="http://schemas.microsoft.com/office/powerpoint/2010/main" val="3557575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Index to Diseases and Injuries (Sample)</a:t>
            </a:r>
          </a:p>
        </p:txBody>
      </p:sp>
      <p:pic>
        <p:nvPicPr>
          <p:cNvPr id="5" name="Picture 2" descr="A table ICD-10-CM Index lists diseases and injuries under the index A.&#10;The table contents are as follows:&#10;Aarskog’s syndrome Q 87.1&#10;Abandonment – see Maltreatment&#10;Abasia (-astasia) (hysterical) F44.4&#10;Abderhalden-Kaufmann-Lignac syndrome (cystinosis) E72.04&#10;Abdomen, abdominal – see also condition&#10;Acute R10.0&#10;Angina K55.1&#10;Muscle deficiency syndrome Q79.4&#10;Abdominalgia – see Pain, abdominal&#10;Abduction contracture, hip or other joint – see Contraction, join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06105" y="1577806"/>
            <a:ext cx="4979789" cy="423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885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Main Terms, </a:t>
            </a:r>
            <a:r>
              <a:rPr lang="en-US" dirty="0" err="1"/>
              <a:t>Subterms</a:t>
            </a:r>
            <a:r>
              <a:rPr lang="en-US" dirty="0"/>
              <a:t>, and Qualifiers (Sample)</a:t>
            </a:r>
          </a:p>
        </p:txBody>
      </p:sp>
      <p:pic>
        <p:nvPicPr>
          <p:cNvPr id="6" name="Picture 2" descr="A two-paneled box shows a sample ICD-10-CM Index to Diseases and Injuries. The left panel lists the terms connected by a line to the right panel listing the index to diseases and injuries. Main term (printed in boldface type and followed by nonessential modifiers and code) is connected to Admission (for 0  see also, Encounter (for); Subterm (essential modifiers) (qualify the main term by listing alternate sites, etiology, or clinical status) is connected to adjustment (of); Second qualifier (term that further modifies the subterm) is connected to artificial; Third qualifier (term that further modifies the second qualifier) is connected to arm Z44.00 negative; and Fourth qualifier (term that further modifies the third qualifier) is connected to complete Z44.00 negative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3602" y="1552977"/>
            <a:ext cx="7924798" cy="4361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9411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Steps for Coding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Review patient record documentation to locate main term in the ICD-10-CM index.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Follow instructional terms (e.g., </a:t>
            </a:r>
            <a:r>
              <a:rPr lang="en-US" i="1" dirty="0"/>
              <a:t>See, See also</a:t>
            </a:r>
            <a:r>
              <a:rPr lang="en-US" dirty="0"/>
              <a:t>,</a:t>
            </a:r>
            <a:r>
              <a:rPr lang="en-US" i="1" dirty="0"/>
              <a:t> See </a:t>
            </a:r>
            <a:r>
              <a:rPr lang="en-US" dirty="0"/>
              <a:t>category, </a:t>
            </a:r>
            <a:r>
              <a:rPr lang="en-US" i="1" dirty="0"/>
              <a:t>See</a:t>
            </a:r>
            <a:r>
              <a:rPr lang="en-US" dirty="0"/>
              <a:t> condition)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When the condition is not easily found in the index, use main terms such as Disease, Wound, and so on to locate the code.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and verify code in the ICD-10-CM tabular list.</a:t>
            </a:r>
          </a:p>
        </p:txBody>
      </p:sp>
    </p:spTree>
    <p:extLst>
      <p:ext uri="{BB962C8B-B14F-4D97-AF65-F5344CB8AC3E}">
        <p14:creationId xmlns:p14="http://schemas.microsoft.com/office/powerpoint/2010/main" val="576919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ICD-10-PCS Coding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Uses a </a:t>
            </a:r>
            <a:r>
              <a:rPr lang="en-US" dirty="0" err="1"/>
              <a:t>multiaxial</a:t>
            </a:r>
            <a:r>
              <a:rPr lang="en-US" dirty="0"/>
              <a:t> 7-character alphanumeric code structure (e.g., 047K04Z) </a:t>
            </a:r>
          </a:p>
          <a:p>
            <a:r>
              <a:rPr lang="en-US" dirty="0"/>
              <a:t>Allows new procedures to be easily incorporated as new codes</a:t>
            </a:r>
          </a:p>
          <a:p>
            <a:r>
              <a:rPr lang="en-US" dirty="0"/>
              <a:t>Contains more than 87,000 7-character alphanumeric procedure codes</a:t>
            </a:r>
          </a:p>
        </p:txBody>
      </p:sp>
    </p:spTree>
    <p:extLst>
      <p:ext uri="{BB962C8B-B14F-4D97-AF65-F5344CB8AC3E}">
        <p14:creationId xmlns:p14="http://schemas.microsoft.com/office/powerpoint/2010/main" val="863083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Major Attributes of ICD-10-PCS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Completeness</a:t>
            </a:r>
            <a:r>
              <a:rPr lang="en-US" dirty="0"/>
              <a:t> (unique codes for all substantially different procedures)</a:t>
            </a:r>
          </a:p>
          <a:p>
            <a:r>
              <a:rPr lang="en-US" i="1" dirty="0"/>
              <a:t>Expandability</a:t>
            </a:r>
            <a:r>
              <a:rPr lang="en-US" dirty="0"/>
              <a:t> (as new procedures are developed, unique codes are created)</a:t>
            </a:r>
          </a:p>
          <a:p>
            <a:r>
              <a:rPr lang="en-US" i="1" dirty="0" err="1"/>
              <a:t>Multiaxial</a:t>
            </a:r>
            <a:r>
              <a:rPr lang="en-US" dirty="0"/>
              <a:t> (independent characters)</a:t>
            </a:r>
          </a:p>
          <a:p>
            <a:r>
              <a:rPr lang="en-US" i="1" dirty="0"/>
              <a:t>Standardized terminology</a:t>
            </a:r>
            <a:r>
              <a:rPr lang="en-US" dirty="0"/>
              <a:t> (includes definitions of the terminology used)</a:t>
            </a:r>
          </a:p>
        </p:txBody>
      </p:sp>
    </p:spTree>
    <p:extLst>
      <p:ext uri="{BB962C8B-B14F-4D97-AF65-F5344CB8AC3E}">
        <p14:creationId xmlns:p14="http://schemas.microsoft.com/office/powerpoint/2010/main" val="2889224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 of ICD-10-PCS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7-character alphanumeric code structure, which uses 0-9 digits and A-H, J-N, P-Z letters</a:t>
            </a:r>
          </a:p>
          <a:p>
            <a:pPr lvl="1"/>
            <a:r>
              <a:rPr lang="en-US" sz="2400" dirty="0"/>
              <a:t>NOTE: Letters I and O are </a:t>
            </a:r>
            <a:r>
              <a:rPr lang="en-US" sz="2400" i="1" dirty="0"/>
              <a:t>not</a:t>
            </a:r>
            <a:r>
              <a:rPr lang="en-US" sz="2400" dirty="0"/>
              <a:t> used. </a:t>
            </a:r>
          </a:p>
          <a:p>
            <a:r>
              <a:rPr lang="en-US" sz="2800" dirty="0"/>
              <a:t>Build-a-code process is used to assign codes (after locating procedure name in index)</a:t>
            </a:r>
          </a:p>
          <a:p>
            <a:r>
              <a:rPr lang="en-US" sz="2800" dirty="0"/>
              <a:t>Each character contains up to 34 possible values (because characters in positions 2–7 can have different meanings in different sections)</a:t>
            </a:r>
          </a:p>
          <a:p>
            <a:r>
              <a:rPr lang="en-US" sz="2800" dirty="0"/>
              <a:t>Each value represents a specific option for the general character definition</a:t>
            </a:r>
          </a:p>
        </p:txBody>
      </p:sp>
    </p:spTree>
    <p:extLst>
      <p:ext uri="{BB962C8B-B14F-4D97-AF65-F5344CB8AC3E}">
        <p14:creationId xmlns:p14="http://schemas.microsoft.com/office/powerpoint/2010/main" val="1568824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of ICD-10-PCS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607040" cy="475488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Index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Tables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CMS also publishes these references: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Edits to the current year's definitions, index, and tables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ICD-10-PCS conversion table (assist with data retrieval)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ICD-10-PCS codes file (text file containing the valid ICD-10-PCS codes and their full code titles)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General equivalence mappings (ICD-10-CM to ICD-9-CM and vice versa)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ICD-10-PCS official guidelines for coding and reporting </a:t>
            </a:r>
          </a:p>
        </p:txBody>
      </p:sp>
    </p:spTree>
    <p:extLst>
      <p:ext uri="{BB962C8B-B14F-4D97-AF65-F5344CB8AC3E}">
        <p14:creationId xmlns:p14="http://schemas.microsoft.com/office/powerpoint/2010/main" val="2963730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Build-a-Code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607040" cy="4754880"/>
          </a:xfrm>
        </p:spPr>
        <p:txBody>
          <a:bodyPr/>
          <a:lstStyle/>
          <a:p>
            <a:r>
              <a:rPr lang="en-US" dirty="0"/>
              <a:t>ICD-10-CM  index is organized according to:</a:t>
            </a:r>
          </a:p>
          <a:p>
            <a:pPr lvl="1"/>
            <a:r>
              <a:rPr lang="en-US" dirty="0"/>
              <a:t>General type of procedure</a:t>
            </a:r>
          </a:p>
          <a:p>
            <a:pPr lvl="1"/>
            <a:r>
              <a:rPr lang="en-US" dirty="0"/>
              <a:t>Anatomic body part</a:t>
            </a:r>
          </a:p>
          <a:p>
            <a:r>
              <a:rPr lang="en-US" dirty="0"/>
              <a:t>First 3–5 values next to index main terms direct coder to appropriate 3-character table</a:t>
            </a:r>
          </a:p>
          <a:p>
            <a:pPr lvl="1"/>
            <a:r>
              <a:rPr lang="en-US" dirty="0"/>
              <a:t>Table is used to determine complete code by assigning last four values based on documentation of procedure performed</a:t>
            </a:r>
          </a:p>
          <a:p>
            <a:pPr lvl="1"/>
            <a:r>
              <a:rPr lang="en-US" dirty="0"/>
              <a:t>Tables contain rows that specify valid combinations of code values</a:t>
            </a:r>
          </a:p>
        </p:txBody>
      </p:sp>
    </p:spTree>
    <p:extLst>
      <p:ext uri="{BB962C8B-B14F-4D97-AF65-F5344CB8AC3E}">
        <p14:creationId xmlns:p14="http://schemas.microsoft.com/office/powerpoint/2010/main" val="2248069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ICD-10-CM and </a:t>
            </a:r>
            <a:br>
              <a:rPr lang="en-US" dirty="0"/>
            </a:br>
            <a:r>
              <a:rPr lang="en-US" dirty="0"/>
              <a:t>ICD-10-PCS Coding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16857072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ICD-10-PCS Build-A-Code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881360" cy="1768475"/>
          </a:xfrm>
        </p:spPr>
        <p:txBody>
          <a:bodyPr/>
          <a:lstStyle/>
          <a:p>
            <a:pPr marL="457200" indent="-457200"/>
            <a:r>
              <a:rPr lang="en-US" dirty="0"/>
              <a:t>Table 012 is used to start to build-a-code</a:t>
            </a:r>
          </a:p>
          <a:p>
            <a:pPr marL="457200" indent="-457200"/>
            <a:r>
              <a:rPr lang="en-US" dirty="0"/>
              <a:t>When characters Y, X, 0, an Z are selected, the resultant code is 012YX0Z</a:t>
            </a:r>
          </a:p>
        </p:txBody>
      </p:sp>
      <p:pic>
        <p:nvPicPr>
          <p:cNvPr id="5" name="Picture 3" descr="ICD-10-PCS table 012 shows the valid combination of code values. The table is divided into two parts. The upper part lists the Section: 0 - Medical and Surgical; Body system: 1 - Peripheral Nervous System; Operation: 2 - Change; and Definition of Operation: Taking out or off a device from a body part and putting back an identical or similar device in or on the same body part without cutting or puncturing the skin or a mucous. The lower part lists the 4th to 7th characters of ICD-10-PCS Code: Body Part: Y Peripheral Nerve; Approach: X External; Device: O Drainage Device, Y Other Device; and Qualifier: Z No qualifier.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3032" y="3175430"/>
            <a:ext cx="6925936" cy="2919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9617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Coding and Reporting</a:t>
            </a:r>
            <a:br>
              <a:rPr lang="en-US" dirty="0"/>
            </a:br>
            <a:r>
              <a:rPr lang="en-US" dirty="0"/>
              <a:t>(ICD-10-CM/PCS)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607040" cy="475488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800" dirty="0"/>
              <a:t>Cooperating parties 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AHA, AHIMA, CMS, NCHS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Rules that complement coding conventions and instructions located in classification systems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Organized as: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Structure and coding conventions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Chapter-specific ICD-10-CM coding guidelines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Selection of principal and additional diagnosis and procedures for inpatient settings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Outpatient coding and reporting</a:t>
            </a:r>
          </a:p>
          <a:p>
            <a:pPr lvl="1">
              <a:spcAft>
                <a:spcPts val="0"/>
              </a:spcAft>
            </a:pPr>
            <a:r>
              <a:rPr lang="en-US" sz="2400" dirty="0"/>
              <a:t>Present on admission (POA) reporting guidelines</a:t>
            </a:r>
          </a:p>
        </p:txBody>
      </p:sp>
    </p:spTree>
    <p:extLst>
      <p:ext uri="{BB962C8B-B14F-4D97-AF65-F5344CB8AC3E}">
        <p14:creationId xmlns:p14="http://schemas.microsoft.com/office/powerpoint/2010/main" val="27985719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ICD-9-CM Legacy Coding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607040" cy="475488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Use of previous classification system</a:t>
            </a:r>
            <a:br>
              <a:rPr lang="en-US" dirty="0"/>
            </a:br>
            <a:r>
              <a:rPr lang="en-US" dirty="0"/>
              <a:t>(ICD-9-CM) for archival data purposes</a:t>
            </a:r>
          </a:p>
          <a:p>
            <a:pPr>
              <a:spcBef>
                <a:spcPts val="1200"/>
              </a:spcBef>
            </a:pPr>
            <a:r>
              <a:rPr lang="en-US" i="1" dirty="0"/>
              <a:t>General equivalence mappings (GEMs)</a:t>
            </a:r>
            <a:r>
              <a:rPr lang="en-US" dirty="0"/>
              <a:t>: crosswalks of codes that can be used to  roughly identify ICD-10-CM codes for their ICD-9-CM equivalent codes</a:t>
            </a:r>
            <a:br>
              <a:rPr lang="en-US" dirty="0"/>
            </a:br>
            <a:r>
              <a:rPr lang="en-US" dirty="0"/>
              <a:t>(and vice versa)</a:t>
            </a:r>
          </a:p>
        </p:txBody>
      </p:sp>
    </p:spTree>
    <p:extLst>
      <p:ext uri="{BB962C8B-B14F-4D97-AF65-F5344CB8AC3E}">
        <p14:creationId xmlns:p14="http://schemas.microsoft.com/office/powerpoint/2010/main" val="3506107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Outline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 of ICD-10-CM and ICD-10-PCS</a:t>
            </a:r>
          </a:p>
          <a:p>
            <a:r>
              <a:rPr lang="en-US" dirty="0"/>
              <a:t>ICD-10-CM Tabular List of Diseases and Injuries</a:t>
            </a:r>
          </a:p>
          <a:p>
            <a:r>
              <a:rPr lang="en-US" dirty="0"/>
              <a:t>ICD-10-CM Index to Diseases and Injuries</a:t>
            </a:r>
          </a:p>
          <a:p>
            <a:r>
              <a:rPr lang="en-US" dirty="0"/>
              <a:t>ICD-10-PCS Index and Tables</a:t>
            </a:r>
          </a:p>
          <a:p>
            <a:r>
              <a:rPr lang="en-US" dirty="0"/>
              <a:t>Official ICD-10-CM and ICD-10-PCS Guidelines for Coding and Reporting</a:t>
            </a:r>
          </a:p>
          <a:p>
            <a:r>
              <a:rPr lang="en-US" dirty="0"/>
              <a:t>ICD-9-CM Legacy Coding System</a:t>
            </a:r>
          </a:p>
        </p:txBody>
      </p:sp>
    </p:spTree>
    <p:extLst>
      <p:ext uri="{BB962C8B-B14F-4D97-AF65-F5344CB8AC3E}">
        <p14:creationId xmlns:p14="http://schemas.microsoft.com/office/powerpoint/2010/main" val="1001857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Objectives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881360" cy="475488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sz="2400" dirty="0"/>
              <a:t>At the conclusion of this chapter, the student should be able to:</a:t>
            </a:r>
          </a:p>
          <a:p>
            <a:pPr fontAlgn="t">
              <a:spcAft>
                <a:spcPts val="0"/>
              </a:spcAft>
            </a:pPr>
            <a:r>
              <a:rPr lang="en-US" sz="2200" dirty="0"/>
              <a:t>Define key terms related to the introduction of ICD-10-CM and ICD-10-PCS coding.  </a:t>
            </a:r>
          </a:p>
          <a:p>
            <a:pPr fontAlgn="t">
              <a:spcAft>
                <a:spcPts val="0"/>
              </a:spcAft>
            </a:pPr>
            <a:r>
              <a:rPr lang="en-US" sz="2200" dirty="0"/>
              <a:t>Explain the purpose of assigning ICD-10-CM and ICD-10-PCS codes.   </a:t>
            </a:r>
          </a:p>
          <a:p>
            <a:pPr fontAlgn="t">
              <a:spcAft>
                <a:spcPts val="0"/>
              </a:spcAft>
            </a:pPr>
            <a:r>
              <a:rPr lang="en-US" sz="2200" dirty="0"/>
              <a:t>Locate main terms for diagnostic statements using the ICD-10-CM Index to Diseases and Injuries.</a:t>
            </a:r>
          </a:p>
          <a:p>
            <a:pPr fontAlgn="t">
              <a:spcAft>
                <a:spcPts val="0"/>
              </a:spcAft>
            </a:pPr>
            <a:r>
              <a:rPr lang="en-US" sz="2200" dirty="0"/>
              <a:t>Assign diagnosis codes using the ICD-10-CM Index to Diseases and Injuries and the ICD-10-CM Tabular List of Diseases and Injuries.</a:t>
            </a:r>
          </a:p>
          <a:p>
            <a:pPr fontAlgn="t">
              <a:spcAft>
                <a:spcPts val="0"/>
              </a:spcAft>
            </a:pPr>
            <a:r>
              <a:rPr lang="en-US" sz="2200" dirty="0"/>
              <a:t>Assign procedure codes using the ICD-10-PCS Index and Tables.</a:t>
            </a:r>
          </a:p>
          <a:p>
            <a:pPr fontAlgn="t">
              <a:spcAft>
                <a:spcPts val="0"/>
              </a:spcAft>
            </a:pPr>
            <a:r>
              <a:rPr lang="en-US" sz="2200" dirty="0"/>
              <a:t>Explain the importance of applying ICD-10-CM and ICD-10-PCS guidelines for coding and reporting.  </a:t>
            </a:r>
          </a:p>
          <a:p>
            <a:pPr fontAlgn="t">
              <a:spcAft>
                <a:spcPts val="0"/>
              </a:spcAft>
            </a:pPr>
            <a:r>
              <a:rPr lang="en-US" sz="2200" dirty="0"/>
              <a:t>Use general equivalence mappings (GEMs) as part of the ICD-9-CM legacy</a:t>
            </a:r>
            <a:br>
              <a:rPr lang="en-US" sz="2200" dirty="0"/>
            </a:br>
            <a:r>
              <a:rPr lang="en-US" sz="2200" dirty="0"/>
              <a:t>coding system.</a:t>
            </a:r>
          </a:p>
        </p:txBody>
      </p:sp>
    </p:spTree>
    <p:extLst>
      <p:ext uri="{BB962C8B-B14F-4D97-AF65-F5344CB8AC3E}">
        <p14:creationId xmlns:p14="http://schemas.microsoft.com/office/powerpoint/2010/main" val="1734467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607040" cy="4754880"/>
          </a:xfrm>
        </p:spPr>
        <p:txBody>
          <a:bodyPr/>
          <a:lstStyle/>
          <a:p>
            <a:r>
              <a:rPr lang="en-US" i="1" dirty="0"/>
              <a:t>International Classification of Diseases </a:t>
            </a:r>
            <a:r>
              <a:rPr lang="en-US" dirty="0"/>
              <a:t>(ICD) (used to classify </a:t>
            </a:r>
            <a:r>
              <a:rPr lang="en-US" i="1" dirty="0"/>
              <a:t>mortality</a:t>
            </a:r>
            <a:r>
              <a:rPr lang="en-US" dirty="0"/>
              <a:t>) (WHO)</a:t>
            </a:r>
          </a:p>
          <a:p>
            <a:r>
              <a:rPr lang="en-US" i="1" dirty="0"/>
              <a:t>International Classification of Diseases, Tenth Revision, Clinical Modification </a:t>
            </a:r>
            <a:r>
              <a:rPr lang="en-US" dirty="0"/>
              <a:t>(ICD-10-CM) (used to classify morbidity)</a:t>
            </a:r>
          </a:p>
          <a:p>
            <a:r>
              <a:rPr lang="en-US" i="1" dirty="0"/>
              <a:t>International Classification of Diseases, Tenth Revision, Procedure Classification System </a:t>
            </a:r>
            <a:r>
              <a:rPr lang="en-US" dirty="0"/>
              <a:t>(ICD-10-PCS) (used to classify inpatient procedures and services)</a:t>
            </a:r>
          </a:p>
        </p:txBody>
      </p:sp>
    </p:spTree>
    <p:extLst>
      <p:ext uri="{BB962C8B-B14F-4D97-AF65-F5344CB8AC3E}">
        <p14:creationId xmlns:p14="http://schemas.microsoft.com/office/powerpoint/2010/main" val="2684190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ICD-10-CM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1068050" cy="475488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ICD-10-CM and ICD-10-PCS</a:t>
            </a:r>
          </a:p>
          <a:p>
            <a:pPr lvl="1">
              <a:spcAft>
                <a:spcPts val="0"/>
              </a:spcAft>
            </a:pPr>
            <a:r>
              <a:rPr lang="en-US" dirty="0"/>
              <a:t>Abbreviated as ICD-10-CM/PCS</a:t>
            </a:r>
          </a:p>
          <a:p>
            <a:pPr marL="285750" indent="-285750">
              <a:spcAft>
                <a:spcPts val="0"/>
              </a:spcAft>
            </a:pPr>
            <a:r>
              <a:rPr lang="en-US" dirty="0"/>
              <a:t>Coding manuals, encoders, and computer-assisted coding (CAC)</a:t>
            </a:r>
          </a:p>
          <a:p>
            <a:pPr marL="285750" indent="-285750">
              <a:spcAft>
                <a:spcPts val="0"/>
              </a:spcAft>
            </a:pPr>
            <a:r>
              <a:rPr lang="en-US" dirty="0"/>
              <a:t>ICD-10-CM format and structure</a:t>
            </a:r>
          </a:p>
          <a:p>
            <a:pPr lvl="1">
              <a:spcAft>
                <a:spcPts val="0"/>
              </a:spcAft>
            </a:pPr>
            <a:r>
              <a:rPr lang="en-US" dirty="0"/>
              <a:t>Index to Diseases and Injuries</a:t>
            </a:r>
          </a:p>
          <a:p>
            <a:pPr lvl="1">
              <a:spcAft>
                <a:spcPts val="0"/>
              </a:spcAft>
            </a:pPr>
            <a:r>
              <a:rPr lang="en-US" dirty="0"/>
              <a:t>Tabular List of Diseases and Injuries</a:t>
            </a:r>
          </a:p>
          <a:p>
            <a:pPr marL="285750" indent="-285750">
              <a:spcAft>
                <a:spcPts val="0"/>
              </a:spcAft>
            </a:pPr>
            <a:r>
              <a:rPr lang="en-US" dirty="0"/>
              <a:t>Updating ICD-10-CM and ICD-10-PCS</a:t>
            </a:r>
          </a:p>
          <a:p>
            <a:pPr marL="285750" indent="-285750">
              <a:spcAft>
                <a:spcPts val="0"/>
              </a:spcAft>
            </a:pPr>
            <a:r>
              <a:rPr lang="en-US" dirty="0"/>
              <a:t>Mandatory Reporting of ICD-10-CM Codes</a:t>
            </a:r>
          </a:p>
        </p:txBody>
      </p:sp>
    </p:spTree>
    <p:extLst>
      <p:ext uri="{BB962C8B-B14F-4D97-AF65-F5344CB8AC3E}">
        <p14:creationId xmlns:p14="http://schemas.microsoft.com/office/powerpoint/2010/main" val="3021448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CMS-1500: Medical Necessity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199" y="1317625"/>
            <a:ext cx="11159359" cy="2024666"/>
          </a:xfrm>
        </p:spPr>
        <p:txBody>
          <a:bodyPr/>
          <a:lstStyle/>
          <a:p>
            <a:r>
              <a:rPr lang="en-US" sz="2800" dirty="0"/>
              <a:t>Blocks 21 and 24E illustrate medical necessity of procedures and services.</a:t>
            </a:r>
          </a:p>
          <a:p>
            <a:r>
              <a:rPr lang="en-US" sz="2800" dirty="0"/>
              <a:t>If sprained wrist code (S63.501D) only was reported, payer would reject blood glucose lab test payment as medically unnecessary.</a:t>
            </a:r>
          </a:p>
        </p:txBody>
      </p:sp>
      <p:pic>
        <p:nvPicPr>
          <p:cNvPr id="8" name="Picture 3" descr="A sample CMS-1500 claim showing Blocks 21 and 24A through 24E completed.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7574" y="3244960"/>
            <a:ext cx="7416853" cy="2742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idx="11"/>
          </p:nvPr>
        </p:nvSpPr>
        <p:spPr>
          <a:xfrm>
            <a:off x="2476500" y="6006467"/>
            <a:ext cx="6126480" cy="261148"/>
          </a:xfrm>
        </p:spPr>
        <p:txBody>
          <a:bodyPr/>
          <a:lstStyle/>
          <a:p>
            <a:pPr marL="0" indent="0">
              <a:buNone/>
            </a:pPr>
            <a:r>
              <a:rPr lang="en-US" sz="800" dirty="0"/>
              <a:t>Courtesy of the Centers for Medicare &amp; Medicaid Services, www.cms.gov; Copyright © 2020 </a:t>
            </a:r>
            <a:r>
              <a:rPr lang="en-US" sz="800" dirty="0" err="1"/>
              <a:t>Cengage</a:t>
            </a:r>
            <a:r>
              <a:rPr lang="en-US" sz="800" dirty="0"/>
              <a:t> Learning®</a:t>
            </a:r>
          </a:p>
        </p:txBody>
      </p:sp>
    </p:spTree>
    <p:extLst>
      <p:ext uri="{BB962C8B-B14F-4D97-AF65-F5344CB8AC3E}">
        <p14:creationId xmlns:p14="http://schemas.microsoft.com/office/powerpoint/2010/main" val="2376543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Tabular List of Diseases and Injuries </a:t>
            </a:r>
            <a:br>
              <a:rPr lang="en-US" dirty="0"/>
            </a:br>
            <a:r>
              <a:rPr lang="en-US" dirty="0"/>
              <a:t>(1 of 2)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Classify diseases and injuries according to:</a:t>
            </a:r>
          </a:p>
          <a:p>
            <a:pPr lvl="1"/>
            <a:r>
              <a:rPr lang="en-US" dirty="0"/>
              <a:t>Specific body systems </a:t>
            </a:r>
          </a:p>
          <a:p>
            <a:pPr lvl="1"/>
            <a:r>
              <a:rPr lang="en-US" dirty="0"/>
              <a:t>Etiology (cause of disease)</a:t>
            </a:r>
          </a:p>
          <a:p>
            <a:r>
              <a:rPr lang="en-US" dirty="0"/>
              <a:t>Disease and Injury codes consist of minimum of 3 characters</a:t>
            </a:r>
          </a:p>
          <a:p>
            <a:pPr lvl="1"/>
            <a:r>
              <a:rPr lang="en-US" dirty="0"/>
              <a:t>Most are followed by a decimal point and between 1 and 4 additional characters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Example: T36.0x1A</a:t>
            </a:r>
          </a:p>
        </p:txBody>
      </p:sp>
    </p:spTree>
    <p:extLst>
      <p:ext uri="{BB962C8B-B14F-4D97-AF65-F5344CB8AC3E}">
        <p14:creationId xmlns:p14="http://schemas.microsoft.com/office/powerpoint/2010/main" val="1614620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ICD-10-CM Tabular List of Diseases and Injuries </a:t>
            </a:r>
            <a:br>
              <a:rPr lang="en-US" dirty="0"/>
            </a:br>
            <a:r>
              <a:rPr lang="en-US" dirty="0"/>
              <a:t>(2 of 2)</a:t>
            </a:r>
          </a:p>
        </p:txBody>
      </p:sp>
      <p:graphicFrame>
        <p:nvGraphicFramePr>
          <p:cNvPr id="4" name="Table 2" descr="A table shows the following column headers. Chapter Number, Range of Codes, and Chapter Title. The row-wise data is as follows. Chapter 1, A00-1399, Certain infections and Parasitic Diseases; Chapter 2, COO-D49, Neoplasms; Chapter 3, D50-089,  Diseases of the Blood and Blood-forming Organs and Certain Disorders involving the Immune Mechanism; Chapter 4, E00-E89, Endocrine, Nutritional, and Metabolic Diseases; Chapter 5, F01-F99, Mental, Behavioral, and Neumdevelopmental Disorders; Chapter 6, 000-399, Diseases of the Nervous System, Chapter 7, 1100-1159;  Diseases of the Eye and Adnexa; Chapter 8, H60-H95, Diseases of the Ear and Mastoid Process; Chapter 9, 100-199,  Diseases of the Circulatory System; Chapter 10, J00-J99,  Diseases at the Respiratory System; Chapter 11, K00- K95, Diseases of the Digestive System; Chapter 12, LOD L99, Diseases of the Skin and Subcutaneous Tissue; Chapter 13, MOO-M99,  Diseases of the Musculoskeletal System and Connective Tissue; Chapter 14, N00-N99,  Diseases of the Genitourinary System; Chapter 15, 000-09A, Pregnancy, Childbirth, and the Puerperium; Chapter 16, P00-P96, Certain Conditions Originating in the Perinatal Period; Chapter 17, 000-099,  Congenital Malformations. Deformations, and Chromosomal Abnormalities; Chapter 18, ROO-R99, Symptoms, Signs, and Abnormal Clinical and Laboratory Findings. Not Elsewhere Classified; Chapter 19, SOO-T88, Injury, Poisoning, and Certain Other Consequences of External Causes; Chapter 20, VOD-Y99;  External Causes of Morbidity; and Chapter 21, Z0O-Z99, Factors Influencing Health Status and Contact with Health Services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463425"/>
              </p:ext>
            </p:extLst>
          </p:nvPr>
        </p:nvGraphicFramePr>
        <p:xfrm>
          <a:off x="243840" y="1143000"/>
          <a:ext cx="11704320" cy="5096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0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Chapter Number</a:t>
                      </a: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47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u="none" strike="noStrike" kern="1200" baseline="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Range of Codes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47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u="none" strike="noStrike" kern="1200" baseline="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Title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47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A00–B99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Certain Infectious and Parasitic Diseases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2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C00–D49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Neoplasms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3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D50–D89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Blood and Blood-forming Organs and Certain Disorders Involving the Immune Mechanism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4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E00–E89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Endocrine, Nutritional, and Metabolic Diseases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F01–F99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Mental, Behavioral, and Neurodevelopmental Disorders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6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G00–G99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Nervous System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7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H00–H59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Eye and Adnexa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8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H60–H95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Ear and Mastoid Process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I00–I99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Circulatory System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10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J00–J99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Respiratory System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K00–K95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Digestive System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12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L00–L99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Skin and Subcutaneous Tissue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13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M00–M99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Musculoskeletal System and Connective Tissue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14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N00–N99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Diseases of the Genitourinary System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O00–O9A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Pregnancy, Childbirth, and the </a:t>
                      </a:r>
                      <a:r>
                        <a:rPr lang="en-US" sz="1400" b="0" i="0" u="none" strike="noStrike" kern="1200" baseline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Puerperium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16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P00–P96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Certain Conditions Originating in the Perinatal Period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17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Q00–Q99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Congenital Malformations, Deformations, and Chromosomal Abnormalities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18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R00–R99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Symptoms, Signs, and Abnormal Clinical and Laboratory Findings, Not Elsewhere Classified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19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S00–T88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Injury, Poisoning, and Certain Other Consequences of External Causes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20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V00–Y99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External Causes of Morbidity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Chapter 21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Z00–Z99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Factors Influencing Health Status and Contact with Health Services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C60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262545"/>
      </p:ext>
    </p:extLst>
  </p:cSld>
  <p:clrMapOvr>
    <a:masterClrMapping/>
  </p:clrMapOvr>
</p:sld>
</file>

<file path=ppt/theme/theme1.xml><?xml version="1.0" encoding="utf-8"?>
<a:theme xmlns:a="http://schemas.openxmlformats.org/drawingml/2006/main" name="Accessible_PPT_Template_Cengage_M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ssible_PPT_Template_Cengage_MPS.potx" id="{6A341ED2-E63B-4177-9AAF-670EA0822A4A}" vid="{9F6311B6-333D-45C7-A3D7-227D14483E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Accessible_PPT_Template_Cengage_MPS</Template>
  <TotalTime>401</TotalTime>
  <Words>1344</Words>
  <Application>Microsoft Office PowerPoint</Application>
  <PresentationFormat>Widescreen</PresentationFormat>
  <Paragraphs>179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Arial</vt:lpstr>
      <vt:lpstr>Accessible_PPT_Template_Cengage_MPS</vt:lpstr>
      <vt:lpstr>3-2-1 CODE IT!</vt:lpstr>
      <vt:lpstr>Introduction to ICD-10-CM and  ICD-10-PCS Coding</vt:lpstr>
      <vt:lpstr>Chapter Outline</vt:lpstr>
      <vt:lpstr>Chapter Objectives</vt:lpstr>
      <vt:lpstr>Introduction</vt:lpstr>
      <vt:lpstr>Overview of ICD-10-CM</vt:lpstr>
      <vt:lpstr>CMS-1500: Medical Necessity</vt:lpstr>
      <vt:lpstr>ICD-10-CM Tabular List of Diseases and Injuries  (1 of 2)</vt:lpstr>
      <vt:lpstr>ICD-10-CM Tabular List of Diseases and Injuries  (2 of 2)</vt:lpstr>
      <vt:lpstr>ICD-10-CM Categories, Subcategories, and Codes</vt:lpstr>
      <vt:lpstr>ICD-10-CM Index to Diseases and Injuries</vt:lpstr>
      <vt:lpstr>ICD-10-CM Index to Diseases and Injuries (Sample)</vt:lpstr>
      <vt:lpstr>ICD-10-CM Main Terms, Subterms, and Qualifiers (Sample)</vt:lpstr>
      <vt:lpstr>Basic Steps for Coding Diseases</vt:lpstr>
      <vt:lpstr>ICD-10-PCS Coding</vt:lpstr>
      <vt:lpstr>Major Attributes of ICD-10-PCS</vt:lpstr>
      <vt:lpstr>Structure of ICD-10-PCS</vt:lpstr>
      <vt:lpstr>Format of ICD-10-PCS</vt:lpstr>
      <vt:lpstr>Build-a-Code Approach</vt:lpstr>
      <vt:lpstr>ICD-10-PCS Build-A-Code</vt:lpstr>
      <vt:lpstr>Guidelines for Coding and Reporting (ICD-10-CM/PCS)</vt:lpstr>
      <vt:lpstr>ICD-9-CM Legacy Coding System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Ashwani Kumar</dc:creator>
  <cp:lastModifiedBy>Hilari Simmons</cp:lastModifiedBy>
  <cp:revision>92</cp:revision>
  <dcterms:created xsi:type="dcterms:W3CDTF">2018-11-12T04:25:48Z</dcterms:created>
  <dcterms:modified xsi:type="dcterms:W3CDTF">2020-03-05T22:20:35Z</dcterms:modified>
</cp:coreProperties>
</file>