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PT Sans Narrow"/>
      <p:regular r:id="rId31"/>
      <p:bold r:id="rId32"/>
    </p:embeddedFont>
    <p:embeddedFont>
      <p:font typeface="Open Sans"/>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PTSansNarrow-regular.fntdata"/><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OpenSans-regular.fntdata"/><Relationship Id="rId10" Type="http://schemas.openxmlformats.org/officeDocument/2006/relationships/slide" Target="slides/slide5.xml"/><Relationship Id="rId32" Type="http://schemas.openxmlformats.org/officeDocument/2006/relationships/font" Target="fonts/PTSansNarrow-bold.fntdata"/><Relationship Id="rId13" Type="http://schemas.openxmlformats.org/officeDocument/2006/relationships/slide" Target="slides/slide8.xml"/><Relationship Id="rId35" Type="http://schemas.openxmlformats.org/officeDocument/2006/relationships/font" Target="fonts/OpenSans-italic.fntdata"/><Relationship Id="rId12" Type="http://schemas.openxmlformats.org/officeDocument/2006/relationships/slide" Target="slides/slide7.xml"/><Relationship Id="rId34" Type="http://schemas.openxmlformats.org/officeDocument/2006/relationships/font" Target="fonts/OpenSans-bold.fntdata"/><Relationship Id="rId15" Type="http://schemas.openxmlformats.org/officeDocument/2006/relationships/slide" Target="slides/slide10.xml"/><Relationship Id="rId14" Type="http://schemas.openxmlformats.org/officeDocument/2006/relationships/slide" Target="slides/slide9.xml"/><Relationship Id="rId36" Type="http://schemas.openxmlformats.org/officeDocument/2006/relationships/font" Target="fonts/OpenSans-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 name="Shape 62"/>
        <p:cNvGrpSpPr/>
        <p:nvPr/>
      </p:nvGrpSpPr>
      <p:grpSpPr>
        <a:xfrm>
          <a:off x="0" y="0"/>
          <a:ext cx="0" cy="0"/>
          <a:chOff x="0" y="0"/>
          <a:chExt cx="0" cy="0"/>
        </a:xfrm>
      </p:grpSpPr>
      <p:sp>
        <p:nvSpPr>
          <p:cNvPr id="63" name="Google Shape;6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Google Shape;119;g8b7699d464_0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8b7699d464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Google Shape;125;g8b7699d464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8b7699d464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8b7699d464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8b7699d464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8b7699d464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8b7699d464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8b7699d464_0_1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8b7699d464_0_1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8b7699d464_0_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8b7699d464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g8b7699d464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8b7699d464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Google Shape;162;g8b7699d464_0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8b7699d464_0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Google Shape;170;g8b7699d464_0_1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8b7699d464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g8b7699d464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8b7699d464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Google Shape;69;g8b7699d464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8b7699d464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g8b7699d464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8b7699d464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Google Shape;188;g8b7699d464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8b7699d464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Google Shape;195;g8b7699d464_0_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8b7699d464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g8b7699d464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8b7699d464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Google Shape;207;g8b7699d464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8b7699d464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Google Shape;213;g8b7699d464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8b7699d464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 name="Shape 75"/>
        <p:cNvGrpSpPr/>
        <p:nvPr/>
      </p:nvGrpSpPr>
      <p:grpSpPr>
        <a:xfrm>
          <a:off x="0" y="0"/>
          <a:ext cx="0" cy="0"/>
          <a:chOff x="0" y="0"/>
          <a:chExt cx="0" cy="0"/>
        </a:xfrm>
      </p:grpSpPr>
      <p:sp>
        <p:nvSpPr>
          <p:cNvPr id="76" name="Google Shape;76;g8b7699d464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8b7699d464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 name="Shape 82"/>
        <p:cNvGrpSpPr/>
        <p:nvPr/>
      </p:nvGrpSpPr>
      <p:grpSpPr>
        <a:xfrm>
          <a:off x="0" y="0"/>
          <a:ext cx="0" cy="0"/>
          <a:chOff x="0" y="0"/>
          <a:chExt cx="0" cy="0"/>
        </a:xfrm>
      </p:grpSpPr>
      <p:sp>
        <p:nvSpPr>
          <p:cNvPr id="83" name="Google Shape;83;g8b7699d464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8b7699d464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 name="Shape 88"/>
        <p:cNvGrpSpPr/>
        <p:nvPr/>
      </p:nvGrpSpPr>
      <p:grpSpPr>
        <a:xfrm>
          <a:off x="0" y="0"/>
          <a:ext cx="0" cy="0"/>
          <a:chOff x="0" y="0"/>
          <a:chExt cx="0" cy="0"/>
        </a:xfrm>
      </p:grpSpPr>
      <p:sp>
        <p:nvSpPr>
          <p:cNvPr id="89" name="Google Shape;89;g8b7699d464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8b7699d464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Google Shape;95;g8b7699d464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8b7699d464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8b7699d464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8b7699d464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Google Shape;107;g8b7699d464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8b7699d464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Google Shape;113;g8b7699d464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8b7699d464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7007735" y="3176888"/>
            <a:ext cx="562200" cy="0"/>
          </a:xfrm>
          <a:prstGeom prst="straightConnector1">
            <a:avLst/>
          </a:prstGeom>
          <a:noFill/>
          <a:ln cap="flat" cmpd="sng" w="76200">
            <a:solidFill>
              <a:schemeClr val="lt2"/>
            </a:solidFill>
            <a:prstDash val="solid"/>
            <a:round/>
            <a:headEnd len="sm" w="sm" type="none"/>
            <a:tailEnd len="sm" w="sm" type="none"/>
          </a:ln>
        </p:spPr>
      </p:cxnSp>
      <p:cxnSp>
        <p:nvCxnSpPr>
          <p:cNvPr id="11" name="Google Shape;11;p2"/>
          <p:cNvCxnSpPr/>
          <p:nvPr/>
        </p:nvCxnSpPr>
        <p:spPr>
          <a:xfrm>
            <a:off x="1575035" y="3158252"/>
            <a:ext cx="562200" cy="0"/>
          </a:xfrm>
          <a:prstGeom prst="straightConnector1">
            <a:avLst/>
          </a:prstGeom>
          <a:noFill/>
          <a:ln cap="flat" cmpd="sng" w="76200">
            <a:solidFill>
              <a:schemeClr val="lt2"/>
            </a:solidFill>
            <a:prstDash val="solid"/>
            <a:round/>
            <a:headEnd len="sm" w="sm" type="none"/>
            <a:tailEnd len="sm" w="sm" type="none"/>
          </a:ln>
        </p:spPr>
      </p:cxnSp>
      <p:grpSp>
        <p:nvGrpSpPr>
          <p:cNvPr id="12" name="Google Shape;12;p2"/>
          <p:cNvGrpSpPr/>
          <p:nvPr/>
        </p:nvGrpSpPr>
        <p:grpSpPr>
          <a:xfrm>
            <a:off x="1004144" y="1022025"/>
            <a:ext cx="7136668" cy="152400"/>
            <a:chOff x="1346429" y="1011300"/>
            <a:chExt cx="6452100" cy="152400"/>
          </a:xfrm>
        </p:grpSpPr>
        <p:cxnSp>
          <p:nvCxnSpPr>
            <p:cNvPr id="13" name="Google Shape;13;p2"/>
            <p:cNvCxnSpPr/>
            <p:nvPr/>
          </p:nvCxnSpPr>
          <p:spPr>
            <a:xfrm rot="10800000">
              <a:off x="1346429" y="1011300"/>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4" name="Google Shape;14;p2"/>
            <p:cNvCxnSpPr/>
            <p:nvPr/>
          </p:nvCxnSpPr>
          <p:spPr>
            <a:xfrm rot="10800000">
              <a:off x="1346429" y="1163700"/>
              <a:ext cx="6452100" cy="0"/>
            </a:xfrm>
            <a:prstGeom prst="straightConnector1">
              <a:avLst/>
            </a:prstGeom>
            <a:noFill/>
            <a:ln cap="flat" cmpd="sng" w="9525">
              <a:solidFill>
                <a:schemeClr val="accent3"/>
              </a:solidFill>
              <a:prstDash val="solid"/>
              <a:round/>
              <a:headEnd len="sm" w="sm" type="none"/>
              <a:tailEnd len="sm" w="sm" type="none"/>
            </a:ln>
          </p:spPr>
        </p:cxnSp>
      </p:grpSp>
      <p:grpSp>
        <p:nvGrpSpPr>
          <p:cNvPr id="15" name="Google Shape;15;p2"/>
          <p:cNvGrpSpPr/>
          <p:nvPr/>
        </p:nvGrpSpPr>
        <p:grpSpPr>
          <a:xfrm>
            <a:off x="1004151" y="3969100"/>
            <a:ext cx="7136668" cy="152400"/>
            <a:chOff x="1346435" y="3969088"/>
            <a:chExt cx="6452100" cy="152400"/>
          </a:xfrm>
        </p:grpSpPr>
        <p:cxnSp>
          <p:nvCxnSpPr>
            <p:cNvPr id="16" name="Google Shape;16;p2"/>
            <p:cNvCxnSpPr/>
            <p:nvPr/>
          </p:nvCxnSpPr>
          <p:spPr>
            <a:xfrm>
              <a:off x="1346435" y="4121488"/>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7" name="Google Shape;17;p2"/>
            <p:cNvCxnSpPr/>
            <p:nvPr/>
          </p:nvCxnSpPr>
          <p:spPr>
            <a:xfrm>
              <a:off x="1346435" y="3969088"/>
              <a:ext cx="6452100" cy="0"/>
            </a:xfrm>
            <a:prstGeom prst="straightConnector1">
              <a:avLst/>
            </a:prstGeom>
            <a:noFill/>
            <a:ln cap="flat" cmpd="sng" w="9525">
              <a:solidFill>
                <a:schemeClr val="accent3"/>
              </a:solidFill>
              <a:prstDash val="solid"/>
              <a:round/>
              <a:headEnd len="sm" w="sm" type="none"/>
              <a:tailEnd len="sm" w="sm" type="none"/>
            </a:ln>
          </p:spPr>
        </p:cxnSp>
      </p:grpSp>
      <p:sp>
        <p:nvSpPr>
          <p:cNvPr id="18" name="Google Shape;18;p2"/>
          <p:cNvSpPr txBox="1"/>
          <p:nvPr>
            <p:ph type="ctrTitle"/>
          </p:nvPr>
        </p:nvSpPr>
        <p:spPr>
          <a:xfrm>
            <a:off x="1004150" y="1751764"/>
            <a:ext cx="7136700" cy="1022400"/>
          </a:xfrm>
          <a:prstGeom prst="rect">
            <a:avLst/>
          </a:prstGeom>
        </p:spPr>
        <p:txBody>
          <a:bodyPr anchorCtr="0" anchor="b" bIns="91425" lIns="91425" spcFirstLastPara="1" rIns="91425" wrap="square" tIns="91425">
            <a:no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19" name="Google Shape;19;p2"/>
          <p:cNvSpPr txBox="1"/>
          <p:nvPr>
            <p:ph idx="1" type="subTitle"/>
          </p:nvPr>
        </p:nvSpPr>
        <p:spPr>
          <a:xfrm>
            <a:off x="2137225" y="2850039"/>
            <a:ext cx="48705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20" name="Google Shape;20;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55" name="Shape 55"/>
        <p:cNvGrpSpPr/>
        <p:nvPr/>
      </p:nvGrpSpPr>
      <p:grpSpPr>
        <a:xfrm>
          <a:off x="0" y="0"/>
          <a:ext cx="0" cy="0"/>
          <a:chOff x="0" y="0"/>
          <a:chExt cx="0" cy="0"/>
        </a:xfrm>
      </p:grpSpPr>
      <p:sp>
        <p:nvSpPr>
          <p:cNvPr id="56" name="Google Shape;56;p11"/>
          <p:cNvSpPr/>
          <p:nvPr/>
        </p:nvSpPr>
        <p:spPr>
          <a:xfrm>
            <a:off x="-75"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1"/>
          <p:cNvSpPr txBox="1"/>
          <p:nvPr>
            <p:ph hasCustomPrompt="1" type="title"/>
          </p:nvPr>
        </p:nvSpPr>
        <p:spPr>
          <a:xfrm>
            <a:off x="311700" y="1304850"/>
            <a:ext cx="8520600" cy="15384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accent3"/>
              </a:buClr>
              <a:buSzPts val="13000"/>
              <a:buNone/>
              <a:defRPr sz="13000">
                <a:solidFill>
                  <a:schemeClr val="accent3"/>
                </a:solidFill>
              </a:defRPr>
            </a:lvl1pPr>
            <a:lvl2pPr lvl="1" algn="ctr">
              <a:spcBef>
                <a:spcPts val="0"/>
              </a:spcBef>
              <a:spcAft>
                <a:spcPts val="0"/>
              </a:spcAft>
              <a:buClr>
                <a:schemeClr val="accent3"/>
              </a:buClr>
              <a:buSzPts val="13000"/>
              <a:buNone/>
              <a:defRPr sz="13000">
                <a:solidFill>
                  <a:schemeClr val="accent3"/>
                </a:solidFill>
              </a:defRPr>
            </a:lvl2pPr>
            <a:lvl3pPr lvl="2" algn="ctr">
              <a:spcBef>
                <a:spcPts val="0"/>
              </a:spcBef>
              <a:spcAft>
                <a:spcPts val="0"/>
              </a:spcAft>
              <a:buClr>
                <a:schemeClr val="accent3"/>
              </a:buClr>
              <a:buSzPts val="13000"/>
              <a:buNone/>
              <a:defRPr sz="13000">
                <a:solidFill>
                  <a:schemeClr val="accent3"/>
                </a:solidFill>
              </a:defRPr>
            </a:lvl3pPr>
            <a:lvl4pPr lvl="3" algn="ctr">
              <a:spcBef>
                <a:spcPts val="0"/>
              </a:spcBef>
              <a:spcAft>
                <a:spcPts val="0"/>
              </a:spcAft>
              <a:buClr>
                <a:schemeClr val="accent3"/>
              </a:buClr>
              <a:buSzPts val="13000"/>
              <a:buNone/>
              <a:defRPr sz="13000">
                <a:solidFill>
                  <a:schemeClr val="accent3"/>
                </a:solidFill>
              </a:defRPr>
            </a:lvl4pPr>
            <a:lvl5pPr lvl="4" algn="ctr">
              <a:spcBef>
                <a:spcPts val="0"/>
              </a:spcBef>
              <a:spcAft>
                <a:spcPts val="0"/>
              </a:spcAft>
              <a:buClr>
                <a:schemeClr val="accent3"/>
              </a:buClr>
              <a:buSzPts val="13000"/>
              <a:buNone/>
              <a:defRPr sz="13000">
                <a:solidFill>
                  <a:schemeClr val="accent3"/>
                </a:solidFill>
              </a:defRPr>
            </a:lvl5pPr>
            <a:lvl6pPr lvl="5" algn="ctr">
              <a:spcBef>
                <a:spcPts val="0"/>
              </a:spcBef>
              <a:spcAft>
                <a:spcPts val="0"/>
              </a:spcAft>
              <a:buClr>
                <a:schemeClr val="accent3"/>
              </a:buClr>
              <a:buSzPts val="13000"/>
              <a:buNone/>
              <a:defRPr sz="13000">
                <a:solidFill>
                  <a:schemeClr val="accent3"/>
                </a:solidFill>
              </a:defRPr>
            </a:lvl6pPr>
            <a:lvl7pPr lvl="6" algn="ctr">
              <a:spcBef>
                <a:spcPts val="0"/>
              </a:spcBef>
              <a:spcAft>
                <a:spcPts val="0"/>
              </a:spcAft>
              <a:buClr>
                <a:schemeClr val="accent3"/>
              </a:buClr>
              <a:buSzPts val="13000"/>
              <a:buNone/>
              <a:defRPr sz="13000">
                <a:solidFill>
                  <a:schemeClr val="accent3"/>
                </a:solidFill>
              </a:defRPr>
            </a:lvl7pPr>
            <a:lvl8pPr lvl="7" algn="ctr">
              <a:spcBef>
                <a:spcPts val="0"/>
              </a:spcBef>
              <a:spcAft>
                <a:spcPts val="0"/>
              </a:spcAft>
              <a:buClr>
                <a:schemeClr val="accent3"/>
              </a:buClr>
              <a:buSzPts val="13000"/>
              <a:buNone/>
              <a:defRPr sz="13000">
                <a:solidFill>
                  <a:schemeClr val="accent3"/>
                </a:solidFill>
              </a:defRPr>
            </a:lvl8pPr>
            <a:lvl9pPr lvl="8" algn="ctr">
              <a:spcBef>
                <a:spcPts val="0"/>
              </a:spcBef>
              <a:spcAft>
                <a:spcPts val="0"/>
              </a:spcAft>
              <a:buClr>
                <a:schemeClr val="accent3"/>
              </a:buClr>
              <a:buSzPts val="13000"/>
              <a:buNone/>
              <a:defRPr sz="13000">
                <a:solidFill>
                  <a:schemeClr val="accent3"/>
                </a:solidFill>
              </a:defRPr>
            </a:lvl9pPr>
          </a:lstStyle>
          <a:p>
            <a:r>
              <a:t>xx%</a:t>
            </a:r>
          </a:p>
        </p:txBody>
      </p:sp>
      <p:sp>
        <p:nvSpPr>
          <p:cNvPr id="58" name="Google Shape;58;p11"/>
          <p:cNvSpPr txBox="1"/>
          <p:nvPr>
            <p:ph idx="1" type="body"/>
          </p:nvPr>
        </p:nvSpPr>
        <p:spPr>
          <a:xfrm>
            <a:off x="311700" y="2995650"/>
            <a:ext cx="85206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9" name="Google Shape;59;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60" name="Shape 60"/>
        <p:cNvGrpSpPr/>
        <p:nvPr/>
      </p:nvGrpSpPr>
      <p:grpSpPr>
        <a:xfrm>
          <a:off x="0" y="0"/>
          <a:ext cx="0" cy="0"/>
          <a:chOff x="0" y="0"/>
          <a:chExt cx="0" cy="0"/>
        </a:xfrm>
      </p:grpSpPr>
      <p:sp>
        <p:nvSpPr>
          <p:cNvPr id="61" name="Google Shape;61;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1" name="Shape 21"/>
        <p:cNvGrpSpPr/>
        <p:nvPr/>
      </p:nvGrpSpPr>
      <p:grpSpPr>
        <a:xfrm>
          <a:off x="0" y="0"/>
          <a:ext cx="0" cy="0"/>
          <a:chOff x="0" y="0"/>
          <a:chExt cx="0" cy="0"/>
        </a:xfrm>
      </p:grpSpPr>
      <p:sp>
        <p:nvSpPr>
          <p:cNvPr id="22" name="Google Shape;22;p3"/>
          <p:cNvSpPr/>
          <p:nvPr/>
        </p:nvSpPr>
        <p:spPr>
          <a:xfrm>
            <a:off x="-50" y="2571900"/>
            <a:ext cx="9144000" cy="2571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type="title"/>
          </p:nvPr>
        </p:nvSpPr>
        <p:spPr>
          <a:xfrm>
            <a:off x="311700" y="814800"/>
            <a:ext cx="8571300" cy="9420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p:txBody>
      </p:sp>
      <p:sp>
        <p:nvSpPr>
          <p:cNvPr id="24" name="Google Shape;24;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5" name="Shape 25"/>
        <p:cNvGrpSpPr/>
        <p:nvPr/>
      </p:nvGrpSpPr>
      <p:grpSpPr>
        <a:xfrm>
          <a:off x="0" y="0"/>
          <a:ext cx="0" cy="0"/>
          <a:chOff x="0" y="0"/>
          <a:chExt cx="0" cy="0"/>
        </a:xfrm>
      </p:grpSpPr>
      <p:sp>
        <p:nvSpPr>
          <p:cNvPr id="26" name="Google Shape;26;p4"/>
          <p:cNvSpPr/>
          <p:nvPr/>
        </p:nvSpPr>
        <p:spPr>
          <a:xfrm>
            <a:off x="-75" y="5045700"/>
            <a:ext cx="9144000" cy="978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8" name="Google Shape;28;p4"/>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9" name="Google Shape;2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30" name="Shape 30"/>
        <p:cNvGrpSpPr/>
        <p:nvPr/>
      </p:nvGrpSpPr>
      <p:grpSpPr>
        <a:xfrm>
          <a:off x="0" y="0"/>
          <a:ext cx="0" cy="0"/>
          <a:chOff x="0" y="0"/>
          <a:chExt cx="0" cy="0"/>
        </a:xfrm>
      </p:grpSpPr>
      <p:sp>
        <p:nvSpPr>
          <p:cNvPr id="31" name="Google Shape;31;p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2" name="Google Shape;32;p5"/>
          <p:cNvSpPr txBox="1"/>
          <p:nvPr>
            <p:ph idx="1" type="body"/>
          </p:nvPr>
        </p:nvSpPr>
        <p:spPr>
          <a:xfrm>
            <a:off x="311700" y="1266175"/>
            <a:ext cx="3999900" cy="33027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3" name="Google Shape;33;p5"/>
          <p:cNvSpPr txBox="1"/>
          <p:nvPr>
            <p:ph idx="2" type="body"/>
          </p:nvPr>
        </p:nvSpPr>
        <p:spPr>
          <a:xfrm>
            <a:off x="4832400" y="1266175"/>
            <a:ext cx="3999900" cy="33027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5" name="Shape 35"/>
        <p:cNvGrpSpPr/>
        <p:nvPr/>
      </p:nvGrpSpPr>
      <p:grpSpPr>
        <a:xfrm>
          <a:off x="0" y="0"/>
          <a:ext cx="0" cy="0"/>
          <a:chOff x="0" y="0"/>
          <a:chExt cx="0" cy="0"/>
        </a:xfrm>
      </p:grpSpPr>
      <p:sp>
        <p:nvSpPr>
          <p:cNvPr id="36" name="Google Shape;36;p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7" name="Google Shape;3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8" name="Shape 38"/>
        <p:cNvGrpSpPr/>
        <p:nvPr/>
      </p:nvGrpSpPr>
      <p:grpSpPr>
        <a:xfrm>
          <a:off x="0" y="0"/>
          <a:ext cx="0" cy="0"/>
          <a:chOff x="0" y="0"/>
          <a:chExt cx="0" cy="0"/>
        </a:xfrm>
      </p:grpSpPr>
      <p:sp>
        <p:nvSpPr>
          <p:cNvPr id="39" name="Google Shape;3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1" name="Google Shape;4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accent6"/>
        </a:solidFill>
      </p:bgPr>
    </p:bg>
    <p:spTree>
      <p:nvGrpSpPr>
        <p:cNvPr id="42" name="Shape 42"/>
        <p:cNvGrpSpPr/>
        <p:nvPr/>
      </p:nvGrpSpPr>
      <p:grpSpPr>
        <a:xfrm>
          <a:off x="0" y="0"/>
          <a:ext cx="0" cy="0"/>
          <a:chOff x="0" y="0"/>
          <a:chExt cx="0" cy="0"/>
        </a:xfrm>
      </p:grpSpPr>
      <p:sp>
        <p:nvSpPr>
          <p:cNvPr id="43" name="Google Shape;43;p8"/>
          <p:cNvSpPr txBox="1"/>
          <p:nvPr>
            <p:ph type="title"/>
          </p:nvPr>
        </p:nvSpPr>
        <p:spPr>
          <a:xfrm>
            <a:off x="490250" y="526350"/>
            <a:ext cx="56136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dk2"/>
              </a:buClr>
              <a:buSzPts val="5400"/>
              <a:buNone/>
              <a:defRPr b="0" sz="5400">
                <a:solidFill>
                  <a:schemeClr val="dk2"/>
                </a:solidFill>
              </a:defRPr>
            </a:lvl1pPr>
            <a:lvl2pPr lvl="1">
              <a:spcBef>
                <a:spcPts val="0"/>
              </a:spcBef>
              <a:spcAft>
                <a:spcPts val="0"/>
              </a:spcAft>
              <a:buClr>
                <a:schemeClr val="dk2"/>
              </a:buClr>
              <a:buSzPts val="5400"/>
              <a:buNone/>
              <a:defRPr b="0" sz="5400">
                <a:solidFill>
                  <a:schemeClr val="dk2"/>
                </a:solidFill>
              </a:defRPr>
            </a:lvl2pPr>
            <a:lvl3pPr lvl="2">
              <a:spcBef>
                <a:spcPts val="0"/>
              </a:spcBef>
              <a:spcAft>
                <a:spcPts val="0"/>
              </a:spcAft>
              <a:buClr>
                <a:schemeClr val="dk2"/>
              </a:buClr>
              <a:buSzPts val="5400"/>
              <a:buNone/>
              <a:defRPr b="0" sz="5400">
                <a:solidFill>
                  <a:schemeClr val="dk2"/>
                </a:solidFill>
              </a:defRPr>
            </a:lvl3pPr>
            <a:lvl4pPr lvl="3">
              <a:spcBef>
                <a:spcPts val="0"/>
              </a:spcBef>
              <a:spcAft>
                <a:spcPts val="0"/>
              </a:spcAft>
              <a:buClr>
                <a:schemeClr val="dk2"/>
              </a:buClr>
              <a:buSzPts val="5400"/>
              <a:buNone/>
              <a:defRPr b="0" sz="5400">
                <a:solidFill>
                  <a:schemeClr val="dk2"/>
                </a:solidFill>
              </a:defRPr>
            </a:lvl4pPr>
            <a:lvl5pPr lvl="4">
              <a:spcBef>
                <a:spcPts val="0"/>
              </a:spcBef>
              <a:spcAft>
                <a:spcPts val="0"/>
              </a:spcAft>
              <a:buClr>
                <a:schemeClr val="dk2"/>
              </a:buClr>
              <a:buSzPts val="5400"/>
              <a:buNone/>
              <a:defRPr b="0" sz="5400">
                <a:solidFill>
                  <a:schemeClr val="dk2"/>
                </a:solidFill>
              </a:defRPr>
            </a:lvl5pPr>
            <a:lvl6pPr lvl="5">
              <a:spcBef>
                <a:spcPts val="0"/>
              </a:spcBef>
              <a:spcAft>
                <a:spcPts val="0"/>
              </a:spcAft>
              <a:buClr>
                <a:schemeClr val="dk2"/>
              </a:buClr>
              <a:buSzPts val="5400"/>
              <a:buNone/>
              <a:defRPr b="0" sz="5400">
                <a:solidFill>
                  <a:schemeClr val="dk2"/>
                </a:solidFill>
              </a:defRPr>
            </a:lvl6pPr>
            <a:lvl7pPr lvl="6">
              <a:spcBef>
                <a:spcPts val="0"/>
              </a:spcBef>
              <a:spcAft>
                <a:spcPts val="0"/>
              </a:spcAft>
              <a:buClr>
                <a:schemeClr val="dk2"/>
              </a:buClr>
              <a:buSzPts val="5400"/>
              <a:buNone/>
              <a:defRPr b="0" sz="5400">
                <a:solidFill>
                  <a:schemeClr val="dk2"/>
                </a:solidFill>
              </a:defRPr>
            </a:lvl7pPr>
            <a:lvl8pPr lvl="7">
              <a:spcBef>
                <a:spcPts val="0"/>
              </a:spcBef>
              <a:spcAft>
                <a:spcPts val="0"/>
              </a:spcAft>
              <a:buClr>
                <a:schemeClr val="dk2"/>
              </a:buClr>
              <a:buSzPts val="5400"/>
              <a:buNone/>
              <a:defRPr b="0" sz="5400">
                <a:solidFill>
                  <a:schemeClr val="dk2"/>
                </a:solidFill>
              </a:defRPr>
            </a:lvl8pPr>
            <a:lvl9pPr lvl="8">
              <a:spcBef>
                <a:spcPts val="0"/>
              </a:spcBef>
              <a:spcAft>
                <a:spcPts val="0"/>
              </a:spcAft>
              <a:buClr>
                <a:schemeClr val="dk2"/>
              </a:buClr>
              <a:buSzPts val="5400"/>
              <a:buNone/>
              <a:defRPr b="0" sz="5400">
                <a:solidFill>
                  <a:schemeClr val="dk2"/>
                </a:solidFill>
              </a:defRPr>
            </a:lvl9pPr>
          </a:lstStyle>
          <a:p/>
        </p:txBody>
      </p:sp>
      <p:sp>
        <p:nvSpPr>
          <p:cNvPr id="44" name="Google Shape;4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a:off x="4572000" y="0"/>
            <a:ext cx="4572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7" name="Google Shape;47;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8" name="Google Shape;48;p9"/>
          <p:cNvSpPr txBox="1"/>
          <p:nvPr>
            <p:ph type="title"/>
          </p:nvPr>
        </p:nvSpPr>
        <p:spPr>
          <a:xfrm>
            <a:off x="265500" y="1039675"/>
            <a:ext cx="4045200" cy="16758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9" name="Google Shape;49;p9"/>
          <p:cNvSpPr txBox="1"/>
          <p:nvPr>
            <p:ph idx="1" type="subTitle"/>
          </p:nvPr>
        </p:nvSpPr>
        <p:spPr>
          <a:xfrm>
            <a:off x="265500" y="27268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2" name="Shape 52"/>
        <p:cNvGrpSpPr/>
        <p:nvPr/>
      </p:nvGrpSpPr>
      <p:grpSpPr>
        <a:xfrm>
          <a:off x="0" y="0"/>
          <a:ext cx="0" cy="0"/>
          <a:chOff x="0" y="0"/>
          <a:chExt cx="0" cy="0"/>
        </a:xfrm>
      </p:grpSpPr>
      <p:sp>
        <p:nvSpPr>
          <p:cNvPr id="53" name="Google Shape;53;p10"/>
          <p:cNvSpPr txBox="1"/>
          <p:nvPr>
            <p:ph idx="1" type="body"/>
          </p:nvPr>
        </p:nvSpPr>
        <p:spPr>
          <a:xfrm>
            <a:off x="311700" y="423072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2400"/>
              <a:buFont typeface="PT Sans Narrow"/>
              <a:buNone/>
              <a:defRPr sz="2400">
                <a:latin typeface="PT Sans Narrow"/>
                <a:ea typeface="PT Sans Narrow"/>
                <a:cs typeface="PT Sans Narrow"/>
                <a:sym typeface="PT Sans Narrow"/>
              </a:defRPr>
            </a:lvl1pPr>
          </a:lstStyle>
          <a:p/>
        </p:txBody>
      </p:sp>
      <p:sp>
        <p:nvSpPr>
          <p:cNvPr id="54" name="Google Shape;5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rop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9pPr>
          </a:lstStyle>
          <a:p/>
        </p:txBody>
      </p:sp>
      <p:sp>
        <p:nvSpPr>
          <p:cNvPr id="7" name="Google Shape;7;p1"/>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indent="-317500" lvl="1" marL="9144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indent="-317500" lvl="2" marL="13716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indent="-317500" lvl="3" marL="18288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indent="-317500" lvl="4" marL="22860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indent="-317500" lvl="5" marL="27432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indent="-317500" lvl="6" marL="32004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indent="-317500" lvl="7" marL="36576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indent="-317500" lvl="8" marL="41148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Open Sans"/>
                <a:ea typeface="Open Sans"/>
                <a:cs typeface="Open Sans"/>
                <a:sym typeface="Open Sans"/>
              </a:defRPr>
            </a:lvl1pPr>
            <a:lvl2pPr lvl="1" algn="r">
              <a:buNone/>
              <a:defRPr sz="1000">
                <a:solidFill>
                  <a:schemeClr val="dk2"/>
                </a:solidFill>
                <a:latin typeface="Open Sans"/>
                <a:ea typeface="Open Sans"/>
                <a:cs typeface="Open Sans"/>
                <a:sym typeface="Open Sans"/>
              </a:defRPr>
            </a:lvl2pPr>
            <a:lvl3pPr lvl="2" algn="r">
              <a:buNone/>
              <a:defRPr sz="1000">
                <a:solidFill>
                  <a:schemeClr val="dk2"/>
                </a:solidFill>
                <a:latin typeface="Open Sans"/>
                <a:ea typeface="Open Sans"/>
                <a:cs typeface="Open Sans"/>
                <a:sym typeface="Open Sans"/>
              </a:defRPr>
            </a:lvl3pPr>
            <a:lvl4pPr lvl="3" algn="r">
              <a:buNone/>
              <a:defRPr sz="1000">
                <a:solidFill>
                  <a:schemeClr val="dk2"/>
                </a:solidFill>
                <a:latin typeface="Open Sans"/>
                <a:ea typeface="Open Sans"/>
                <a:cs typeface="Open Sans"/>
                <a:sym typeface="Open Sans"/>
              </a:defRPr>
            </a:lvl4pPr>
            <a:lvl5pPr lvl="4" algn="r">
              <a:buNone/>
              <a:defRPr sz="1000">
                <a:solidFill>
                  <a:schemeClr val="dk2"/>
                </a:solidFill>
                <a:latin typeface="Open Sans"/>
                <a:ea typeface="Open Sans"/>
                <a:cs typeface="Open Sans"/>
                <a:sym typeface="Open Sans"/>
              </a:defRPr>
            </a:lvl5pPr>
            <a:lvl6pPr lvl="5" algn="r">
              <a:buNone/>
              <a:defRPr sz="1000">
                <a:solidFill>
                  <a:schemeClr val="dk2"/>
                </a:solidFill>
                <a:latin typeface="Open Sans"/>
                <a:ea typeface="Open Sans"/>
                <a:cs typeface="Open Sans"/>
                <a:sym typeface="Open Sans"/>
              </a:defRPr>
            </a:lvl6pPr>
            <a:lvl7pPr lvl="6" algn="r">
              <a:buNone/>
              <a:defRPr sz="1000">
                <a:solidFill>
                  <a:schemeClr val="dk2"/>
                </a:solidFill>
                <a:latin typeface="Open Sans"/>
                <a:ea typeface="Open Sans"/>
                <a:cs typeface="Open Sans"/>
                <a:sym typeface="Open Sans"/>
              </a:defRPr>
            </a:lvl7pPr>
            <a:lvl8pPr lvl="7" algn="r">
              <a:buNone/>
              <a:defRPr sz="1000">
                <a:solidFill>
                  <a:schemeClr val="dk2"/>
                </a:solidFill>
                <a:latin typeface="Open Sans"/>
                <a:ea typeface="Open Sans"/>
                <a:cs typeface="Open Sans"/>
                <a:sym typeface="Open Sans"/>
              </a:defRPr>
            </a:lvl8pPr>
            <a:lvl9pPr lvl="8" algn="r">
              <a:buNone/>
              <a:defRPr sz="1000">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 name="Shape 65"/>
        <p:cNvGrpSpPr/>
        <p:nvPr/>
      </p:nvGrpSpPr>
      <p:grpSpPr>
        <a:xfrm>
          <a:off x="0" y="0"/>
          <a:ext cx="0" cy="0"/>
          <a:chOff x="0" y="0"/>
          <a:chExt cx="0" cy="0"/>
        </a:xfrm>
      </p:grpSpPr>
      <p:sp>
        <p:nvSpPr>
          <p:cNvPr id="66" name="Google Shape;66;p13"/>
          <p:cNvSpPr txBox="1"/>
          <p:nvPr>
            <p:ph type="ctrTitle"/>
          </p:nvPr>
        </p:nvSpPr>
        <p:spPr>
          <a:xfrm>
            <a:off x="1004150" y="1751764"/>
            <a:ext cx="7136700" cy="1022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Approaching Crisis Intervention</a:t>
            </a:r>
            <a:endParaRPr/>
          </a:p>
        </p:txBody>
      </p:sp>
      <p:sp>
        <p:nvSpPr>
          <p:cNvPr id="67" name="Google Shape;67;p13"/>
          <p:cNvSpPr txBox="1"/>
          <p:nvPr>
            <p:ph idx="1" type="subTitle"/>
          </p:nvPr>
        </p:nvSpPr>
        <p:spPr>
          <a:xfrm>
            <a:off x="2137225" y="2850039"/>
            <a:ext cx="48705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Class 2- July 9th</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 name="Shape 121"/>
        <p:cNvGrpSpPr/>
        <p:nvPr/>
      </p:nvGrpSpPr>
      <p:grpSpPr>
        <a:xfrm>
          <a:off x="0" y="0"/>
          <a:ext cx="0" cy="0"/>
          <a:chOff x="0" y="0"/>
          <a:chExt cx="0" cy="0"/>
        </a:xfrm>
      </p:grpSpPr>
      <p:sp>
        <p:nvSpPr>
          <p:cNvPr id="122" name="Google Shape;122;p22"/>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Transcrisis Continued</a:t>
            </a:r>
            <a:endParaRPr/>
          </a:p>
        </p:txBody>
      </p:sp>
      <p:sp>
        <p:nvSpPr>
          <p:cNvPr id="123" name="Google Shape;123;p22"/>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49250" lvl="0" marL="457200" rtl="0" algn="l">
              <a:spcBef>
                <a:spcPts val="0"/>
              </a:spcBef>
              <a:spcAft>
                <a:spcPts val="0"/>
              </a:spcAft>
              <a:buClr>
                <a:srgbClr val="000000"/>
              </a:buClr>
              <a:buSzPts val="1900"/>
              <a:buChar char="●"/>
            </a:pPr>
            <a:r>
              <a:rPr lang="en" sz="1900">
                <a:solidFill>
                  <a:srgbClr val="000000"/>
                </a:solidFill>
              </a:rPr>
              <a:t>Can be seen as therapeutically progressive and are frequently characterized by approach-avoidant behavior toward change</a:t>
            </a:r>
            <a:endParaRPr sz="1900">
              <a:solidFill>
                <a:srgbClr val="000000"/>
              </a:solidFill>
            </a:endParaRPr>
          </a:p>
          <a:p>
            <a:pPr indent="-349250" lvl="0" marL="457200" rtl="0" algn="l">
              <a:spcBef>
                <a:spcPts val="0"/>
              </a:spcBef>
              <a:spcAft>
                <a:spcPts val="0"/>
              </a:spcAft>
              <a:buClr>
                <a:srgbClr val="000000"/>
              </a:buClr>
              <a:buSzPts val="1900"/>
              <a:buChar char="●"/>
            </a:pPr>
            <a:r>
              <a:rPr lang="en" sz="1900">
                <a:solidFill>
                  <a:srgbClr val="000000"/>
                </a:solidFill>
              </a:rPr>
              <a:t>May occur frequently and are not regular, predictable, or have a linear progression.</a:t>
            </a:r>
            <a:endParaRPr sz="1900">
              <a:solidFill>
                <a:srgbClr val="000000"/>
              </a:solidFill>
            </a:endParaRPr>
          </a:p>
          <a:p>
            <a:pPr indent="-349250" lvl="0" marL="457200" rtl="0" algn="l">
              <a:spcBef>
                <a:spcPts val="0"/>
              </a:spcBef>
              <a:spcAft>
                <a:spcPts val="0"/>
              </a:spcAft>
              <a:buClr>
                <a:srgbClr val="000000"/>
              </a:buClr>
              <a:buSzPts val="1900"/>
              <a:buChar char="●"/>
            </a:pPr>
            <a:r>
              <a:rPr lang="en" sz="1900">
                <a:solidFill>
                  <a:srgbClr val="000000"/>
                </a:solidFill>
              </a:rPr>
              <a:t>When transcrisis points occur, the therapists shifts from traditional therapeutic techniques to crisis intervention.</a:t>
            </a:r>
            <a:endParaRPr sz="1900">
              <a:solidFill>
                <a:srgbClr val="000000"/>
              </a:solidFill>
            </a:endParaRPr>
          </a:p>
          <a:p>
            <a:pPr indent="-349250" lvl="0" marL="457200" rtl="0" algn="l">
              <a:spcBef>
                <a:spcPts val="0"/>
              </a:spcBef>
              <a:spcAft>
                <a:spcPts val="0"/>
              </a:spcAft>
              <a:buClr>
                <a:srgbClr val="000000"/>
              </a:buClr>
              <a:buSzPts val="1900"/>
              <a:buChar char="●"/>
            </a:pPr>
            <a:r>
              <a:rPr lang="en" sz="1900">
                <a:solidFill>
                  <a:srgbClr val="000000"/>
                </a:solidFill>
              </a:rPr>
              <a:t>The individual will experience similar affect, behavior, and cognition as the original crisis event.</a:t>
            </a:r>
            <a:endParaRPr sz="1900">
              <a:solidFill>
                <a:srgbClr val="000000"/>
              </a:solidFill>
            </a:endParaRPr>
          </a:p>
          <a:p>
            <a:pPr indent="0" lvl="0" marL="0" rtl="0" algn="l">
              <a:spcBef>
                <a:spcPts val="1600"/>
              </a:spcBef>
              <a:spcAft>
                <a:spcPts val="160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sp>
        <p:nvSpPr>
          <p:cNvPr id="128" name="Google Shape;128;p23"/>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Theories of Crisis Intervention</a:t>
            </a:r>
            <a:endParaRPr/>
          </a:p>
        </p:txBody>
      </p:sp>
      <p:sp>
        <p:nvSpPr>
          <p:cNvPr id="129" name="Google Shape;129;p23"/>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AutoNum type="arabicPeriod"/>
            </a:pPr>
            <a:r>
              <a:rPr lang="en">
                <a:solidFill>
                  <a:srgbClr val="000000"/>
                </a:solidFill>
              </a:rPr>
              <a:t>Basic Crisis Theory (Lindemann, Caplan)</a:t>
            </a:r>
            <a:endParaRPr>
              <a:solidFill>
                <a:srgbClr val="000000"/>
              </a:solidFill>
            </a:endParaRPr>
          </a:p>
          <a:p>
            <a:pPr indent="0" lvl="0" marL="457200" rtl="0" algn="l">
              <a:spcBef>
                <a:spcPts val="1600"/>
              </a:spcBef>
              <a:spcAft>
                <a:spcPts val="0"/>
              </a:spcAft>
              <a:buNone/>
            </a:pPr>
            <a:r>
              <a:t/>
            </a:r>
            <a:endParaRPr>
              <a:solidFill>
                <a:srgbClr val="000000"/>
              </a:solidFill>
            </a:endParaRPr>
          </a:p>
          <a:p>
            <a:pPr indent="-342900" lvl="0" marL="457200" rtl="0" algn="l">
              <a:spcBef>
                <a:spcPts val="1600"/>
              </a:spcBef>
              <a:spcAft>
                <a:spcPts val="0"/>
              </a:spcAft>
              <a:buClr>
                <a:srgbClr val="000000"/>
              </a:buClr>
              <a:buSzPts val="1800"/>
              <a:buAutoNum type="arabicPeriod"/>
            </a:pPr>
            <a:r>
              <a:rPr lang="en">
                <a:solidFill>
                  <a:srgbClr val="000000"/>
                </a:solidFill>
              </a:rPr>
              <a:t>Expanded Crisis Theory (theoretically integrative)</a:t>
            </a:r>
            <a:endParaRPr>
              <a:solidFill>
                <a:srgbClr val="000000"/>
              </a:solidFill>
            </a:endParaRPr>
          </a:p>
          <a:p>
            <a:pPr indent="0" lvl="0" marL="457200" rtl="0" algn="l">
              <a:spcBef>
                <a:spcPts val="1600"/>
              </a:spcBef>
              <a:spcAft>
                <a:spcPts val="0"/>
              </a:spcAft>
              <a:buNone/>
            </a:pPr>
            <a:r>
              <a:t/>
            </a:r>
            <a:endParaRPr>
              <a:solidFill>
                <a:srgbClr val="000000"/>
              </a:solidFill>
            </a:endParaRPr>
          </a:p>
          <a:p>
            <a:pPr indent="-342900" lvl="0" marL="457200" rtl="0" algn="l">
              <a:spcBef>
                <a:spcPts val="1600"/>
              </a:spcBef>
              <a:spcAft>
                <a:spcPts val="0"/>
              </a:spcAft>
              <a:buClr>
                <a:srgbClr val="000000"/>
              </a:buClr>
              <a:buSzPts val="1800"/>
              <a:buAutoNum type="arabicPeriod"/>
            </a:pPr>
            <a:r>
              <a:rPr lang="en">
                <a:solidFill>
                  <a:srgbClr val="000000"/>
                </a:solidFill>
              </a:rPr>
              <a:t>Applied Crisis Theory (Brammer)</a:t>
            </a:r>
            <a:endParaRPr>
              <a:solidFill>
                <a:srgbClr val="000000"/>
              </a:solidFill>
            </a:endParaRPr>
          </a:p>
          <a:p>
            <a:pPr indent="0" lvl="0" marL="0" rtl="0" algn="l">
              <a:spcBef>
                <a:spcPts val="1600"/>
              </a:spcBef>
              <a:spcAft>
                <a:spcPts val="1600"/>
              </a:spcAft>
              <a:buNone/>
            </a:pPr>
            <a:r>
              <a:t/>
            </a:r>
            <a:endParaRPr/>
          </a:p>
        </p:txBody>
      </p:sp>
      <p:pic>
        <p:nvPicPr>
          <p:cNvPr id="130" name="Google Shape;130;p23"/>
          <p:cNvPicPr preferRelativeResize="0"/>
          <p:nvPr/>
        </p:nvPicPr>
        <p:blipFill>
          <a:blip r:embed="rId3">
            <a:alphaModFix/>
          </a:blip>
          <a:stretch>
            <a:fillRect/>
          </a:stretch>
        </p:blipFill>
        <p:spPr>
          <a:xfrm>
            <a:off x="6574938" y="1314450"/>
            <a:ext cx="1819275" cy="2514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Basic Crisis Theory</a:t>
            </a:r>
            <a:endParaRPr/>
          </a:p>
        </p:txBody>
      </p:sp>
      <p:sp>
        <p:nvSpPr>
          <p:cNvPr id="136" name="Google Shape;136;p24"/>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Clr>
                <a:srgbClr val="000000"/>
              </a:buClr>
              <a:buSzPts val="2100"/>
              <a:buChar char="●"/>
            </a:pPr>
            <a:r>
              <a:rPr lang="en" sz="2100">
                <a:solidFill>
                  <a:srgbClr val="000000"/>
                </a:solidFill>
              </a:rPr>
              <a:t>Based on a psychoanalytic approach to crisis.</a:t>
            </a:r>
            <a:endParaRPr sz="2100">
              <a:solidFill>
                <a:srgbClr val="000000"/>
              </a:solidFill>
            </a:endParaRPr>
          </a:p>
          <a:p>
            <a:pPr indent="-361950" lvl="0" marL="457200" rtl="0" algn="l">
              <a:spcBef>
                <a:spcPts val="0"/>
              </a:spcBef>
              <a:spcAft>
                <a:spcPts val="0"/>
              </a:spcAft>
              <a:buClr>
                <a:srgbClr val="000000"/>
              </a:buClr>
              <a:buSzPts val="2100"/>
              <a:buChar char="●"/>
            </a:pPr>
            <a:r>
              <a:rPr lang="en" sz="2100">
                <a:solidFill>
                  <a:srgbClr val="000000"/>
                </a:solidFill>
              </a:rPr>
              <a:t>Behavioral responses related to grief are normal, temporary, and can be relieved with short-term intervention techniques.</a:t>
            </a:r>
            <a:endParaRPr sz="2100">
              <a:solidFill>
                <a:srgbClr val="000000"/>
              </a:solidFill>
            </a:endParaRPr>
          </a:p>
          <a:p>
            <a:pPr indent="-361950" lvl="0" marL="457200" rtl="0" algn="l">
              <a:spcBef>
                <a:spcPts val="0"/>
              </a:spcBef>
              <a:spcAft>
                <a:spcPts val="0"/>
              </a:spcAft>
              <a:buClr>
                <a:srgbClr val="000000"/>
              </a:buClr>
              <a:buSzPts val="2100"/>
              <a:buChar char="●"/>
            </a:pPr>
            <a:r>
              <a:rPr lang="en" sz="2100">
                <a:solidFill>
                  <a:srgbClr val="000000"/>
                </a:solidFill>
              </a:rPr>
              <a:t>Normal grief behaviors include:</a:t>
            </a:r>
            <a:endParaRPr sz="2100">
              <a:solidFill>
                <a:srgbClr val="000000"/>
              </a:solidFill>
            </a:endParaRPr>
          </a:p>
          <a:p>
            <a:pPr indent="-336550" lvl="1" marL="914400" rtl="0" algn="l">
              <a:spcBef>
                <a:spcPts val="0"/>
              </a:spcBef>
              <a:spcAft>
                <a:spcPts val="0"/>
              </a:spcAft>
              <a:buClr>
                <a:srgbClr val="000000"/>
              </a:buClr>
              <a:buSzPts val="1700"/>
              <a:buChar char="○"/>
            </a:pPr>
            <a:r>
              <a:rPr lang="en" sz="1700">
                <a:solidFill>
                  <a:srgbClr val="000000"/>
                </a:solidFill>
              </a:rPr>
              <a:t>Preoccupation with the lost one</a:t>
            </a:r>
            <a:endParaRPr sz="1700">
              <a:solidFill>
                <a:srgbClr val="000000"/>
              </a:solidFill>
            </a:endParaRPr>
          </a:p>
          <a:p>
            <a:pPr indent="-336550" lvl="1" marL="914400" rtl="0" algn="l">
              <a:spcBef>
                <a:spcPts val="0"/>
              </a:spcBef>
              <a:spcAft>
                <a:spcPts val="0"/>
              </a:spcAft>
              <a:buClr>
                <a:srgbClr val="000000"/>
              </a:buClr>
              <a:buSzPts val="1700"/>
              <a:buChar char="○"/>
            </a:pPr>
            <a:r>
              <a:rPr lang="en" sz="1700">
                <a:solidFill>
                  <a:srgbClr val="000000"/>
                </a:solidFill>
              </a:rPr>
              <a:t>Identification with the lost one</a:t>
            </a:r>
            <a:endParaRPr sz="1700">
              <a:solidFill>
                <a:srgbClr val="000000"/>
              </a:solidFill>
            </a:endParaRPr>
          </a:p>
          <a:p>
            <a:pPr indent="-336550" lvl="1" marL="914400" rtl="0" algn="l">
              <a:spcBef>
                <a:spcPts val="0"/>
              </a:spcBef>
              <a:spcAft>
                <a:spcPts val="0"/>
              </a:spcAft>
              <a:buClr>
                <a:srgbClr val="000000"/>
              </a:buClr>
              <a:buSzPts val="1700"/>
              <a:buChar char="○"/>
            </a:pPr>
            <a:r>
              <a:rPr lang="en" sz="1700">
                <a:solidFill>
                  <a:srgbClr val="000000"/>
                </a:solidFill>
              </a:rPr>
              <a:t>Feelings of guilt and hostility</a:t>
            </a:r>
            <a:endParaRPr sz="1700">
              <a:solidFill>
                <a:srgbClr val="000000"/>
              </a:solidFill>
            </a:endParaRPr>
          </a:p>
          <a:p>
            <a:pPr indent="-336550" lvl="1" marL="914400" rtl="0" algn="l">
              <a:spcBef>
                <a:spcPts val="0"/>
              </a:spcBef>
              <a:spcAft>
                <a:spcPts val="0"/>
              </a:spcAft>
              <a:buClr>
                <a:srgbClr val="000000"/>
              </a:buClr>
              <a:buSzPts val="1700"/>
              <a:buChar char="○"/>
            </a:pPr>
            <a:r>
              <a:rPr lang="en" sz="1700">
                <a:solidFill>
                  <a:srgbClr val="000000"/>
                </a:solidFill>
              </a:rPr>
              <a:t>Disorganization of daily routine</a:t>
            </a:r>
            <a:endParaRPr sz="1700">
              <a:solidFill>
                <a:srgbClr val="000000"/>
              </a:solidFill>
            </a:endParaRPr>
          </a:p>
          <a:p>
            <a:pPr indent="-336550" lvl="1" marL="914400" rtl="0" algn="l">
              <a:spcBef>
                <a:spcPts val="0"/>
              </a:spcBef>
              <a:spcAft>
                <a:spcPts val="0"/>
              </a:spcAft>
              <a:buClr>
                <a:srgbClr val="000000"/>
              </a:buClr>
              <a:buSzPts val="1700"/>
              <a:buChar char="○"/>
            </a:pPr>
            <a:r>
              <a:rPr lang="en" sz="1700">
                <a:solidFill>
                  <a:srgbClr val="000000"/>
                </a:solidFill>
              </a:rPr>
              <a:t>Somatic complaints</a:t>
            </a:r>
            <a:endParaRPr sz="1700">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5"/>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700">
                <a:solidFill>
                  <a:srgbClr val="000000"/>
                </a:solidFill>
              </a:rPr>
              <a:t>Equilibrium/disequilibrium paradigm</a:t>
            </a:r>
            <a:endParaRPr sz="1700">
              <a:solidFill>
                <a:srgbClr val="000000"/>
              </a:solidFill>
            </a:endParaRPr>
          </a:p>
          <a:p>
            <a:pPr indent="-336550" lvl="0" marL="457200" rtl="0" algn="l">
              <a:spcBef>
                <a:spcPts val="1600"/>
              </a:spcBef>
              <a:spcAft>
                <a:spcPts val="0"/>
              </a:spcAft>
              <a:buClr>
                <a:srgbClr val="000000"/>
              </a:buClr>
              <a:buSzPts val="1700"/>
              <a:buChar char="●"/>
            </a:pPr>
            <a:r>
              <a:rPr lang="en" sz="1700">
                <a:solidFill>
                  <a:srgbClr val="000000"/>
                </a:solidFill>
              </a:rPr>
              <a:t>Disturbed equilibrium</a:t>
            </a:r>
            <a:endParaRPr sz="1700">
              <a:solidFill>
                <a:srgbClr val="000000"/>
              </a:solidFill>
            </a:endParaRPr>
          </a:p>
          <a:p>
            <a:pPr indent="-336550" lvl="0" marL="457200" rtl="0" algn="l">
              <a:spcBef>
                <a:spcPts val="0"/>
              </a:spcBef>
              <a:spcAft>
                <a:spcPts val="0"/>
              </a:spcAft>
              <a:buClr>
                <a:srgbClr val="000000"/>
              </a:buClr>
              <a:buSzPts val="1700"/>
              <a:buChar char="●"/>
            </a:pPr>
            <a:r>
              <a:rPr lang="en" sz="1700">
                <a:solidFill>
                  <a:srgbClr val="000000"/>
                </a:solidFill>
              </a:rPr>
              <a:t>Brief therapy or grief work</a:t>
            </a:r>
            <a:endParaRPr sz="1700">
              <a:solidFill>
                <a:srgbClr val="000000"/>
              </a:solidFill>
            </a:endParaRPr>
          </a:p>
          <a:p>
            <a:pPr indent="-336550" lvl="0" marL="457200" rtl="0" algn="l">
              <a:spcBef>
                <a:spcPts val="0"/>
              </a:spcBef>
              <a:spcAft>
                <a:spcPts val="0"/>
              </a:spcAft>
              <a:buClr>
                <a:srgbClr val="000000"/>
              </a:buClr>
              <a:buSzPts val="1700"/>
              <a:buChar char="●"/>
            </a:pPr>
            <a:r>
              <a:rPr lang="en" sz="1700">
                <a:solidFill>
                  <a:srgbClr val="000000"/>
                </a:solidFill>
              </a:rPr>
              <a:t>Client’s working through the problem or grief</a:t>
            </a:r>
            <a:endParaRPr sz="1700">
              <a:solidFill>
                <a:srgbClr val="000000"/>
              </a:solidFill>
            </a:endParaRPr>
          </a:p>
          <a:p>
            <a:pPr indent="-336550" lvl="0" marL="457200" rtl="0" algn="l">
              <a:spcBef>
                <a:spcPts val="0"/>
              </a:spcBef>
              <a:spcAft>
                <a:spcPts val="0"/>
              </a:spcAft>
              <a:buClr>
                <a:srgbClr val="000000"/>
              </a:buClr>
              <a:buSzPts val="1700"/>
              <a:buChar char="●"/>
            </a:pPr>
            <a:r>
              <a:rPr lang="en" sz="1700">
                <a:solidFill>
                  <a:srgbClr val="000000"/>
                </a:solidFill>
              </a:rPr>
              <a:t>Restoration of equilibrium</a:t>
            </a:r>
            <a:endParaRPr sz="1700">
              <a:solidFill>
                <a:srgbClr val="000000"/>
              </a:solidFill>
            </a:endParaRPr>
          </a:p>
          <a:p>
            <a:pPr indent="0" lvl="0" marL="0" rtl="0" algn="l">
              <a:spcBef>
                <a:spcPts val="1600"/>
              </a:spcBef>
              <a:spcAft>
                <a:spcPts val="0"/>
              </a:spcAft>
              <a:buNone/>
            </a:pPr>
            <a:r>
              <a:rPr lang="en" sz="1700">
                <a:solidFill>
                  <a:srgbClr val="000000"/>
                </a:solidFill>
              </a:rPr>
              <a:t>Basic Crisis Theory vs. Brief Therapy</a:t>
            </a:r>
            <a:endParaRPr sz="1700">
              <a:solidFill>
                <a:srgbClr val="000000"/>
              </a:solidFill>
            </a:endParaRPr>
          </a:p>
          <a:p>
            <a:pPr indent="-336550" lvl="0" marL="457200" rtl="0" algn="l">
              <a:spcBef>
                <a:spcPts val="1600"/>
              </a:spcBef>
              <a:spcAft>
                <a:spcPts val="0"/>
              </a:spcAft>
              <a:buClr>
                <a:srgbClr val="000000"/>
              </a:buClr>
              <a:buSzPts val="1700"/>
              <a:buChar char="●"/>
            </a:pPr>
            <a:r>
              <a:rPr lang="en" sz="1700">
                <a:solidFill>
                  <a:srgbClr val="000000"/>
                </a:solidFill>
              </a:rPr>
              <a:t>Brief Therapy attempts to remediate ongoing emotional issues</a:t>
            </a:r>
            <a:endParaRPr sz="1700">
              <a:solidFill>
                <a:srgbClr val="000000"/>
              </a:solidFill>
            </a:endParaRPr>
          </a:p>
          <a:p>
            <a:pPr indent="-336550" lvl="0" marL="457200" rtl="0" algn="l">
              <a:spcBef>
                <a:spcPts val="0"/>
              </a:spcBef>
              <a:spcAft>
                <a:spcPts val="0"/>
              </a:spcAft>
              <a:buClr>
                <a:srgbClr val="000000"/>
              </a:buClr>
              <a:buSzPts val="1700"/>
              <a:buChar char="●"/>
            </a:pPr>
            <a:r>
              <a:rPr lang="en" sz="1700">
                <a:solidFill>
                  <a:srgbClr val="000000"/>
                </a:solidFill>
              </a:rPr>
              <a:t>Basis Crisis Theory assists individuals in crisis and addresses their affective, behavioral, and cognitive distortions resulting from the traumatic event</a:t>
            </a:r>
            <a:endParaRPr sz="1700">
              <a:solidFill>
                <a:srgbClr val="000000"/>
              </a:solidFill>
            </a:endParaRPr>
          </a:p>
          <a:p>
            <a:pPr indent="0" lvl="0" marL="0" rtl="0" algn="l">
              <a:spcBef>
                <a:spcPts val="1600"/>
              </a:spcBef>
              <a:spcAft>
                <a:spcPts val="1600"/>
              </a:spcAft>
              <a:buNone/>
            </a:pPr>
            <a:r>
              <a:t/>
            </a:r>
            <a:endParaRPr>
              <a:solidFill>
                <a:srgbClr val="000000"/>
              </a:solidFill>
            </a:endParaRPr>
          </a:p>
        </p:txBody>
      </p:sp>
      <p:sp>
        <p:nvSpPr>
          <p:cNvPr id="142" name="Google Shape;142;p2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Basic Crisis Theory Continued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Expanded Crisis Theory</a:t>
            </a:r>
            <a:endParaRPr/>
          </a:p>
        </p:txBody>
      </p:sp>
      <p:sp>
        <p:nvSpPr>
          <p:cNvPr id="148" name="Google Shape;148;p26"/>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Clr>
                <a:srgbClr val="000000"/>
              </a:buClr>
              <a:buSzPts val="2100"/>
              <a:buChar char="●"/>
            </a:pPr>
            <a:r>
              <a:rPr lang="en" sz="2100">
                <a:solidFill>
                  <a:srgbClr val="000000"/>
                </a:solidFill>
              </a:rPr>
              <a:t>Explores social, environmental, and situational factors of a crisis.</a:t>
            </a:r>
            <a:endParaRPr sz="2100">
              <a:solidFill>
                <a:srgbClr val="000000"/>
              </a:solidFill>
            </a:endParaRPr>
          </a:p>
          <a:p>
            <a:pPr indent="-361950" lvl="0" marL="457200" rtl="0" algn="l">
              <a:spcBef>
                <a:spcPts val="0"/>
              </a:spcBef>
              <a:spcAft>
                <a:spcPts val="0"/>
              </a:spcAft>
              <a:buClr>
                <a:srgbClr val="000000"/>
              </a:buClr>
              <a:buSzPts val="2100"/>
              <a:buChar char="●"/>
            </a:pPr>
            <a:r>
              <a:rPr lang="en" sz="2100">
                <a:solidFill>
                  <a:srgbClr val="000000"/>
                </a:solidFill>
              </a:rPr>
              <a:t>Is influenced by several theories</a:t>
            </a:r>
            <a:endParaRPr sz="2100">
              <a:solidFill>
                <a:srgbClr val="000000"/>
              </a:solidFill>
            </a:endParaRPr>
          </a:p>
          <a:p>
            <a:pPr indent="-336550" lvl="1" marL="914400" rtl="0" algn="l">
              <a:spcBef>
                <a:spcPts val="0"/>
              </a:spcBef>
              <a:spcAft>
                <a:spcPts val="0"/>
              </a:spcAft>
              <a:buClr>
                <a:srgbClr val="000000"/>
              </a:buClr>
              <a:buSzPts val="1700"/>
              <a:buChar char="○"/>
            </a:pPr>
            <a:r>
              <a:rPr b="1" lang="en" sz="1700">
                <a:solidFill>
                  <a:srgbClr val="000000"/>
                </a:solidFill>
              </a:rPr>
              <a:t>Psychoanalytic Theory- </a:t>
            </a:r>
            <a:r>
              <a:rPr lang="en" sz="1700">
                <a:solidFill>
                  <a:srgbClr val="000000"/>
                </a:solidFill>
              </a:rPr>
              <a:t>Early childhood experiences determines why a traumatic event becomes a crisis.</a:t>
            </a:r>
            <a:endParaRPr sz="1700">
              <a:solidFill>
                <a:srgbClr val="000000"/>
              </a:solidFill>
            </a:endParaRPr>
          </a:p>
          <a:p>
            <a:pPr indent="-336550" lvl="1" marL="914400" rtl="0" algn="l">
              <a:spcBef>
                <a:spcPts val="0"/>
              </a:spcBef>
              <a:spcAft>
                <a:spcPts val="0"/>
              </a:spcAft>
              <a:buClr>
                <a:srgbClr val="000000"/>
              </a:buClr>
              <a:buSzPts val="1700"/>
              <a:buChar char="○"/>
            </a:pPr>
            <a:r>
              <a:rPr b="1" lang="en" sz="1700">
                <a:solidFill>
                  <a:srgbClr val="000000"/>
                </a:solidFill>
              </a:rPr>
              <a:t>General Systems Theory- </a:t>
            </a:r>
            <a:r>
              <a:rPr lang="en" sz="1700">
                <a:solidFill>
                  <a:srgbClr val="000000"/>
                </a:solidFill>
              </a:rPr>
              <a:t>Examines the interdependence and relationships among people and between people and events.</a:t>
            </a:r>
            <a:endParaRPr sz="1700">
              <a:solidFill>
                <a:srgbClr val="000000"/>
              </a:solidFill>
            </a:endParaRPr>
          </a:p>
          <a:p>
            <a:pPr indent="-336550" lvl="1" marL="914400" rtl="0" algn="l">
              <a:spcBef>
                <a:spcPts val="0"/>
              </a:spcBef>
              <a:spcAft>
                <a:spcPts val="0"/>
              </a:spcAft>
              <a:buClr>
                <a:srgbClr val="000000"/>
              </a:buClr>
              <a:buSzPts val="1700"/>
              <a:buChar char="○"/>
            </a:pPr>
            <a:r>
              <a:rPr b="1" lang="en" sz="1700">
                <a:solidFill>
                  <a:srgbClr val="000000"/>
                </a:solidFill>
              </a:rPr>
              <a:t>Ecosystems- </a:t>
            </a:r>
            <a:r>
              <a:rPr lang="en" sz="1700">
                <a:solidFill>
                  <a:srgbClr val="000000"/>
                </a:solidFill>
              </a:rPr>
              <a:t>Extension of systems theory to include an environmental context</a:t>
            </a:r>
            <a:endParaRPr sz="1700">
              <a:solidFill>
                <a:srgbClr val="000000"/>
              </a:solidFill>
            </a:endParaRPr>
          </a:p>
          <a:p>
            <a:pPr indent="0" lvl="0" marL="0" rtl="0" algn="l">
              <a:spcBef>
                <a:spcPts val="1600"/>
              </a:spcBef>
              <a:spcAft>
                <a:spcPts val="160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7"/>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Applied Crisis Theory</a:t>
            </a:r>
            <a:endParaRPr/>
          </a:p>
        </p:txBody>
      </p:sp>
      <p:sp>
        <p:nvSpPr>
          <p:cNvPr id="154" name="Google Shape;154;p27"/>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rgbClr val="000000"/>
                </a:solidFill>
              </a:rPr>
              <a:t>Encompasses four domains:</a:t>
            </a:r>
            <a:endParaRPr sz="1900">
              <a:solidFill>
                <a:srgbClr val="000000"/>
              </a:solidFill>
            </a:endParaRPr>
          </a:p>
          <a:p>
            <a:pPr indent="-349250" lvl="0" marL="457200" rtl="0" algn="l">
              <a:spcBef>
                <a:spcPts val="1600"/>
              </a:spcBef>
              <a:spcAft>
                <a:spcPts val="0"/>
              </a:spcAft>
              <a:buClr>
                <a:srgbClr val="000000"/>
              </a:buClr>
              <a:buSzPts val="1900"/>
              <a:buAutoNum type="arabicPeriod"/>
            </a:pPr>
            <a:r>
              <a:rPr lang="en" sz="1900">
                <a:solidFill>
                  <a:srgbClr val="000000"/>
                </a:solidFill>
              </a:rPr>
              <a:t>Normal developmental crises</a:t>
            </a:r>
            <a:endParaRPr sz="1900">
              <a:solidFill>
                <a:srgbClr val="000000"/>
              </a:solidFill>
            </a:endParaRPr>
          </a:p>
          <a:p>
            <a:pPr indent="-323850" lvl="2" marL="1371600" rtl="0" algn="l">
              <a:spcBef>
                <a:spcPts val="0"/>
              </a:spcBef>
              <a:spcAft>
                <a:spcPts val="0"/>
              </a:spcAft>
              <a:buClr>
                <a:srgbClr val="000000"/>
              </a:buClr>
              <a:buSzPts val="1500"/>
              <a:buChar char="■"/>
            </a:pPr>
            <a:r>
              <a:rPr lang="en" sz="1500">
                <a:solidFill>
                  <a:srgbClr val="000000"/>
                </a:solidFill>
              </a:rPr>
              <a:t>Consequence of events in typical human development that produce an abnormal response (ex- Birth of a child, graduation from college, or career change)</a:t>
            </a:r>
            <a:endParaRPr sz="1500">
              <a:solidFill>
                <a:srgbClr val="000000"/>
              </a:solidFill>
            </a:endParaRPr>
          </a:p>
          <a:p>
            <a:pPr indent="-349250" lvl="0" marL="457200" rtl="0" algn="l">
              <a:spcBef>
                <a:spcPts val="0"/>
              </a:spcBef>
              <a:spcAft>
                <a:spcPts val="0"/>
              </a:spcAft>
              <a:buClr>
                <a:srgbClr val="000000"/>
              </a:buClr>
              <a:buSzPts val="1900"/>
              <a:buAutoNum type="arabicPeriod"/>
            </a:pPr>
            <a:r>
              <a:rPr lang="en" sz="1900">
                <a:solidFill>
                  <a:srgbClr val="000000"/>
                </a:solidFill>
              </a:rPr>
              <a:t>Situational crises</a:t>
            </a:r>
            <a:endParaRPr sz="1900">
              <a:solidFill>
                <a:srgbClr val="000000"/>
              </a:solidFill>
            </a:endParaRPr>
          </a:p>
          <a:p>
            <a:pPr indent="-323850" lvl="2" marL="1371600" rtl="0" algn="l">
              <a:spcBef>
                <a:spcPts val="0"/>
              </a:spcBef>
              <a:spcAft>
                <a:spcPts val="0"/>
              </a:spcAft>
              <a:buClr>
                <a:srgbClr val="000000"/>
              </a:buClr>
              <a:buSzPts val="1500"/>
              <a:buChar char="■"/>
            </a:pPr>
            <a:r>
              <a:rPr lang="en" sz="1500">
                <a:solidFill>
                  <a:srgbClr val="000000"/>
                </a:solidFill>
              </a:rPr>
              <a:t>Occurs when an uncommon event, that the individual or system has no way to predict or control, causes extreme stress. (ex- Terrorist attacks, automobile accidents, or sudden illness)</a:t>
            </a:r>
            <a:endParaRPr sz="1500">
              <a:solidFill>
                <a:srgbClr val="000000"/>
              </a:solidFill>
            </a:endParaRPr>
          </a:p>
          <a:p>
            <a:pPr indent="0" lvl="0" marL="0" rtl="0" algn="l">
              <a:spcBef>
                <a:spcPts val="1600"/>
              </a:spcBef>
              <a:spcAft>
                <a:spcPts val="160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sp>
        <p:nvSpPr>
          <p:cNvPr id="159" name="Google Shape;159;p28"/>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Applied Crisis Theory Continued </a:t>
            </a:r>
            <a:endParaRPr/>
          </a:p>
        </p:txBody>
      </p:sp>
      <p:sp>
        <p:nvSpPr>
          <p:cNvPr id="160" name="Google Shape;160;p28"/>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rgbClr val="000000"/>
              </a:buClr>
              <a:buSzPts val="2000"/>
              <a:buAutoNum type="arabicPeriod" startAt="3"/>
            </a:pPr>
            <a:r>
              <a:rPr lang="en" sz="2000">
                <a:solidFill>
                  <a:srgbClr val="000000"/>
                </a:solidFill>
              </a:rPr>
              <a:t>Existential crises</a:t>
            </a:r>
            <a:endParaRPr sz="2000">
              <a:solidFill>
                <a:srgbClr val="000000"/>
              </a:solidFill>
            </a:endParaRPr>
          </a:p>
          <a:p>
            <a:pPr indent="-330200" lvl="1" marL="914400" rtl="0" algn="l">
              <a:spcBef>
                <a:spcPts val="0"/>
              </a:spcBef>
              <a:spcAft>
                <a:spcPts val="0"/>
              </a:spcAft>
              <a:buClr>
                <a:srgbClr val="000000"/>
              </a:buClr>
              <a:buSzPts val="1600"/>
              <a:buChar char="○"/>
            </a:pPr>
            <a:r>
              <a:rPr lang="en" sz="1600">
                <a:solidFill>
                  <a:srgbClr val="000000"/>
                </a:solidFill>
              </a:rPr>
              <a:t>A result of intrapersonal conflicts related to one’s sense of purpose, responsibility, independence, freedom, or commitment.</a:t>
            </a:r>
            <a:endParaRPr sz="1600">
              <a:solidFill>
                <a:srgbClr val="000000"/>
              </a:solidFill>
            </a:endParaRPr>
          </a:p>
          <a:p>
            <a:pPr indent="-355600" lvl="0" marL="457200" rtl="0" algn="l">
              <a:spcBef>
                <a:spcPts val="0"/>
              </a:spcBef>
              <a:spcAft>
                <a:spcPts val="0"/>
              </a:spcAft>
              <a:buClr>
                <a:srgbClr val="000000"/>
              </a:buClr>
              <a:buSzPts val="2000"/>
              <a:buAutoNum type="arabicPeriod" startAt="3"/>
            </a:pPr>
            <a:r>
              <a:rPr lang="en" sz="2000">
                <a:solidFill>
                  <a:srgbClr val="000000"/>
                </a:solidFill>
              </a:rPr>
              <a:t>Ecosystemic </a:t>
            </a:r>
            <a:r>
              <a:rPr lang="en" sz="2000">
                <a:solidFill>
                  <a:srgbClr val="000000"/>
                </a:solidFill>
              </a:rPr>
              <a:t>crises </a:t>
            </a:r>
            <a:endParaRPr sz="2000">
              <a:solidFill>
                <a:srgbClr val="000000"/>
              </a:solidFill>
            </a:endParaRPr>
          </a:p>
          <a:p>
            <a:pPr indent="-330200" lvl="1" marL="914400" rtl="0" algn="l">
              <a:spcBef>
                <a:spcPts val="0"/>
              </a:spcBef>
              <a:spcAft>
                <a:spcPts val="0"/>
              </a:spcAft>
              <a:buClr>
                <a:srgbClr val="000000"/>
              </a:buClr>
              <a:buSzPts val="1600"/>
              <a:buChar char="○"/>
            </a:pPr>
            <a:r>
              <a:rPr lang="en" sz="1600">
                <a:solidFill>
                  <a:srgbClr val="000000"/>
                </a:solidFill>
              </a:rPr>
              <a:t>When a natural or human-caused disaster overtakes a person or system through no fault of their own.</a:t>
            </a:r>
            <a:endParaRPr sz="1600">
              <a:solidFill>
                <a:srgbClr val="000000"/>
              </a:solidFill>
            </a:endParaRPr>
          </a:p>
          <a:p>
            <a:pPr indent="-330200" lvl="1" marL="914400" rtl="0" algn="l">
              <a:spcBef>
                <a:spcPts val="0"/>
              </a:spcBef>
              <a:spcAft>
                <a:spcPts val="0"/>
              </a:spcAft>
              <a:buClr>
                <a:srgbClr val="000000"/>
              </a:buClr>
              <a:buSzPts val="1600"/>
              <a:buChar char="○"/>
            </a:pPr>
            <a:r>
              <a:rPr lang="en" sz="1600">
                <a:solidFill>
                  <a:srgbClr val="000000"/>
                </a:solidFill>
              </a:rPr>
              <a:t>Natural phenomena (hurricanes, tornadoes, forest fires)</a:t>
            </a:r>
            <a:endParaRPr sz="1600">
              <a:solidFill>
                <a:srgbClr val="000000"/>
              </a:solidFill>
            </a:endParaRPr>
          </a:p>
          <a:p>
            <a:pPr indent="-330200" lvl="1" marL="914400" rtl="0" algn="l">
              <a:spcBef>
                <a:spcPts val="0"/>
              </a:spcBef>
              <a:spcAft>
                <a:spcPts val="0"/>
              </a:spcAft>
              <a:buClr>
                <a:srgbClr val="000000"/>
              </a:buClr>
              <a:buSzPts val="1600"/>
              <a:buChar char="○"/>
            </a:pPr>
            <a:r>
              <a:rPr lang="en" sz="1600">
                <a:solidFill>
                  <a:srgbClr val="000000"/>
                </a:solidFill>
              </a:rPr>
              <a:t>Biologically derived (disease, epidemic)</a:t>
            </a:r>
            <a:endParaRPr sz="1600">
              <a:solidFill>
                <a:srgbClr val="000000"/>
              </a:solidFill>
            </a:endParaRPr>
          </a:p>
          <a:p>
            <a:pPr indent="-330200" lvl="1" marL="914400" rtl="0" algn="l">
              <a:spcBef>
                <a:spcPts val="0"/>
              </a:spcBef>
              <a:spcAft>
                <a:spcPts val="0"/>
              </a:spcAft>
              <a:buClr>
                <a:srgbClr val="000000"/>
              </a:buClr>
              <a:buSzPts val="1600"/>
              <a:buChar char="○"/>
            </a:pPr>
            <a:r>
              <a:rPr lang="en" sz="1600">
                <a:solidFill>
                  <a:srgbClr val="000000"/>
                </a:solidFill>
              </a:rPr>
              <a:t>Politically based (war)</a:t>
            </a:r>
            <a:endParaRPr sz="1600">
              <a:solidFill>
                <a:srgbClr val="000000"/>
              </a:solidFill>
            </a:endParaRPr>
          </a:p>
          <a:p>
            <a:pPr indent="-330200" lvl="1" marL="914400" rtl="0" algn="l">
              <a:spcBef>
                <a:spcPts val="0"/>
              </a:spcBef>
              <a:spcAft>
                <a:spcPts val="0"/>
              </a:spcAft>
              <a:buClr>
                <a:srgbClr val="000000"/>
              </a:buClr>
              <a:buSzPts val="1600"/>
              <a:buChar char="○"/>
            </a:pPr>
            <a:r>
              <a:rPr lang="en" sz="1600">
                <a:solidFill>
                  <a:srgbClr val="000000"/>
                </a:solidFill>
              </a:rPr>
              <a:t>Severe economic depression (Great Depression)</a:t>
            </a:r>
            <a:endParaRPr sz="1600">
              <a:solidFill>
                <a:srgbClr val="000000"/>
              </a:solidFill>
            </a:endParaRPr>
          </a:p>
          <a:p>
            <a:pPr indent="0" lvl="0" marL="0" rtl="0" algn="l">
              <a:spcBef>
                <a:spcPts val="1600"/>
              </a:spcBef>
              <a:spcAft>
                <a:spcPts val="16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Google Shape;165;p29"/>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Crisis Intervention Models</a:t>
            </a:r>
            <a:endParaRPr/>
          </a:p>
        </p:txBody>
      </p:sp>
      <p:sp>
        <p:nvSpPr>
          <p:cNvPr id="166" name="Google Shape;166;p29"/>
          <p:cNvSpPr txBox="1"/>
          <p:nvPr>
            <p:ph idx="1" type="body"/>
          </p:nvPr>
        </p:nvSpPr>
        <p:spPr>
          <a:xfrm>
            <a:off x="3117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700">
                <a:solidFill>
                  <a:srgbClr val="000000"/>
                </a:solidFill>
              </a:rPr>
              <a:t>Basic models of crisis intervention</a:t>
            </a:r>
            <a:endParaRPr sz="1700">
              <a:solidFill>
                <a:srgbClr val="000000"/>
              </a:solidFill>
            </a:endParaRPr>
          </a:p>
          <a:p>
            <a:pPr indent="-336550" lvl="0" marL="457200" rtl="0" algn="l">
              <a:spcBef>
                <a:spcPts val="1600"/>
              </a:spcBef>
              <a:spcAft>
                <a:spcPts val="0"/>
              </a:spcAft>
              <a:buClr>
                <a:srgbClr val="000000"/>
              </a:buClr>
              <a:buSzPts val="1700"/>
              <a:buChar char="●"/>
            </a:pPr>
            <a:r>
              <a:rPr lang="en" sz="1700">
                <a:solidFill>
                  <a:srgbClr val="000000"/>
                </a:solidFill>
              </a:rPr>
              <a:t>Equilibrium model</a:t>
            </a:r>
            <a:endParaRPr sz="1700">
              <a:solidFill>
                <a:srgbClr val="000000"/>
              </a:solidFill>
            </a:endParaRPr>
          </a:p>
          <a:p>
            <a:pPr indent="-336550" lvl="0" marL="457200" rtl="0" algn="l">
              <a:spcBef>
                <a:spcPts val="0"/>
              </a:spcBef>
              <a:spcAft>
                <a:spcPts val="0"/>
              </a:spcAft>
              <a:buClr>
                <a:srgbClr val="000000"/>
              </a:buClr>
              <a:buSzPts val="1700"/>
              <a:buChar char="●"/>
            </a:pPr>
            <a:r>
              <a:rPr lang="en" sz="1700">
                <a:solidFill>
                  <a:srgbClr val="000000"/>
                </a:solidFill>
              </a:rPr>
              <a:t>Cognitive model</a:t>
            </a:r>
            <a:endParaRPr sz="1700">
              <a:solidFill>
                <a:srgbClr val="000000"/>
              </a:solidFill>
            </a:endParaRPr>
          </a:p>
          <a:p>
            <a:pPr indent="-336550" lvl="0" marL="457200" rtl="0" algn="l">
              <a:spcBef>
                <a:spcPts val="0"/>
              </a:spcBef>
              <a:spcAft>
                <a:spcPts val="0"/>
              </a:spcAft>
              <a:buClr>
                <a:srgbClr val="000000"/>
              </a:buClr>
              <a:buSzPts val="1700"/>
              <a:buChar char="●"/>
            </a:pPr>
            <a:r>
              <a:rPr lang="en" sz="1700">
                <a:solidFill>
                  <a:srgbClr val="000000"/>
                </a:solidFill>
              </a:rPr>
              <a:t>Psychosocial transition model</a:t>
            </a:r>
            <a:endParaRPr sz="1700">
              <a:solidFill>
                <a:srgbClr val="000000"/>
              </a:solidFill>
            </a:endParaRPr>
          </a:p>
          <a:p>
            <a:pPr indent="0" lvl="0" marL="0" rtl="0" algn="l">
              <a:spcBef>
                <a:spcPts val="1600"/>
              </a:spcBef>
              <a:spcAft>
                <a:spcPts val="0"/>
              </a:spcAft>
              <a:buNone/>
            </a:pPr>
            <a:r>
              <a:rPr lang="en" sz="1700">
                <a:solidFill>
                  <a:srgbClr val="000000"/>
                </a:solidFill>
              </a:rPr>
              <a:t>Models based on Ecosystemic Theory</a:t>
            </a:r>
            <a:endParaRPr sz="1700">
              <a:solidFill>
                <a:srgbClr val="000000"/>
              </a:solidFill>
            </a:endParaRPr>
          </a:p>
          <a:p>
            <a:pPr indent="-336550" lvl="0" marL="457200" rtl="0" algn="l">
              <a:spcBef>
                <a:spcPts val="1600"/>
              </a:spcBef>
              <a:spcAft>
                <a:spcPts val="0"/>
              </a:spcAft>
              <a:buClr>
                <a:srgbClr val="000000"/>
              </a:buClr>
              <a:buSzPts val="1700"/>
              <a:buChar char="●"/>
            </a:pPr>
            <a:r>
              <a:rPr lang="en" sz="1700">
                <a:solidFill>
                  <a:srgbClr val="000000"/>
                </a:solidFill>
              </a:rPr>
              <a:t>Developmental-ecological model</a:t>
            </a:r>
            <a:endParaRPr sz="1700">
              <a:solidFill>
                <a:srgbClr val="000000"/>
              </a:solidFill>
            </a:endParaRPr>
          </a:p>
          <a:p>
            <a:pPr indent="-336550" lvl="0" marL="457200" rtl="0" algn="l">
              <a:spcBef>
                <a:spcPts val="0"/>
              </a:spcBef>
              <a:spcAft>
                <a:spcPts val="0"/>
              </a:spcAft>
              <a:buClr>
                <a:srgbClr val="000000"/>
              </a:buClr>
              <a:buSzPts val="1700"/>
              <a:buChar char="●"/>
            </a:pPr>
            <a:r>
              <a:rPr lang="en" sz="1700">
                <a:solidFill>
                  <a:srgbClr val="000000"/>
                </a:solidFill>
              </a:rPr>
              <a:t>Contextual-ecological model</a:t>
            </a:r>
            <a:endParaRPr sz="1700">
              <a:solidFill>
                <a:srgbClr val="000000"/>
              </a:solidFill>
            </a:endParaRPr>
          </a:p>
          <a:p>
            <a:pPr indent="0" lvl="0" marL="0" rtl="0" algn="l">
              <a:spcBef>
                <a:spcPts val="1600"/>
              </a:spcBef>
              <a:spcAft>
                <a:spcPts val="1600"/>
              </a:spcAft>
              <a:buNone/>
            </a:pPr>
            <a:r>
              <a:t/>
            </a:r>
            <a:endParaRPr sz="1600">
              <a:solidFill>
                <a:srgbClr val="000000"/>
              </a:solidFill>
            </a:endParaRPr>
          </a:p>
        </p:txBody>
      </p:sp>
      <p:sp>
        <p:nvSpPr>
          <p:cNvPr id="167" name="Google Shape;167;p29"/>
          <p:cNvSpPr txBox="1"/>
          <p:nvPr>
            <p:ph idx="2" type="body"/>
          </p:nvPr>
        </p:nvSpPr>
        <p:spPr>
          <a:xfrm>
            <a:off x="48324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000000"/>
                </a:solidFill>
              </a:rPr>
              <a:t>Models based on field-based practice</a:t>
            </a:r>
            <a:endParaRPr sz="1800">
              <a:solidFill>
                <a:srgbClr val="000000"/>
              </a:solidFill>
            </a:endParaRPr>
          </a:p>
          <a:p>
            <a:pPr indent="-342900" lvl="0" marL="457200" rtl="0" algn="l">
              <a:spcBef>
                <a:spcPts val="1600"/>
              </a:spcBef>
              <a:spcAft>
                <a:spcPts val="0"/>
              </a:spcAft>
              <a:buClr>
                <a:srgbClr val="000000"/>
              </a:buClr>
              <a:buSzPts val="1800"/>
              <a:buChar char="●"/>
            </a:pPr>
            <a:r>
              <a:rPr lang="en" sz="1800">
                <a:solidFill>
                  <a:srgbClr val="000000"/>
                </a:solidFill>
              </a:rPr>
              <a:t>Psychological first aid</a:t>
            </a:r>
            <a:endParaRPr sz="1800">
              <a:solidFill>
                <a:srgbClr val="000000"/>
              </a:solidFill>
            </a:endParaRPr>
          </a:p>
          <a:p>
            <a:pPr indent="-342900" lvl="0" marL="457200" rtl="0" algn="l">
              <a:spcBef>
                <a:spcPts val="0"/>
              </a:spcBef>
              <a:spcAft>
                <a:spcPts val="0"/>
              </a:spcAft>
              <a:buClr>
                <a:srgbClr val="000000"/>
              </a:buClr>
              <a:buSzPts val="1800"/>
              <a:buChar char="●"/>
            </a:pPr>
            <a:r>
              <a:rPr lang="en" sz="1800">
                <a:solidFill>
                  <a:srgbClr val="000000"/>
                </a:solidFill>
              </a:rPr>
              <a:t>ACT model</a:t>
            </a:r>
            <a:endParaRPr sz="1800">
              <a:solidFill>
                <a:srgbClr val="000000"/>
              </a:solidFill>
            </a:endParaRPr>
          </a:p>
          <a:p>
            <a:pPr indent="-342900" lvl="0" marL="457200" rtl="0" algn="l">
              <a:spcBef>
                <a:spcPts val="0"/>
              </a:spcBef>
              <a:spcAft>
                <a:spcPts val="0"/>
              </a:spcAft>
              <a:buClr>
                <a:srgbClr val="000000"/>
              </a:buClr>
              <a:buSzPts val="1800"/>
              <a:buChar char="●"/>
            </a:pPr>
            <a:r>
              <a:rPr lang="en" sz="1800">
                <a:solidFill>
                  <a:srgbClr val="000000"/>
                </a:solidFill>
              </a:rPr>
              <a:t>Game Plan model</a:t>
            </a:r>
            <a:endParaRPr sz="1800">
              <a:solidFill>
                <a:srgbClr val="000000"/>
              </a:solidFill>
            </a:endParaRPr>
          </a:p>
          <a:p>
            <a:pPr indent="0" lvl="0" marL="0" rtl="0" algn="l">
              <a:spcBef>
                <a:spcPts val="1600"/>
              </a:spcBef>
              <a:spcAft>
                <a:spcPts val="1600"/>
              </a:spcAft>
              <a:buNone/>
            </a:pPr>
            <a:r>
              <a:t/>
            </a:r>
            <a:endParaRPr/>
          </a:p>
        </p:txBody>
      </p:sp>
      <p:pic>
        <p:nvPicPr>
          <p:cNvPr id="168" name="Google Shape;168;p29"/>
          <p:cNvPicPr preferRelativeResize="0"/>
          <p:nvPr/>
        </p:nvPicPr>
        <p:blipFill>
          <a:blip r:embed="rId3">
            <a:alphaModFix/>
          </a:blip>
          <a:stretch>
            <a:fillRect/>
          </a:stretch>
        </p:blipFill>
        <p:spPr>
          <a:xfrm>
            <a:off x="5441588" y="3218463"/>
            <a:ext cx="2619375" cy="17430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Google Shape;173;p3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Basic Models</a:t>
            </a:r>
            <a:endParaRPr/>
          </a:p>
        </p:txBody>
      </p:sp>
      <p:sp>
        <p:nvSpPr>
          <p:cNvPr id="174" name="Google Shape;174;p30"/>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Equilibrium Model</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Crises are seen as a state of psychological disequilibrium.</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Main focus is on stabilizing the individual.</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Most appropriately used for early intervention.</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Cognitive Model</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Crisis is a result of distorted thinking related to an event, not the event itself.</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The goal is to help people change their perception of the crisis event.</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Most appropriately used after the individual has been stabilized.</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Psychosocial Transition Model</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Assumes that people are products of their genes and their environment.</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The goal is for the person to gain coping mechanisms and establish a support system.</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Most appropriately used after a client is </a:t>
            </a:r>
            <a:r>
              <a:rPr lang="en">
                <a:solidFill>
                  <a:srgbClr val="000000"/>
                </a:solidFill>
              </a:rPr>
              <a:t>stabilized</a:t>
            </a:r>
            <a:endParaRPr>
              <a:solidFill>
                <a:srgbClr val="000000"/>
              </a:solidFill>
            </a:endParaRPr>
          </a:p>
          <a:p>
            <a:pPr indent="0" lvl="0" marL="0" rtl="0" algn="l">
              <a:spcBef>
                <a:spcPts val="1600"/>
              </a:spcBef>
              <a:spcAft>
                <a:spcPts val="1600"/>
              </a:spcAft>
              <a:buNone/>
            </a:pPr>
            <a:r>
              <a:t/>
            </a:r>
            <a:endParaRPr>
              <a:solidFill>
                <a:srgbClr val="00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Google Shape;179;p31"/>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Ecosystemic Models</a:t>
            </a:r>
            <a:endParaRPr/>
          </a:p>
        </p:txBody>
      </p:sp>
      <p:sp>
        <p:nvSpPr>
          <p:cNvPr id="180" name="Google Shape;180;p31"/>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Developmental-Ecological Model</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Crisis worker should assess the individual’s developmental stage, their environment, and the relationship between the two.</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Contextual-Ecological Model</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Contextual elements are layered by physical proximity and the emotional meaning attributed to the event. </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Reciprocal impact occurs between the individual and the system.</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Primary vs. secondary relationships</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Degree of change triggered by the event</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Time directly influences the impact of a crisis.</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The amount of time that has passed</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Special occasions (anniversaries, holidays, etc)</a:t>
            </a:r>
            <a:endParaRPr>
              <a:solidFill>
                <a:srgbClr val="000000"/>
              </a:solidFill>
            </a:endParaRPr>
          </a:p>
          <a:p>
            <a:pPr indent="-342900" lvl="0" marL="457200" rtl="0" algn="l">
              <a:spcBef>
                <a:spcPts val="0"/>
              </a:spcBef>
              <a:spcAft>
                <a:spcPts val="0"/>
              </a:spcAft>
              <a:buClr>
                <a:srgbClr val="000000"/>
              </a:buClr>
              <a:buSzPts val="1800"/>
              <a:buChar char="●"/>
            </a:pPr>
            <a:r>
              <a:t/>
            </a:r>
            <a:endParaRPr>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 name="Shape 71"/>
        <p:cNvGrpSpPr/>
        <p:nvPr/>
      </p:nvGrpSpPr>
      <p:grpSpPr>
        <a:xfrm>
          <a:off x="0" y="0"/>
          <a:ext cx="0" cy="0"/>
          <a:chOff x="0" y="0"/>
          <a:chExt cx="0" cy="0"/>
        </a:xfrm>
      </p:grpSpPr>
      <p:sp>
        <p:nvSpPr>
          <p:cNvPr id="72" name="Google Shape;72;p1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back!</a:t>
            </a:r>
            <a:endParaRPr/>
          </a:p>
        </p:txBody>
      </p:sp>
      <p:sp>
        <p:nvSpPr>
          <p:cNvPr id="73" name="Google Shape;73;p14"/>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00"/>
              <a:t>Any questions about the syllabus?</a:t>
            </a:r>
            <a:endParaRPr sz="1900"/>
          </a:p>
          <a:p>
            <a:pPr indent="0" lvl="0" marL="0" rtl="0" algn="l">
              <a:spcBef>
                <a:spcPts val="1600"/>
              </a:spcBef>
              <a:spcAft>
                <a:spcPts val="0"/>
              </a:spcAft>
              <a:buNone/>
            </a:pPr>
            <a:r>
              <a:t/>
            </a:r>
            <a:endParaRPr sz="1900"/>
          </a:p>
          <a:p>
            <a:pPr indent="0" lvl="0" marL="0" rtl="0" algn="l">
              <a:spcBef>
                <a:spcPts val="1600"/>
              </a:spcBef>
              <a:spcAft>
                <a:spcPts val="1600"/>
              </a:spcAft>
              <a:buNone/>
            </a:pPr>
            <a:r>
              <a:rPr lang="en" sz="1900"/>
              <a:t>Ice breaker- two truths and a lie</a:t>
            </a:r>
            <a:endParaRPr sz="1900"/>
          </a:p>
        </p:txBody>
      </p:sp>
      <p:pic>
        <p:nvPicPr>
          <p:cNvPr id="74" name="Google Shape;74;p14"/>
          <p:cNvPicPr preferRelativeResize="0"/>
          <p:nvPr/>
        </p:nvPicPr>
        <p:blipFill>
          <a:blip r:embed="rId3">
            <a:alphaModFix/>
          </a:blip>
          <a:stretch>
            <a:fillRect/>
          </a:stretch>
        </p:blipFill>
        <p:spPr>
          <a:xfrm>
            <a:off x="4572000" y="764300"/>
            <a:ext cx="3583925" cy="268448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 name="Shape 184"/>
        <p:cNvGrpSpPr/>
        <p:nvPr/>
      </p:nvGrpSpPr>
      <p:grpSpPr>
        <a:xfrm>
          <a:off x="0" y="0"/>
          <a:ext cx="0" cy="0"/>
          <a:chOff x="0" y="0"/>
          <a:chExt cx="0" cy="0"/>
        </a:xfrm>
      </p:grpSpPr>
      <p:sp>
        <p:nvSpPr>
          <p:cNvPr id="185" name="Google Shape;185;p32"/>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Field-based Models</a:t>
            </a:r>
            <a:endParaRPr/>
          </a:p>
        </p:txBody>
      </p:sp>
      <p:sp>
        <p:nvSpPr>
          <p:cNvPr id="186" name="Google Shape;186;p32"/>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Psychological First Aid Model</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Seeks to address the immediate crisis needs.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Non-intrusive because not everyone exposed to a traumatic event will experience a crisis.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Consists of 8 core actions</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Psychological Contact and Engagement</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Safety and Comfort</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Stabilization (if necessary)</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Information Gathering: Current Needs and Concerns</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Practical Assistance</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Connection with Social Supports</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Information on Coping</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Linkage with Collaborative Services</a:t>
            </a:r>
            <a:endParaRPr>
              <a:solidFill>
                <a:srgbClr val="00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Google Shape;191;p33"/>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Field-based Models Continued </a:t>
            </a:r>
            <a:endParaRPr/>
          </a:p>
        </p:txBody>
      </p:sp>
      <p:sp>
        <p:nvSpPr>
          <p:cNvPr id="192" name="Google Shape;192;p33"/>
          <p:cNvSpPr txBox="1"/>
          <p:nvPr>
            <p:ph idx="1" type="body"/>
          </p:nvPr>
        </p:nvSpPr>
        <p:spPr>
          <a:xfrm>
            <a:off x="270375" y="1256000"/>
            <a:ext cx="8520600" cy="3302700"/>
          </a:xfrm>
          <a:prstGeom prst="rect">
            <a:avLst/>
          </a:prstGeom>
        </p:spPr>
        <p:txBody>
          <a:bodyPr anchorCtr="0" anchor="t" bIns="91425" lIns="91425" spcFirstLastPara="1" rIns="91425" wrap="square" tIns="91425">
            <a:noAutofit/>
          </a:bodyPr>
          <a:lstStyle/>
          <a:p>
            <a:pPr indent="-374650" lvl="0" marL="457200" rtl="0" algn="l">
              <a:spcBef>
                <a:spcPts val="0"/>
              </a:spcBef>
              <a:spcAft>
                <a:spcPts val="0"/>
              </a:spcAft>
              <a:buClr>
                <a:srgbClr val="000000"/>
              </a:buClr>
              <a:buSzPts val="2300"/>
              <a:buChar char="●"/>
            </a:pPr>
            <a:r>
              <a:rPr lang="en" sz="2300">
                <a:solidFill>
                  <a:srgbClr val="000000"/>
                </a:solidFill>
              </a:rPr>
              <a:t>ACT Model</a:t>
            </a:r>
            <a:endParaRPr sz="2300">
              <a:solidFill>
                <a:srgbClr val="000000"/>
              </a:solidFill>
            </a:endParaRPr>
          </a:p>
          <a:p>
            <a:pPr indent="-349250" lvl="1" marL="914400" rtl="0" algn="l">
              <a:spcBef>
                <a:spcPts val="0"/>
              </a:spcBef>
              <a:spcAft>
                <a:spcPts val="0"/>
              </a:spcAft>
              <a:buClr>
                <a:srgbClr val="000000"/>
              </a:buClr>
              <a:buSzPts val="1900"/>
              <a:buChar char="○"/>
            </a:pPr>
            <a:r>
              <a:rPr b="1" lang="en" sz="1900">
                <a:solidFill>
                  <a:srgbClr val="000000"/>
                </a:solidFill>
              </a:rPr>
              <a:t>A</a:t>
            </a:r>
            <a:r>
              <a:rPr lang="en" sz="1900">
                <a:solidFill>
                  <a:srgbClr val="000000"/>
                </a:solidFill>
              </a:rPr>
              <a:t>ssessment of presenting problem.</a:t>
            </a:r>
            <a:endParaRPr sz="1900">
              <a:solidFill>
                <a:srgbClr val="000000"/>
              </a:solidFill>
            </a:endParaRPr>
          </a:p>
          <a:p>
            <a:pPr indent="-349250" lvl="1" marL="914400" rtl="0" algn="l">
              <a:spcBef>
                <a:spcPts val="0"/>
              </a:spcBef>
              <a:spcAft>
                <a:spcPts val="0"/>
              </a:spcAft>
              <a:buClr>
                <a:srgbClr val="000000"/>
              </a:buClr>
              <a:buSzPts val="1900"/>
              <a:buChar char="○"/>
            </a:pPr>
            <a:r>
              <a:rPr b="1" lang="en" sz="1900">
                <a:solidFill>
                  <a:srgbClr val="000000"/>
                </a:solidFill>
              </a:rPr>
              <a:t>C</a:t>
            </a:r>
            <a:r>
              <a:rPr lang="en" sz="1900">
                <a:solidFill>
                  <a:srgbClr val="000000"/>
                </a:solidFill>
              </a:rPr>
              <a:t>onnecting clients to support systems.</a:t>
            </a:r>
            <a:endParaRPr sz="1900">
              <a:solidFill>
                <a:srgbClr val="000000"/>
              </a:solidFill>
            </a:endParaRPr>
          </a:p>
          <a:p>
            <a:pPr indent="-349250" lvl="1" marL="914400" rtl="0" algn="l">
              <a:spcBef>
                <a:spcPts val="0"/>
              </a:spcBef>
              <a:spcAft>
                <a:spcPts val="0"/>
              </a:spcAft>
              <a:buClr>
                <a:srgbClr val="000000"/>
              </a:buClr>
              <a:buSzPts val="1900"/>
              <a:buChar char="○"/>
            </a:pPr>
            <a:r>
              <a:rPr b="1" lang="en" sz="1900">
                <a:solidFill>
                  <a:srgbClr val="000000"/>
                </a:solidFill>
              </a:rPr>
              <a:t>T</a:t>
            </a:r>
            <a:r>
              <a:rPr lang="en" sz="1900">
                <a:solidFill>
                  <a:srgbClr val="000000"/>
                </a:solidFill>
              </a:rPr>
              <a:t>raumatic reactions and posttraumatic stress disorders.</a:t>
            </a:r>
            <a:endParaRPr sz="1900">
              <a:solidFill>
                <a:srgbClr val="000000"/>
              </a:solidFill>
            </a:endParaRPr>
          </a:p>
          <a:p>
            <a:pPr indent="-374650" lvl="0" marL="457200" rtl="0" algn="l">
              <a:spcBef>
                <a:spcPts val="0"/>
              </a:spcBef>
              <a:spcAft>
                <a:spcPts val="0"/>
              </a:spcAft>
              <a:buClr>
                <a:srgbClr val="000000"/>
              </a:buClr>
              <a:buSzPts val="2300"/>
              <a:buChar char="●"/>
            </a:pPr>
            <a:r>
              <a:rPr lang="en" sz="2300">
                <a:solidFill>
                  <a:srgbClr val="000000"/>
                </a:solidFill>
              </a:rPr>
              <a:t>Game Plan Model</a:t>
            </a:r>
            <a:endParaRPr sz="2300">
              <a:solidFill>
                <a:srgbClr val="000000"/>
              </a:solidFill>
            </a:endParaRPr>
          </a:p>
          <a:p>
            <a:pPr indent="-349250" lvl="1" marL="914400" rtl="0" algn="l">
              <a:spcBef>
                <a:spcPts val="0"/>
              </a:spcBef>
              <a:spcAft>
                <a:spcPts val="0"/>
              </a:spcAft>
              <a:buClr>
                <a:srgbClr val="000000"/>
              </a:buClr>
              <a:buSzPts val="1900"/>
              <a:buChar char="○"/>
            </a:pPr>
            <a:r>
              <a:rPr lang="en" sz="1900">
                <a:solidFill>
                  <a:srgbClr val="000000"/>
                </a:solidFill>
              </a:rPr>
              <a:t>Developed for police-based crisis intervention</a:t>
            </a:r>
            <a:endParaRPr sz="1900">
              <a:solidFill>
                <a:srgbClr val="000000"/>
              </a:solidFill>
            </a:endParaRPr>
          </a:p>
          <a:p>
            <a:pPr indent="-349250" lvl="1" marL="914400" rtl="0" algn="l">
              <a:spcBef>
                <a:spcPts val="0"/>
              </a:spcBef>
              <a:spcAft>
                <a:spcPts val="0"/>
              </a:spcAft>
              <a:buClr>
                <a:srgbClr val="000000"/>
              </a:buClr>
              <a:buSzPts val="1900"/>
              <a:buChar char="○"/>
            </a:pPr>
            <a:r>
              <a:rPr lang="en" sz="1900">
                <a:solidFill>
                  <a:srgbClr val="000000"/>
                </a:solidFill>
              </a:rPr>
              <a:t>Based on coaching first responders in the use of defusing and de-escalation techniques</a:t>
            </a:r>
            <a:endParaRPr sz="1900">
              <a:solidFill>
                <a:srgbClr val="000000"/>
              </a:solidFill>
            </a:endParaRPr>
          </a:p>
          <a:p>
            <a:pPr indent="0" lvl="0" marL="0" rtl="0" algn="l">
              <a:spcBef>
                <a:spcPts val="1600"/>
              </a:spcBef>
              <a:spcAft>
                <a:spcPts val="1600"/>
              </a:spcAft>
              <a:buNone/>
            </a:pPr>
            <a:r>
              <a:t/>
            </a:r>
            <a:endParaRPr>
              <a:solidFill>
                <a:srgbClr val="000000"/>
              </a:solidFill>
            </a:endParaRPr>
          </a:p>
        </p:txBody>
      </p:sp>
      <p:pic>
        <p:nvPicPr>
          <p:cNvPr id="193" name="Google Shape;193;p33"/>
          <p:cNvPicPr preferRelativeResize="0"/>
          <p:nvPr/>
        </p:nvPicPr>
        <p:blipFill>
          <a:blip r:embed="rId3">
            <a:alphaModFix/>
          </a:blip>
          <a:stretch>
            <a:fillRect/>
          </a:stretch>
        </p:blipFill>
        <p:spPr>
          <a:xfrm>
            <a:off x="6544563" y="248763"/>
            <a:ext cx="2143125" cy="21431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sp>
        <p:nvSpPr>
          <p:cNvPr id="198" name="Google Shape;198;p3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Integrated Crisis Theory</a:t>
            </a:r>
            <a:endParaRPr/>
          </a:p>
        </p:txBody>
      </p:sp>
      <p:sp>
        <p:nvSpPr>
          <p:cNvPr id="199" name="Google Shape;199;p34"/>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Intentionally and systematically integrates valid concepts and strategies from all available approaches.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Operates from a task orientation and has three major tasks.	</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Identify valid elements in all systems and integrate them.</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Consider all pertinent theories, methods, and standards for evaluating and manipulating clinical data.</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Do not identify with one specific theory.</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Fuses two pervasive themes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All people and all crisis are unique and distinctive- Two people may experience the same traumatic event but react to it differently</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All people and all crises are similar- There are global elements to specific crisis types</a:t>
            </a:r>
            <a:endParaRPr>
              <a:solidFill>
                <a:srgbClr val="000000"/>
              </a:solidFill>
            </a:endParaRPr>
          </a:p>
          <a:p>
            <a:pPr indent="0" lvl="0" marL="0" rtl="0" algn="l">
              <a:spcBef>
                <a:spcPts val="1600"/>
              </a:spcBef>
              <a:spcAft>
                <a:spcPts val="1600"/>
              </a:spcAft>
              <a:buNone/>
            </a:pPr>
            <a:r>
              <a:t/>
            </a:r>
            <a:endParaRPr>
              <a:solidFill>
                <a:srgbClr val="0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Google Shape;204;p3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Exercise 1</a:t>
            </a:r>
            <a:endParaRPr/>
          </a:p>
        </p:txBody>
      </p:sp>
      <p:sp>
        <p:nvSpPr>
          <p:cNvPr id="205" name="Google Shape;205;p35"/>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rgbClr val="000000"/>
                </a:solidFill>
              </a:rPr>
              <a:t>Paradox of Crisis: Crisis is replete with paradoxes. It has both danger and opportunity, as well as a need for fast responses—and yet there are no quick fixes. It is universal, yet idiosyncratic. How can these be true? </a:t>
            </a:r>
            <a:endParaRPr sz="1500">
              <a:solidFill>
                <a:srgbClr val="000000"/>
              </a:solidFill>
            </a:endParaRPr>
          </a:p>
          <a:p>
            <a:pPr indent="-323850" lvl="0" marL="457200" rtl="0" algn="l">
              <a:spcBef>
                <a:spcPts val="0"/>
              </a:spcBef>
              <a:spcAft>
                <a:spcPts val="0"/>
              </a:spcAft>
              <a:buClr>
                <a:srgbClr val="000000"/>
              </a:buClr>
              <a:buSzPts val="1500"/>
              <a:buChar char="-"/>
            </a:pPr>
            <a:r>
              <a:rPr lang="en" sz="1500">
                <a:solidFill>
                  <a:srgbClr val="000000"/>
                </a:solidFill>
              </a:rPr>
              <a:t>Divide the class into pairs. </a:t>
            </a:r>
            <a:endParaRPr sz="1500">
              <a:solidFill>
                <a:srgbClr val="000000"/>
              </a:solidFill>
            </a:endParaRPr>
          </a:p>
          <a:p>
            <a:pPr indent="-323850" lvl="0" marL="457200" rtl="0" algn="l">
              <a:spcBef>
                <a:spcPts val="0"/>
              </a:spcBef>
              <a:spcAft>
                <a:spcPts val="0"/>
              </a:spcAft>
              <a:buClr>
                <a:srgbClr val="000000"/>
              </a:buClr>
              <a:buSzPts val="1500"/>
              <a:buChar char="-"/>
            </a:pPr>
            <a:r>
              <a:rPr lang="en" sz="1500">
                <a:solidFill>
                  <a:srgbClr val="000000"/>
                </a:solidFill>
              </a:rPr>
              <a:t>Have each person discuss with his/her partner a crisis that has occurred in his or her life. The crisis should be in the distant past. The emphasis should be not so much on the crisis but on the paradoxes it presented. </a:t>
            </a:r>
            <a:endParaRPr sz="1500">
              <a:solidFill>
                <a:srgbClr val="000000"/>
              </a:solidFill>
            </a:endParaRPr>
          </a:p>
          <a:p>
            <a:pPr indent="-323850" lvl="0" marL="457200" rtl="0" algn="l">
              <a:spcBef>
                <a:spcPts val="0"/>
              </a:spcBef>
              <a:spcAft>
                <a:spcPts val="0"/>
              </a:spcAft>
              <a:buClr>
                <a:srgbClr val="000000"/>
              </a:buClr>
              <a:buSzPts val="1500"/>
              <a:buChar char="-"/>
            </a:pPr>
            <a:r>
              <a:rPr lang="en" sz="1500">
                <a:solidFill>
                  <a:srgbClr val="000000"/>
                </a:solidFill>
              </a:rPr>
              <a:t>Looking back on the crisis, how does it now appear different than it was immediately after it happened? Many people will find that for the first time there is not just a bad, awful side to the crisis, but one that is positive and does involve growth and change.</a:t>
            </a:r>
            <a:endParaRPr sz="22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sp>
        <p:nvSpPr>
          <p:cNvPr id="210" name="Google Shape;210;p3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Exercise 2</a:t>
            </a:r>
            <a:endParaRPr/>
          </a:p>
        </p:txBody>
      </p:sp>
      <p:sp>
        <p:nvSpPr>
          <p:cNvPr id="211" name="Google Shape;211;p36"/>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The Equilibrium Model: The Equilibrium Model is probably the most popular crisis intervention model and the disequilibrium that occurs with a crisis is one of the most popular ways of defining it.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Again with the class in pairs, have each person draw a large seesaw on a sheet of paper and put all of the thoughts, feelings, and behaviors that went with it on one side. That side should be severely titled when you are done.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Now, looking back on it, what would it take for the seesaw to return to normal? What would you put on the other side? Think not just in terms of things, but of people as well.</a:t>
            </a:r>
            <a:endParaRPr>
              <a:solidFill>
                <a:srgbClr val="000000"/>
              </a:solidFill>
            </a:endParaRPr>
          </a:p>
          <a:p>
            <a:pPr indent="0" lvl="0" marL="0" rtl="0" algn="l">
              <a:spcBef>
                <a:spcPts val="0"/>
              </a:spcBef>
              <a:spcAft>
                <a:spcPts val="0"/>
              </a:spcAft>
              <a:buNone/>
            </a:pPr>
            <a:r>
              <a:t/>
            </a:r>
            <a:endParaRPr sz="1100">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sp>
        <p:nvSpPr>
          <p:cNvPr id="216" name="Google Shape;216;p37"/>
          <p:cNvSpPr txBox="1"/>
          <p:nvPr>
            <p:ph type="title"/>
          </p:nvPr>
        </p:nvSpPr>
        <p:spPr>
          <a:xfrm>
            <a:off x="265500" y="1039675"/>
            <a:ext cx="4045200" cy="1675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Assignment:</a:t>
            </a:r>
            <a:endParaRPr/>
          </a:p>
        </p:txBody>
      </p:sp>
      <p:sp>
        <p:nvSpPr>
          <p:cNvPr id="217" name="Google Shape;217;p37"/>
          <p:cNvSpPr txBox="1"/>
          <p:nvPr>
            <p:ph idx="1" type="subTitle"/>
          </p:nvPr>
        </p:nvSpPr>
        <p:spPr>
          <a:xfrm>
            <a:off x="265500" y="2726875"/>
            <a:ext cx="4045200" cy="123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For next class...</a:t>
            </a:r>
            <a:endParaRPr/>
          </a:p>
        </p:txBody>
      </p:sp>
      <p:sp>
        <p:nvSpPr>
          <p:cNvPr id="218" name="Google Shape;218;p37"/>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000000"/>
                </a:solidFill>
                <a:latin typeface="Arial"/>
                <a:ea typeface="Arial"/>
                <a:cs typeface="Arial"/>
                <a:sym typeface="Arial"/>
              </a:rPr>
              <a:t>Read chapter 2; begin Homework #1- due next class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 name="Shape 78"/>
        <p:cNvGrpSpPr/>
        <p:nvPr/>
      </p:nvGrpSpPr>
      <p:grpSpPr>
        <a:xfrm>
          <a:off x="0" y="0"/>
          <a:ext cx="0" cy="0"/>
          <a:chOff x="0" y="0"/>
          <a:chExt cx="0" cy="0"/>
        </a:xfrm>
      </p:grpSpPr>
      <p:sp>
        <p:nvSpPr>
          <p:cNvPr id="79" name="Google Shape;79;p15"/>
          <p:cNvSpPr txBox="1"/>
          <p:nvPr>
            <p:ph type="title"/>
          </p:nvPr>
        </p:nvSpPr>
        <p:spPr>
          <a:xfrm>
            <a:off x="265500" y="1039675"/>
            <a:ext cx="4045200" cy="1675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Main objectives:</a:t>
            </a:r>
            <a:endParaRPr/>
          </a:p>
        </p:txBody>
      </p:sp>
      <p:sp>
        <p:nvSpPr>
          <p:cNvPr id="80" name="Google Shape;80;p15"/>
          <p:cNvSpPr txBox="1"/>
          <p:nvPr>
            <p:ph idx="1" type="subTitle"/>
          </p:nvPr>
        </p:nvSpPr>
        <p:spPr>
          <a:xfrm>
            <a:off x="265500" y="2726875"/>
            <a:ext cx="4045200" cy="123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Chapter 1</a:t>
            </a:r>
            <a:endParaRPr/>
          </a:p>
        </p:txBody>
      </p:sp>
      <p:sp>
        <p:nvSpPr>
          <p:cNvPr id="81" name="Google Shape;81;p15"/>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36550" lvl="0" marL="457200" rtl="0" algn="l">
              <a:spcBef>
                <a:spcPts val="0"/>
              </a:spcBef>
              <a:spcAft>
                <a:spcPts val="0"/>
              </a:spcAft>
              <a:buClr>
                <a:srgbClr val="000000"/>
              </a:buClr>
              <a:buSzPts val="1700"/>
              <a:buAutoNum type="arabicPeriod"/>
            </a:pPr>
            <a:r>
              <a:rPr lang="en" sz="1700">
                <a:solidFill>
                  <a:srgbClr val="000000"/>
                </a:solidFill>
              </a:rPr>
              <a:t>Learn the basic definitions of individual crisis</a:t>
            </a:r>
            <a:endParaRPr sz="1700">
              <a:solidFill>
                <a:srgbClr val="000000"/>
              </a:solidFill>
            </a:endParaRPr>
          </a:p>
          <a:p>
            <a:pPr indent="-336550" lvl="0" marL="457200" rtl="0" algn="l">
              <a:spcBef>
                <a:spcPts val="0"/>
              </a:spcBef>
              <a:spcAft>
                <a:spcPts val="0"/>
              </a:spcAft>
              <a:buClr>
                <a:srgbClr val="000000"/>
              </a:buClr>
              <a:buSzPts val="1700"/>
              <a:buAutoNum type="arabicPeriod"/>
            </a:pPr>
            <a:r>
              <a:rPr lang="en" sz="1700">
                <a:solidFill>
                  <a:srgbClr val="000000"/>
                </a:solidFill>
              </a:rPr>
              <a:t>Differentiate between the concepts of individual crisis, systemic crisis, transcrisis, and metastasizing crisis</a:t>
            </a:r>
            <a:endParaRPr sz="1700">
              <a:solidFill>
                <a:srgbClr val="000000"/>
              </a:solidFill>
            </a:endParaRPr>
          </a:p>
          <a:p>
            <a:pPr indent="-336550" lvl="0" marL="457200" rtl="0" algn="l">
              <a:spcBef>
                <a:spcPts val="0"/>
              </a:spcBef>
              <a:spcAft>
                <a:spcPts val="0"/>
              </a:spcAft>
              <a:buClr>
                <a:srgbClr val="000000"/>
              </a:buClr>
              <a:buSzPts val="1700"/>
              <a:buAutoNum type="arabicPeriod"/>
            </a:pPr>
            <a:r>
              <a:rPr lang="en" sz="1700">
                <a:solidFill>
                  <a:srgbClr val="000000"/>
                </a:solidFill>
              </a:rPr>
              <a:t>Know the different types of theories of crisis intervention</a:t>
            </a:r>
            <a:endParaRPr sz="1700">
              <a:solidFill>
                <a:srgbClr val="000000"/>
              </a:solidFill>
            </a:endParaRPr>
          </a:p>
          <a:p>
            <a:pPr indent="-336550" lvl="0" marL="457200" rtl="0" algn="l">
              <a:spcBef>
                <a:spcPts val="0"/>
              </a:spcBef>
              <a:spcAft>
                <a:spcPts val="0"/>
              </a:spcAft>
              <a:buClr>
                <a:srgbClr val="000000"/>
              </a:buClr>
              <a:buSzPts val="1700"/>
              <a:buAutoNum type="arabicPeriod"/>
            </a:pPr>
            <a:r>
              <a:rPr lang="en" sz="1700">
                <a:solidFill>
                  <a:srgbClr val="000000"/>
                </a:solidFill>
              </a:rPr>
              <a:t>Understand the different applied crisis intervention action models</a:t>
            </a:r>
            <a:endParaRPr sz="1700">
              <a:solidFill>
                <a:srgbClr val="000000"/>
              </a:solidFill>
            </a:endParaRPr>
          </a:p>
          <a:p>
            <a:pPr indent="-336550" lvl="0" marL="457200" rtl="0" algn="l">
              <a:spcBef>
                <a:spcPts val="0"/>
              </a:spcBef>
              <a:spcAft>
                <a:spcPts val="0"/>
              </a:spcAft>
              <a:buClr>
                <a:srgbClr val="000000"/>
              </a:buClr>
              <a:buSzPts val="1700"/>
              <a:buAutoNum type="arabicPeriod"/>
            </a:pPr>
            <a:r>
              <a:rPr lang="en" sz="1700">
                <a:solidFill>
                  <a:srgbClr val="000000"/>
                </a:solidFill>
              </a:rPr>
              <a:t>Know the specific action steps of psychological first aid</a:t>
            </a:r>
            <a:endParaRPr sz="24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 name="Shape 85"/>
        <p:cNvGrpSpPr/>
        <p:nvPr/>
      </p:nvGrpSpPr>
      <p:grpSpPr>
        <a:xfrm>
          <a:off x="0" y="0"/>
          <a:ext cx="0" cy="0"/>
          <a:chOff x="0" y="0"/>
          <a:chExt cx="0" cy="0"/>
        </a:xfrm>
      </p:grpSpPr>
      <p:sp>
        <p:nvSpPr>
          <p:cNvPr id="86" name="Google Shape;86;p1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Brief History of Crisis Intervention</a:t>
            </a:r>
            <a:endParaRPr/>
          </a:p>
        </p:txBody>
      </p:sp>
      <p:sp>
        <p:nvSpPr>
          <p:cNvPr id="87" name="Google Shape;87;p16"/>
          <p:cNvSpPr txBox="1"/>
          <p:nvPr/>
        </p:nvSpPr>
        <p:spPr>
          <a:xfrm>
            <a:off x="311700" y="1397650"/>
            <a:ext cx="8520600" cy="33165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Open Sans"/>
              <a:buChar char="●"/>
            </a:pPr>
            <a:r>
              <a:rPr b="1" lang="en" sz="1800">
                <a:latin typeface="Open Sans"/>
                <a:ea typeface="Open Sans"/>
                <a:cs typeface="Open Sans"/>
                <a:sym typeface="Open Sans"/>
              </a:rPr>
              <a:t>National Save-a-Live League (1906)- </a:t>
            </a:r>
            <a:r>
              <a:rPr lang="en" sz="1800">
                <a:latin typeface="Open Sans"/>
                <a:ea typeface="Open Sans"/>
                <a:cs typeface="Open Sans"/>
                <a:sym typeface="Open Sans"/>
              </a:rPr>
              <a:t>The first known crisis phone line as a response to suicide.</a:t>
            </a:r>
            <a:endParaRPr sz="1800">
              <a:latin typeface="Open Sans"/>
              <a:ea typeface="Open Sans"/>
              <a:cs typeface="Open Sans"/>
              <a:sym typeface="Open Sans"/>
            </a:endParaRPr>
          </a:p>
          <a:p>
            <a:pPr indent="0" lvl="0" marL="457200" rtl="0" algn="l">
              <a:spcBef>
                <a:spcPts val="0"/>
              </a:spcBef>
              <a:spcAft>
                <a:spcPts val="0"/>
              </a:spcAft>
              <a:buNone/>
            </a:pPr>
            <a:r>
              <a:t/>
            </a:r>
            <a:endParaRPr sz="1800">
              <a:latin typeface="Open Sans"/>
              <a:ea typeface="Open Sans"/>
              <a:cs typeface="Open Sans"/>
              <a:sym typeface="Open Sans"/>
            </a:endParaRPr>
          </a:p>
          <a:p>
            <a:pPr indent="-342900" lvl="0" marL="457200" rtl="0" algn="l">
              <a:spcBef>
                <a:spcPts val="0"/>
              </a:spcBef>
              <a:spcAft>
                <a:spcPts val="0"/>
              </a:spcAft>
              <a:buSzPts val="1800"/>
              <a:buFont typeface="Open Sans"/>
              <a:buChar char="●"/>
            </a:pPr>
            <a:r>
              <a:rPr b="1" lang="en" sz="1800">
                <a:latin typeface="Open Sans"/>
                <a:ea typeface="Open Sans"/>
                <a:cs typeface="Open Sans"/>
                <a:sym typeface="Open Sans"/>
              </a:rPr>
              <a:t>Cocoanut Grove nightclub fire (1942)- </a:t>
            </a:r>
            <a:r>
              <a:rPr lang="en" sz="1800">
                <a:latin typeface="Open Sans"/>
                <a:ea typeface="Open Sans"/>
                <a:cs typeface="Open Sans"/>
                <a:sym typeface="Open Sans"/>
              </a:rPr>
              <a:t>Dr. Erich Lindemann’s clinical assessment of the survivors. They all showed similar emotional responses and the need for psychological assistance and support.</a:t>
            </a:r>
            <a:endParaRPr sz="1800">
              <a:latin typeface="Open Sans"/>
              <a:ea typeface="Open Sans"/>
              <a:cs typeface="Open Sans"/>
              <a:sym typeface="Open Sans"/>
            </a:endParaRPr>
          </a:p>
          <a:p>
            <a:pPr indent="0" lvl="0" marL="457200" rtl="0" algn="l">
              <a:spcBef>
                <a:spcPts val="0"/>
              </a:spcBef>
              <a:spcAft>
                <a:spcPts val="0"/>
              </a:spcAft>
              <a:buNone/>
            </a:pPr>
            <a:r>
              <a:t/>
            </a:r>
            <a:endParaRPr sz="1800">
              <a:latin typeface="Open Sans"/>
              <a:ea typeface="Open Sans"/>
              <a:cs typeface="Open Sans"/>
              <a:sym typeface="Open Sans"/>
            </a:endParaRPr>
          </a:p>
          <a:p>
            <a:pPr indent="-342900" lvl="0" marL="457200" rtl="0" algn="l">
              <a:spcBef>
                <a:spcPts val="0"/>
              </a:spcBef>
              <a:spcAft>
                <a:spcPts val="0"/>
              </a:spcAft>
              <a:buSzPts val="1800"/>
              <a:buFont typeface="Open Sans"/>
              <a:buChar char="●"/>
            </a:pPr>
            <a:r>
              <a:rPr b="1" lang="en" sz="1800">
                <a:latin typeface="Open Sans"/>
                <a:ea typeface="Open Sans"/>
                <a:cs typeface="Open Sans"/>
                <a:sym typeface="Open Sans"/>
              </a:rPr>
              <a:t>Community Mental Health Centers Act of 1963- </a:t>
            </a:r>
            <a:r>
              <a:rPr lang="en" sz="1800">
                <a:latin typeface="Open Sans"/>
                <a:ea typeface="Open Sans"/>
                <a:cs typeface="Open Sans"/>
                <a:sym typeface="Open Sans"/>
              </a:rPr>
              <a:t>Large state-run asylums were replaced by community mental health centers. They were mandated to provide 24/7 crisis supports. </a:t>
            </a:r>
            <a:endParaRPr sz="1800">
              <a:latin typeface="Open Sans"/>
              <a:ea typeface="Open Sans"/>
              <a:cs typeface="Open Sans"/>
              <a:sym typeface="Open Sans"/>
            </a:endParaRPr>
          </a:p>
          <a:p>
            <a:pPr indent="0" lvl="0" marL="0" rtl="0" algn="l">
              <a:spcBef>
                <a:spcPts val="0"/>
              </a:spcBef>
              <a:spcAft>
                <a:spcPts val="0"/>
              </a:spcAft>
              <a:buNone/>
            </a:pPr>
            <a:r>
              <a:t/>
            </a:r>
            <a:endParaRPr>
              <a:latin typeface="Open Sans"/>
              <a:ea typeface="Open Sans"/>
              <a:cs typeface="Open Sans"/>
              <a:sym typeface="Open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 name="Shape 91"/>
        <p:cNvGrpSpPr/>
        <p:nvPr/>
      </p:nvGrpSpPr>
      <p:grpSpPr>
        <a:xfrm>
          <a:off x="0" y="0"/>
          <a:ext cx="0" cy="0"/>
          <a:chOff x="0" y="0"/>
          <a:chExt cx="0" cy="0"/>
        </a:xfrm>
      </p:grpSpPr>
      <p:sp>
        <p:nvSpPr>
          <p:cNvPr id="92" name="Google Shape;92;p17"/>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Definitions of Crisis</a:t>
            </a:r>
            <a:endParaRPr/>
          </a:p>
        </p:txBody>
      </p:sp>
      <p:sp>
        <p:nvSpPr>
          <p:cNvPr id="93" name="Google Shape;93;p17"/>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rPr>
              <a:t>Individual crisis- </a:t>
            </a:r>
            <a:r>
              <a:rPr lang="en">
                <a:solidFill>
                  <a:srgbClr val="000000"/>
                </a:solidFill>
              </a:rPr>
              <a:t>crisis is the perception or experiencing of an event or situation as an intolerable difficulty that exceeds the person’s current resources and coping mechanisms.</a:t>
            </a:r>
            <a:endParaRPr>
              <a:solidFill>
                <a:srgbClr val="000000"/>
              </a:solidFill>
            </a:endParaRPr>
          </a:p>
          <a:p>
            <a:pPr indent="0" lvl="0" marL="0" rtl="0" algn="l">
              <a:spcBef>
                <a:spcPts val="1600"/>
              </a:spcBef>
              <a:spcAft>
                <a:spcPts val="0"/>
              </a:spcAft>
              <a:buNone/>
            </a:pPr>
            <a:r>
              <a:rPr b="1" lang="en">
                <a:solidFill>
                  <a:srgbClr val="000000"/>
                </a:solidFill>
              </a:rPr>
              <a:t>Behavioral emergency- </a:t>
            </a:r>
            <a:r>
              <a:rPr lang="en">
                <a:solidFill>
                  <a:srgbClr val="000000"/>
                </a:solidFill>
              </a:rPr>
              <a:t>when a crisis escalates to immediate danger for injury or death to someone involved in the crisis.</a:t>
            </a:r>
            <a:endParaRPr>
              <a:solidFill>
                <a:srgbClr val="000000"/>
              </a:solidFill>
            </a:endParaRPr>
          </a:p>
          <a:p>
            <a:pPr indent="0" lvl="0" marL="0" rtl="0" algn="l">
              <a:spcBef>
                <a:spcPts val="1600"/>
              </a:spcBef>
              <a:spcAft>
                <a:spcPts val="0"/>
              </a:spcAft>
              <a:buNone/>
            </a:pPr>
            <a:r>
              <a:rPr b="1" lang="en">
                <a:solidFill>
                  <a:srgbClr val="000000"/>
                </a:solidFill>
              </a:rPr>
              <a:t>Parasuicide- </a:t>
            </a:r>
            <a:r>
              <a:rPr lang="en">
                <a:solidFill>
                  <a:srgbClr val="000000"/>
                </a:solidFill>
              </a:rPr>
              <a:t>when a person in crisis accidentally or intentionally places themselves in a position to be killed.</a:t>
            </a:r>
            <a:endParaRPr>
              <a:solidFill>
                <a:srgbClr val="000000"/>
              </a:solidFill>
            </a:endParaRPr>
          </a:p>
          <a:p>
            <a:pPr indent="0" lvl="0" marL="0" rtl="0" algn="l">
              <a:spcBef>
                <a:spcPts val="1600"/>
              </a:spcBef>
              <a:spcAft>
                <a:spcPts val="160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sp>
        <p:nvSpPr>
          <p:cNvPr id="98" name="Google Shape;98;p18"/>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Definition of Crisis Continued	</a:t>
            </a:r>
            <a:endParaRPr/>
          </a:p>
        </p:txBody>
      </p:sp>
      <p:sp>
        <p:nvSpPr>
          <p:cNvPr id="99" name="Google Shape;99;p18"/>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700">
                <a:solidFill>
                  <a:srgbClr val="000000"/>
                </a:solidFill>
              </a:rPr>
              <a:t>Systemic crisis- </a:t>
            </a:r>
            <a:r>
              <a:rPr lang="en" sz="1700">
                <a:solidFill>
                  <a:srgbClr val="000000"/>
                </a:solidFill>
              </a:rPr>
              <a:t>when a traumatic event occurs such that people, institutions, communities, and ecologies are overwhelmed and response systems are unable to effectively contain and control the event in regard to both physical and psychological reactions to it</a:t>
            </a:r>
            <a:endParaRPr sz="1700">
              <a:solidFill>
                <a:srgbClr val="000000"/>
              </a:solidFill>
            </a:endParaRPr>
          </a:p>
          <a:p>
            <a:pPr indent="0" lvl="0" marL="0" rtl="0" algn="l">
              <a:spcBef>
                <a:spcPts val="1600"/>
              </a:spcBef>
              <a:spcAft>
                <a:spcPts val="0"/>
              </a:spcAft>
              <a:buNone/>
            </a:pPr>
            <a:r>
              <a:rPr b="1" lang="en" sz="1700">
                <a:solidFill>
                  <a:srgbClr val="000000"/>
                </a:solidFill>
              </a:rPr>
              <a:t>“Metastasizing crisis”- </a:t>
            </a:r>
            <a:r>
              <a:rPr lang="en" sz="1700">
                <a:solidFill>
                  <a:srgbClr val="000000"/>
                </a:solidFill>
              </a:rPr>
              <a:t>occurs when a small, isolated incident is not contained and begins to spread</a:t>
            </a:r>
            <a:endParaRPr sz="1700">
              <a:solidFill>
                <a:srgbClr val="000000"/>
              </a:solidFill>
            </a:endParaRPr>
          </a:p>
          <a:p>
            <a:pPr indent="0" lvl="0" marL="0" rtl="0" algn="l">
              <a:spcBef>
                <a:spcPts val="1600"/>
              </a:spcBef>
              <a:spcAft>
                <a:spcPts val="0"/>
              </a:spcAft>
              <a:buNone/>
            </a:pPr>
            <a:r>
              <a:rPr b="1" lang="en" sz="1700">
                <a:solidFill>
                  <a:srgbClr val="000000"/>
                </a:solidFill>
              </a:rPr>
              <a:t>Primary Prevention- </a:t>
            </a:r>
            <a:r>
              <a:rPr lang="en" sz="1700">
                <a:solidFill>
                  <a:srgbClr val="000000"/>
                </a:solidFill>
              </a:rPr>
              <a:t>stopping a problem before it starts</a:t>
            </a:r>
            <a:endParaRPr sz="1700">
              <a:solidFill>
                <a:srgbClr val="000000"/>
              </a:solidFill>
            </a:endParaRPr>
          </a:p>
          <a:p>
            <a:pPr indent="0" lvl="0" marL="0" rtl="0" algn="l">
              <a:spcBef>
                <a:spcPts val="1600"/>
              </a:spcBef>
              <a:spcAft>
                <a:spcPts val="1600"/>
              </a:spcAft>
              <a:buNone/>
            </a:pPr>
            <a:r>
              <a:rPr b="1" lang="en" sz="1700">
                <a:solidFill>
                  <a:srgbClr val="000000"/>
                </a:solidFill>
              </a:rPr>
              <a:t>Secondary Intervention- </a:t>
            </a:r>
            <a:r>
              <a:rPr lang="en" sz="1700">
                <a:solidFill>
                  <a:srgbClr val="000000"/>
                </a:solidFill>
              </a:rPr>
              <a:t>minimizing the harmful effects that have already occured</a:t>
            </a:r>
            <a:endParaRPr sz="1700">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sp>
        <p:nvSpPr>
          <p:cNvPr id="104" name="Google Shape;104;p19"/>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Characteristics of Crisis</a:t>
            </a:r>
            <a:endParaRPr/>
          </a:p>
        </p:txBody>
      </p:sp>
      <p:sp>
        <p:nvSpPr>
          <p:cNvPr id="105" name="Google Shape;105;p19"/>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b="1" lang="en">
                <a:solidFill>
                  <a:srgbClr val="000000"/>
                </a:solidFill>
              </a:rPr>
              <a:t>Presence of both danger and opportunity- </a:t>
            </a:r>
            <a:r>
              <a:rPr lang="en">
                <a:solidFill>
                  <a:srgbClr val="000000"/>
                </a:solidFill>
              </a:rPr>
              <a:t>A crisis is dangerous because the related stress may result in pathological behavior such as injury to self or others. A crisis can be an opportunity because it may be the catalyst for the individual to seek help.</a:t>
            </a:r>
            <a:endParaRPr>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Crisis can provide the seeds of growth and change- </a:t>
            </a:r>
            <a:r>
              <a:rPr lang="en">
                <a:solidFill>
                  <a:srgbClr val="000000"/>
                </a:solidFill>
              </a:rPr>
              <a:t>Many times a person will not seek help until they can admit that they do not have control of the problem.</a:t>
            </a:r>
            <a:endParaRPr>
              <a:solidFill>
                <a:srgbClr val="000000"/>
              </a:solidFill>
            </a:endParaRPr>
          </a:p>
          <a:p>
            <a:pPr indent="-349250" lvl="0" marL="457200" rtl="0" algn="l">
              <a:spcBef>
                <a:spcPts val="0"/>
              </a:spcBef>
              <a:spcAft>
                <a:spcPts val="0"/>
              </a:spcAft>
              <a:buClr>
                <a:srgbClr val="000000"/>
              </a:buClr>
              <a:buSzPts val="1900"/>
              <a:buChar char="●"/>
            </a:pPr>
            <a:r>
              <a:rPr b="1" lang="en" sz="1900">
                <a:solidFill>
                  <a:srgbClr val="000000"/>
                </a:solidFill>
              </a:rPr>
              <a:t>N</a:t>
            </a:r>
            <a:r>
              <a:rPr b="1" lang="en" sz="1900">
                <a:solidFill>
                  <a:srgbClr val="000000"/>
                </a:solidFill>
              </a:rPr>
              <a:t>o quick fixes- </a:t>
            </a:r>
            <a:r>
              <a:rPr lang="en" sz="1900">
                <a:solidFill>
                  <a:srgbClr val="000000"/>
                </a:solidFill>
              </a:rPr>
              <a:t>It is common that the failure of a quick fix to a problem may actually lead to a crisis situation.</a:t>
            </a:r>
            <a:endParaRPr sz="1900">
              <a:solidFill>
                <a:srgbClr val="000000"/>
              </a:solidFill>
            </a:endParaRPr>
          </a:p>
          <a:p>
            <a:pPr indent="0" lvl="0" marL="0" rtl="0" algn="l">
              <a:spcBef>
                <a:spcPts val="1600"/>
              </a:spcBef>
              <a:spcAft>
                <a:spcPts val="160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 name="Shape 109"/>
        <p:cNvGrpSpPr/>
        <p:nvPr/>
      </p:nvGrpSpPr>
      <p:grpSpPr>
        <a:xfrm>
          <a:off x="0" y="0"/>
          <a:ext cx="0" cy="0"/>
          <a:chOff x="0" y="0"/>
          <a:chExt cx="0" cy="0"/>
        </a:xfrm>
      </p:grpSpPr>
      <p:sp>
        <p:nvSpPr>
          <p:cNvPr id="110" name="Google Shape;110;p2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Characteristics of Crisis Continued</a:t>
            </a:r>
            <a:endParaRPr/>
          </a:p>
        </p:txBody>
      </p:sp>
      <p:sp>
        <p:nvSpPr>
          <p:cNvPr id="111" name="Google Shape;111;p20"/>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b="1" lang="en">
                <a:solidFill>
                  <a:srgbClr val="000000"/>
                </a:solidFill>
              </a:rPr>
              <a:t>The Necessity of Choice- </a:t>
            </a:r>
            <a:r>
              <a:rPr lang="en">
                <a:solidFill>
                  <a:srgbClr val="000000"/>
                </a:solidFill>
              </a:rPr>
              <a:t>Choosing is proactive and deciding not to choose is actually a choice that typically has negative results.</a:t>
            </a:r>
            <a:endParaRPr>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Universality and Idiosyncrasy- </a:t>
            </a:r>
            <a:r>
              <a:rPr lang="en">
                <a:solidFill>
                  <a:srgbClr val="000000"/>
                </a:solidFill>
              </a:rPr>
              <a:t>Crises are universal because no one is immune to them. Crises are idiosyncratic because individuals may react differently to the same situation.</a:t>
            </a:r>
            <a:endParaRPr>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Resiliency-</a:t>
            </a:r>
            <a:r>
              <a:rPr lang="en">
                <a:solidFill>
                  <a:srgbClr val="000000"/>
                </a:solidFill>
              </a:rPr>
              <a:t> Crisis interventionists try to tap into people’s natural ability to get on their feet and move through a crisis.</a:t>
            </a:r>
            <a:endParaRPr>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Perception- </a:t>
            </a:r>
            <a:r>
              <a:rPr lang="en">
                <a:solidFill>
                  <a:srgbClr val="000000"/>
                </a:solidFill>
              </a:rPr>
              <a:t>It is the perception, not the event, that causes distress.</a:t>
            </a:r>
            <a:endParaRPr>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Complicated symptomology- </a:t>
            </a:r>
            <a:r>
              <a:rPr lang="en">
                <a:solidFill>
                  <a:srgbClr val="000000"/>
                </a:solidFill>
              </a:rPr>
              <a:t>Crisis is complex and defies linear causality.</a:t>
            </a:r>
            <a:endParaRPr>
              <a:solidFill>
                <a:srgbClr val="000000"/>
              </a:solidFill>
            </a:endParaRPr>
          </a:p>
          <a:p>
            <a:pPr indent="0" lvl="0" marL="0" rtl="0" algn="l">
              <a:spcBef>
                <a:spcPts val="1600"/>
              </a:spcBef>
              <a:spcAft>
                <a:spcPts val="160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sp>
        <p:nvSpPr>
          <p:cNvPr id="116" name="Google Shape;116;p21"/>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Transcrisis</a:t>
            </a:r>
            <a:endParaRPr/>
          </a:p>
        </p:txBody>
      </p:sp>
      <p:sp>
        <p:nvSpPr>
          <p:cNvPr id="117" name="Google Shape;117;p21"/>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The events immediately following the crisis have a large impact on the duration of the crisis.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A crisis event may seem to be resolved, but may actually be submerged into the survivor’s unconsciousness.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A transcrisis state occurs when unresolved issues from a previous traumatic event resurface because of a current stressor.</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Transcrisis is not synonymous with PTSD.</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PTSD is an a DSM-5 defined anxiety disorder resulting from a crisis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Transcrisis is the re-emergence of crisis symptoms from some unresolved prior crisis event</a:t>
            </a:r>
            <a:endParaRPr>
              <a:solidFill>
                <a:srgbClr val="00000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