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Raleway"/>
      <p:regular r:id="rId32"/>
      <p:bold r:id="rId33"/>
      <p:italic r:id="rId34"/>
      <p:boldItalic r:id="rId35"/>
    </p:embeddedFont>
    <p:embeddedFont>
      <p:font typeface="Lato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Raleway-bold.fntdata"/><Relationship Id="rId10" Type="http://schemas.openxmlformats.org/officeDocument/2006/relationships/slide" Target="slides/slide5.xml"/><Relationship Id="rId32" Type="http://schemas.openxmlformats.org/officeDocument/2006/relationships/font" Target="fonts/Raleway-regular.fntdata"/><Relationship Id="rId13" Type="http://schemas.openxmlformats.org/officeDocument/2006/relationships/slide" Target="slides/slide8.xml"/><Relationship Id="rId35" Type="http://schemas.openxmlformats.org/officeDocument/2006/relationships/font" Target="fonts/Raleway-boldItalic.fntdata"/><Relationship Id="rId12" Type="http://schemas.openxmlformats.org/officeDocument/2006/relationships/slide" Target="slides/slide7.xml"/><Relationship Id="rId34" Type="http://schemas.openxmlformats.org/officeDocument/2006/relationships/font" Target="fonts/Raleway-italic.fntdata"/><Relationship Id="rId15" Type="http://schemas.openxmlformats.org/officeDocument/2006/relationships/slide" Target="slides/slide10.xml"/><Relationship Id="rId37" Type="http://schemas.openxmlformats.org/officeDocument/2006/relationships/font" Target="fonts/Lato-bold.fntdata"/><Relationship Id="rId14" Type="http://schemas.openxmlformats.org/officeDocument/2006/relationships/slide" Target="slides/slide9.xml"/><Relationship Id="rId36" Type="http://schemas.openxmlformats.org/officeDocument/2006/relationships/font" Target="fonts/Lato-regular.fntdata"/><Relationship Id="rId17" Type="http://schemas.openxmlformats.org/officeDocument/2006/relationships/slide" Target="slides/slide12.xml"/><Relationship Id="rId39" Type="http://schemas.openxmlformats.org/officeDocument/2006/relationships/font" Target="fonts/Lato-boldItalic.fntdata"/><Relationship Id="rId16" Type="http://schemas.openxmlformats.org/officeDocument/2006/relationships/slide" Target="slides/slide11.xml"/><Relationship Id="rId38" Type="http://schemas.openxmlformats.org/officeDocument/2006/relationships/font" Target="fonts/La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8b8822166a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8b8822166a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8b8822166a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8b8822166a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b8822166a_0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b8822166a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8b8822166a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8b8822166a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8b8822166a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8b8822166a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8b8822166a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8b8822166a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8b8822166a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8b8822166a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8b8822166a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8b8822166a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8b8822166a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8b8822166a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8b8822166a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8b8822166a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865fd10c2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865fd10c2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8b8822166a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8b8822166a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8b8822166a_0_1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8b8822166a_0_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8b8822166a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8b8822166a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8b8822166a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8b8822166a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8b8822166a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8b8822166a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8b8822166a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8b8822166a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8b8822166a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8b8822166a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8b8822166a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8b8822166a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b8822166a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8b8822166a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8b8822166a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8b8822166a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b8822166a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8b8822166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865fd10c2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865fd10c2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8b8822166a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8b8822166a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b8822166a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b8822166a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ng.cengage.com/static/nb/ui/evo/index.html?eISBN=9781305860421&amp;id=851902674&amp;snapshotId=1844153&amp;" TargetMode="External"/><Relationship Id="rId4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ng.cengage.com/static/nb/ui/evo/index.html?eISBN=9781305860421&amp;snapshotId=1844153&amp;id=851902677&amp;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Intervention and Assessment Models </a:t>
            </a:r>
            <a:endParaRPr/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4- July 16th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Examining Alternatives </a:t>
            </a:r>
            <a:endParaRPr/>
          </a:p>
        </p:txBody>
      </p:sp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729450" y="2078875"/>
            <a:ext cx="7688700" cy="280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Clients often think they have no options or develop tunnel-vision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Explore a wide array of appropriate choices available to the client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Three key components:</a:t>
            </a:r>
            <a:endParaRPr sz="15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Situational supports- people known to the client who might care about what happens to them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Coping mechanisms- actions, behaviors, or environmental resources that the client might use to help them get through the present crisis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Positive and constructive thinking patterns- reframing that might alter the client’s view of the problem and lessen the level of stress and anxiety</a:t>
            </a:r>
            <a:endParaRPr sz="13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Brainstorm numerous alternatives- Continuous process due to rapidly changing conditions</a:t>
            </a:r>
            <a:endParaRPr sz="15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Reestablish Control </a:t>
            </a:r>
            <a:endParaRPr/>
          </a:p>
        </p:txBody>
      </p:sp>
      <p:sp>
        <p:nvSpPr>
          <p:cNvPr id="146" name="Google Shape;146;p23"/>
          <p:cNvSpPr txBox="1"/>
          <p:nvPr>
            <p:ph idx="1" type="body"/>
          </p:nvPr>
        </p:nvSpPr>
        <p:spPr>
          <a:xfrm>
            <a:off x="729450" y="2078875"/>
            <a:ext cx="7688700" cy="23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Creating a plan includes: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Identifying resources for immediate support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Develop coping mechanisms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 good plan needs to be: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Developed by the client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Clear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Realistic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Behaviorally specific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Immediate (minutes, hours, or days)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 plan allows the client to establish autonomy and become mobile- helps them regain control of their situation!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Obtaining Commitment</a:t>
            </a:r>
            <a:endParaRPr/>
          </a:p>
        </p:txBody>
      </p:sp>
      <p:sp>
        <p:nvSpPr>
          <p:cNvPr id="152" name="Google Shape;152;p2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If p</a:t>
            </a:r>
            <a:r>
              <a:rPr lang="en" sz="1800"/>
              <a:t>lanning was done effectively, obtaining commitment may be easy.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May be simply having the client verbally summarize the plan.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If lethality is involved, a commitment may need to be written and signed by both parties.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If there is any hesitation, the crisis worker may need to revisit earlier tasks.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No commitment should be imposed by the crisis worker!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Follow-Up</a:t>
            </a:r>
            <a:endParaRPr/>
          </a:p>
        </p:txBody>
      </p:sp>
      <p:sp>
        <p:nvSpPr>
          <p:cNvPr id="158" name="Google Shape;158;p25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Time frame of minutes, hours, or days.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Inquire about the client’s ability to maintain mobility and equilibrium.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Reinforces the crisis worker’s support of the client.</a:t>
            </a:r>
            <a:endParaRPr sz="1800"/>
          </a:p>
        </p:txBody>
      </p:sp>
      <p:pic>
        <p:nvPicPr>
          <p:cNvPr id="159" name="Google Shape;15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0775" y="3098563"/>
            <a:ext cx="2486025" cy="18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Assessment</a:t>
            </a:r>
            <a:endParaRPr/>
          </a:p>
        </p:txBody>
      </p:sp>
      <p:sp>
        <p:nvSpPr>
          <p:cNvPr id="165" name="Google Shape;165;p26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Continues throughout crisis intervention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Allows the crisis worker to evaluate: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Severity of the situation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Client’s emotional,  behavioral, and cognitive status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Client’s level of mobility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Safety 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Success of the crisis worker in </a:t>
            </a:r>
            <a:r>
              <a:rPr lang="en" sz="1800"/>
              <a:t>deescalating</a:t>
            </a:r>
            <a:r>
              <a:rPr lang="en" sz="1800"/>
              <a:t> the situation</a:t>
            </a:r>
            <a:endParaRPr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1</a:t>
            </a:r>
            <a:endParaRPr/>
          </a:p>
        </p:txBody>
      </p:sp>
      <p:sp>
        <p:nvSpPr>
          <p:cNvPr id="171" name="Google Shape;171;p27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You are working with a substance-abusing client.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Consider the hybrid model of crisis intervention and identify at least one challenge you would expect to encounter with each task.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How you would address that challenge?</a:t>
            </a:r>
            <a:endParaRPr sz="1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500">
                <a:solidFill>
                  <a:schemeClr val="dk2"/>
                </a:solidFill>
              </a:rPr>
              <a:t>Video- Pregnant mother in crisis</a:t>
            </a:r>
            <a:endParaRPr b="0" sz="15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700" u="sng">
                <a:solidFill>
                  <a:srgbClr val="1155CC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https://ng.cengage.com/static/nb/ui/evo/index.html?eISBN=9781305860421&amp;id=851902674&amp;snapshotId=1844153&amp;</a:t>
            </a:r>
            <a:endParaRPr sz="4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7" name="Google Shape;17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2871275"/>
            <a:ext cx="266700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9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Triage </a:t>
            </a:r>
            <a:r>
              <a:rPr lang="en"/>
              <a:t>Assessment</a:t>
            </a:r>
            <a:r>
              <a:rPr lang="en"/>
              <a:t> System	</a:t>
            </a:r>
            <a:endParaRPr/>
          </a:p>
        </p:txBody>
      </p:sp>
      <p:sp>
        <p:nvSpPr>
          <p:cNvPr id="183" name="Google Shape;183;p29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Evaluates the severity of a crisis situation: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Rapid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Systematic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Intentional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Supports the client in gaining: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Equilibrium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Mobility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Autonomy</a:t>
            </a:r>
            <a:endParaRPr sz="1400"/>
          </a:p>
        </p:txBody>
      </p:sp>
      <p:pic>
        <p:nvPicPr>
          <p:cNvPr id="184" name="Google Shape;18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3688" y="2495050"/>
            <a:ext cx="3209925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0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Triage </a:t>
            </a:r>
            <a:r>
              <a:rPr lang="en"/>
              <a:t>Assessment</a:t>
            </a:r>
            <a:r>
              <a:rPr lang="en"/>
              <a:t> Form (TAF)</a:t>
            </a:r>
            <a:endParaRPr/>
          </a:p>
        </p:txBody>
      </p:sp>
      <p:sp>
        <p:nvSpPr>
          <p:cNvPr id="190" name="Google Shape;190;p30"/>
          <p:cNvSpPr txBox="1"/>
          <p:nvPr>
            <p:ph idx="1" type="body"/>
          </p:nvPr>
        </p:nvSpPr>
        <p:spPr>
          <a:xfrm>
            <a:off x="729450" y="2078875"/>
            <a:ext cx="7688700" cy="252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Effective method of obtaining a real-time assessment of the client’s affective, behavioral, and cognitive statuses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Can be performed quickly by a wide spectrum of trained crisis workers. police officers, school counselors, volunteer crisis line workers, resident hall staff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Informs the crisis worker of the current state of the client and of their own ability to deescalate the situation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Review pages 60-64 in book</a:t>
            </a:r>
            <a:endParaRPr sz="17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1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ABC’s</a:t>
            </a:r>
            <a:endParaRPr/>
          </a:p>
        </p:txBody>
      </p:sp>
      <p:sp>
        <p:nvSpPr>
          <p:cNvPr id="196" name="Google Shape;196;p31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Three main domains of triage assessment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Affective-  Feeling or emotional tone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Behavioral- Action or psychomotor activity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Includes verbal and nonverbal communication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Cognitive-  Thinking patterns, beliefs about self and others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7" name="Google Shape;19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2550" y="1159513"/>
            <a:ext cx="3028950" cy="151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4"/>
          <p:cNvPicPr preferRelativeResize="0"/>
          <p:nvPr/>
        </p:nvPicPr>
        <p:blipFill rotWithShape="1">
          <a:blip r:embed="rId3">
            <a:alphaModFix/>
          </a:blip>
          <a:srcRect b="17918" l="0" r="1438" t="0"/>
          <a:stretch/>
        </p:blipFill>
        <p:spPr>
          <a:xfrm>
            <a:off x="2257345" y="426747"/>
            <a:ext cx="4629305" cy="429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2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Affective State (emotional state)</a:t>
            </a:r>
            <a:endParaRPr/>
          </a:p>
        </p:txBody>
      </p:sp>
      <p:sp>
        <p:nvSpPr>
          <p:cNvPr id="203" name="Google Shape;203;p32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Often the first sign of disequilibrium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Can manifest as overly emotional or withdrawn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Incongruences among what the client says, how it is said, and non-verbal behaviors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Key question to ask:- Do people typically show this kind of affect in situations such as this?</a:t>
            </a:r>
            <a:endParaRPr sz="1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Behavioral Functioning</a:t>
            </a:r>
            <a:endParaRPr/>
          </a:p>
        </p:txBody>
      </p:sp>
      <p:sp>
        <p:nvSpPr>
          <p:cNvPr id="209" name="Google Shape;209;p33"/>
          <p:cNvSpPr txBox="1"/>
          <p:nvPr>
            <p:ph idx="1" type="body"/>
          </p:nvPr>
        </p:nvSpPr>
        <p:spPr>
          <a:xfrm>
            <a:off x="729450" y="2078875"/>
            <a:ext cx="7688700" cy="253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Focus on psychomotor activities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Approaches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Avoids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Paralyzed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Often difficult for immobilized people to take independent actions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Use small, concrete and immediate activity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Key questions to ask: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In the past, what actions did you take that helped you get back in control?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What would you have to do now to get on top of the situation?</a:t>
            </a:r>
            <a:endParaRPr sz="15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Cognitive State </a:t>
            </a:r>
            <a:endParaRPr/>
          </a:p>
        </p:txBody>
      </p:sp>
      <p:sp>
        <p:nvSpPr>
          <p:cNvPr id="215" name="Google Shape;215;p34"/>
          <p:cNvSpPr txBox="1"/>
          <p:nvPr>
            <p:ph idx="1" type="body"/>
          </p:nvPr>
        </p:nvSpPr>
        <p:spPr>
          <a:xfrm>
            <a:off x="727650" y="1923950"/>
            <a:ext cx="7688700" cy="30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Client’s thinking patterns: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Rationalizing?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Exaggerating?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Downward spiral?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Crisis events are typically perceived as either a: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Transgression (present)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Threat (future)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Loss (past)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Key questions to ask: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How long has the client been engaged in crisis thinking?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How open is the client to reframing?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How often does the client engage in crisis thinking?</a:t>
            </a:r>
            <a:endParaRPr sz="1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Rating Clients using the TAF </a:t>
            </a:r>
            <a:endParaRPr/>
          </a:p>
        </p:txBody>
      </p:sp>
      <p:sp>
        <p:nvSpPr>
          <p:cNvPr id="221" name="Google Shape;221;p35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Score from high to low to rule out more severe impairments.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Each domain has a range from 1-10 (1=lowest score and 10=highest score).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Total rating ranges from 3-30.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Total score of 3-10 is a rating of minimal impairment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Total score of 11-19 is a rating of moderate impairment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Total score of 20+ is a rating of severe impairment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6"/>
          <p:cNvSpPr txBox="1"/>
          <p:nvPr>
            <p:ph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2"/>
                </a:solidFill>
              </a:rPr>
              <a:t>Video &amp; Reflective Questions- </a:t>
            </a:r>
            <a:endParaRPr sz="26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rgbClr val="0000FF"/>
                </a:solidFill>
                <a:hlinkClick r:id="rId3"/>
              </a:rPr>
              <a:t>https://ng.cengage.com/static/nb/ui/evo/index.html?eISBN=9781305860421&amp;snapshotId=1844153&amp;id=851902677&amp;</a:t>
            </a:r>
            <a:endParaRPr sz="1400">
              <a:solidFill>
                <a:srgbClr val="0000FF"/>
              </a:solidFill>
            </a:endParaRPr>
          </a:p>
        </p:txBody>
      </p:sp>
      <p:sp>
        <p:nvSpPr>
          <p:cNvPr id="227" name="Google Shape;227;p36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What questions would you ask to determine the duration of Brittany’s situation?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What questions might you ask to determine the extent of emotions reserves Brittany currently holds to deal with her situation?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How would you find out more about Brittany’s ecosystem?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How do you think Brittany’s developmental stage affects her coping skills?</a:t>
            </a:r>
            <a:endParaRPr sz="1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2</a:t>
            </a:r>
            <a:endParaRPr/>
          </a:p>
        </p:txBody>
      </p:sp>
      <p:sp>
        <p:nvSpPr>
          <p:cNvPr id="233" name="Google Shape;233;p37"/>
          <p:cNvSpPr txBox="1"/>
          <p:nvPr>
            <p:ph idx="1" type="body"/>
          </p:nvPr>
        </p:nvSpPr>
        <p:spPr>
          <a:xfrm>
            <a:off x="727650" y="1853850"/>
            <a:ext cx="7688700" cy="28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00"/>
                </a:solidFill>
              </a:rPr>
              <a:t>Consider a difficult event you have experienced in your own life. 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-"/>
            </a:pPr>
            <a:r>
              <a:rPr lang="en" sz="1600">
                <a:solidFill>
                  <a:srgbClr val="000000"/>
                </a:solidFill>
              </a:rPr>
              <a:t>Suppose you are working with a client who is having that particular experience. How would you (1) get the client to wanting your help and then (2) begin to explore what has happened to them?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00"/>
                </a:solidFill>
              </a:rPr>
              <a:t>Now think about the affective, cognitive and behavioral domains in light of the difficult experience you selected. 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-"/>
            </a:pPr>
            <a:r>
              <a:rPr lang="en" sz="1600">
                <a:solidFill>
                  <a:srgbClr val="000000"/>
                </a:solidFill>
              </a:rPr>
              <a:t>How might you expect each of the domains to be affected, based on your personal experiences? 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-"/>
            </a:pPr>
            <a:r>
              <a:rPr lang="en" sz="1600">
                <a:solidFill>
                  <a:srgbClr val="000000"/>
                </a:solidFill>
              </a:rPr>
              <a:t>Describe the possible “worst case” impact on the domains, explaining why you might see those impacts.</a:t>
            </a:r>
            <a:endParaRPr sz="16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8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Assignment:</a:t>
            </a:r>
            <a:endParaRPr/>
          </a:p>
        </p:txBody>
      </p:sp>
      <p:sp>
        <p:nvSpPr>
          <p:cNvPr id="239" name="Google Shape;239;p38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For  next class...</a:t>
            </a:r>
            <a:endParaRPr sz="2300"/>
          </a:p>
        </p:txBody>
      </p:sp>
      <p:sp>
        <p:nvSpPr>
          <p:cNvPr id="240" name="Google Shape;240;p38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Read Chapter 4 &amp; 5</a:t>
            </a:r>
            <a:endParaRPr sz="21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100"/>
              <a:t>Homework #2 due next class</a:t>
            </a:r>
            <a:endParaRPr sz="2100"/>
          </a:p>
        </p:txBody>
      </p:sp>
      <p:pic>
        <p:nvPicPr>
          <p:cNvPr id="241" name="Google Shape;24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9863" y="2761488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Objectives:</a:t>
            </a:r>
            <a:endParaRPr/>
          </a:p>
        </p:txBody>
      </p:sp>
      <p:sp>
        <p:nvSpPr>
          <p:cNvPr id="98" name="Google Shape;98;p15"/>
          <p:cNvSpPr txBox="1"/>
          <p:nvPr>
            <p:ph idx="2" type="body"/>
          </p:nvPr>
        </p:nvSpPr>
        <p:spPr>
          <a:xfrm>
            <a:off x="5164825" y="479550"/>
            <a:ext cx="3374400" cy="41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lang="en" sz="1200">
                <a:solidFill>
                  <a:srgbClr val="000000"/>
                </a:solidFill>
              </a:rPr>
              <a:t>Understand the concepts of equilibrium/ disequilibrium and mobility/ immobility as they apply to stabilizing an individual in crisis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lang="en" sz="1200">
                <a:solidFill>
                  <a:srgbClr val="000000"/>
                </a:solidFill>
              </a:rPr>
              <a:t>Understand  how the hybrid model of crisis intervention is used, what its component parts are and how they are applied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lang="en" sz="1200">
                <a:solidFill>
                  <a:srgbClr val="000000"/>
                </a:solidFill>
              </a:rPr>
              <a:t>Understand the Triage Assessment System and its affective, behavioral and cognitive components in doing real-time assessment of an individual in crisis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lang="en" sz="1200">
                <a:solidFill>
                  <a:srgbClr val="000000"/>
                </a:solidFill>
              </a:rPr>
              <a:t>Understand the role that psychobiology plays in assessing crisis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lang="en" sz="1200">
                <a:solidFill>
                  <a:srgbClr val="000000"/>
                </a:solidFill>
              </a:rPr>
              <a:t>Understand the role that the duration of time, the degree of emotional stamina, the developmental stage of the client, and the ecosystem contribute to the crisis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9" name="Google Shape;99;p15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Chapter 3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Hybrid Model of Crisis Intervention</a:t>
            </a:r>
            <a:endParaRPr/>
          </a:p>
        </p:txBody>
      </p:sp>
      <p:sp>
        <p:nvSpPr>
          <p:cNvPr id="105" name="Google Shape;105;p16"/>
          <p:cNvSpPr txBox="1"/>
          <p:nvPr>
            <p:ph idx="1" type="body"/>
          </p:nvPr>
        </p:nvSpPr>
        <p:spPr>
          <a:xfrm>
            <a:off x="729450" y="2078875"/>
            <a:ext cx="7688700" cy="26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Hybrid Model = crisis isn’t </a:t>
            </a:r>
            <a:r>
              <a:rPr lang="en" sz="1500"/>
              <a:t>predictable</a:t>
            </a:r>
            <a:r>
              <a:rPr lang="en" sz="1500"/>
              <a:t> and we need flexibility with our interventions. Set up as tasks, not steps.</a:t>
            </a:r>
            <a:endParaRPr sz="13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Tasks of crisis intervention</a:t>
            </a:r>
            <a:endParaRPr sz="15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Safety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Predispositioning/Engaging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Problem Exploration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Providing Support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Examining Alternatives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Planning in Order to Reestablish Control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Obtaining Commitment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Follow-up</a:t>
            </a:r>
            <a:endParaRPr sz="13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Safety</a:t>
            </a:r>
            <a:endParaRPr/>
          </a:p>
        </p:txBody>
      </p:sp>
      <p:sp>
        <p:nvSpPr>
          <p:cNvPr id="111" name="Google Shape;111;p17"/>
          <p:cNvSpPr txBox="1"/>
          <p:nvPr>
            <p:ph idx="1" type="body"/>
          </p:nvPr>
        </p:nvSpPr>
        <p:spPr>
          <a:xfrm>
            <a:off x="729450" y="2078875"/>
            <a:ext cx="7688700" cy="271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Default task that is </a:t>
            </a:r>
            <a:r>
              <a:rPr i="1" lang="en" sz="1600"/>
              <a:t>always</a:t>
            </a:r>
            <a:r>
              <a:rPr lang="en" sz="1600"/>
              <a:t> operational- we always need to be looking out for safety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Assessing physical and psychological safety is a continuous process.</a:t>
            </a:r>
            <a:endParaRPr sz="16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Physical includes basic needs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Psychological means the feeling of being safe</a:t>
            </a:r>
            <a:endParaRPr sz="14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Safety must be obtained and maintained</a:t>
            </a:r>
            <a:endParaRPr sz="16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For the client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For the crisis worker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For others in the immediate, relevant area</a:t>
            </a:r>
            <a:endParaRPr sz="14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High potential for intentional and accidental harm in every crisis situation.</a:t>
            </a:r>
            <a:endParaRPr sz="1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Predispositioning/ Engaging</a:t>
            </a:r>
            <a:endParaRPr/>
          </a:p>
        </p:txBody>
      </p:sp>
      <p:sp>
        <p:nvSpPr>
          <p:cNvPr id="117" name="Google Shape;117;p18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How you are entering the situation?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Clients may not want to talk or may be so out of control that they are not even aware of the crisis worker’s presence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Engage in such a way that clients will be receptive to intervention.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Establish a therapeutic bond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Inform the client about what to expect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6248" y="426500"/>
            <a:ext cx="4711500" cy="429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Exploration</a:t>
            </a:r>
            <a:endParaRPr/>
          </a:p>
        </p:txBody>
      </p:sp>
      <p:sp>
        <p:nvSpPr>
          <p:cNvPr id="128" name="Google Shape;128;p20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Define the problem from the client’s point of view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May be difficult during the middle of a chaotic situation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Do not need a complete history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Do need to identify the precipitating event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CORE LISTENING SKILLS- empathy, genuineness, acceptance, and unconditional positive regard 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Providing Support</a:t>
            </a:r>
            <a:endParaRPr/>
          </a:p>
        </p:txBody>
      </p:sp>
      <p:sp>
        <p:nvSpPr>
          <p:cNvPr id="134" name="Google Shape;134;p21"/>
          <p:cNvSpPr txBox="1"/>
          <p:nvPr>
            <p:ph idx="1" type="body"/>
          </p:nvPr>
        </p:nvSpPr>
        <p:spPr>
          <a:xfrm>
            <a:off x="729450" y="2078875"/>
            <a:ext cx="7688700" cy="26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Communicate concern for the client- let them know you are a person that cares about them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Three types of support: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Psychological support- Unconditional positive regard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Logistical Support-  physical support (food, water, shelter, etc.) education, resources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Social Support- Examine the client’s primary support system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Informational Support- Giving them information to help them make good decisions</a:t>
            </a:r>
            <a:endParaRPr sz="1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