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5143500" cx="9144000"/>
  <p:notesSz cx="6858000" cy="9144000"/>
  <p:embeddedFontLst>
    <p:embeddedFont>
      <p:font typeface="Nunito"/>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font" Target="fonts/Nunito-bold.fntdata"/><Relationship Id="rId23" Type="http://schemas.openxmlformats.org/officeDocument/2006/relationships/slide" Target="slides/slide18.xml"/><Relationship Id="rId45" Type="http://schemas.openxmlformats.org/officeDocument/2006/relationships/font" Target="fonts/Nuni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Nunito-boldItalic.fntdata"/><Relationship Id="rId25" Type="http://schemas.openxmlformats.org/officeDocument/2006/relationships/slide" Target="slides/slide20.xml"/><Relationship Id="rId47" Type="http://schemas.openxmlformats.org/officeDocument/2006/relationships/font" Target="fonts/Nunito-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g8bede0ac39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8bede0ac39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8bede0ac39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8bede0ac39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8bede0ac39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8bede0ac39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8bede0ac39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8bede0ac39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8bede0ac39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8bede0ac39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8bede0ac39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8bede0ac39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Google Shape;214;g8bede0ac39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8bede0ac39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8bede0ac39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8bede0ac39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8bede0ac39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8bede0ac39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8bede0ac39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8bede0ac39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8bede0ac39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8bede0ac39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8bede0ac39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8bede0ac39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8bede0ac39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8bede0ac39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8bede0ac39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8bede0ac39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8bede0ac39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8bede0ac39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8bede0ac39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8bede0ac39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8bede0ac39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8bede0ac39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Google Shape;276;g8bede0ac39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8bede0ac39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8bede0ac39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8bede0ac39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8bede0ac39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8bede0ac39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8bede0ac39_0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8bede0ac39_0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8bede0ac39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8bede0ac39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8bede0ac39_0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8bede0ac39_0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8bede0ac39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8bede0ac39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8bede0ac39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8bede0ac39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8bede0ac39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8bede0ac39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Google Shape;329;g8bede0ac39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8bede0ac39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8bede0ac39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8bede0ac39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8bede0ac39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8bede0ac39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8bede0ac39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8bede0ac39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8bede0ac39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8bede0ac39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8bede0ac39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8bede0ac39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8bede0ac39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8bede0ac39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8bede0ac39_0_2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8bede0ac39_0_2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8bede0ac39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8bede0ac39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8bede0ac39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8bede0ac39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8bede0ac39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8bede0ac39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8bede0ac39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8bede0ac39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2"/>
          <p:cNvSpPr txBox="1"/>
          <p:nvPr>
            <p:ph type="ctrTitle"/>
          </p:nvPr>
        </p:nvSpPr>
        <p:spPr>
          <a:xfrm>
            <a:off x="1858703" y="1822833"/>
            <a:ext cx="5361300" cy="1448100"/>
          </a:xfrm>
          <a:prstGeom prst="rect">
            <a:avLst/>
          </a:prstGeom>
        </p:spPr>
        <p:txBody>
          <a:bodyPr anchorCtr="0" anchor="ctr" bIns="91425" lIns="91425" spcFirstLastPara="1" rIns="91425" wrap="square" tIns="9142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Google Shape;35;p2"/>
          <p:cNvSpPr txBox="1"/>
          <p:nvPr>
            <p:ph idx="1" type="subTitle"/>
          </p:nvPr>
        </p:nvSpPr>
        <p:spPr>
          <a:xfrm>
            <a:off x="1858700" y="3413158"/>
            <a:ext cx="5361300" cy="52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Google Shape;36;p2"/>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 name="Google Shape;119;p11"/>
          <p:cNvSpPr txBox="1"/>
          <p:nvPr>
            <p:ph hasCustomPrompt="1" type="title"/>
          </p:nvPr>
        </p:nvSpPr>
        <p:spPr>
          <a:xfrm>
            <a:off x="1385850" y="1383850"/>
            <a:ext cx="6372300" cy="13797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p:nvPr>
            <p:ph idx="1" type="body"/>
          </p:nvPr>
        </p:nvSpPr>
        <p:spPr>
          <a:xfrm>
            <a:off x="1385850" y="2863850"/>
            <a:ext cx="6372300" cy="641100"/>
          </a:xfrm>
          <a:prstGeom prst="rect">
            <a:avLst/>
          </a:prstGeom>
        </p:spPr>
        <p:txBody>
          <a:bodyPr anchorCtr="0" anchor="t" bIns="91425" lIns="91425" spcFirstLastPara="1" rIns="91425" wrap="square" tIns="91425">
            <a:noAutofit/>
          </a:bodyPr>
          <a:lstStyle>
            <a:lvl1pPr indent="-311150" lvl="0" marL="457200" algn="ctr">
              <a:spcBef>
                <a:spcPts val="0"/>
              </a:spcBef>
              <a:spcAft>
                <a:spcPts val="0"/>
              </a:spcAft>
              <a:buSzPts val="1300"/>
              <a:buChar char="●"/>
              <a:defRPr/>
            </a:lvl1pPr>
            <a:lvl2pPr indent="-298450" lvl="1" marL="914400" algn="ctr">
              <a:spcBef>
                <a:spcPts val="1600"/>
              </a:spcBef>
              <a:spcAft>
                <a:spcPts val="0"/>
              </a:spcAft>
              <a:buSzPts val="1100"/>
              <a:buChar char="○"/>
              <a:defRPr/>
            </a:lvl2pPr>
            <a:lvl3pPr indent="-298450" lvl="2" marL="1371600" algn="ctr">
              <a:spcBef>
                <a:spcPts val="1600"/>
              </a:spcBef>
              <a:spcAft>
                <a:spcPts val="0"/>
              </a:spcAft>
              <a:buSzPts val="1100"/>
              <a:buChar char="■"/>
              <a:defRPr/>
            </a:lvl3pPr>
            <a:lvl4pPr indent="-298450" lvl="3" marL="1828800" algn="ctr">
              <a:spcBef>
                <a:spcPts val="1600"/>
              </a:spcBef>
              <a:spcAft>
                <a:spcPts val="0"/>
              </a:spcAft>
              <a:buSzPts val="1100"/>
              <a:buChar char="●"/>
              <a:defRPr/>
            </a:lvl4pPr>
            <a:lvl5pPr indent="-298450" lvl="4" marL="2286000" algn="ctr">
              <a:spcBef>
                <a:spcPts val="1600"/>
              </a:spcBef>
              <a:spcAft>
                <a:spcPts val="0"/>
              </a:spcAft>
              <a:buSzPts val="1100"/>
              <a:buChar char="○"/>
              <a:defRPr/>
            </a:lvl5pPr>
            <a:lvl6pPr indent="-298450" lvl="5" marL="2743200" algn="ctr">
              <a:spcBef>
                <a:spcPts val="1600"/>
              </a:spcBef>
              <a:spcAft>
                <a:spcPts val="0"/>
              </a:spcAft>
              <a:buSzPts val="1100"/>
              <a:buChar char="■"/>
              <a:defRPr/>
            </a:lvl6pPr>
            <a:lvl7pPr indent="-298450" lvl="6" marL="3200400" algn="ctr">
              <a:spcBef>
                <a:spcPts val="1600"/>
              </a:spcBef>
              <a:spcAft>
                <a:spcPts val="0"/>
              </a:spcAft>
              <a:buSzPts val="1100"/>
              <a:buChar char="●"/>
              <a:defRPr/>
            </a:lvl7pPr>
            <a:lvl8pPr indent="-298450" lvl="7" marL="3657600" algn="ctr">
              <a:spcBef>
                <a:spcPts val="1600"/>
              </a:spcBef>
              <a:spcAft>
                <a:spcPts val="0"/>
              </a:spcAft>
              <a:buSzPts val="1100"/>
              <a:buChar char="○"/>
              <a:defRPr/>
            </a:lvl8pPr>
            <a:lvl9pPr indent="-298450" lvl="8" marL="4114800" algn="ctr">
              <a:spcBef>
                <a:spcPts val="1600"/>
              </a:spcBef>
              <a:spcAft>
                <a:spcPts val="1600"/>
              </a:spcAft>
              <a:buSzPts val="1100"/>
              <a:buChar char="■"/>
              <a:defRPr/>
            </a:lvl9pPr>
          </a:lstStyle>
          <a:p/>
        </p:txBody>
      </p:sp>
      <p:sp>
        <p:nvSpPr>
          <p:cNvPr id="121" name="Google Shape;121;p11"/>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2" name="Shape 122"/>
        <p:cNvGrpSpPr/>
        <p:nvPr/>
      </p:nvGrpSpPr>
      <p:grpSpPr>
        <a:xfrm>
          <a:off x="0" y="0"/>
          <a:ext cx="0" cy="0"/>
          <a:chOff x="0" y="0"/>
          <a:chExt cx="0" cy="0"/>
        </a:xfrm>
      </p:grpSpPr>
      <p:sp>
        <p:nvSpPr>
          <p:cNvPr id="123" name="Google Shape;123;p12"/>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3"/>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3"/>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 name="Google Shape;47;p3"/>
          <p:cNvSpPr txBox="1"/>
          <p:nvPr>
            <p:ph type="title"/>
          </p:nvPr>
        </p:nvSpPr>
        <p:spPr>
          <a:xfrm>
            <a:off x="1888684" y="1746100"/>
            <a:ext cx="5377500" cy="16461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Google Shape;48;p3"/>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Google Shape;54;p4"/>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4"/>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Google Shape;61;p5"/>
          <p:cNvSpPr txBox="1"/>
          <p:nvPr>
            <p:ph idx="1" type="body"/>
          </p:nvPr>
        </p:nvSpPr>
        <p:spPr>
          <a:xfrm>
            <a:off x="819150" y="1990725"/>
            <a:ext cx="3686100" cy="24480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2" name="Google Shape;62;p5"/>
          <p:cNvSpPr txBox="1"/>
          <p:nvPr>
            <p:ph idx="2" type="body"/>
          </p:nvPr>
        </p:nvSpPr>
        <p:spPr>
          <a:xfrm>
            <a:off x="4638675" y="1990725"/>
            <a:ext cx="3686100" cy="24480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3" name="Google Shape;63;p5"/>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6"/>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Google Shape;69;p6"/>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type="title"/>
          </p:nvPr>
        </p:nvSpPr>
        <p:spPr>
          <a:xfrm>
            <a:off x="819150" y="845600"/>
            <a:ext cx="3709200" cy="13830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7"/>
          <p:cNvSpPr txBox="1"/>
          <p:nvPr>
            <p:ph idx="1" type="body"/>
          </p:nvPr>
        </p:nvSpPr>
        <p:spPr>
          <a:xfrm>
            <a:off x="830700" y="2319050"/>
            <a:ext cx="3709200" cy="21198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76" name="Google Shape;76;p7"/>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1393929" y="1301146"/>
            <a:ext cx="6366900" cy="2539200"/>
          </a:xfrm>
          <a:prstGeom prst="rect">
            <a:avLst/>
          </a:prstGeom>
        </p:spPr>
        <p:txBody>
          <a:bodyPr anchorCtr="0" anchor="ctr" bIns="91425" lIns="91425" spcFirstLastPara="1" rIns="91425" wrap="square" tIns="91425">
            <a:no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Google Shape;94;p8"/>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9"/>
          <p:cNvSpPr txBox="1"/>
          <p:nvPr>
            <p:ph type="title"/>
          </p:nvPr>
        </p:nvSpPr>
        <p:spPr>
          <a:xfrm>
            <a:off x="819150" y="845600"/>
            <a:ext cx="6424200" cy="7050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Google Shape;100;p9"/>
          <p:cNvSpPr txBox="1"/>
          <p:nvPr>
            <p:ph idx="1" type="subTitle"/>
          </p:nvPr>
        </p:nvSpPr>
        <p:spPr>
          <a:xfrm>
            <a:off x="819150" y="1550700"/>
            <a:ext cx="5859900" cy="393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Google Shape;101;p9"/>
          <p:cNvSpPr txBox="1"/>
          <p:nvPr>
            <p:ph idx="2" type="body"/>
          </p:nvPr>
        </p:nvSpPr>
        <p:spPr>
          <a:xfrm>
            <a:off x="819150" y="2467050"/>
            <a:ext cx="5859900" cy="209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02" name="Google Shape;102;p9"/>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txBox="1"/>
          <p:nvPr>
            <p:ph idx="1" type="body"/>
          </p:nvPr>
        </p:nvSpPr>
        <p:spPr>
          <a:xfrm>
            <a:off x="328025" y="4163500"/>
            <a:ext cx="7415100" cy="605100"/>
          </a:xfrm>
          <a:prstGeom prst="rect">
            <a:avLst/>
          </a:prstGeom>
        </p:spPr>
        <p:txBody>
          <a:bodyPr anchorCtr="0" anchor="b"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hift">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1600"/>
              </a:spcBef>
              <a:spcAft>
                <a:spcPts val="160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Google Shape;8;p1"/>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ng.cengage.com/static/nb/ui/evo/index.html?eISBN=9781305860421&amp;snapshotId=1844153&amp;id=851902687&amp;"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s://ng.cengage.com/static/nb/ui/evo/index.html?eISBN=9781305860421&amp;snapshotId=1844153&amp;id=851902696&amp;"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3"/>
          <p:cNvSpPr txBox="1"/>
          <p:nvPr>
            <p:ph type="ctrTitle"/>
          </p:nvPr>
        </p:nvSpPr>
        <p:spPr>
          <a:xfrm>
            <a:off x="1858700" y="1822824"/>
            <a:ext cx="5361300" cy="1673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Chapter 4: Tools of the Trade &amp; Chapter 5: Crisis Case Handling</a:t>
            </a:r>
            <a:endParaRPr/>
          </a:p>
        </p:txBody>
      </p:sp>
      <p:sp>
        <p:nvSpPr>
          <p:cNvPr id="129" name="Google Shape;129;p13"/>
          <p:cNvSpPr txBox="1"/>
          <p:nvPr>
            <p:ph idx="1" type="subTitle"/>
          </p:nvPr>
        </p:nvSpPr>
        <p:spPr>
          <a:xfrm>
            <a:off x="1858700" y="3588658"/>
            <a:ext cx="5361300" cy="52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Class 5- July 21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Google Shape;181;p22"/>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Owning Feelings</a:t>
            </a:r>
            <a:endParaRPr sz="4500"/>
          </a:p>
        </p:txBody>
      </p:sp>
      <p:sp>
        <p:nvSpPr>
          <p:cNvPr id="182" name="Google Shape;182;p22"/>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Use “I” statements</a:t>
            </a:r>
            <a:endParaRPr sz="2000"/>
          </a:p>
          <a:p>
            <a:pPr indent="-355600" lvl="0" marL="457200" rtl="0" algn="l">
              <a:spcBef>
                <a:spcPts val="0"/>
              </a:spcBef>
              <a:spcAft>
                <a:spcPts val="0"/>
              </a:spcAft>
              <a:buSzPts val="2000"/>
              <a:buChar char="★"/>
            </a:pPr>
            <a:r>
              <a:rPr lang="en" sz="2000"/>
              <a:t>Helps create a bond between the client and crisis worker</a:t>
            </a:r>
            <a:endParaRPr sz="2000"/>
          </a:p>
          <a:p>
            <a:pPr indent="-355600" lvl="0" marL="457200" rtl="0" algn="l">
              <a:spcBef>
                <a:spcPts val="0"/>
              </a:spcBef>
              <a:spcAft>
                <a:spcPts val="0"/>
              </a:spcAft>
              <a:buSzPts val="2000"/>
              <a:buChar char="★"/>
            </a:pPr>
            <a:r>
              <a:rPr lang="en" sz="2000"/>
              <a:t>Avoid disowning feelings of confusion or frustration</a:t>
            </a:r>
            <a:endParaRPr sz="2000"/>
          </a:p>
          <a:p>
            <a:pPr indent="-355600" lvl="0" marL="457200" rtl="0" algn="l">
              <a:spcBef>
                <a:spcPts val="0"/>
              </a:spcBef>
              <a:spcAft>
                <a:spcPts val="0"/>
              </a:spcAft>
              <a:buSzPts val="2000"/>
              <a:buChar char="★"/>
            </a:pPr>
            <a:r>
              <a:rPr lang="en" sz="2000"/>
              <a:t>Convey understanding (i.e- I understand…”)</a:t>
            </a:r>
            <a:endParaRPr sz="2000"/>
          </a:p>
          <a:p>
            <a:pPr indent="-355600" lvl="0" marL="457200" rtl="0" algn="l">
              <a:spcBef>
                <a:spcPts val="0"/>
              </a:spcBef>
              <a:spcAft>
                <a:spcPts val="0"/>
              </a:spcAft>
              <a:buSzPts val="2000"/>
              <a:buChar char="★"/>
            </a:pPr>
            <a:r>
              <a:rPr lang="en" sz="2000"/>
              <a:t>Use I statements to help  set limits to maintain personal safety</a:t>
            </a:r>
            <a:endParaRPr sz="2000"/>
          </a:p>
          <a:p>
            <a:pPr indent="-355600" lvl="0" marL="457200" rtl="0" algn="l">
              <a:spcBef>
                <a:spcPts val="0"/>
              </a:spcBef>
              <a:spcAft>
                <a:spcPts val="0"/>
              </a:spcAft>
              <a:buSzPts val="2000"/>
              <a:buChar char="★"/>
            </a:pPr>
            <a:r>
              <a:rPr lang="en" sz="2000"/>
              <a:t>Use “we” statements to help join the client and get buy in</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3"/>
          <p:cNvSpPr txBox="1"/>
          <p:nvPr>
            <p:ph idx="1" type="body"/>
          </p:nvPr>
        </p:nvSpPr>
        <p:spPr>
          <a:xfrm>
            <a:off x="1385850" y="3713100"/>
            <a:ext cx="6372300" cy="641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000"/>
              <a:t>Let’s practice some owning  statements</a:t>
            </a:r>
            <a:endParaRPr sz="2000"/>
          </a:p>
        </p:txBody>
      </p:sp>
      <p:pic>
        <p:nvPicPr>
          <p:cNvPr id="188" name="Google Shape;188;p23"/>
          <p:cNvPicPr preferRelativeResize="0"/>
          <p:nvPr/>
        </p:nvPicPr>
        <p:blipFill>
          <a:blip r:embed="rId3">
            <a:alphaModFix/>
          </a:blip>
          <a:stretch>
            <a:fillRect/>
          </a:stretch>
        </p:blipFill>
        <p:spPr>
          <a:xfrm>
            <a:off x="3149925" y="910375"/>
            <a:ext cx="2559053" cy="255905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Facilitative Listening</a:t>
            </a:r>
            <a:endParaRPr sz="4500"/>
          </a:p>
        </p:txBody>
      </p:sp>
      <p:sp>
        <p:nvSpPr>
          <p:cNvPr id="194" name="Google Shape;194;p24"/>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Really listen to the client</a:t>
            </a:r>
            <a:endParaRPr sz="1700"/>
          </a:p>
          <a:p>
            <a:pPr indent="-336550" lvl="1" marL="914400" rtl="0" algn="l">
              <a:spcBef>
                <a:spcPts val="0"/>
              </a:spcBef>
              <a:spcAft>
                <a:spcPts val="0"/>
              </a:spcAft>
              <a:buSzPts val="1700"/>
              <a:buChar char="○"/>
            </a:pPr>
            <a:r>
              <a:rPr lang="en" sz="1700"/>
              <a:t>Focus entirely on them</a:t>
            </a:r>
            <a:endParaRPr sz="1700"/>
          </a:p>
          <a:p>
            <a:pPr indent="-336550" lvl="1" marL="914400" rtl="0" algn="l">
              <a:spcBef>
                <a:spcPts val="0"/>
              </a:spcBef>
              <a:spcAft>
                <a:spcPts val="0"/>
              </a:spcAft>
              <a:buSzPts val="1700"/>
              <a:buChar char="○"/>
            </a:pPr>
            <a:r>
              <a:rPr lang="en" sz="1700"/>
              <a:t>Attend to both the verbal and </a:t>
            </a:r>
            <a:r>
              <a:rPr lang="en" sz="1700"/>
              <a:t>nonverbal</a:t>
            </a:r>
            <a:r>
              <a:rPr lang="en" sz="1700"/>
              <a:t> </a:t>
            </a:r>
            <a:r>
              <a:rPr lang="en" sz="1700"/>
              <a:t>messages</a:t>
            </a:r>
            <a:r>
              <a:rPr lang="en" sz="1700"/>
              <a:t> they are sending</a:t>
            </a:r>
            <a:endParaRPr sz="1700"/>
          </a:p>
          <a:p>
            <a:pPr indent="-336550" lvl="1" marL="914400" rtl="0" algn="l">
              <a:spcBef>
                <a:spcPts val="0"/>
              </a:spcBef>
              <a:spcAft>
                <a:spcPts val="0"/>
              </a:spcAft>
              <a:buSzPts val="1700"/>
              <a:buChar char="○"/>
            </a:pPr>
            <a:r>
              <a:rPr lang="en" sz="1700"/>
              <a:t>Make initial owning statements that express </a:t>
            </a:r>
            <a:r>
              <a:rPr lang="en" sz="1700"/>
              <a:t>exactly</a:t>
            </a:r>
            <a:r>
              <a:rPr lang="en" sz="1700"/>
              <a:t> what the worker is going to do</a:t>
            </a:r>
            <a:endParaRPr sz="1700"/>
          </a:p>
          <a:p>
            <a:pPr indent="-336550" lvl="2" marL="1371600" rtl="0" algn="l">
              <a:spcBef>
                <a:spcPts val="0"/>
              </a:spcBef>
              <a:spcAft>
                <a:spcPts val="0"/>
              </a:spcAft>
              <a:buSzPts val="1700"/>
              <a:buChar char="■"/>
            </a:pPr>
            <a:r>
              <a:rPr lang="en" sz="1700"/>
              <a:t>Also called predispositioning statements</a:t>
            </a:r>
            <a:endParaRPr sz="1700"/>
          </a:p>
          <a:p>
            <a:pPr indent="-336550" lvl="1" marL="914400" rtl="0" algn="l">
              <a:spcBef>
                <a:spcPts val="0"/>
              </a:spcBef>
              <a:spcAft>
                <a:spcPts val="0"/>
              </a:spcAft>
              <a:buSzPts val="1700"/>
              <a:buChar char="○"/>
            </a:pPr>
            <a:r>
              <a:rPr lang="en" sz="1700"/>
              <a:t>Helps the client expand their view of what is going on and the full impact of the crisis</a:t>
            </a:r>
            <a:endParaRPr sz="1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9 Basic Strategies of Crisis Intervention</a:t>
            </a:r>
            <a:endParaRPr/>
          </a:p>
        </p:txBody>
      </p:sp>
      <p:sp>
        <p:nvSpPr>
          <p:cNvPr id="200" name="Google Shape;200;p25"/>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Create awareness- helping them understand thoughts, feelings and behaviors that freeze their ability to react/respond to the crisis</a:t>
            </a:r>
            <a:endParaRPr sz="1600"/>
          </a:p>
          <a:p>
            <a:pPr indent="-330200" lvl="0" marL="457200" rtl="0" algn="l">
              <a:spcBef>
                <a:spcPts val="0"/>
              </a:spcBef>
              <a:spcAft>
                <a:spcPts val="0"/>
              </a:spcAft>
              <a:buSzPts val="1600"/>
              <a:buAutoNum type="arabicPeriod"/>
            </a:pPr>
            <a:r>
              <a:rPr lang="en" sz="1600"/>
              <a:t>Allow catharsis- simply letting the client talk, cry, swear, rant, rave, mourn or vent feelings</a:t>
            </a:r>
            <a:endParaRPr sz="1600"/>
          </a:p>
          <a:p>
            <a:pPr indent="-330200" lvl="0" marL="457200" rtl="0" algn="l">
              <a:spcBef>
                <a:spcPts val="0"/>
              </a:spcBef>
              <a:spcAft>
                <a:spcPts val="0"/>
              </a:spcAft>
              <a:buSzPts val="1600"/>
              <a:buAutoNum type="arabicPeriod"/>
            </a:pPr>
            <a:r>
              <a:rPr lang="en" sz="1600"/>
              <a:t>Providing support- validation that reactions are “common” instead of “normal”</a:t>
            </a:r>
            <a:endParaRPr sz="1600"/>
          </a:p>
          <a:p>
            <a:pPr indent="-330200" lvl="0" marL="457200" rtl="0" algn="l">
              <a:spcBef>
                <a:spcPts val="0"/>
              </a:spcBef>
              <a:spcAft>
                <a:spcPts val="0"/>
              </a:spcAft>
              <a:buSzPts val="1600"/>
              <a:buAutoNum type="arabicPeriod"/>
            </a:pPr>
            <a:r>
              <a:rPr lang="en" sz="1600"/>
              <a:t>Promoting expansion- help open up tunnel vision by stepping back, reframing the problem and gaining perspective</a:t>
            </a:r>
            <a:endParaRPr sz="1600"/>
          </a:p>
          <a:p>
            <a:pPr indent="-330200" lvl="0" marL="457200" rtl="0" algn="l">
              <a:spcBef>
                <a:spcPts val="0"/>
              </a:spcBef>
              <a:spcAft>
                <a:spcPts val="0"/>
              </a:spcAft>
              <a:buSzPts val="1600"/>
              <a:buAutoNum type="arabicPeriod"/>
            </a:pPr>
            <a:r>
              <a:rPr lang="en" sz="1600"/>
              <a:t>Emphasizing focus- helping them narrow down/ focus in on what is needed </a:t>
            </a:r>
            <a:endParaRPr sz="1600"/>
          </a:p>
          <a:p>
            <a:pPr indent="0" lvl="0" marL="457200" rtl="0" algn="l">
              <a:spcBef>
                <a:spcPts val="1600"/>
              </a:spcBef>
              <a:spcAft>
                <a:spcPts val="1600"/>
              </a:spcAft>
              <a:buNone/>
            </a:pPr>
            <a:r>
              <a:t/>
            </a:r>
            <a:endParaRPr sz="16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26"/>
          <p:cNvSpPr txBox="1"/>
          <p:nvPr>
            <p:ph idx="1" type="body"/>
          </p:nvPr>
        </p:nvSpPr>
        <p:spPr>
          <a:xfrm>
            <a:off x="565000" y="1800200"/>
            <a:ext cx="7824000" cy="21531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6"/>
            </a:pPr>
            <a:r>
              <a:rPr lang="en" sz="2000"/>
              <a:t>Providing guidance- education and referrals </a:t>
            </a:r>
            <a:endParaRPr sz="2000"/>
          </a:p>
          <a:p>
            <a:pPr indent="-355600" lvl="0" marL="457200" rtl="0" algn="l">
              <a:spcBef>
                <a:spcPts val="0"/>
              </a:spcBef>
              <a:spcAft>
                <a:spcPts val="0"/>
              </a:spcAft>
              <a:buSzPts val="2000"/>
              <a:buAutoNum type="arabicPeriod" startAt="6"/>
            </a:pPr>
            <a:r>
              <a:rPr lang="en" sz="2000"/>
              <a:t>Promoting mobilization- develop coping and problem solving skills</a:t>
            </a:r>
            <a:endParaRPr sz="2000"/>
          </a:p>
          <a:p>
            <a:pPr indent="-355600" lvl="0" marL="457200" rtl="0" algn="l">
              <a:spcBef>
                <a:spcPts val="0"/>
              </a:spcBef>
              <a:spcAft>
                <a:spcPts val="0"/>
              </a:spcAft>
              <a:buSzPts val="2000"/>
              <a:buAutoNum type="arabicPeriod" startAt="6"/>
            </a:pPr>
            <a:r>
              <a:rPr lang="en" sz="2000"/>
              <a:t>Implementing order- organize and prioritize problems</a:t>
            </a:r>
            <a:endParaRPr sz="2000"/>
          </a:p>
          <a:p>
            <a:pPr indent="-355600" lvl="0" marL="457200" rtl="0" algn="l">
              <a:spcBef>
                <a:spcPts val="0"/>
              </a:spcBef>
              <a:spcAft>
                <a:spcPts val="0"/>
              </a:spcAft>
              <a:buSzPts val="2000"/>
              <a:buAutoNum type="arabicPeriod" startAt="6"/>
            </a:pPr>
            <a:r>
              <a:rPr lang="en" sz="2000"/>
              <a:t>Providing protection- protecting them from engaging in harm (psychological and physical) to themselves and others</a:t>
            </a:r>
            <a:endParaRPr sz="2000"/>
          </a:p>
          <a:p>
            <a:pPr indent="0" lvl="0" marL="0" rtl="0" algn="l">
              <a:spcBef>
                <a:spcPts val="1600"/>
              </a:spcBef>
              <a:spcAft>
                <a:spcPts val="1600"/>
              </a:spcAft>
              <a:buNone/>
            </a:pPr>
            <a:r>
              <a:t/>
            </a:r>
            <a:endParaRPr sz="1600"/>
          </a:p>
        </p:txBody>
      </p:sp>
      <p:sp>
        <p:nvSpPr>
          <p:cNvPr id="206" name="Google Shape;206;p26"/>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9 Basic Strategies of Crisis Intervention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27"/>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and Reflective Questions</a:t>
            </a:r>
            <a:endParaRPr/>
          </a:p>
        </p:txBody>
      </p:sp>
      <p:sp>
        <p:nvSpPr>
          <p:cNvPr id="212" name="Google Shape;212;p27"/>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rgbClr val="1155CC"/>
                </a:solidFill>
                <a:hlinkClick r:id="rId3"/>
              </a:rPr>
              <a:t>https://ng.cengage.com/static/nb/ui/evo/index.html?eISBN=9781305860421&amp;snapshotId=1844153&amp;id=851902687&amp;</a:t>
            </a:r>
            <a:endParaRPr sz="1800">
              <a:solidFill>
                <a:srgbClr val="000000"/>
              </a:solidFill>
            </a:endParaRPr>
          </a:p>
          <a:p>
            <a:pPr indent="-342900" lvl="0" marL="457200" rtl="0" algn="l">
              <a:spcBef>
                <a:spcPts val="0"/>
              </a:spcBef>
              <a:spcAft>
                <a:spcPts val="0"/>
              </a:spcAft>
              <a:buClr>
                <a:srgbClr val="000000"/>
              </a:buClr>
              <a:buSzPts val="1800"/>
              <a:buAutoNum type="arabicPeriod"/>
            </a:pPr>
            <a:r>
              <a:rPr lang="en" sz="1800">
                <a:solidFill>
                  <a:srgbClr val="000000"/>
                </a:solidFill>
              </a:rPr>
              <a:t>What are some techniques to phrase questions that elicit specific and detailed information?</a:t>
            </a:r>
            <a:endParaRPr sz="1800">
              <a:solidFill>
                <a:srgbClr val="000000"/>
              </a:solidFill>
            </a:endParaRPr>
          </a:p>
          <a:p>
            <a:pPr indent="-342900" lvl="0" marL="457200" rtl="0" algn="l">
              <a:spcBef>
                <a:spcPts val="0"/>
              </a:spcBef>
              <a:spcAft>
                <a:spcPts val="0"/>
              </a:spcAft>
              <a:buClr>
                <a:srgbClr val="000000"/>
              </a:buClr>
              <a:buSzPts val="1800"/>
              <a:buAutoNum type="arabicPeriod"/>
            </a:pPr>
            <a:r>
              <a:rPr lang="en" sz="1800">
                <a:solidFill>
                  <a:srgbClr val="000000"/>
                </a:solidFill>
              </a:rPr>
              <a:t>What facts do you need to obtain from Jerry early on in your interview?</a:t>
            </a:r>
            <a:endParaRPr sz="1800">
              <a:solidFill>
                <a:srgbClr val="000000"/>
              </a:solidFill>
            </a:endParaRPr>
          </a:p>
          <a:p>
            <a:pPr indent="-342900" lvl="0" marL="457200" rtl="0" algn="l">
              <a:spcBef>
                <a:spcPts val="0"/>
              </a:spcBef>
              <a:spcAft>
                <a:spcPts val="0"/>
              </a:spcAft>
              <a:buClr>
                <a:srgbClr val="000000"/>
              </a:buClr>
              <a:buSzPts val="1800"/>
              <a:buAutoNum type="arabicPeriod"/>
            </a:pPr>
            <a:r>
              <a:rPr lang="en" sz="1800">
                <a:solidFill>
                  <a:srgbClr val="000000"/>
                </a:solidFill>
              </a:rPr>
              <a:t>Describe Jerry’s emotional state. What challenges does her state present in assessing the situation?</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Google Shape;217;p2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Human Growth</a:t>
            </a:r>
            <a:endParaRPr sz="4500"/>
          </a:p>
        </p:txBody>
      </p:sp>
      <p:sp>
        <p:nvSpPr>
          <p:cNvPr id="218" name="Google Shape;218;p28"/>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300"/>
              <a:t>We facilitate client growth by showing:</a:t>
            </a:r>
            <a:endParaRPr sz="3300"/>
          </a:p>
          <a:p>
            <a:pPr indent="-438150" lvl="0" marL="457200" rtl="0" algn="l">
              <a:spcBef>
                <a:spcPts val="1600"/>
              </a:spcBef>
              <a:spcAft>
                <a:spcPts val="0"/>
              </a:spcAft>
              <a:buSzPts val="3300"/>
              <a:buChar char="★"/>
            </a:pPr>
            <a:r>
              <a:rPr lang="en" sz="3300"/>
              <a:t>Empathy</a:t>
            </a:r>
            <a:endParaRPr sz="3300"/>
          </a:p>
          <a:p>
            <a:pPr indent="-438150" lvl="0" marL="457200" rtl="0" algn="l">
              <a:spcBef>
                <a:spcPts val="0"/>
              </a:spcBef>
              <a:spcAft>
                <a:spcPts val="0"/>
              </a:spcAft>
              <a:buSzPts val="3300"/>
              <a:buChar char="★"/>
            </a:pPr>
            <a:r>
              <a:rPr lang="en" sz="3300"/>
              <a:t>Genuineness</a:t>
            </a:r>
            <a:endParaRPr sz="3300"/>
          </a:p>
          <a:p>
            <a:pPr indent="-438150" lvl="0" marL="457200" rtl="0" algn="l">
              <a:spcBef>
                <a:spcPts val="0"/>
              </a:spcBef>
              <a:spcAft>
                <a:spcPts val="0"/>
              </a:spcAft>
              <a:buSzPts val="3300"/>
              <a:buChar char="★"/>
            </a:pPr>
            <a:r>
              <a:rPr lang="en" sz="3300"/>
              <a:t>Acceptance </a:t>
            </a:r>
            <a:endParaRPr sz="33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29"/>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Empathy</a:t>
            </a:r>
            <a:endParaRPr sz="4500"/>
          </a:p>
        </p:txBody>
      </p:sp>
      <p:sp>
        <p:nvSpPr>
          <p:cNvPr id="224" name="Google Shape;224;p29"/>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SzPts val="3000"/>
              <a:buChar char="★"/>
            </a:pPr>
            <a:r>
              <a:rPr lang="en" sz="3000"/>
              <a:t>Empathy vs Sympathy</a:t>
            </a:r>
            <a:endParaRPr sz="3000"/>
          </a:p>
          <a:p>
            <a:pPr indent="-419100" lvl="1" marL="914400" rtl="0" algn="l">
              <a:spcBef>
                <a:spcPts val="0"/>
              </a:spcBef>
              <a:spcAft>
                <a:spcPts val="0"/>
              </a:spcAft>
              <a:buSzPts val="3000"/>
              <a:buChar char="○"/>
            </a:pPr>
            <a:r>
              <a:rPr lang="en" sz="3000"/>
              <a:t>Sympathy is essentially taking on the other person’s problems and feelings rather than fully understanding them</a:t>
            </a:r>
            <a:endParaRPr sz="3000"/>
          </a:p>
          <a:p>
            <a:pPr indent="-419100" lvl="0" marL="457200" rtl="0" algn="l">
              <a:spcBef>
                <a:spcPts val="0"/>
              </a:spcBef>
              <a:spcAft>
                <a:spcPts val="0"/>
              </a:spcAft>
              <a:buSzPts val="3000"/>
              <a:buChar char="★"/>
            </a:pPr>
            <a:r>
              <a:rPr lang="en" sz="3000"/>
              <a:t>What is empathy and sympathy to you?</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30"/>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Genuineness</a:t>
            </a:r>
            <a:r>
              <a:rPr lang="en"/>
              <a:t>	</a:t>
            </a:r>
            <a:endParaRPr/>
          </a:p>
        </p:txBody>
      </p:sp>
      <p:sp>
        <p:nvSpPr>
          <p:cNvPr id="230" name="Google Shape;230;p30"/>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Be role free</a:t>
            </a:r>
            <a:endParaRPr sz="2100"/>
          </a:p>
          <a:p>
            <a:pPr indent="-361950" lvl="0" marL="457200" rtl="0" algn="l">
              <a:spcBef>
                <a:spcPts val="0"/>
              </a:spcBef>
              <a:spcAft>
                <a:spcPts val="0"/>
              </a:spcAft>
              <a:buSzPts val="2100"/>
              <a:buChar char="★"/>
            </a:pPr>
            <a:r>
              <a:rPr lang="en" sz="2100"/>
              <a:t>Be spontaneous: don’t always plan what you will say or how you will react, don’t have a script in your mind</a:t>
            </a:r>
            <a:endParaRPr sz="2100"/>
          </a:p>
          <a:p>
            <a:pPr indent="-361950" lvl="0" marL="457200" rtl="0" algn="l">
              <a:spcBef>
                <a:spcPts val="0"/>
              </a:spcBef>
              <a:spcAft>
                <a:spcPts val="0"/>
              </a:spcAft>
              <a:buSzPts val="2100"/>
              <a:buChar char="★"/>
            </a:pPr>
            <a:r>
              <a:rPr lang="en" sz="2100"/>
              <a:t>Be non-defensive: this isn’t about you</a:t>
            </a:r>
            <a:endParaRPr sz="2100"/>
          </a:p>
          <a:p>
            <a:pPr indent="-361950" lvl="0" marL="457200" rtl="0" algn="l">
              <a:spcBef>
                <a:spcPts val="0"/>
              </a:spcBef>
              <a:spcAft>
                <a:spcPts val="0"/>
              </a:spcAft>
              <a:buSzPts val="2100"/>
              <a:buChar char="★"/>
            </a:pPr>
            <a:r>
              <a:rPr lang="en" sz="2100"/>
              <a:t>Be consistent: don’t think one thing and tell the client another </a:t>
            </a:r>
            <a:endParaRPr sz="2100"/>
          </a:p>
          <a:p>
            <a:pPr indent="-361950" lvl="0" marL="457200" rtl="0" algn="l">
              <a:spcBef>
                <a:spcPts val="0"/>
              </a:spcBef>
              <a:spcAft>
                <a:spcPts val="0"/>
              </a:spcAft>
              <a:buSzPts val="2100"/>
              <a:buChar char="★"/>
            </a:pPr>
            <a:r>
              <a:rPr lang="en" sz="2100"/>
              <a:t>Be a sharer of self: self-disclosure </a:t>
            </a:r>
            <a:endParaRPr sz="2100"/>
          </a:p>
          <a:p>
            <a:pPr indent="-342900" lvl="1" marL="914400" rtl="0" algn="l">
              <a:spcBef>
                <a:spcPts val="0"/>
              </a:spcBef>
              <a:spcAft>
                <a:spcPts val="0"/>
              </a:spcAft>
              <a:buSzPts val="1800"/>
              <a:buChar char="○"/>
            </a:pPr>
            <a:r>
              <a:rPr lang="en" sz="2100"/>
              <a:t>What is </a:t>
            </a:r>
            <a:r>
              <a:rPr lang="en" sz="2100"/>
              <a:t>appropriate</a:t>
            </a:r>
            <a:r>
              <a:rPr lang="en" sz="2100"/>
              <a:t> self-disclosure?</a:t>
            </a:r>
            <a:r>
              <a:rPr lang="en" sz="1800"/>
              <a:t> </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Google Shape;235;p3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Acceptance</a:t>
            </a:r>
            <a:endParaRPr sz="4500"/>
          </a:p>
        </p:txBody>
      </p:sp>
      <p:sp>
        <p:nvSpPr>
          <p:cNvPr id="236" name="Google Shape;236;p31"/>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Complete acceptance and unconditional positive regard </a:t>
            </a:r>
            <a:endParaRPr sz="2200"/>
          </a:p>
          <a:p>
            <a:pPr indent="-368300" lvl="0" marL="457200" rtl="0" algn="l">
              <a:spcBef>
                <a:spcPts val="0"/>
              </a:spcBef>
              <a:spcAft>
                <a:spcPts val="0"/>
              </a:spcAft>
              <a:buSzPts val="2200"/>
              <a:buChar char="★"/>
            </a:pPr>
            <a:r>
              <a:rPr lang="en" sz="2200"/>
              <a:t>Go beyond the client’s personal qualities, beliefs, problems, situations, or crises</a:t>
            </a:r>
            <a:endParaRPr sz="2200"/>
          </a:p>
          <a:p>
            <a:pPr indent="-368300" lvl="0" marL="457200" rtl="0" algn="l">
              <a:spcBef>
                <a:spcPts val="0"/>
              </a:spcBef>
              <a:spcAft>
                <a:spcPts val="0"/>
              </a:spcAft>
              <a:buSzPts val="2200"/>
              <a:buChar char="★"/>
            </a:pPr>
            <a:r>
              <a:rPr lang="en" sz="2200"/>
              <a:t>Prioritize the client even when they are speaking or </a:t>
            </a:r>
            <a:r>
              <a:rPr lang="en" sz="2200"/>
              <a:t>behaving</a:t>
            </a:r>
            <a:r>
              <a:rPr lang="en" sz="2200"/>
              <a:t> in a way that goes against your personal values and beliefs </a:t>
            </a:r>
            <a:endParaRPr sz="2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4"/>
          <p:cNvSpPr txBox="1"/>
          <p:nvPr>
            <p:ph idx="1" type="body"/>
          </p:nvPr>
        </p:nvSpPr>
        <p:spPr>
          <a:xfrm>
            <a:off x="819150" y="722350"/>
            <a:ext cx="7505700" cy="37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Homework #2 due in class today- thoughts and feedback about the assignment?</a:t>
            </a:r>
            <a:endParaRPr sz="1800"/>
          </a:p>
          <a:p>
            <a:pPr indent="0" lvl="0" marL="0" rtl="0" algn="l">
              <a:spcBef>
                <a:spcPts val="1600"/>
              </a:spcBef>
              <a:spcAft>
                <a:spcPts val="1600"/>
              </a:spcAft>
              <a:buNone/>
            </a:pPr>
            <a:r>
              <a:t/>
            </a:r>
            <a:endParaRPr sz="1800"/>
          </a:p>
        </p:txBody>
      </p:sp>
      <p:pic>
        <p:nvPicPr>
          <p:cNvPr id="135" name="Google Shape;135;p14"/>
          <p:cNvPicPr preferRelativeResize="0"/>
          <p:nvPr/>
        </p:nvPicPr>
        <p:blipFill>
          <a:blip r:embed="rId3">
            <a:alphaModFix/>
          </a:blip>
          <a:stretch>
            <a:fillRect/>
          </a:stretch>
        </p:blipFill>
        <p:spPr>
          <a:xfrm>
            <a:off x="2931694" y="1274775"/>
            <a:ext cx="3280625" cy="32083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32"/>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Using Skills in the Field </a:t>
            </a:r>
            <a:endParaRPr sz="4500"/>
          </a:p>
        </p:txBody>
      </p:sp>
      <p:sp>
        <p:nvSpPr>
          <p:cNvPr id="242" name="Google Shape;242;p32"/>
          <p:cNvSpPr txBox="1"/>
          <p:nvPr>
            <p:ph idx="1" type="body"/>
          </p:nvPr>
        </p:nvSpPr>
        <p:spPr>
          <a:xfrm>
            <a:off x="353700" y="1800200"/>
            <a:ext cx="8436600" cy="2448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Introduce yourself non-threateningly</a:t>
            </a:r>
            <a:endParaRPr sz="1800"/>
          </a:p>
          <a:p>
            <a:pPr indent="-342900" lvl="0" marL="457200" rtl="0" algn="l">
              <a:spcBef>
                <a:spcPts val="0"/>
              </a:spcBef>
              <a:spcAft>
                <a:spcPts val="0"/>
              </a:spcAft>
              <a:buSzPts val="1800"/>
              <a:buChar char="★"/>
            </a:pPr>
            <a:r>
              <a:rPr lang="en" sz="1800"/>
              <a:t>Obtain the client’s name- and use their name</a:t>
            </a:r>
            <a:endParaRPr sz="1800"/>
          </a:p>
          <a:p>
            <a:pPr indent="-342900" lvl="0" marL="457200" rtl="0" algn="l">
              <a:spcBef>
                <a:spcPts val="0"/>
              </a:spcBef>
              <a:spcAft>
                <a:spcPts val="0"/>
              </a:spcAft>
              <a:buSzPts val="1800"/>
              <a:buChar char="★"/>
            </a:pPr>
            <a:r>
              <a:rPr lang="en" sz="1800"/>
              <a:t>Express your </a:t>
            </a:r>
            <a:r>
              <a:rPr lang="en" sz="1800"/>
              <a:t>observations</a:t>
            </a:r>
            <a:r>
              <a:rPr lang="en" sz="1800"/>
              <a:t> about the client’s affect, behaviors and </a:t>
            </a:r>
            <a:r>
              <a:rPr lang="en" sz="1800"/>
              <a:t>cognitions</a:t>
            </a:r>
            <a:endParaRPr sz="1800"/>
          </a:p>
          <a:p>
            <a:pPr indent="-342900" lvl="0" marL="457200" rtl="0" algn="l">
              <a:spcBef>
                <a:spcPts val="0"/>
              </a:spcBef>
              <a:spcAft>
                <a:spcPts val="0"/>
              </a:spcAft>
              <a:buSzPts val="1800"/>
              <a:buChar char="★"/>
            </a:pPr>
            <a:r>
              <a:rPr lang="en" sz="1800"/>
              <a:t>Summarize your data about the situation for feedback from the client</a:t>
            </a:r>
            <a:endParaRPr sz="1800"/>
          </a:p>
          <a:p>
            <a:pPr indent="0" lvl="0" marL="457200" rtl="0" algn="ctr">
              <a:spcBef>
                <a:spcPts val="1600"/>
              </a:spcBef>
              <a:spcAft>
                <a:spcPts val="0"/>
              </a:spcAft>
              <a:buNone/>
            </a:pPr>
            <a:r>
              <a:rPr b="1" lang="en" sz="2400"/>
              <a:t>Role play! </a:t>
            </a:r>
            <a:endParaRPr b="1" sz="2400"/>
          </a:p>
          <a:p>
            <a:pPr indent="0" lvl="0" marL="457200" rtl="0" algn="l">
              <a:spcBef>
                <a:spcPts val="1600"/>
              </a:spcBef>
              <a:spcAft>
                <a:spcPts val="1600"/>
              </a:spcAft>
              <a:buNone/>
            </a:pPr>
            <a:r>
              <a:rPr lang="en" sz="1800"/>
              <a:t>You are working in a local clinic. Steve is in crisis- he just lost his job, his girlfriend left him and he’s afraid he will be homeless. He’s been pacing in the clinic, talking to himself, rubbing his head and clearly is distraught.</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33"/>
          <p:cNvSpPr txBox="1"/>
          <p:nvPr>
            <p:ph idx="1" type="body"/>
          </p:nvPr>
        </p:nvSpPr>
        <p:spPr>
          <a:xfrm>
            <a:off x="819150" y="802375"/>
            <a:ext cx="7505700" cy="3636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600"/>
              <a:t>The crisis worker’s level of involvement is on a continuum ranging from:</a:t>
            </a:r>
            <a:endParaRPr sz="2600"/>
          </a:p>
          <a:p>
            <a:pPr indent="0" lvl="0" marL="0" rtl="0" algn="ctr">
              <a:spcBef>
                <a:spcPts val="1600"/>
              </a:spcBef>
              <a:spcAft>
                <a:spcPts val="1600"/>
              </a:spcAft>
              <a:buNone/>
            </a:pPr>
            <a:r>
              <a:rPr lang="en" sz="2600"/>
              <a:t>	Directive → Collaborative → Nondirective</a:t>
            </a:r>
            <a:endParaRPr sz="2600"/>
          </a:p>
        </p:txBody>
      </p:sp>
      <p:pic>
        <p:nvPicPr>
          <p:cNvPr id="248" name="Google Shape;248;p33"/>
          <p:cNvPicPr preferRelativeResize="0"/>
          <p:nvPr/>
        </p:nvPicPr>
        <p:blipFill>
          <a:blip r:embed="rId3">
            <a:alphaModFix/>
          </a:blip>
          <a:stretch>
            <a:fillRect/>
          </a:stretch>
        </p:blipFill>
        <p:spPr>
          <a:xfrm>
            <a:off x="3162525" y="2752738"/>
            <a:ext cx="2705100" cy="16859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3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Directive Counseling </a:t>
            </a:r>
            <a:endParaRPr sz="4500"/>
          </a:p>
        </p:txBody>
      </p:sp>
      <p:sp>
        <p:nvSpPr>
          <p:cNvPr id="254" name="Google Shape;254;p34"/>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Used in the beginning when the client is immobile and can’t cope</a:t>
            </a:r>
            <a:endParaRPr sz="2000"/>
          </a:p>
          <a:p>
            <a:pPr indent="-355600" lvl="0" marL="457200" rtl="0" algn="l">
              <a:spcBef>
                <a:spcPts val="0"/>
              </a:spcBef>
              <a:spcAft>
                <a:spcPts val="0"/>
              </a:spcAft>
              <a:buSzPts val="2000"/>
              <a:buChar char="★"/>
            </a:pPr>
            <a:r>
              <a:rPr lang="en" sz="2000"/>
              <a:t>“I” approach to crisis intervention</a:t>
            </a:r>
            <a:endParaRPr sz="2000"/>
          </a:p>
          <a:p>
            <a:pPr indent="-355600" lvl="0" marL="457200" rtl="0" algn="l">
              <a:spcBef>
                <a:spcPts val="0"/>
              </a:spcBef>
              <a:spcAft>
                <a:spcPts val="0"/>
              </a:spcAft>
              <a:buSzPts val="2000"/>
              <a:buChar char="★"/>
            </a:pPr>
            <a:r>
              <a:rPr lang="en" sz="2000"/>
              <a:t>Crisis worker is doing most of the work</a:t>
            </a:r>
            <a:endParaRPr sz="2000"/>
          </a:p>
          <a:p>
            <a:pPr indent="-342900" lvl="1" marL="914400" rtl="0" algn="l">
              <a:spcBef>
                <a:spcPts val="0"/>
              </a:spcBef>
              <a:spcAft>
                <a:spcPts val="0"/>
              </a:spcAft>
              <a:buSzPts val="1800"/>
              <a:buChar char="○"/>
            </a:pPr>
            <a:r>
              <a:rPr lang="en" sz="1800"/>
              <a:t>Defining the problem</a:t>
            </a:r>
            <a:endParaRPr sz="1800"/>
          </a:p>
          <a:p>
            <a:pPr indent="-342900" lvl="1" marL="914400" rtl="0" algn="l">
              <a:spcBef>
                <a:spcPts val="0"/>
              </a:spcBef>
              <a:spcAft>
                <a:spcPts val="0"/>
              </a:spcAft>
              <a:buSzPts val="1800"/>
              <a:buChar char="○"/>
            </a:pPr>
            <a:r>
              <a:rPr lang="en" sz="1800"/>
              <a:t>Exploring alternatives</a:t>
            </a:r>
            <a:endParaRPr sz="1800"/>
          </a:p>
          <a:p>
            <a:pPr indent="-342900" lvl="1" marL="914400" rtl="0" algn="l">
              <a:spcBef>
                <a:spcPts val="0"/>
              </a:spcBef>
              <a:spcAft>
                <a:spcPts val="0"/>
              </a:spcAft>
              <a:buSzPts val="1800"/>
              <a:buChar char="○"/>
            </a:pPr>
            <a:r>
              <a:rPr lang="en" sz="1800"/>
              <a:t>Developing a plan</a:t>
            </a:r>
            <a:endParaRPr sz="1800"/>
          </a:p>
          <a:p>
            <a:pPr indent="-342900" lvl="1" marL="914400" rtl="0" algn="l">
              <a:spcBef>
                <a:spcPts val="0"/>
              </a:spcBef>
              <a:spcAft>
                <a:spcPts val="0"/>
              </a:spcAft>
              <a:buSzPts val="1800"/>
              <a:buChar char="○"/>
            </a:pPr>
            <a:r>
              <a:rPr lang="en" sz="1800"/>
              <a:t>Guiding the client to follow the plan</a:t>
            </a:r>
            <a:endParaRPr sz="1800"/>
          </a:p>
          <a:p>
            <a:pPr indent="-355600" lvl="0" marL="457200" rtl="0" algn="l">
              <a:spcBef>
                <a:spcPts val="0"/>
              </a:spcBef>
              <a:spcAft>
                <a:spcPts val="0"/>
              </a:spcAft>
              <a:buSzPts val="2000"/>
              <a:buChar char="★"/>
            </a:pPr>
            <a:r>
              <a:rPr lang="en" sz="2000"/>
              <a:t>Crisis worker takes control and responsibility for </a:t>
            </a:r>
            <a:r>
              <a:rPr lang="en" sz="2000"/>
              <a:t>the</a:t>
            </a:r>
            <a:r>
              <a:rPr lang="en" sz="2000"/>
              <a:t> situation </a:t>
            </a:r>
            <a:endParaRPr sz="20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sp>
        <p:nvSpPr>
          <p:cNvPr id="259" name="Google Shape;259;p3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Collaborative Counseling </a:t>
            </a:r>
            <a:endParaRPr sz="4500"/>
          </a:p>
        </p:txBody>
      </p:sp>
      <p:sp>
        <p:nvSpPr>
          <p:cNvPr id="260" name="Google Shape;260;p35"/>
          <p:cNvSpPr txBox="1"/>
          <p:nvPr>
            <p:ph idx="1" type="body"/>
          </p:nvPr>
        </p:nvSpPr>
        <p:spPr>
          <a:xfrm>
            <a:off x="819150" y="2134600"/>
            <a:ext cx="3122100" cy="23040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Crisis worker is in partnership with the client</a:t>
            </a:r>
            <a:endParaRPr sz="2100"/>
          </a:p>
          <a:p>
            <a:pPr indent="-361950" lvl="0" marL="457200" rtl="0" algn="l">
              <a:spcBef>
                <a:spcPts val="0"/>
              </a:spcBef>
              <a:spcAft>
                <a:spcPts val="0"/>
              </a:spcAft>
              <a:buSzPts val="2100"/>
              <a:buChar char="★"/>
            </a:pPr>
            <a:r>
              <a:rPr lang="en" sz="2100"/>
              <a:t>“We” approach to crisis intervention</a:t>
            </a:r>
            <a:endParaRPr sz="2100"/>
          </a:p>
          <a:p>
            <a:pPr indent="0" lvl="0" marL="0" rtl="0" algn="l">
              <a:spcBef>
                <a:spcPts val="1600"/>
              </a:spcBef>
              <a:spcAft>
                <a:spcPts val="1600"/>
              </a:spcAft>
              <a:buNone/>
            </a:pPr>
            <a:r>
              <a:t/>
            </a:r>
            <a:endParaRPr sz="2100"/>
          </a:p>
        </p:txBody>
      </p:sp>
      <p:pic>
        <p:nvPicPr>
          <p:cNvPr id="261" name="Google Shape;261;p35"/>
          <p:cNvPicPr preferRelativeResize="0"/>
          <p:nvPr/>
        </p:nvPicPr>
        <p:blipFill>
          <a:blip r:embed="rId3">
            <a:alphaModFix/>
          </a:blip>
          <a:stretch>
            <a:fillRect/>
          </a:stretch>
        </p:blipFill>
        <p:spPr>
          <a:xfrm>
            <a:off x="3941200" y="1659938"/>
            <a:ext cx="4877770" cy="31095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36"/>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Nondirective Counseling </a:t>
            </a:r>
            <a:endParaRPr sz="4500"/>
          </a:p>
        </p:txBody>
      </p:sp>
      <p:sp>
        <p:nvSpPr>
          <p:cNvPr id="267" name="Google Shape;267;p36"/>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Client is able to initiate and follow through with their own action plan</a:t>
            </a:r>
            <a:endParaRPr sz="2100"/>
          </a:p>
          <a:p>
            <a:pPr indent="-349250" lvl="1" marL="914400" rtl="0" algn="l">
              <a:spcBef>
                <a:spcPts val="0"/>
              </a:spcBef>
              <a:spcAft>
                <a:spcPts val="0"/>
              </a:spcAft>
              <a:buSzPts val="1900"/>
              <a:buChar char="○"/>
            </a:pPr>
            <a:r>
              <a:rPr lang="en" sz="1900"/>
              <a:t>They own the problem, have coping mechanisms, plan, action, </a:t>
            </a:r>
            <a:r>
              <a:rPr lang="en" sz="1900"/>
              <a:t>commitment</a:t>
            </a:r>
            <a:r>
              <a:rPr lang="en" sz="1900"/>
              <a:t> and outcomes </a:t>
            </a:r>
            <a:endParaRPr sz="1900"/>
          </a:p>
          <a:p>
            <a:pPr indent="-361950" lvl="0" marL="457200" rtl="0" algn="l">
              <a:spcBef>
                <a:spcPts val="0"/>
              </a:spcBef>
              <a:spcAft>
                <a:spcPts val="0"/>
              </a:spcAft>
              <a:buSzPts val="2100"/>
              <a:buChar char="★"/>
            </a:pPr>
            <a:r>
              <a:rPr lang="en" sz="2100"/>
              <a:t>“You” approach to crisis intervention</a:t>
            </a:r>
            <a:endParaRPr sz="2100"/>
          </a:p>
          <a:p>
            <a:pPr indent="-361950" lvl="0" marL="457200" rtl="0" algn="l">
              <a:spcBef>
                <a:spcPts val="0"/>
              </a:spcBef>
              <a:spcAft>
                <a:spcPts val="0"/>
              </a:spcAft>
              <a:buSzPts val="2100"/>
              <a:buChar char="★"/>
            </a:pPr>
            <a:r>
              <a:rPr lang="en" sz="2100"/>
              <a:t>Goal is to give the client as much control as possible</a:t>
            </a:r>
            <a:endParaRPr sz="2100"/>
          </a:p>
          <a:p>
            <a:pPr indent="-361950" lvl="0" marL="457200" rtl="0" algn="l">
              <a:spcBef>
                <a:spcPts val="0"/>
              </a:spcBef>
              <a:spcAft>
                <a:spcPts val="0"/>
              </a:spcAft>
              <a:buSzPts val="2100"/>
              <a:buChar char="★"/>
            </a:pPr>
            <a:r>
              <a:rPr lang="en" sz="2100"/>
              <a:t>Crisis worker serves as a support person who listens, encourages and reflects </a:t>
            </a:r>
            <a:endParaRPr sz="21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37"/>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Immobile Clients</a:t>
            </a:r>
            <a:endParaRPr sz="4500"/>
          </a:p>
        </p:txBody>
      </p:sp>
      <p:sp>
        <p:nvSpPr>
          <p:cNvPr id="273" name="Google Shape;273;p37"/>
          <p:cNvSpPr txBox="1"/>
          <p:nvPr>
            <p:ph idx="1" type="body"/>
          </p:nvPr>
        </p:nvSpPr>
        <p:spPr>
          <a:xfrm>
            <a:off x="332150" y="1800200"/>
            <a:ext cx="3486000" cy="25056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Needs immediate hospitalization</a:t>
            </a:r>
            <a:endParaRPr sz="1700"/>
          </a:p>
          <a:p>
            <a:pPr indent="-336550" lvl="0" marL="457200" rtl="0" algn="l">
              <a:spcBef>
                <a:spcPts val="0"/>
              </a:spcBef>
              <a:spcAft>
                <a:spcPts val="0"/>
              </a:spcAft>
              <a:buSzPts val="1700"/>
              <a:buChar char="★"/>
            </a:pPr>
            <a:r>
              <a:rPr lang="en" sz="1700"/>
              <a:t>Suffering from severe depression</a:t>
            </a:r>
            <a:endParaRPr sz="1700"/>
          </a:p>
          <a:p>
            <a:pPr indent="-336550" lvl="0" marL="457200" rtl="0" algn="l">
              <a:spcBef>
                <a:spcPts val="0"/>
              </a:spcBef>
              <a:spcAft>
                <a:spcPts val="0"/>
              </a:spcAft>
              <a:buSzPts val="1700"/>
              <a:buChar char="★"/>
            </a:pPr>
            <a:r>
              <a:rPr lang="en" sz="1700"/>
              <a:t>Psychotic episode</a:t>
            </a:r>
            <a:endParaRPr sz="1700"/>
          </a:p>
          <a:p>
            <a:pPr indent="-336550" lvl="0" marL="457200" rtl="0" algn="l">
              <a:spcBef>
                <a:spcPts val="0"/>
              </a:spcBef>
              <a:spcAft>
                <a:spcPts val="0"/>
              </a:spcAft>
              <a:buSzPts val="1700"/>
              <a:buChar char="★"/>
            </a:pPr>
            <a:r>
              <a:rPr lang="en" sz="1700"/>
              <a:t>Severe shock, bereavement or loss</a:t>
            </a:r>
            <a:endParaRPr sz="1700"/>
          </a:p>
          <a:p>
            <a:pPr indent="-336550" lvl="0" marL="457200" rtl="0" algn="l">
              <a:spcBef>
                <a:spcPts val="0"/>
              </a:spcBef>
              <a:spcAft>
                <a:spcPts val="0"/>
              </a:spcAft>
              <a:buSzPts val="1700"/>
              <a:buChar char="★"/>
            </a:pPr>
            <a:r>
              <a:rPr lang="en" sz="1700"/>
              <a:t>Severe anxiety</a:t>
            </a:r>
            <a:endParaRPr sz="1700"/>
          </a:p>
          <a:p>
            <a:pPr indent="-336550" lvl="0" marL="457200" rtl="0" algn="l">
              <a:spcBef>
                <a:spcPts val="0"/>
              </a:spcBef>
              <a:spcAft>
                <a:spcPts val="0"/>
              </a:spcAft>
              <a:buSzPts val="1700"/>
              <a:buChar char="★"/>
            </a:pPr>
            <a:r>
              <a:rPr lang="en" sz="1700"/>
              <a:t>Delusions</a:t>
            </a:r>
            <a:endParaRPr sz="1700"/>
          </a:p>
          <a:p>
            <a:pPr indent="-336550" lvl="0" marL="457200" rtl="0" algn="l">
              <a:spcBef>
                <a:spcPts val="0"/>
              </a:spcBef>
              <a:spcAft>
                <a:spcPts val="0"/>
              </a:spcAft>
              <a:buSzPts val="1700"/>
              <a:buChar char="★"/>
            </a:pPr>
            <a:r>
              <a:rPr lang="en" sz="1700"/>
              <a:t>Danger to self or others</a:t>
            </a:r>
            <a:endParaRPr sz="1700"/>
          </a:p>
        </p:txBody>
      </p:sp>
      <p:pic>
        <p:nvPicPr>
          <p:cNvPr id="274" name="Google Shape;274;p37"/>
          <p:cNvPicPr preferRelativeResize="0"/>
          <p:nvPr/>
        </p:nvPicPr>
        <p:blipFill>
          <a:blip r:embed="rId3">
            <a:alphaModFix/>
          </a:blip>
          <a:stretch>
            <a:fillRect/>
          </a:stretch>
        </p:blipFill>
        <p:spPr>
          <a:xfrm>
            <a:off x="3818150" y="1800200"/>
            <a:ext cx="4972349" cy="27969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sp>
        <p:nvSpPr>
          <p:cNvPr id="279" name="Google Shape;279;p3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Self-Check</a:t>
            </a:r>
            <a:endParaRPr sz="4500"/>
          </a:p>
        </p:txBody>
      </p:sp>
      <p:sp>
        <p:nvSpPr>
          <p:cNvPr id="280" name="Google Shape;280;p38"/>
          <p:cNvSpPr txBox="1"/>
          <p:nvPr>
            <p:ph idx="1" type="body"/>
          </p:nvPr>
        </p:nvSpPr>
        <p:spPr>
          <a:xfrm>
            <a:off x="449050" y="1800200"/>
            <a:ext cx="7505700" cy="27648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Clr>
                <a:srgbClr val="000000"/>
              </a:buClr>
              <a:buSzPts val="1300"/>
              <a:buFont typeface="Arial"/>
              <a:buAutoNum type="arabicPeriod"/>
            </a:pPr>
            <a:r>
              <a:rPr lang="en">
                <a:solidFill>
                  <a:srgbClr val="000000"/>
                </a:solidFill>
                <a:latin typeface="Arial"/>
                <a:ea typeface="Arial"/>
                <a:cs typeface="Arial"/>
                <a:sym typeface="Arial"/>
              </a:rPr>
              <a:t>When he says those hateful things to me, I wish I could die.</a:t>
            </a:r>
            <a:endParaRPr>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Restatement</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Reflection </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Client’s Statement</a:t>
            </a:r>
            <a:endParaRPr>
              <a:solidFill>
                <a:srgbClr val="000000"/>
              </a:solidFill>
              <a:latin typeface="Arial"/>
              <a:ea typeface="Arial"/>
              <a:cs typeface="Arial"/>
              <a:sym typeface="Arial"/>
            </a:endParaRPr>
          </a:p>
          <a:p>
            <a:pPr indent="-311150" lvl="0" marL="457200" rtl="0" algn="l">
              <a:spcBef>
                <a:spcPts val="0"/>
              </a:spcBef>
              <a:spcAft>
                <a:spcPts val="0"/>
              </a:spcAft>
              <a:buClr>
                <a:srgbClr val="000000"/>
              </a:buClr>
              <a:buSzPts val="1300"/>
              <a:buFont typeface="Arial"/>
              <a:buAutoNum type="arabicPeriod"/>
            </a:pPr>
            <a:r>
              <a:rPr lang="en">
                <a:solidFill>
                  <a:srgbClr val="000000"/>
                </a:solidFill>
                <a:latin typeface="Arial"/>
                <a:ea typeface="Arial"/>
                <a:cs typeface="Arial"/>
                <a:sym typeface="Arial"/>
              </a:rPr>
              <a:t>I don’t need her, and I frankly I don’t think I need counseling. She’s the one with problems.</a:t>
            </a:r>
            <a:endParaRPr>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Restatement</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Reflection </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Client’s Statement</a:t>
            </a:r>
            <a:endParaRPr>
              <a:solidFill>
                <a:srgbClr val="000000"/>
              </a:solidFill>
              <a:latin typeface="Arial"/>
              <a:ea typeface="Arial"/>
              <a:cs typeface="Arial"/>
              <a:sym typeface="Arial"/>
            </a:endParaRPr>
          </a:p>
          <a:p>
            <a:pPr indent="-311150" lvl="0" marL="457200" rtl="0" algn="l">
              <a:spcBef>
                <a:spcPts val="0"/>
              </a:spcBef>
              <a:spcAft>
                <a:spcPts val="0"/>
              </a:spcAft>
              <a:buClr>
                <a:srgbClr val="000000"/>
              </a:buClr>
              <a:buSzPts val="1300"/>
              <a:buFont typeface="Arial"/>
              <a:buAutoNum type="arabicPeriod"/>
            </a:pPr>
            <a:r>
              <a:rPr lang="en">
                <a:solidFill>
                  <a:srgbClr val="000000"/>
                </a:solidFill>
                <a:latin typeface="Arial"/>
                <a:ea typeface="Arial"/>
                <a:cs typeface="Arial"/>
                <a:sym typeface="Arial"/>
              </a:rPr>
              <a:t>You’re so wonderful. Nobody else understands me, but you do. I think I love you.</a:t>
            </a:r>
            <a:endParaRPr>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Restatement</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Worker’s Reflection </a:t>
            </a:r>
            <a:endParaRPr sz="1300">
              <a:solidFill>
                <a:srgbClr val="000000"/>
              </a:solidFill>
              <a:latin typeface="Arial"/>
              <a:ea typeface="Arial"/>
              <a:cs typeface="Arial"/>
              <a:sym typeface="Arial"/>
            </a:endParaRPr>
          </a:p>
          <a:p>
            <a:pPr indent="-311150" lvl="1" marL="914400" rtl="0" algn="l">
              <a:spcBef>
                <a:spcPts val="0"/>
              </a:spcBef>
              <a:spcAft>
                <a:spcPts val="0"/>
              </a:spcAft>
              <a:buClr>
                <a:srgbClr val="000000"/>
              </a:buClr>
              <a:buSzPts val="1300"/>
              <a:buFont typeface="Arial"/>
              <a:buAutoNum type="alphaLcPeriod"/>
            </a:pPr>
            <a:r>
              <a:rPr lang="en" sz="1300">
                <a:solidFill>
                  <a:srgbClr val="000000"/>
                </a:solidFill>
                <a:latin typeface="Arial"/>
                <a:ea typeface="Arial"/>
                <a:cs typeface="Arial"/>
                <a:sym typeface="Arial"/>
              </a:rPr>
              <a:t>Client’s Statement</a:t>
            </a:r>
            <a:endParaRPr sz="1300">
              <a:solidFill>
                <a:srgbClr val="000000"/>
              </a:solidFill>
              <a:latin typeface="Arial"/>
              <a:ea typeface="Arial"/>
              <a:cs typeface="Arial"/>
              <a:sym typeface="Arial"/>
            </a:endParaRPr>
          </a:p>
          <a:p>
            <a:pPr indent="0" lvl="0" marL="0" rtl="0" algn="l">
              <a:spcBef>
                <a:spcPts val="0"/>
              </a:spcBef>
              <a:spcAft>
                <a:spcPts val="160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39"/>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Chapter 5 Objectives:</a:t>
            </a:r>
            <a:endParaRPr sz="4500"/>
          </a:p>
        </p:txBody>
      </p:sp>
      <p:sp>
        <p:nvSpPr>
          <p:cNvPr id="286" name="Google Shape;286;p39"/>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Know the difference between handling long-term therapy and crisis intervention</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Understand how a walk-in mental health facilitate handles crises</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Understand what a police Crisis Intervention Team is, how it is trained and what it does</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Understand what suicide by cop means</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Know the generic types of transcrisis in long-term therapy</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Identify and understand persons with BPD</a:t>
            </a:r>
            <a:endParaRPr sz="1800">
              <a:solidFill>
                <a:srgbClr val="000000"/>
              </a:solidFill>
              <a:latin typeface="Arial"/>
              <a:ea typeface="Arial"/>
              <a:cs typeface="Arial"/>
              <a:sym typeface="Arial"/>
            </a:endParaRPr>
          </a:p>
          <a:p>
            <a:pPr indent="-342900" lvl="0" marL="457200" rtl="0" algn="l">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Know the rules of the road with counseling difficult clients</a:t>
            </a:r>
            <a:endParaRPr sz="20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40"/>
          <p:cNvSpPr txBox="1"/>
          <p:nvPr>
            <p:ph type="title"/>
          </p:nvPr>
        </p:nvSpPr>
        <p:spPr>
          <a:xfrm>
            <a:off x="275200" y="845600"/>
            <a:ext cx="86262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Crisis Cases vs Long-Term Cases</a:t>
            </a:r>
            <a:endParaRPr sz="4500"/>
          </a:p>
        </p:txBody>
      </p:sp>
      <p:sp>
        <p:nvSpPr>
          <p:cNvPr id="292" name="Google Shape;292;p40"/>
          <p:cNvSpPr txBox="1"/>
          <p:nvPr/>
        </p:nvSpPr>
        <p:spPr>
          <a:xfrm>
            <a:off x="560150" y="2302650"/>
            <a:ext cx="4011900" cy="263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latin typeface="Calibri"/>
                <a:ea typeface="Calibri"/>
                <a:cs typeface="Calibri"/>
                <a:sym typeface="Calibri"/>
              </a:rPr>
              <a:t>Crisis Cases</a:t>
            </a:r>
            <a:endParaRPr sz="1700">
              <a:latin typeface="Calibri"/>
              <a:ea typeface="Calibri"/>
              <a:cs typeface="Calibri"/>
              <a:sym typeface="Calibri"/>
            </a:endParaRPr>
          </a:p>
          <a:p>
            <a:pPr indent="-336550" lvl="0" marL="457200" rtl="0" algn="l">
              <a:spcBef>
                <a:spcPts val="0"/>
              </a:spcBef>
              <a:spcAft>
                <a:spcPts val="0"/>
              </a:spcAft>
              <a:buSzPts val="1700"/>
              <a:buFont typeface="Calibri"/>
              <a:buChar char="★"/>
            </a:pPr>
            <a:r>
              <a:rPr lang="en" sz="1700">
                <a:latin typeface="Calibri"/>
                <a:ea typeface="Calibri"/>
                <a:cs typeface="Calibri"/>
                <a:sym typeface="Calibri"/>
              </a:rPr>
              <a:t>Diagnosis: Rapid triage</a:t>
            </a:r>
            <a:endParaRPr sz="1700">
              <a:latin typeface="Calibri"/>
              <a:ea typeface="Calibri"/>
              <a:cs typeface="Calibri"/>
              <a:sym typeface="Calibri"/>
            </a:endParaRPr>
          </a:p>
          <a:p>
            <a:pPr indent="-336550" lvl="0" marL="457200" rtl="0" algn="l">
              <a:spcBef>
                <a:spcPts val="0"/>
              </a:spcBef>
              <a:spcAft>
                <a:spcPts val="0"/>
              </a:spcAft>
              <a:buSzPts val="1700"/>
              <a:buFont typeface="Calibri"/>
              <a:buChar char="★"/>
            </a:pPr>
            <a:r>
              <a:rPr lang="en" sz="1700">
                <a:latin typeface="Calibri"/>
                <a:ea typeface="Calibri"/>
                <a:cs typeface="Calibri"/>
                <a:sym typeface="Calibri"/>
              </a:rPr>
              <a:t>Treatment: Focus on immediate trauma</a:t>
            </a:r>
            <a:endParaRPr sz="1700">
              <a:latin typeface="Calibri"/>
              <a:ea typeface="Calibri"/>
              <a:cs typeface="Calibri"/>
              <a:sym typeface="Calibri"/>
            </a:endParaRPr>
          </a:p>
          <a:p>
            <a:pPr indent="-336550" lvl="0" marL="457200" rtl="0" algn="l">
              <a:spcBef>
                <a:spcPts val="0"/>
              </a:spcBef>
              <a:spcAft>
                <a:spcPts val="0"/>
              </a:spcAft>
              <a:buSzPts val="1700"/>
              <a:buFont typeface="Calibri"/>
              <a:buChar char="★"/>
            </a:pPr>
            <a:r>
              <a:rPr lang="en" sz="1700">
                <a:latin typeface="Calibri"/>
                <a:ea typeface="Calibri"/>
                <a:cs typeface="Calibri"/>
                <a:sym typeface="Calibri"/>
              </a:rPr>
              <a:t>Plan: Focus on immediate needs</a:t>
            </a:r>
            <a:endParaRPr sz="1700">
              <a:latin typeface="Calibri"/>
              <a:ea typeface="Calibri"/>
              <a:cs typeface="Calibri"/>
              <a:sym typeface="Calibri"/>
            </a:endParaRPr>
          </a:p>
          <a:p>
            <a:pPr indent="-336550" lvl="0" marL="457200" rtl="0" algn="l">
              <a:spcBef>
                <a:spcPts val="0"/>
              </a:spcBef>
              <a:spcAft>
                <a:spcPts val="0"/>
              </a:spcAft>
              <a:buSzPts val="1700"/>
              <a:buFont typeface="Calibri"/>
              <a:buChar char="★"/>
            </a:pPr>
            <a:r>
              <a:rPr lang="en" sz="1700">
                <a:latin typeface="Calibri"/>
                <a:ea typeface="Calibri"/>
                <a:cs typeface="Calibri"/>
                <a:sym typeface="Calibri"/>
              </a:rPr>
              <a:t>Methods: Use brief therapy to gain immediate control Evaluation: Validation is based on the return of pre-crisis level of equilibrium</a:t>
            </a:r>
            <a:endParaRPr sz="1700">
              <a:latin typeface="Calibri"/>
              <a:ea typeface="Calibri"/>
              <a:cs typeface="Calibri"/>
              <a:sym typeface="Calibri"/>
            </a:endParaRPr>
          </a:p>
        </p:txBody>
      </p:sp>
      <p:sp>
        <p:nvSpPr>
          <p:cNvPr id="293" name="Google Shape;293;p40"/>
          <p:cNvSpPr txBox="1"/>
          <p:nvPr/>
        </p:nvSpPr>
        <p:spPr>
          <a:xfrm>
            <a:off x="4572000" y="2302650"/>
            <a:ext cx="3890700" cy="252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Calibri"/>
                <a:ea typeface="Calibri"/>
                <a:cs typeface="Calibri"/>
                <a:sym typeface="Calibri"/>
              </a:rPr>
              <a:t>Long-Term Therapy</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Diagnosis: Complete evaluation</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Treatment: Focus on underlying issues</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Plan: Focus on long-term needs</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Methods: Systematically effect short-term, intermediate, and long-term gains</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Evaluation: Validation is based on client’s total functioning</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294" name="Google Shape;294;p40"/>
          <p:cNvSpPr txBox="1"/>
          <p:nvPr/>
        </p:nvSpPr>
        <p:spPr>
          <a:xfrm>
            <a:off x="1339800" y="1800200"/>
            <a:ext cx="6464400" cy="45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600">
                <a:latin typeface="Calibri"/>
                <a:ea typeface="Calibri"/>
                <a:cs typeface="Calibri"/>
                <a:sym typeface="Calibri"/>
              </a:rPr>
              <a:t>Principles Comparison </a:t>
            </a:r>
            <a:endParaRPr sz="26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Google Shape;299;p41"/>
          <p:cNvSpPr txBox="1"/>
          <p:nvPr>
            <p:ph type="title"/>
          </p:nvPr>
        </p:nvSpPr>
        <p:spPr>
          <a:xfrm>
            <a:off x="322650" y="845600"/>
            <a:ext cx="85410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000"/>
              <a:t>Long-Term vs Crisis Case Objectives </a:t>
            </a:r>
            <a:endParaRPr sz="4000"/>
          </a:p>
        </p:txBody>
      </p:sp>
      <p:sp>
        <p:nvSpPr>
          <p:cNvPr id="300" name="Google Shape;300;p41"/>
          <p:cNvSpPr txBox="1"/>
          <p:nvPr>
            <p:ph idx="1" type="body"/>
          </p:nvPr>
        </p:nvSpPr>
        <p:spPr>
          <a:xfrm>
            <a:off x="819150" y="1800200"/>
            <a:ext cx="36861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Crisis Case</a:t>
            </a:r>
            <a:endParaRPr sz="1500"/>
          </a:p>
          <a:p>
            <a:pPr indent="-323850" lvl="0" marL="457200" rtl="0" algn="l">
              <a:spcBef>
                <a:spcPts val="1600"/>
              </a:spcBef>
              <a:spcAft>
                <a:spcPts val="0"/>
              </a:spcAft>
              <a:buSzPts val="1500"/>
              <a:buChar char="★"/>
            </a:pPr>
            <a:r>
              <a:rPr lang="en" sz="1500"/>
              <a:t>Ensure safety</a:t>
            </a:r>
            <a:endParaRPr sz="1500"/>
          </a:p>
          <a:p>
            <a:pPr indent="-323850" lvl="0" marL="457200" rtl="0" algn="l">
              <a:spcBef>
                <a:spcPts val="0"/>
              </a:spcBef>
              <a:spcAft>
                <a:spcPts val="0"/>
              </a:spcAft>
              <a:buSzPts val="1500"/>
              <a:buChar char="★"/>
            </a:pPr>
            <a:r>
              <a:rPr lang="en" sz="1500"/>
              <a:t>Predisposition</a:t>
            </a:r>
            <a:endParaRPr sz="1500"/>
          </a:p>
          <a:p>
            <a:pPr indent="-323850" lvl="0" marL="457200" rtl="0" algn="l">
              <a:spcBef>
                <a:spcPts val="0"/>
              </a:spcBef>
              <a:spcAft>
                <a:spcPts val="0"/>
              </a:spcAft>
              <a:buSzPts val="1500"/>
              <a:buChar char="★"/>
            </a:pPr>
            <a:r>
              <a:rPr lang="en" sz="1500"/>
              <a:t>Define problem</a:t>
            </a:r>
            <a:endParaRPr sz="1500"/>
          </a:p>
          <a:p>
            <a:pPr indent="-323850" lvl="0" marL="457200" rtl="0" algn="l">
              <a:spcBef>
                <a:spcPts val="0"/>
              </a:spcBef>
              <a:spcAft>
                <a:spcPts val="0"/>
              </a:spcAft>
              <a:buSzPts val="1500"/>
              <a:buChar char="★"/>
            </a:pPr>
            <a:r>
              <a:rPr lang="en" sz="1500"/>
              <a:t>Provide SUpport</a:t>
            </a:r>
            <a:endParaRPr sz="1500"/>
          </a:p>
          <a:p>
            <a:pPr indent="-323850" lvl="0" marL="457200" rtl="0" algn="l">
              <a:spcBef>
                <a:spcPts val="0"/>
              </a:spcBef>
              <a:spcAft>
                <a:spcPts val="0"/>
              </a:spcAft>
              <a:buSzPts val="1500"/>
              <a:buChar char="★"/>
            </a:pPr>
            <a:r>
              <a:rPr lang="en" sz="1500"/>
              <a:t>Examine </a:t>
            </a:r>
            <a:r>
              <a:rPr lang="en" sz="1500"/>
              <a:t>alternatives</a:t>
            </a:r>
            <a:endParaRPr sz="1500"/>
          </a:p>
          <a:p>
            <a:pPr indent="-323850" lvl="0" marL="457200" rtl="0" algn="l">
              <a:spcBef>
                <a:spcPts val="0"/>
              </a:spcBef>
              <a:spcAft>
                <a:spcPts val="0"/>
              </a:spcAft>
              <a:buSzPts val="1500"/>
              <a:buChar char="★"/>
            </a:pPr>
            <a:r>
              <a:rPr lang="en" sz="1500"/>
              <a:t>Develop a plan</a:t>
            </a:r>
            <a:endParaRPr sz="1500"/>
          </a:p>
          <a:p>
            <a:pPr indent="-323850" lvl="0" marL="457200" rtl="0" algn="l">
              <a:spcBef>
                <a:spcPts val="0"/>
              </a:spcBef>
              <a:spcAft>
                <a:spcPts val="0"/>
              </a:spcAft>
              <a:buSzPts val="1500"/>
              <a:buChar char="★"/>
            </a:pPr>
            <a:r>
              <a:rPr lang="en" sz="1500"/>
              <a:t>Obtain commitment</a:t>
            </a:r>
            <a:endParaRPr sz="1500"/>
          </a:p>
          <a:p>
            <a:pPr indent="-323850" lvl="0" marL="457200" rtl="0" algn="l">
              <a:spcBef>
                <a:spcPts val="0"/>
              </a:spcBef>
              <a:spcAft>
                <a:spcPts val="0"/>
              </a:spcAft>
              <a:buSzPts val="1500"/>
              <a:buChar char="★"/>
            </a:pPr>
            <a:r>
              <a:rPr lang="en" sz="1500"/>
              <a:t>Follow-up</a:t>
            </a:r>
            <a:endParaRPr sz="1500"/>
          </a:p>
        </p:txBody>
      </p:sp>
      <p:sp>
        <p:nvSpPr>
          <p:cNvPr id="301" name="Google Shape;301;p41"/>
          <p:cNvSpPr txBox="1"/>
          <p:nvPr>
            <p:ph idx="2" type="body"/>
          </p:nvPr>
        </p:nvSpPr>
        <p:spPr>
          <a:xfrm>
            <a:off x="4638675" y="1800225"/>
            <a:ext cx="36861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Long-Term</a:t>
            </a:r>
            <a:endParaRPr sz="1400"/>
          </a:p>
          <a:p>
            <a:pPr indent="-317500" lvl="0" marL="457200" rtl="0" algn="l">
              <a:spcBef>
                <a:spcPts val="1600"/>
              </a:spcBef>
              <a:spcAft>
                <a:spcPts val="0"/>
              </a:spcAft>
              <a:buSzPts val="1400"/>
              <a:buChar char="★"/>
            </a:pPr>
            <a:r>
              <a:rPr lang="en" sz="1400"/>
              <a:t>Prevent problems</a:t>
            </a:r>
            <a:endParaRPr sz="1400"/>
          </a:p>
          <a:p>
            <a:pPr indent="-317500" lvl="0" marL="457200" rtl="0" algn="l">
              <a:spcBef>
                <a:spcPts val="0"/>
              </a:spcBef>
              <a:spcAft>
                <a:spcPts val="0"/>
              </a:spcAft>
              <a:buSzPts val="1400"/>
              <a:buChar char="★"/>
            </a:pPr>
            <a:r>
              <a:rPr lang="en" sz="1400"/>
              <a:t>Correct etiological factors</a:t>
            </a:r>
            <a:endParaRPr sz="1400"/>
          </a:p>
          <a:p>
            <a:pPr indent="-317500" lvl="0" marL="457200" rtl="0" algn="l">
              <a:spcBef>
                <a:spcPts val="0"/>
              </a:spcBef>
              <a:spcAft>
                <a:spcPts val="0"/>
              </a:spcAft>
              <a:buSzPts val="1400"/>
              <a:buChar char="★"/>
            </a:pPr>
            <a:r>
              <a:rPr lang="en" sz="1400"/>
              <a:t>Provide systematic support</a:t>
            </a:r>
            <a:endParaRPr sz="1400"/>
          </a:p>
          <a:p>
            <a:pPr indent="-317500" lvl="0" marL="457200" rtl="0" algn="l">
              <a:spcBef>
                <a:spcPts val="0"/>
              </a:spcBef>
              <a:spcAft>
                <a:spcPts val="0"/>
              </a:spcAft>
              <a:buSzPts val="1400"/>
              <a:buChar char="★"/>
            </a:pPr>
            <a:r>
              <a:rPr lang="en" sz="1400"/>
              <a:t>Facilitate growth</a:t>
            </a:r>
            <a:endParaRPr sz="1400"/>
          </a:p>
          <a:p>
            <a:pPr indent="-317500" lvl="0" marL="457200" rtl="0" algn="l">
              <a:spcBef>
                <a:spcPts val="0"/>
              </a:spcBef>
              <a:spcAft>
                <a:spcPts val="0"/>
              </a:spcAft>
              <a:buSzPts val="1400"/>
              <a:buChar char="★"/>
            </a:pPr>
            <a:r>
              <a:rPr lang="en" sz="1400"/>
              <a:t>Re-educate</a:t>
            </a:r>
            <a:endParaRPr sz="1400"/>
          </a:p>
          <a:p>
            <a:pPr indent="-317500" lvl="0" marL="457200" rtl="0" algn="l">
              <a:spcBef>
                <a:spcPts val="0"/>
              </a:spcBef>
              <a:spcAft>
                <a:spcPts val="0"/>
              </a:spcAft>
              <a:buSzPts val="1400"/>
              <a:buChar char="★"/>
            </a:pPr>
            <a:r>
              <a:rPr lang="en" sz="1400"/>
              <a:t>Express emotional attitudes</a:t>
            </a:r>
            <a:endParaRPr sz="1400"/>
          </a:p>
          <a:p>
            <a:pPr indent="-317500" lvl="0" marL="457200" rtl="0" algn="l">
              <a:spcBef>
                <a:spcPts val="0"/>
              </a:spcBef>
              <a:spcAft>
                <a:spcPts val="0"/>
              </a:spcAft>
              <a:buSzPts val="1400"/>
              <a:buChar char="★"/>
            </a:pPr>
            <a:r>
              <a:rPr lang="en" sz="1400"/>
              <a:t>Resolve conflict</a:t>
            </a:r>
            <a:endParaRPr sz="1400"/>
          </a:p>
          <a:p>
            <a:pPr indent="-317500" lvl="0" marL="457200" rtl="0" algn="l">
              <a:spcBef>
                <a:spcPts val="0"/>
              </a:spcBef>
              <a:spcAft>
                <a:spcPts val="0"/>
              </a:spcAft>
              <a:buSzPts val="1400"/>
              <a:buChar char="★"/>
            </a:pPr>
            <a:r>
              <a:rPr lang="en" sz="1400"/>
              <a:t>Accept reality</a:t>
            </a:r>
            <a:endParaRPr sz="1400"/>
          </a:p>
          <a:p>
            <a:pPr indent="-317500" lvl="0" marL="457200" rtl="0" algn="l">
              <a:spcBef>
                <a:spcPts val="0"/>
              </a:spcBef>
              <a:spcAft>
                <a:spcPts val="0"/>
              </a:spcAft>
              <a:buSzPts val="1400"/>
              <a:buChar char="★"/>
            </a:pPr>
            <a:r>
              <a:rPr lang="en" sz="1400"/>
              <a:t>Reorganize attitudes</a:t>
            </a:r>
            <a:endParaRPr sz="1400"/>
          </a:p>
          <a:p>
            <a:pPr indent="-317500" lvl="0" marL="457200" rtl="0" algn="l">
              <a:spcBef>
                <a:spcPts val="0"/>
              </a:spcBef>
              <a:spcAft>
                <a:spcPts val="0"/>
              </a:spcAft>
              <a:buSzPts val="1400"/>
              <a:buChar char="★"/>
            </a:pPr>
            <a:r>
              <a:rPr lang="en" sz="1400"/>
              <a:t>Maximize intellectual resources </a:t>
            </a:r>
            <a:endParaRPr sz="1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1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Chapter 4 Objectives:</a:t>
            </a:r>
            <a:endParaRPr sz="4500"/>
          </a:p>
        </p:txBody>
      </p:sp>
      <p:sp>
        <p:nvSpPr>
          <p:cNvPr id="141" name="Google Shape;141;p15"/>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the use of open-ended leads in responding to people in crisis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the use of closed-ended questions in responding to people in crisis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the use of restatement and summary clarification in responding to people in crisis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the use of owning statements in responding to people in crisis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Become aware of the concept and techniques of facilitative listening</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the nine basic strategies of crisis intervention</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the basic facilitative conditions of empathy, genuineness and acceptance to promote human growth and how they are used with a person in crisis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and employ action strategies to mobilize individuals in crisis</a:t>
            </a:r>
            <a:endParaRPr sz="14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42"/>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Assessment Comparisons </a:t>
            </a:r>
            <a:endParaRPr sz="4500"/>
          </a:p>
        </p:txBody>
      </p:sp>
      <p:sp>
        <p:nvSpPr>
          <p:cNvPr id="307" name="Google Shape;307;p42"/>
          <p:cNvSpPr txBox="1"/>
          <p:nvPr>
            <p:ph idx="1" type="body"/>
          </p:nvPr>
        </p:nvSpPr>
        <p:spPr>
          <a:xfrm>
            <a:off x="819150" y="1800200"/>
            <a:ext cx="36861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Crisis </a:t>
            </a:r>
            <a:endParaRPr sz="1600"/>
          </a:p>
          <a:p>
            <a:pPr indent="-330200" lvl="0" marL="457200" rtl="0" algn="l">
              <a:spcBef>
                <a:spcPts val="1600"/>
              </a:spcBef>
              <a:spcAft>
                <a:spcPts val="0"/>
              </a:spcAft>
              <a:buSzPts val="1600"/>
              <a:buChar char="★"/>
            </a:pPr>
            <a:r>
              <a:rPr lang="en" sz="1600"/>
              <a:t>Consultation- mobile crisis teams or CIT</a:t>
            </a:r>
            <a:endParaRPr sz="1600"/>
          </a:p>
          <a:p>
            <a:pPr indent="-330200" lvl="0" marL="457200" rtl="0" algn="l">
              <a:spcBef>
                <a:spcPts val="0"/>
              </a:spcBef>
              <a:spcAft>
                <a:spcPts val="0"/>
              </a:spcAft>
              <a:buSzPts val="1600"/>
              <a:buChar char="★"/>
            </a:pPr>
            <a:r>
              <a:rPr lang="en" sz="1600"/>
              <a:t>Drug use- immediately assessed via verbal and non-verbal cues</a:t>
            </a:r>
            <a:endParaRPr sz="1600"/>
          </a:p>
          <a:p>
            <a:pPr indent="-330200" lvl="0" marL="457200" rtl="0" algn="l">
              <a:spcBef>
                <a:spcPts val="0"/>
              </a:spcBef>
              <a:spcAft>
                <a:spcPts val="0"/>
              </a:spcAft>
              <a:buSzPts val="1600"/>
              <a:buChar char="★"/>
            </a:pPr>
            <a:r>
              <a:rPr lang="en" sz="1600"/>
              <a:t>Disposition- begin and end intervention with the same worker within hours to days. Initial intervention is </a:t>
            </a:r>
            <a:r>
              <a:rPr lang="en" sz="1600"/>
              <a:t>usually</a:t>
            </a:r>
            <a:r>
              <a:rPr lang="en" sz="1600"/>
              <a:t> involuntary </a:t>
            </a:r>
            <a:endParaRPr sz="1600"/>
          </a:p>
        </p:txBody>
      </p:sp>
      <p:sp>
        <p:nvSpPr>
          <p:cNvPr id="308" name="Google Shape;308;p42"/>
          <p:cNvSpPr txBox="1"/>
          <p:nvPr>
            <p:ph idx="2" type="body"/>
          </p:nvPr>
        </p:nvSpPr>
        <p:spPr>
          <a:xfrm>
            <a:off x="4638675" y="1800225"/>
            <a:ext cx="36861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t>Therapy</a:t>
            </a:r>
            <a:endParaRPr sz="1700"/>
          </a:p>
          <a:p>
            <a:pPr indent="-336550" lvl="0" marL="457200" rtl="0" algn="l">
              <a:spcBef>
                <a:spcPts val="1600"/>
              </a:spcBef>
              <a:spcAft>
                <a:spcPts val="0"/>
              </a:spcAft>
              <a:buSzPts val="1700"/>
              <a:buChar char="★"/>
            </a:pPr>
            <a:r>
              <a:rPr lang="en" sz="1700"/>
              <a:t>Consultation- available as needed</a:t>
            </a:r>
            <a:endParaRPr sz="1700"/>
          </a:p>
          <a:p>
            <a:pPr indent="-336550" lvl="0" marL="457200" rtl="0" algn="l">
              <a:spcBef>
                <a:spcPts val="0"/>
              </a:spcBef>
              <a:spcAft>
                <a:spcPts val="0"/>
              </a:spcAft>
              <a:buSzPts val="1700"/>
              <a:buChar char="★"/>
            </a:pPr>
            <a:r>
              <a:rPr lang="en" sz="1700"/>
              <a:t>Drug use- assessed via intake data and throughout therapy</a:t>
            </a:r>
            <a:endParaRPr sz="1700"/>
          </a:p>
          <a:p>
            <a:pPr indent="-336550" lvl="0" marL="457200" rtl="0" algn="l">
              <a:spcBef>
                <a:spcPts val="0"/>
              </a:spcBef>
              <a:spcAft>
                <a:spcPts val="0"/>
              </a:spcAft>
              <a:buSzPts val="1700"/>
              <a:buChar char="★"/>
            </a:pPr>
            <a:r>
              <a:rPr lang="en" sz="1700"/>
              <a:t>Disposition- begin and end therapy </a:t>
            </a:r>
            <a:r>
              <a:rPr lang="en" sz="1700"/>
              <a:t>with</a:t>
            </a:r>
            <a:r>
              <a:rPr lang="en" sz="1700"/>
              <a:t> the same counselor. Therapy is usually voluntary</a:t>
            </a:r>
            <a:endParaRPr sz="17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43"/>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Walk-in Crisis </a:t>
            </a:r>
            <a:endParaRPr sz="4500"/>
          </a:p>
        </p:txBody>
      </p:sp>
      <p:sp>
        <p:nvSpPr>
          <p:cNvPr id="314" name="Google Shape;314;p43"/>
          <p:cNvSpPr txBox="1"/>
          <p:nvPr>
            <p:ph idx="1" type="body"/>
          </p:nvPr>
        </p:nvSpPr>
        <p:spPr>
          <a:xfrm>
            <a:off x="819150" y="1800200"/>
            <a:ext cx="7505700" cy="2751300"/>
          </a:xfrm>
          <a:prstGeom prst="rect">
            <a:avLst/>
          </a:prstGeom>
        </p:spPr>
        <p:txBody>
          <a:bodyPr anchorCtr="0" anchor="t" bIns="91425" lIns="91425" spcFirstLastPara="1" rIns="91425" wrap="square" tIns="91425">
            <a:noAutofit/>
          </a:bodyPr>
          <a:lstStyle/>
          <a:p>
            <a:pPr indent="-374650" lvl="0" marL="457200" rtl="0" algn="l">
              <a:spcBef>
                <a:spcPts val="0"/>
              </a:spcBef>
              <a:spcAft>
                <a:spcPts val="0"/>
              </a:spcAft>
              <a:buSzPts val="2300"/>
              <a:buChar char="●"/>
            </a:pPr>
            <a:r>
              <a:rPr lang="en" sz="2300"/>
              <a:t>Chronic Crisis-long term crisis and mental health needs. Increased drug use and rates of crime. </a:t>
            </a:r>
            <a:endParaRPr sz="2300"/>
          </a:p>
          <a:p>
            <a:pPr indent="-374650" lvl="0" marL="457200" rtl="0" algn="l">
              <a:spcBef>
                <a:spcPts val="0"/>
              </a:spcBef>
              <a:spcAft>
                <a:spcPts val="0"/>
              </a:spcAft>
              <a:buSzPts val="2300"/>
              <a:buChar char="●"/>
            </a:pPr>
            <a:r>
              <a:rPr lang="en" sz="2300"/>
              <a:t>Acute social/environmental crisis- survivors of violent crimes or natural disasters, terminally ill, runaways, addicts, unemployed, etc</a:t>
            </a:r>
            <a:endParaRPr sz="2300"/>
          </a:p>
          <a:p>
            <a:pPr indent="-374650" lvl="0" marL="457200" rtl="0" algn="l">
              <a:spcBef>
                <a:spcPts val="0"/>
              </a:spcBef>
              <a:spcAft>
                <a:spcPts val="0"/>
              </a:spcAft>
              <a:buSzPts val="2300"/>
              <a:buChar char="●"/>
            </a:pPr>
            <a:r>
              <a:rPr lang="en" sz="2300"/>
              <a:t>Combination- they can overlap. See mostly as the rule rather than the exception </a:t>
            </a:r>
            <a:endParaRPr sz="23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Google Shape;319;p4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Community MH Clinic</a:t>
            </a:r>
            <a:endParaRPr sz="4500"/>
          </a:p>
        </p:txBody>
      </p:sp>
      <p:sp>
        <p:nvSpPr>
          <p:cNvPr id="320" name="Google Shape;320;p44"/>
          <p:cNvSpPr txBox="1"/>
          <p:nvPr>
            <p:ph idx="1" type="body"/>
          </p:nvPr>
        </p:nvSpPr>
        <p:spPr>
          <a:xfrm>
            <a:off x="819150" y="1800200"/>
            <a:ext cx="7505700" cy="29517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Entrance- voluntary or involuntary</a:t>
            </a:r>
            <a:endParaRPr sz="1400"/>
          </a:p>
          <a:p>
            <a:pPr indent="-317500" lvl="0" marL="457200" rtl="0" algn="l">
              <a:spcBef>
                <a:spcPts val="0"/>
              </a:spcBef>
              <a:spcAft>
                <a:spcPts val="0"/>
              </a:spcAft>
              <a:buSzPts val="1400"/>
              <a:buChar char="●"/>
            </a:pPr>
            <a:r>
              <a:rPr lang="en" sz="1400"/>
              <a:t>Commitment</a:t>
            </a:r>
            <a:r>
              <a:rPr lang="en" sz="1400"/>
              <a:t>- if they need hospitalization (if they are a danger to themselves or others) it can be voluntary or involuntary (we will go over the involuntary commitment process in another class)</a:t>
            </a:r>
            <a:endParaRPr sz="1400"/>
          </a:p>
          <a:p>
            <a:pPr indent="-317500" lvl="0" marL="457200" rtl="0" algn="l">
              <a:spcBef>
                <a:spcPts val="0"/>
              </a:spcBef>
              <a:spcAft>
                <a:spcPts val="0"/>
              </a:spcAft>
              <a:buSzPts val="1400"/>
              <a:buChar char="●"/>
            </a:pPr>
            <a:r>
              <a:rPr lang="en" sz="1400"/>
              <a:t>Intake- assess for safety and drug use. Define presenting problem. Notify them of their rights. </a:t>
            </a:r>
            <a:endParaRPr sz="1400"/>
          </a:p>
          <a:p>
            <a:pPr indent="-317500" lvl="0" marL="457200" rtl="0" algn="l">
              <a:spcBef>
                <a:spcPts val="0"/>
              </a:spcBef>
              <a:spcAft>
                <a:spcPts val="0"/>
              </a:spcAft>
              <a:buSzPts val="1400"/>
              <a:buChar char="●"/>
            </a:pPr>
            <a:r>
              <a:rPr lang="en" sz="1400"/>
              <a:t>Disposition- diagnosis and treatment recommendations are made. Client can accept or reject services.</a:t>
            </a:r>
            <a:endParaRPr sz="1400"/>
          </a:p>
          <a:p>
            <a:pPr indent="-317500" lvl="0" marL="457200" rtl="0" algn="l">
              <a:spcBef>
                <a:spcPts val="0"/>
              </a:spcBef>
              <a:spcAft>
                <a:spcPts val="0"/>
              </a:spcAft>
              <a:buSzPts val="1400"/>
              <a:buChar char="●"/>
            </a:pPr>
            <a:r>
              <a:rPr lang="en" sz="1400"/>
              <a:t>Anchoring- client is not left alone and is given verbal orientation of the program</a:t>
            </a:r>
            <a:endParaRPr sz="1400"/>
          </a:p>
          <a:p>
            <a:pPr indent="-317500" lvl="0" marL="457200" rtl="0" algn="l">
              <a:spcBef>
                <a:spcPts val="0"/>
              </a:spcBef>
              <a:spcAft>
                <a:spcPts val="0"/>
              </a:spcAft>
              <a:buSzPts val="1400"/>
              <a:buChar char="●"/>
            </a:pPr>
            <a:r>
              <a:rPr lang="en" sz="1400"/>
              <a:t>Short-term disposition- resources for basic needs </a:t>
            </a:r>
            <a:endParaRPr sz="1400"/>
          </a:p>
          <a:p>
            <a:pPr indent="-317500" lvl="0" marL="457200" rtl="0" algn="l">
              <a:spcBef>
                <a:spcPts val="0"/>
              </a:spcBef>
              <a:spcAft>
                <a:spcPts val="0"/>
              </a:spcAft>
              <a:buSzPts val="1400"/>
              <a:buChar char="●"/>
            </a:pPr>
            <a:r>
              <a:rPr lang="en" sz="1400"/>
              <a:t>Long-term disposition- multidisciplinary team treating the client</a:t>
            </a:r>
            <a:endParaRPr sz="1400"/>
          </a:p>
          <a:p>
            <a:pPr indent="-317500" lvl="0" marL="457200" rtl="0" algn="l">
              <a:spcBef>
                <a:spcPts val="0"/>
              </a:spcBef>
              <a:spcAft>
                <a:spcPts val="0"/>
              </a:spcAft>
              <a:buSzPts val="1400"/>
              <a:buChar char="●"/>
            </a:pPr>
            <a:r>
              <a:rPr lang="en" sz="1400"/>
              <a:t>24 hour service with crisis hotline and/or CIT</a:t>
            </a:r>
            <a:endParaRPr sz="1400"/>
          </a:p>
          <a:p>
            <a:pPr indent="-317500" lvl="0" marL="457200" rtl="0" algn="l">
              <a:spcBef>
                <a:spcPts val="0"/>
              </a:spcBef>
              <a:spcAft>
                <a:spcPts val="0"/>
              </a:spcAft>
              <a:buSzPts val="1400"/>
              <a:buChar char="●"/>
            </a:pPr>
            <a:r>
              <a:rPr lang="en" sz="1400"/>
              <a:t>Mobile crisis teams</a:t>
            </a:r>
            <a:endParaRPr sz="14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45"/>
          <p:cNvSpPr txBox="1"/>
          <p:nvPr>
            <p:ph type="title"/>
          </p:nvPr>
        </p:nvSpPr>
        <p:spPr>
          <a:xfrm>
            <a:off x="246725" y="845600"/>
            <a:ext cx="8654700" cy="138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MH Centers in our Community</a:t>
            </a:r>
            <a:endParaRPr sz="4500"/>
          </a:p>
        </p:txBody>
      </p:sp>
      <p:sp>
        <p:nvSpPr>
          <p:cNvPr id="326" name="Google Shape;326;p45"/>
          <p:cNvSpPr txBox="1"/>
          <p:nvPr>
            <p:ph idx="1" type="body"/>
          </p:nvPr>
        </p:nvSpPr>
        <p:spPr>
          <a:xfrm>
            <a:off x="830700" y="1775425"/>
            <a:ext cx="3709200" cy="2663400"/>
          </a:xfrm>
          <a:prstGeom prst="rect">
            <a:avLst/>
          </a:prstGeom>
        </p:spPr>
        <p:txBody>
          <a:bodyPr anchorCtr="0" anchor="t" bIns="91425" lIns="91425" spcFirstLastPara="1" rIns="91425" wrap="square" tIns="91425">
            <a:noAutofit/>
          </a:bodyPr>
          <a:lstStyle/>
          <a:p>
            <a:pPr indent="-412750" lvl="0" marL="457200" rtl="0" algn="l">
              <a:spcBef>
                <a:spcPts val="0"/>
              </a:spcBef>
              <a:spcAft>
                <a:spcPts val="0"/>
              </a:spcAft>
              <a:buSzPts val="2900"/>
              <a:buChar char="★"/>
            </a:pPr>
            <a:r>
              <a:rPr lang="en" sz="2900"/>
              <a:t>CHCS</a:t>
            </a:r>
            <a:endParaRPr sz="2900"/>
          </a:p>
          <a:p>
            <a:pPr indent="-412750" lvl="0" marL="457200" rtl="0" algn="l">
              <a:spcBef>
                <a:spcPts val="0"/>
              </a:spcBef>
              <a:spcAft>
                <a:spcPts val="0"/>
              </a:spcAft>
              <a:buSzPts val="2900"/>
              <a:buChar char="★"/>
            </a:pPr>
            <a:r>
              <a:rPr lang="en" sz="2900"/>
              <a:t>Acadia</a:t>
            </a:r>
            <a:endParaRPr sz="2900"/>
          </a:p>
          <a:p>
            <a:pPr indent="-412750" lvl="0" marL="457200" rtl="0" algn="l">
              <a:spcBef>
                <a:spcPts val="0"/>
              </a:spcBef>
              <a:spcAft>
                <a:spcPts val="0"/>
              </a:spcAft>
              <a:buSzPts val="2900"/>
              <a:buChar char="★"/>
            </a:pPr>
            <a:r>
              <a:rPr lang="en" sz="2900"/>
              <a:t>NOE</a:t>
            </a:r>
            <a:endParaRPr sz="2900"/>
          </a:p>
          <a:p>
            <a:pPr indent="-412750" lvl="0" marL="457200" rtl="0" algn="l">
              <a:spcBef>
                <a:spcPts val="0"/>
              </a:spcBef>
              <a:spcAft>
                <a:spcPts val="0"/>
              </a:spcAft>
              <a:buSzPts val="2900"/>
              <a:buChar char="★"/>
            </a:pPr>
            <a:r>
              <a:rPr lang="en" sz="2900"/>
              <a:t>And so on and so on</a:t>
            </a:r>
            <a:endParaRPr sz="2900"/>
          </a:p>
        </p:txBody>
      </p:sp>
      <p:pic>
        <p:nvPicPr>
          <p:cNvPr id="327" name="Google Shape;327;p45"/>
          <p:cNvPicPr preferRelativeResize="0"/>
          <p:nvPr/>
        </p:nvPicPr>
        <p:blipFill>
          <a:blip r:embed="rId3">
            <a:alphaModFix/>
          </a:blip>
          <a:stretch>
            <a:fillRect/>
          </a:stretch>
        </p:blipFill>
        <p:spPr>
          <a:xfrm>
            <a:off x="5042975" y="2235575"/>
            <a:ext cx="2619375" cy="17430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Google Shape;332;p46"/>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400"/>
              <a:t>Police and Crisis Intervention</a:t>
            </a:r>
            <a:endParaRPr sz="4400"/>
          </a:p>
        </p:txBody>
      </p:sp>
      <p:sp>
        <p:nvSpPr>
          <p:cNvPr id="333" name="Google Shape;333;p46"/>
          <p:cNvSpPr txBox="1"/>
          <p:nvPr>
            <p:ph idx="1" type="body"/>
          </p:nvPr>
        </p:nvSpPr>
        <p:spPr>
          <a:xfrm>
            <a:off x="341625" y="1800200"/>
            <a:ext cx="84459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Crisis Intervention Team Program (CIT)</a:t>
            </a:r>
            <a:endParaRPr b="1" sz="1600"/>
          </a:p>
          <a:p>
            <a:pPr indent="-330200" lvl="0" marL="457200" rtl="0" algn="l">
              <a:spcBef>
                <a:spcPts val="1600"/>
              </a:spcBef>
              <a:spcAft>
                <a:spcPts val="0"/>
              </a:spcAft>
              <a:buSzPts val="1600"/>
              <a:buChar char="★"/>
            </a:pPr>
            <a:r>
              <a:rPr lang="en" sz="1600"/>
              <a:t>Response to the </a:t>
            </a:r>
            <a:r>
              <a:rPr lang="en" sz="1600"/>
              <a:t>enormous</a:t>
            </a:r>
            <a:r>
              <a:rPr lang="en" sz="1600"/>
              <a:t> numbers of homeless people, dumped on the streets </a:t>
            </a:r>
            <a:r>
              <a:rPr lang="en" sz="1600"/>
              <a:t>mentally</a:t>
            </a:r>
            <a:r>
              <a:rPr lang="en" sz="1600"/>
              <a:t> ill and many more mentally disturbed people coming into contact with in the community</a:t>
            </a:r>
            <a:endParaRPr sz="1600"/>
          </a:p>
          <a:p>
            <a:pPr indent="-330200" lvl="0" marL="457200" rtl="0" algn="l">
              <a:spcBef>
                <a:spcPts val="0"/>
              </a:spcBef>
              <a:spcAft>
                <a:spcPts val="0"/>
              </a:spcAft>
              <a:buSzPts val="1600"/>
              <a:buChar char="★"/>
            </a:pPr>
            <a:r>
              <a:rPr lang="en" sz="1600"/>
              <a:t>Memphis was the first CIT model spearheaded by the Alliance for the Mentally Ill</a:t>
            </a:r>
            <a:endParaRPr sz="1600"/>
          </a:p>
          <a:p>
            <a:pPr indent="-330200" lvl="0" marL="457200" rtl="0" algn="l">
              <a:spcBef>
                <a:spcPts val="0"/>
              </a:spcBef>
              <a:spcAft>
                <a:spcPts val="0"/>
              </a:spcAft>
              <a:buSzPts val="1600"/>
              <a:buChar char="★"/>
            </a:pPr>
            <a:r>
              <a:rPr lang="en" sz="1600"/>
              <a:t>Proactive and preventative methods for handling crisis situations in the streets</a:t>
            </a:r>
            <a:endParaRPr sz="1600"/>
          </a:p>
          <a:p>
            <a:pPr indent="-330200" lvl="0" marL="457200" rtl="0" algn="l">
              <a:spcBef>
                <a:spcPts val="0"/>
              </a:spcBef>
              <a:spcAft>
                <a:spcPts val="0"/>
              </a:spcAft>
              <a:buSzPts val="1600"/>
              <a:buChar char="★"/>
            </a:pPr>
            <a:r>
              <a:rPr lang="en" sz="1600"/>
              <a:t>Reduce suicide by cop by de-escalation and defusing (suicide by cop is people who engage a police officer in a threatening manner and succeed in forcing the police officer to fire their weapon)</a:t>
            </a:r>
            <a:endParaRPr sz="1600"/>
          </a:p>
          <a:p>
            <a:pPr indent="-330200" lvl="0" marL="457200" rtl="0" algn="l">
              <a:spcBef>
                <a:spcPts val="0"/>
              </a:spcBef>
              <a:spcAft>
                <a:spcPts val="0"/>
              </a:spcAft>
              <a:buSzPts val="1600"/>
              <a:buChar char="★"/>
            </a:pPr>
            <a:r>
              <a:rPr lang="en" sz="1600"/>
              <a:t>Formal training for officers</a:t>
            </a:r>
            <a:endParaRPr sz="16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Google Shape;338;p47"/>
          <p:cNvSpPr txBox="1"/>
          <p:nvPr>
            <p:ph type="title"/>
          </p:nvPr>
        </p:nvSpPr>
        <p:spPr>
          <a:xfrm>
            <a:off x="189800" y="845600"/>
            <a:ext cx="87783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Transcrisis in Long-Term Therapy</a:t>
            </a:r>
            <a:endParaRPr sz="4500"/>
          </a:p>
        </p:txBody>
      </p:sp>
      <p:sp>
        <p:nvSpPr>
          <p:cNvPr id="339" name="Google Shape;339;p47"/>
          <p:cNvSpPr txBox="1"/>
          <p:nvPr>
            <p:ph idx="1" type="body"/>
          </p:nvPr>
        </p:nvSpPr>
        <p:spPr>
          <a:xfrm>
            <a:off x="379600" y="1800200"/>
            <a:ext cx="8360400" cy="2638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Remember, a transcrisis is when unresolved crisis resurfaces </a:t>
            </a:r>
            <a:endParaRPr sz="1800"/>
          </a:p>
          <a:p>
            <a:pPr indent="-342900" lvl="0" marL="457200" rtl="0" algn="l">
              <a:spcBef>
                <a:spcPts val="0"/>
              </a:spcBef>
              <a:spcAft>
                <a:spcPts val="0"/>
              </a:spcAft>
              <a:buSzPts val="1800"/>
              <a:buChar char="★"/>
            </a:pPr>
            <a:r>
              <a:rPr lang="en" sz="1800"/>
              <a:t>Regression- client is overwhelmed and reverts in their progress </a:t>
            </a:r>
            <a:endParaRPr sz="1800"/>
          </a:p>
          <a:p>
            <a:pPr indent="-342900" lvl="0" marL="457200" rtl="0" algn="l">
              <a:spcBef>
                <a:spcPts val="0"/>
              </a:spcBef>
              <a:spcAft>
                <a:spcPts val="0"/>
              </a:spcAft>
              <a:buSzPts val="1800"/>
              <a:buChar char="★"/>
            </a:pPr>
            <a:r>
              <a:rPr lang="en" sz="1800"/>
              <a:t>Problems with termination- client </a:t>
            </a:r>
            <a:r>
              <a:rPr lang="en" sz="1800"/>
              <a:t>suddenly</a:t>
            </a:r>
            <a:r>
              <a:rPr lang="en" sz="1800"/>
              <a:t> discloses new problems. Often a sign of dependency </a:t>
            </a:r>
            <a:endParaRPr sz="1800"/>
          </a:p>
          <a:p>
            <a:pPr indent="-342900" lvl="0" marL="457200" rtl="0" algn="l">
              <a:spcBef>
                <a:spcPts val="0"/>
              </a:spcBef>
              <a:spcAft>
                <a:spcPts val="0"/>
              </a:spcAft>
              <a:buSzPts val="1800"/>
              <a:buChar char="★"/>
            </a:pPr>
            <a:r>
              <a:rPr lang="en" sz="1800"/>
              <a:t>Crisis in therapy- client gains insight from a deeply traumatic experience and then unexpectedly loses control</a:t>
            </a:r>
            <a:endParaRPr sz="1800"/>
          </a:p>
          <a:p>
            <a:pPr indent="-342900" lvl="0" marL="457200" rtl="0" algn="l">
              <a:spcBef>
                <a:spcPts val="0"/>
              </a:spcBef>
              <a:spcAft>
                <a:spcPts val="0"/>
              </a:spcAft>
              <a:buSzPts val="1800"/>
              <a:buChar char="★"/>
            </a:pPr>
            <a:r>
              <a:rPr lang="en" sz="1800"/>
              <a:t>Psychotic breaks- remain come and establish control of the situation </a:t>
            </a:r>
            <a:endParaRPr sz="18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Google Shape;344;p48"/>
          <p:cNvSpPr txBox="1"/>
          <p:nvPr>
            <p:ph type="title"/>
          </p:nvPr>
        </p:nvSpPr>
        <p:spPr>
          <a:xfrm>
            <a:off x="218275" y="845600"/>
            <a:ext cx="87306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900"/>
              <a:t>Borderline Personality Disorder (BPD)</a:t>
            </a:r>
            <a:endParaRPr sz="3900"/>
          </a:p>
        </p:txBody>
      </p:sp>
      <p:sp>
        <p:nvSpPr>
          <p:cNvPr id="345" name="Google Shape;345;p48"/>
          <p:cNvSpPr txBox="1"/>
          <p:nvPr>
            <p:ph idx="1" type="body"/>
          </p:nvPr>
        </p:nvSpPr>
        <p:spPr>
          <a:xfrm>
            <a:off x="218275" y="1800200"/>
            <a:ext cx="8683200" cy="2856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Tend to have chronic </a:t>
            </a:r>
            <a:r>
              <a:rPr lang="en" sz="1800"/>
              <a:t>suicidal</a:t>
            </a:r>
            <a:r>
              <a:rPr lang="en" sz="1800"/>
              <a:t> ideation</a:t>
            </a:r>
            <a:endParaRPr sz="1800"/>
          </a:p>
          <a:p>
            <a:pPr indent="-342900" lvl="0" marL="457200" rtl="0" algn="l">
              <a:spcBef>
                <a:spcPts val="0"/>
              </a:spcBef>
              <a:spcAft>
                <a:spcPts val="0"/>
              </a:spcAft>
              <a:buSzPts val="1800"/>
              <a:buChar char="★"/>
            </a:pPr>
            <a:r>
              <a:rPr lang="en" sz="1800"/>
              <a:t>Multiple diagnosis</a:t>
            </a:r>
            <a:endParaRPr sz="1800"/>
          </a:p>
          <a:p>
            <a:pPr indent="-342900" lvl="0" marL="457200" rtl="0" algn="l">
              <a:spcBef>
                <a:spcPts val="0"/>
              </a:spcBef>
              <a:spcAft>
                <a:spcPts val="0"/>
              </a:spcAft>
              <a:buSzPts val="1800"/>
              <a:buChar char="★"/>
            </a:pPr>
            <a:r>
              <a:rPr lang="en" sz="1800"/>
              <a:t>Self-destructive </a:t>
            </a:r>
            <a:r>
              <a:rPr lang="en" sz="1800"/>
              <a:t>behavior</a:t>
            </a:r>
            <a:endParaRPr sz="1800"/>
          </a:p>
          <a:p>
            <a:pPr indent="-342900" lvl="0" marL="457200" rtl="0" algn="l">
              <a:spcBef>
                <a:spcPts val="0"/>
              </a:spcBef>
              <a:spcAft>
                <a:spcPts val="0"/>
              </a:spcAft>
              <a:buSzPts val="1800"/>
              <a:buChar char="★"/>
            </a:pPr>
            <a:r>
              <a:rPr lang="en" sz="1800"/>
              <a:t>Intense emotional reaction</a:t>
            </a:r>
            <a:endParaRPr sz="1800"/>
          </a:p>
          <a:p>
            <a:pPr indent="-342900" lvl="0" marL="457200" rtl="0" algn="l">
              <a:spcBef>
                <a:spcPts val="0"/>
              </a:spcBef>
              <a:spcAft>
                <a:spcPts val="0"/>
              </a:spcAft>
              <a:buSzPts val="1800"/>
              <a:buChar char="★"/>
            </a:pPr>
            <a:r>
              <a:rPr lang="en" sz="1800"/>
              <a:t>Extreme approach/avoidance relationships (black and white thinking with relationships)</a:t>
            </a:r>
            <a:endParaRPr sz="1800"/>
          </a:p>
          <a:p>
            <a:pPr indent="-342900" lvl="0" marL="457200" rtl="0" algn="l">
              <a:spcBef>
                <a:spcPts val="0"/>
              </a:spcBef>
              <a:spcAft>
                <a:spcPts val="0"/>
              </a:spcAft>
              <a:buSzPts val="1800"/>
              <a:buChar char="★"/>
            </a:pPr>
            <a:r>
              <a:rPr lang="en" sz="1800"/>
              <a:t>Boundary blurrer</a:t>
            </a:r>
            <a:endParaRPr sz="1800"/>
          </a:p>
          <a:p>
            <a:pPr indent="-342900" lvl="0" marL="457200" rtl="0" algn="l">
              <a:spcBef>
                <a:spcPts val="0"/>
              </a:spcBef>
              <a:spcAft>
                <a:spcPts val="0"/>
              </a:spcAft>
              <a:buSzPts val="1800"/>
              <a:buChar char="★"/>
            </a:pPr>
            <a:r>
              <a:rPr lang="en" sz="1800"/>
              <a:t>Usually doesn’t like to terminate therapy</a:t>
            </a:r>
            <a:endParaRPr sz="1800"/>
          </a:p>
          <a:p>
            <a:pPr indent="-342900" lvl="0" marL="457200" rtl="0" algn="l">
              <a:spcBef>
                <a:spcPts val="0"/>
              </a:spcBef>
              <a:spcAft>
                <a:spcPts val="0"/>
              </a:spcAft>
              <a:buSzPts val="1800"/>
              <a:buChar char="★"/>
            </a:pPr>
            <a:r>
              <a:rPr lang="en" sz="1800"/>
              <a:t>Often emotionally draining</a:t>
            </a:r>
            <a:endParaRPr sz="18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49"/>
          <p:cNvSpPr txBox="1"/>
          <p:nvPr>
            <p:ph type="title"/>
          </p:nvPr>
        </p:nvSpPr>
        <p:spPr>
          <a:xfrm>
            <a:off x="218275" y="845600"/>
            <a:ext cx="86832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Video and Reflective Questions</a:t>
            </a:r>
            <a:endParaRPr sz="4500"/>
          </a:p>
        </p:txBody>
      </p:sp>
      <p:sp>
        <p:nvSpPr>
          <p:cNvPr id="351" name="Google Shape;351;p49"/>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solidFill>
                  <a:srgbClr val="000000"/>
                </a:solidFill>
                <a:latin typeface="Arial"/>
                <a:ea typeface="Arial"/>
                <a:cs typeface="Arial"/>
                <a:sym typeface="Arial"/>
              </a:rPr>
              <a:t>A college student with BPD</a:t>
            </a:r>
            <a:endParaRPr sz="2300">
              <a:solidFill>
                <a:srgbClr val="000000"/>
              </a:solidFill>
              <a:latin typeface="Arial"/>
              <a:ea typeface="Arial"/>
              <a:cs typeface="Arial"/>
              <a:sym typeface="Arial"/>
            </a:endParaRPr>
          </a:p>
          <a:p>
            <a:pPr indent="0" lvl="0" marL="0" rtl="0" algn="l">
              <a:spcBef>
                <a:spcPts val="0"/>
              </a:spcBef>
              <a:spcAft>
                <a:spcPts val="0"/>
              </a:spcAft>
              <a:buNone/>
            </a:pPr>
            <a:r>
              <a:rPr lang="en" sz="2300" u="sng">
                <a:solidFill>
                  <a:srgbClr val="1155CC"/>
                </a:solidFill>
                <a:latin typeface="Arial"/>
                <a:ea typeface="Arial"/>
                <a:cs typeface="Arial"/>
                <a:sym typeface="Arial"/>
                <a:hlinkClick r:id="rId3"/>
              </a:rPr>
              <a:t>https://ng.cengage.com/static/nb/ui/evo/index.html?eISBN=9781305860421&amp;snapshotId=1844153&amp;id=851902696&amp;</a:t>
            </a:r>
            <a:endParaRPr sz="25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50"/>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Exercise </a:t>
            </a:r>
            <a:endParaRPr sz="4500"/>
          </a:p>
        </p:txBody>
      </p:sp>
      <p:sp>
        <p:nvSpPr>
          <p:cNvPr id="357" name="Google Shape;357;p50"/>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000000"/>
                </a:solidFill>
                <a:latin typeface="Arial"/>
                <a:ea typeface="Arial"/>
                <a:cs typeface="Arial"/>
                <a:sym typeface="Arial"/>
              </a:rPr>
              <a:t>Suppose you have a client with a personality disorder who is behaving impulsively. At your session, the client asks you to fix her problems, and at the same time, blames you for not being attentive enough. How would you respond? Outline at least two tactics you might use. How would you deal with your own internal frustration? Why are people with these issues sometimes called “vampire clients?”</a:t>
            </a:r>
            <a:endParaRPr sz="24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Google Shape;362;p51"/>
          <p:cNvSpPr txBox="1"/>
          <p:nvPr>
            <p:ph type="title"/>
          </p:nvPr>
        </p:nvSpPr>
        <p:spPr>
          <a:xfrm>
            <a:off x="1393929" y="1301146"/>
            <a:ext cx="6366900" cy="2539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500"/>
              <a:t>Assignment:</a:t>
            </a:r>
            <a:endParaRPr sz="4500"/>
          </a:p>
          <a:p>
            <a:pPr indent="0" lvl="0" marL="0" rtl="0" algn="ctr">
              <a:spcBef>
                <a:spcPts val="0"/>
              </a:spcBef>
              <a:spcAft>
                <a:spcPts val="0"/>
              </a:spcAft>
              <a:buNone/>
            </a:pPr>
            <a:r>
              <a:rPr lang="en" sz="4500"/>
              <a:t>For next class…</a:t>
            </a:r>
            <a:endParaRPr sz="4500"/>
          </a:p>
          <a:p>
            <a:pPr indent="0" lvl="0" marL="0" rtl="0" algn="l">
              <a:lnSpc>
                <a:spcPct val="115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800">
                <a:solidFill>
                  <a:srgbClr val="000000"/>
                </a:solidFill>
                <a:latin typeface="Arial"/>
                <a:ea typeface="Arial"/>
                <a:cs typeface="Arial"/>
                <a:sym typeface="Arial"/>
              </a:rPr>
              <a:t>Read chapter 6; Review chapters 1-6; Study for test On 7/28</a:t>
            </a:r>
            <a:endParaRPr sz="3900"/>
          </a:p>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16"/>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Open Ended Questions	</a:t>
            </a:r>
            <a:endParaRPr sz="4500"/>
          </a:p>
        </p:txBody>
      </p:sp>
      <p:sp>
        <p:nvSpPr>
          <p:cNvPr id="147" name="Google Shape;147;p16"/>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Start with how or what</a:t>
            </a:r>
            <a:endParaRPr sz="1500"/>
          </a:p>
          <a:p>
            <a:pPr indent="-323850" lvl="0" marL="457200" rtl="0" algn="l">
              <a:spcBef>
                <a:spcPts val="0"/>
              </a:spcBef>
              <a:spcAft>
                <a:spcPts val="0"/>
              </a:spcAft>
              <a:buSzPts val="1500"/>
              <a:buChar char="★"/>
            </a:pPr>
            <a:r>
              <a:rPr lang="en" sz="1500"/>
              <a:t>They ask for more clarification or detail</a:t>
            </a:r>
            <a:endParaRPr sz="1500"/>
          </a:p>
          <a:p>
            <a:pPr indent="-323850" lvl="0" marL="457200" rtl="0" algn="l">
              <a:spcBef>
                <a:spcPts val="0"/>
              </a:spcBef>
              <a:spcAft>
                <a:spcPts val="0"/>
              </a:spcAft>
              <a:buSzPts val="1500"/>
              <a:buChar char="★"/>
            </a:pPr>
            <a:r>
              <a:rPr lang="en" sz="1500"/>
              <a:t>Encourages clients to answer with full statements and deeper levels of meaning</a:t>
            </a:r>
            <a:endParaRPr sz="1500"/>
          </a:p>
          <a:p>
            <a:pPr indent="-323850" lvl="0" marL="457200" rtl="0" algn="l">
              <a:spcBef>
                <a:spcPts val="0"/>
              </a:spcBef>
              <a:spcAft>
                <a:spcPts val="0"/>
              </a:spcAft>
              <a:buSzPts val="1500"/>
              <a:buChar char="★"/>
            </a:pPr>
            <a:r>
              <a:rPr lang="en" sz="1500"/>
              <a:t>“Please tell me…” “In what ways does…” (</a:t>
            </a:r>
            <a:r>
              <a:rPr lang="en" sz="1500"/>
              <a:t>Request</a:t>
            </a:r>
            <a:r>
              <a:rPr lang="en" sz="1500"/>
              <a:t> description)</a:t>
            </a:r>
            <a:endParaRPr sz="1500"/>
          </a:p>
          <a:p>
            <a:pPr indent="-323850" lvl="0" marL="457200" rtl="0" algn="l">
              <a:spcBef>
                <a:spcPts val="0"/>
              </a:spcBef>
              <a:spcAft>
                <a:spcPts val="0"/>
              </a:spcAft>
              <a:buSzPts val="1500"/>
              <a:buChar char="★"/>
            </a:pPr>
            <a:r>
              <a:rPr lang="en" sz="1500"/>
              <a:t>“What will you do…?” “How will that help you to…” (Focus on plans)</a:t>
            </a:r>
            <a:endParaRPr sz="1500"/>
          </a:p>
          <a:p>
            <a:pPr indent="-323850" lvl="0" marL="457200" rtl="0" algn="l">
              <a:spcBef>
                <a:spcPts val="0"/>
              </a:spcBef>
              <a:spcAft>
                <a:spcPts val="0"/>
              </a:spcAft>
              <a:buSzPts val="1500"/>
              <a:buChar char="★"/>
            </a:pPr>
            <a:r>
              <a:rPr lang="en" sz="1500"/>
              <a:t>“Tell me more…” “So then what happened?” (Expansion)</a:t>
            </a:r>
            <a:endParaRPr sz="1500"/>
          </a:p>
          <a:p>
            <a:pPr indent="-323850" lvl="0" marL="457200" rtl="0" algn="l">
              <a:spcBef>
                <a:spcPts val="0"/>
              </a:spcBef>
              <a:spcAft>
                <a:spcPts val="0"/>
              </a:spcAft>
              <a:buSzPts val="1500"/>
              <a:buChar char="★"/>
            </a:pPr>
            <a:r>
              <a:rPr lang="en" sz="1500"/>
              <a:t>“How is that different than before?” “Who might you get to help you?” (Assessment)</a:t>
            </a:r>
            <a:endParaRPr sz="1500"/>
          </a:p>
          <a:p>
            <a:pPr indent="-323850" lvl="0" marL="457200" rtl="0" algn="l">
              <a:spcBef>
                <a:spcPts val="0"/>
              </a:spcBef>
              <a:spcAft>
                <a:spcPts val="0"/>
              </a:spcAft>
              <a:buSzPts val="1500"/>
              <a:buChar char="★"/>
            </a:pPr>
            <a:r>
              <a:rPr lang="en" sz="1500"/>
              <a:t>Stay away from “why” questions as they can make the client become defensive </a:t>
            </a:r>
            <a:endParaRPr sz="15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17"/>
          <p:cNvSpPr txBox="1"/>
          <p:nvPr>
            <p:ph idx="1" type="body"/>
          </p:nvPr>
        </p:nvSpPr>
        <p:spPr>
          <a:xfrm>
            <a:off x="817000" y="3821875"/>
            <a:ext cx="7415100" cy="605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000"/>
              <a:t>What are some examples of open ended questions?</a:t>
            </a:r>
            <a:endParaRPr sz="2000"/>
          </a:p>
        </p:txBody>
      </p:sp>
      <p:pic>
        <p:nvPicPr>
          <p:cNvPr id="153" name="Google Shape;153;p17"/>
          <p:cNvPicPr preferRelativeResize="0"/>
          <p:nvPr/>
        </p:nvPicPr>
        <p:blipFill>
          <a:blip r:embed="rId3">
            <a:alphaModFix/>
          </a:blip>
          <a:stretch>
            <a:fillRect/>
          </a:stretch>
        </p:blipFill>
        <p:spPr>
          <a:xfrm>
            <a:off x="1965034" y="663675"/>
            <a:ext cx="5119025" cy="3071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Close Ended Questions</a:t>
            </a:r>
            <a:endParaRPr sz="4500"/>
          </a:p>
        </p:txBody>
      </p:sp>
      <p:sp>
        <p:nvSpPr>
          <p:cNvPr id="159" name="Google Shape;159;p18"/>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Seeking specific, </a:t>
            </a:r>
            <a:r>
              <a:rPr lang="en" sz="1500"/>
              <a:t>concrete</a:t>
            </a:r>
            <a:r>
              <a:rPr lang="en" sz="1500"/>
              <a:t> information (i.e- “where are you going to go?”</a:t>
            </a:r>
            <a:endParaRPr sz="1500"/>
          </a:p>
          <a:p>
            <a:pPr indent="-323850" lvl="0" marL="457200" rtl="0" algn="l">
              <a:spcBef>
                <a:spcPts val="0"/>
              </a:spcBef>
              <a:spcAft>
                <a:spcPts val="0"/>
              </a:spcAft>
              <a:buSzPts val="1500"/>
              <a:buChar char="★"/>
            </a:pPr>
            <a:r>
              <a:rPr lang="en" sz="1500"/>
              <a:t>Helps the crisis worker make a quick assessment</a:t>
            </a:r>
            <a:endParaRPr sz="1500"/>
          </a:p>
          <a:p>
            <a:pPr indent="-323850" lvl="0" marL="457200" rtl="0" algn="l">
              <a:spcBef>
                <a:spcPts val="0"/>
              </a:spcBef>
              <a:spcAft>
                <a:spcPts val="0"/>
              </a:spcAft>
              <a:buSzPts val="1500"/>
              <a:buChar char="★"/>
            </a:pPr>
            <a:r>
              <a:rPr lang="en" sz="1500"/>
              <a:t>Used during</a:t>
            </a:r>
            <a:endParaRPr sz="1500"/>
          </a:p>
          <a:p>
            <a:pPr indent="-323850" lvl="1" marL="914400" rtl="0" algn="l">
              <a:spcBef>
                <a:spcPts val="0"/>
              </a:spcBef>
              <a:spcAft>
                <a:spcPts val="0"/>
              </a:spcAft>
              <a:buSzPts val="1500"/>
              <a:buChar char="○"/>
            </a:pPr>
            <a:r>
              <a:rPr lang="en" sz="1500"/>
              <a:t>Early stages of intervention</a:t>
            </a:r>
            <a:endParaRPr sz="1500"/>
          </a:p>
          <a:p>
            <a:pPr indent="-323850" lvl="1" marL="914400" rtl="0" algn="l">
              <a:spcBef>
                <a:spcPts val="0"/>
              </a:spcBef>
              <a:spcAft>
                <a:spcPts val="0"/>
              </a:spcAft>
              <a:buSzPts val="1500"/>
              <a:buChar char="○"/>
            </a:pPr>
            <a:r>
              <a:rPr lang="en" sz="1500"/>
              <a:t>Obtaining client commitments (i.e- “Are you willing to make an appointment to…?”</a:t>
            </a:r>
            <a:endParaRPr sz="1500"/>
          </a:p>
          <a:p>
            <a:pPr indent="-323850" lvl="1" marL="914400" rtl="0" algn="l">
              <a:spcBef>
                <a:spcPts val="0"/>
              </a:spcBef>
              <a:spcAft>
                <a:spcPts val="0"/>
              </a:spcAft>
              <a:buSzPts val="1500"/>
              <a:buChar char="○"/>
            </a:pPr>
            <a:r>
              <a:rPr lang="en" sz="1500"/>
              <a:t>Assessing safety issues (i.e suicidal thinking)</a:t>
            </a:r>
            <a:endParaRPr sz="1500"/>
          </a:p>
          <a:p>
            <a:pPr indent="-323850" lvl="0" marL="457200" rtl="0" algn="l">
              <a:spcBef>
                <a:spcPts val="0"/>
              </a:spcBef>
              <a:spcAft>
                <a:spcPts val="0"/>
              </a:spcAft>
              <a:buSzPts val="1500"/>
              <a:buChar char="★"/>
            </a:pPr>
            <a:r>
              <a:rPr lang="en" sz="1500"/>
              <a:t>Usually begins with verbs</a:t>
            </a:r>
            <a:endParaRPr sz="1500"/>
          </a:p>
          <a:p>
            <a:pPr indent="-323850" lvl="1" marL="914400" rtl="0" algn="l">
              <a:spcBef>
                <a:spcPts val="0"/>
              </a:spcBef>
              <a:spcAft>
                <a:spcPts val="0"/>
              </a:spcAft>
              <a:buSzPts val="1500"/>
              <a:buChar char="○"/>
            </a:pPr>
            <a:r>
              <a:rPr lang="en" sz="1500"/>
              <a:t>Do, did , does, can, have, will, had, are, is and was</a:t>
            </a:r>
            <a:endParaRPr sz="1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19"/>
          <p:cNvSpPr txBox="1"/>
          <p:nvPr>
            <p:ph idx="1" type="body"/>
          </p:nvPr>
        </p:nvSpPr>
        <p:spPr>
          <a:xfrm>
            <a:off x="387000" y="3819600"/>
            <a:ext cx="8370000" cy="605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900"/>
              <a:t>What are some examples of closed ended questions?</a:t>
            </a:r>
            <a:endParaRPr sz="2900"/>
          </a:p>
        </p:txBody>
      </p:sp>
      <p:pic>
        <p:nvPicPr>
          <p:cNvPr id="165" name="Google Shape;165;p19"/>
          <p:cNvPicPr preferRelativeResize="0"/>
          <p:nvPr/>
        </p:nvPicPr>
        <p:blipFill>
          <a:blip r:embed="rId3">
            <a:alphaModFix/>
          </a:blip>
          <a:stretch>
            <a:fillRect/>
          </a:stretch>
        </p:blipFill>
        <p:spPr>
          <a:xfrm>
            <a:off x="2727380" y="1129600"/>
            <a:ext cx="3689250" cy="2455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20"/>
          <p:cNvSpPr txBox="1"/>
          <p:nvPr>
            <p:ph type="title"/>
          </p:nvPr>
        </p:nvSpPr>
        <p:spPr>
          <a:xfrm>
            <a:off x="819150" y="845600"/>
            <a:ext cx="7996800" cy="9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300"/>
              <a:t>Restatement and Summary Clarification</a:t>
            </a:r>
            <a:endParaRPr sz="3300"/>
          </a:p>
        </p:txBody>
      </p:sp>
      <p:sp>
        <p:nvSpPr>
          <p:cNvPr id="171" name="Google Shape;171;p20"/>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Client is in a crisis situation and may not be able to communicate effectively</a:t>
            </a:r>
            <a:endParaRPr sz="1700"/>
          </a:p>
          <a:p>
            <a:pPr indent="-336550" lvl="0" marL="457200" rtl="0" algn="l">
              <a:spcBef>
                <a:spcPts val="0"/>
              </a:spcBef>
              <a:spcAft>
                <a:spcPts val="0"/>
              </a:spcAft>
              <a:buSzPts val="1700"/>
              <a:buChar char="★"/>
            </a:pPr>
            <a:r>
              <a:rPr lang="en" sz="1700"/>
              <a:t>Restatement lets the client know you are listening</a:t>
            </a:r>
            <a:endParaRPr sz="1700"/>
          </a:p>
          <a:p>
            <a:pPr indent="-336550" lvl="0" marL="457200" rtl="0" algn="l">
              <a:spcBef>
                <a:spcPts val="0"/>
              </a:spcBef>
              <a:spcAft>
                <a:spcPts val="0"/>
              </a:spcAft>
              <a:buSzPts val="1700"/>
              <a:buChar char="★"/>
            </a:pPr>
            <a:r>
              <a:rPr lang="en" sz="1700"/>
              <a:t>Often used in Task 6 Obtaining Commitment from the Hybrid Model</a:t>
            </a:r>
            <a:endParaRPr sz="1700"/>
          </a:p>
          <a:p>
            <a:pPr indent="-336550" lvl="0" marL="457200" rtl="0" algn="l">
              <a:spcBef>
                <a:spcPts val="0"/>
              </a:spcBef>
              <a:spcAft>
                <a:spcPts val="0"/>
              </a:spcAft>
              <a:buSzPts val="1700"/>
              <a:buChar char="★"/>
            </a:pPr>
            <a:r>
              <a:rPr lang="en" sz="1700"/>
              <a:t>Summary clarification helps both the crisis worker and the client know that they are on the same page</a:t>
            </a:r>
            <a:endParaRPr sz="1700"/>
          </a:p>
          <a:p>
            <a:pPr indent="-336550" lvl="0" marL="457200" rtl="0" algn="l">
              <a:spcBef>
                <a:spcPts val="0"/>
              </a:spcBef>
              <a:spcAft>
                <a:spcPts val="0"/>
              </a:spcAft>
              <a:buSzPts val="1700"/>
              <a:buChar char="★"/>
            </a:pPr>
            <a:r>
              <a:rPr lang="en" sz="1700"/>
              <a:t>Clients may be asked to summarize what the plan is and how they are going to go about following through with the plan</a:t>
            </a:r>
            <a:endParaRPr sz="17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21"/>
          <p:cNvSpPr txBox="1"/>
          <p:nvPr>
            <p:ph type="title"/>
          </p:nvPr>
        </p:nvSpPr>
        <p:spPr>
          <a:xfrm>
            <a:off x="873075" y="1328575"/>
            <a:ext cx="6946500" cy="311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300"/>
              <a:t>Let’s practice some restatements and summary clarifications! </a:t>
            </a:r>
            <a:endParaRPr sz="53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