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Lst>
  <p:sldSz cy="5143500" cx="9144000"/>
  <p:notesSz cx="6858000" cy="9144000"/>
  <p:embeddedFontLst>
    <p:embeddedFont>
      <p:font typeface="Lato"/>
      <p:regular r:id="rId25"/>
      <p:bold r:id="rId26"/>
      <p:italic r:id="rId27"/>
      <p:boldItalic r:id="rId2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Lato-bold.fntdata"/><Relationship Id="rId25" Type="http://schemas.openxmlformats.org/officeDocument/2006/relationships/font" Target="fonts/Lato-regular.fntdata"/><Relationship Id="rId28" Type="http://schemas.openxmlformats.org/officeDocument/2006/relationships/font" Target="fonts/Lato-boldItalic.fntdata"/><Relationship Id="rId27" Type="http://schemas.openxmlformats.org/officeDocument/2006/relationships/font" Target="fonts/Lato-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g8ceea16cf3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 name="Google Shape;108;g8ceea16cf3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8e6bc3c9ff_0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 name="Google Shape;114;g8e6bc3c9ff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g8e6bc3c9ff_0_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 name="Google Shape;120;g8e6bc3c9ff_0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58f4996b6c5d3678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6" name="Google Shape;126;g58f4996b6c5d3678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g571e6ef33dccf469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4" name="Google Shape;134;g571e6ef33dccf469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g8ceea16cf3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1" name="Google Shape;141;g8ceea16cf3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g8e6bc3c9ff_0_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8" name="Google Shape;148;g8e6bc3c9ff_0_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8e6bc3c9ff_0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4" name="Google Shape;154;g8e6bc3c9ff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8e6bc3c9ff_0_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0" name="Google Shape;160;g8e6bc3c9ff_0_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8e6bc3c9ff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6" name="Google Shape;166;g8e6bc3c9ff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8e6bc3c9ff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8e6bc3c9f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g8e6bc3c9ff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 name="Google Shape;64;g8e6bc3c9ff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 name="Shape 69"/>
        <p:cNvGrpSpPr/>
        <p:nvPr/>
      </p:nvGrpSpPr>
      <p:grpSpPr>
        <a:xfrm>
          <a:off x="0" y="0"/>
          <a:ext cx="0" cy="0"/>
          <a:chOff x="0" y="0"/>
          <a:chExt cx="0" cy="0"/>
        </a:xfrm>
      </p:grpSpPr>
      <p:sp>
        <p:nvSpPr>
          <p:cNvPr id="70" name="Google Shape;70;g8e6bc3c9ff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 name="Google Shape;71;g8e6bc3c9ff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 name="Shape 75"/>
        <p:cNvGrpSpPr/>
        <p:nvPr/>
      </p:nvGrpSpPr>
      <p:grpSpPr>
        <a:xfrm>
          <a:off x="0" y="0"/>
          <a:ext cx="0" cy="0"/>
          <a:chOff x="0" y="0"/>
          <a:chExt cx="0" cy="0"/>
        </a:xfrm>
      </p:grpSpPr>
      <p:sp>
        <p:nvSpPr>
          <p:cNvPr id="76" name="Google Shape;76;g8e6bc3c9ff_0_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 name="Google Shape;77;g8e6bc3c9ff_0_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g8e6bc3c9ff_0_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 name="Google Shape;83;g8e6bc3c9ff_0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g8e6bc3c9ff_0_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 name="Google Shape;89;g8e6bc3c9ff_0_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g8e6bc3c9ff_0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 name="Google Shape;96;g8e6bc3c9ff_0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8e6bc3c9ff_0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8e6bc3c9ff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0.xml"/><Relationship Id="rId3" Type="http://schemas.openxmlformats.org/officeDocument/2006/relationships/image" Target="../media/image6.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hyperlink" Target="https://cssrs.columbia.edu/the-columbia-scale-c-ssrs/risk-identification/"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3.xml"/><Relationship Id="rId3" Type="http://schemas.openxmlformats.org/officeDocument/2006/relationships/image" Target="../media/image1.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4.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7.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3.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hyperlink" Target="https://www.maine.gov/dhhs/samhs/mentalhealth/rights-legal/involuntary/forms.html" TargetMode="External"/><Relationship Id="rId4" Type="http://schemas.openxmlformats.org/officeDocument/2006/relationships/image" Target="../media/image5.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Maine specific resources</a:t>
            </a:r>
            <a:endParaRPr/>
          </a:p>
        </p:txBody>
      </p:sp>
      <p:sp>
        <p:nvSpPr>
          <p:cNvPr id="55" name="Google Shape;55;p13"/>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Class 8- July 30th</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09" name="Shape 109"/>
        <p:cNvGrpSpPr/>
        <p:nvPr/>
      </p:nvGrpSpPr>
      <p:grpSpPr>
        <a:xfrm>
          <a:off x="0" y="0"/>
          <a:ext cx="0" cy="0"/>
          <a:chOff x="0" y="0"/>
          <a:chExt cx="0" cy="0"/>
        </a:xfrm>
      </p:grpSpPr>
      <p:sp>
        <p:nvSpPr>
          <p:cNvPr id="110" name="Google Shape;110;p22"/>
          <p:cNvSpPr txBox="1"/>
          <p:nvPr>
            <p:ph type="title"/>
          </p:nvPr>
        </p:nvSpPr>
        <p:spPr>
          <a:xfrm>
            <a:off x="1680450" y="242225"/>
            <a:ext cx="5546400" cy="4902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3700"/>
              <a:t>Additional resources...</a:t>
            </a:r>
            <a:endParaRPr sz="3700"/>
          </a:p>
        </p:txBody>
      </p:sp>
      <p:sp>
        <p:nvSpPr>
          <p:cNvPr id="111" name="Google Shape;111;p22"/>
          <p:cNvSpPr txBox="1"/>
          <p:nvPr>
            <p:ph idx="1" type="body"/>
          </p:nvPr>
        </p:nvSpPr>
        <p:spPr>
          <a:xfrm>
            <a:off x="882600" y="4142100"/>
            <a:ext cx="7378800" cy="1001400"/>
          </a:xfrm>
          <a:prstGeom prst="rect">
            <a:avLst/>
          </a:prstGeom>
        </p:spPr>
        <p:txBody>
          <a:bodyPr anchorCtr="0" anchor="b" bIns="91425" lIns="91425" spcFirstLastPara="1" rIns="91425" wrap="square" tIns="91425">
            <a:noAutofit/>
          </a:bodyPr>
          <a:lstStyle/>
          <a:p>
            <a:pPr indent="0" lvl="0" marL="0" rtl="0" algn="ctr">
              <a:spcBef>
                <a:spcPts val="0"/>
              </a:spcBef>
              <a:spcAft>
                <a:spcPts val="1600"/>
              </a:spcAft>
              <a:buNone/>
            </a:pPr>
            <a:r>
              <a:rPr lang="en">
                <a:highlight>
                  <a:schemeClr val="lt1"/>
                </a:highlight>
              </a:rPr>
              <a:t>What other crisis, mental health or recovery resources are in Maine?</a:t>
            </a:r>
            <a:endParaRPr>
              <a:highlight>
                <a:schemeClr val="lt1"/>
              </a:highlight>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23"/>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Emergency Assessments in Maine </a:t>
            </a:r>
            <a:endParaRPr/>
          </a:p>
        </p:txBody>
      </p:sp>
      <p:sp>
        <p:nvSpPr>
          <p:cNvPr id="117" name="Google Shape;117;p23"/>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61950" lvl="0" marL="457200" rtl="0" algn="l">
              <a:spcBef>
                <a:spcPts val="0"/>
              </a:spcBef>
              <a:spcAft>
                <a:spcPts val="0"/>
              </a:spcAft>
              <a:buSzPts val="2100"/>
              <a:buChar char="➔"/>
            </a:pPr>
            <a:r>
              <a:rPr lang="en" sz="2100"/>
              <a:t>LOCUS- </a:t>
            </a:r>
            <a:r>
              <a:rPr lang="en" sz="2100">
                <a:highlight>
                  <a:srgbClr val="FFFFFF"/>
                </a:highlight>
              </a:rPr>
              <a:t>Level of Care Utilization System (LOCUS) as a tool to provide mental health clinicians and service providers with a systematic approach to the assessment and determination of the service and support needs of individuals with mental health challenges.</a:t>
            </a:r>
            <a:endParaRPr sz="2100">
              <a:highlight>
                <a:srgbClr val="FFFFFF"/>
              </a:highlight>
            </a:endParaRPr>
          </a:p>
          <a:p>
            <a:pPr indent="-361950" lvl="0" marL="457200" rtl="0" algn="l">
              <a:spcBef>
                <a:spcPts val="0"/>
              </a:spcBef>
              <a:spcAft>
                <a:spcPts val="0"/>
              </a:spcAft>
              <a:buSzPts val="2100"/>
              <a:buChar char="➔"/>
            </a:pPr>
            <a:r>
              <a:rPr lang="en" sz="2100">
                <a:highlight>
                  <a:srgbClr val="FFFFFF"/>
                </a:highlight>
              </a:rPr>
              <a:t>Suicide Risk Assessments- Columbia Suicide Severity Rating Scale</a:t>
            </a:r>
            <a:endParaRPr sz="2100">
              <a:highlight>
                <a:srgbClr val="FFFFFF"/>
              </a:highlight>
            </a:endParaRPr>
          </a:p>
          <a:p>
            <a:pPr indent="-336550" lvl="1" marL="914400" rtl="0" algn="l">
              <a:spcBef>
                <a:spcPts val="0"/>
              </a:spcBef>
              <a:spcAft>
                <a:spcPts val="0"/>
              </a:spcAft>
              <a:buSzPts val="1700"/>
              <a:buChar char="◆"/>
            </a:pPr>
            <a:r>
              <a:rPr lang="en" sz="1700">
                <a:highlight>
                  <a:srgbClr val="FFFFFF"/>
                </a:highlight>
              </a:rPr>
              <a:t>Assesses ideation, actions to prepare and attempts or interrupted attempts</a:t>
            </a:r>
            <a:endParaRPr sz="1700">
              <a:highlight>
                <a:srgbClr val="FFFFFF"/>
              </a:highlight>
            </a:endParaRPr>
          </a:p>
          <a:p>
            <a:pPr indent="-336550" lvl="1" marL="914400" rtl="0" algn="l">
              <a:spcBef>
                <a:spcPts val="0"/>
              </a:spcBef>
              <a:spcAft>
                <a:spcPts val="0"/>
              </a:spcAft>
              <a:buSzPts val="1700"/>
              <a:buChar char="◆"/>
            </a:pPr>
            <a:r>
              <a:rPr lang="en" sz="1700" u="sng">
                <a:hlinkClick r:id="rId3"/>
              </a:rPr>
              <a:t>https://cssrs.columbia.edu/the-columbia-scale-c-ssrs/risk-identification/</a:t>
            </a:r>
            <a:endParaRPr sz="2800">
              <a:highlight>
                <a:srgbClr val="FFFFFF"/>
              </a:highlight>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sp>
        <p:nvSpPr>
          <p:cNvPr id="122" name="Google Shape;122;p2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Maine Crisis Statutes</a:t>
            </a:r>
            <a:endParaRPr/>
          </a:p>
        </p:txBody>
      </p:sp>
      <p:sp>
        <p:nvSpPr>
          <p:cNvPr id="123" name="Google Shape;123;p2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81000" lvl="0" marL="457200" rtl="0" algn="l">
              <a:spcBef>
                <a:spcPts val="0"/>
              </a:spcBef>
              <a:spcAft>
                <a:spcPts val="0"/>
              </a:spcAft>
              <a:buSzPts val="2400"/>
              <a:buChar char="➔"/>
            </a:pPr>
            <a:r>
              <a:rPr lang="en" sz="2400"/>
              <a:t>Statute 3622- Crisis Intervention Team</a:t>
            </a:r>
            <a:endParaRPr sz="2400"/>
          </a:p>
          <a:p>
            <a:pPr indent="-355600" lvl="1" marL="914400" rtl="0" algn="l">
              <a:spcBef>
                <a:spcPts val="0"/>
              </a:spcBef>
              <a:spcAft>
                <a:spcPts val="0"/>
              </a:spcAft>
              <a:buSzPts val="2000"/>
              <a:buChar char="◆"/>
            </a:pPr>
            <a:r>
              <a:rPr lang="en" sz="2000"/>
              <a:t>Provide 24/7 crisis intervention and provide crisis </a:t>
            </a:r>
            <a:r>
              <a:rPr lang="en" sz="2000"/>
              <a:t>intervention</a:t>
            </a:r>
            <a:r>
              <a:rPr lang="en" sz="2000"/>
              <a:t> training for ER staff</a:t>
            </a:r>
            <a:endParaRPr sz="2000"/>
          </a:p>
          <a:p>
            <a:pPr indent="-381000" lvl="0" marL="457200" rtl="0" algn="l">
              <a:spcBef>
                <a:spcPts val="0"/>
              </a:spcBef>
              <a:spcAft>
                <a:spcPts val="0"/>
              </a:spcAft>
              <a:buSzPts val="2400"/>
              <a:buChar char="➔"/>
            </a:pPr>
            <a:r>
              <a:rPr lang="en" sz="2400"/>
              <a:t>Statute 5206- Crisis and Respite Services </a:t>
            </a:r>
            <a:endParaRPr sz="2400"/>
          </a:p>
          <a:p>
            <a:pPr indent="-355600" lvl="1" marL="914400" rtl="0" algn="l">
              <a:spcBef>
                <a:spcPts val="0"/>
              </a:spcBef>
              <a:spcAft>
                <a:spcPts val="0"/>
              </a:spcAft>
              <a:buSzPts val="2000"/>
              <a:buChar char="◆"/>
            </a:pPr>
            <a:r>
              <a:rPr lang="en" sz="2000"/>
              <a:t>Specifically for Intellectual Disabilities and Autism</a:t>
            </a:r>
            <a:endParaRPr sz="2000"/>
          </a:p>
          <a:p>
            <a:pPr indent="-381000" lvl="0" marL="457200" rtl="0" algn="l">
              <a:spcBef>
                <a:spcPts val="0"/>
              </a:spcBef>
              <a:spcAft>
                <a:spcPts val="0"/>
              </a:spcAft>
              <a:buSzPts val="2400"/>
              <a:buChar char="➔"/>
            </a:pPr>
            <a:r>
              <a:rPr lang="en" sz="2400"/>
              <a:t>Title 34-B, Chapter 3: Mental Health</a:t>
            </a:r>
            <a:endParaRPr sz="2400"/>
          </a:p>
          <a:p>
            <a:pPr indent="-355600" lvl="1" marL="914400" rtl="0" algn="l">
              <a:spcBef>
                <a:spcPts val="0"/>
              </a:spcBef>
              <a:spcAft>
                <a:spcPts val="0"/>
              </a:spcAft>
              <a:buSzPts val="2000"/>
              <a:buChar char="◆"/>
            </a:pPr>
            <a:r>
              <a:rPr lang="en" sz="2000"/>
              <a:t>Outlines the State rules </a:t>
            </a:r>
            <a:r>
              <a:rPr lang="en" sz="2000"/>
              <a:t>surrounding</a:t>
            </a:r>
            <a:r>
              <a:rPr lang="en" sz="2000"/>
              <a:t> community mental health, crisis intervention, and hospitalization</a:t>
            </a:r>
            <a:endParaRPr sz="20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p25"/>
          <p:cNvSpPr txBox="1"/>
          <p:nvPr>
            <p:ph type="title"/>
          </p:nvPr>
        </p:nvSpPr>
        <p:spPr>
          <a:xfrm>
            <a:off x="265500" y="623575"/>
            <a:ext cx="4045200" cy="14823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Role Play Time!</a:t>
            </a:r>
            <a:endParaRPr/>
          </a:p>
        </p:txBody>
      </p:sp>
      <p:sp>
        <p:nvSpPr>
          <p:cNvPr id="129" name="Google Shape;129;p25"/>
          <p:cNvSpPr txBox="1"/>
          <p:nvPr>
            <p:ph idx="1" type="subTitle"/>
          </p:nvPr>
        </p:nvSpPr>
        <p:spPr>
          <a:xfrm>
            <a:off x="265500" y="2105875"/>
            <a:ext cx="4045200" cy="12351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Using </a:t>
            </a:r>
            <a:r>
              <a:rPr lang="en"/>
              <a:t>the Hybrid Model and skills learned</a:t>
            </a:r>
            <a:endParaRPr/>
          </a:p>
        </p:txBody>
      </p:sp>
      <p:sp>
        <p:nvSpPr>
          <p:cNvPr id="130" name="Google Shape;130;p25"/>
          <p:cNvSpPr txBox="1"/>
          <p:nvPr/>
        </p:nvSpPr>
        <p:spPr>
          <a:xfrm>
            <a:off x="5131600" y="285750"/>
            <a:ext cx="3441000" cy="4607700"/>
          </a:xfrm>
          <a:prstGeom prst="rect">
            <a:avLst/>
          </a:prstGeom>
          <a:no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None/>
            </a:pPr>
            <a:r>
              <a:t/>
            </a:r>
            <a:endParaRPr sz="1800">
              <a:solidFill>
                <a:srgbClr val="595959"/>
              </a:solidFill>
              <a:latin typeface="Lato"/>
              <a:ea typeface="Lato"/>
              <a:cs typeface="Lato"/>
              <a:sym typeface="Lato"/>
            </a:endParaRPr>
          </a:p>
          <a:p>
            <a:pPr indent="-342900" lvl="0" marL="457200" rtl="0" algn="l">
              <a:lnSpc>
                <a:spcPct val="115000"/>
              </a:lnSpc>
              <a:spcBef>
                <a:spcPts val="1600"/>
              </a:spcBef>
              <a:spcAft>
                <a:spcPts val="0"/>
              </a:spcAft>
              <a:buClr>
                <a:srgbClr val="595959"/>
              </a:buClr>
              <a:buSzPts val="1800"/>
              <a:buFont typeface="Lato"/>
              <a:buChar char="●"/>
            </a:pPr>
            <a:r>
              <a:rPr lang="en" sz="1800">
                <a:solidFill>
                  <a:srgbClr val="595959"/>
                </a:solidFill>
                <a:latin typeface="Lato"/>
                <a:ea typeface="Lato"/>
                <a:cs typeface="Lato"/>
                <a:sym typeface="Lato"/>
              </a:rPr>
              <a:t>Tasks of crisis intervention</a:t>
            </a:r>
            <a:endParaRPr sz="1800">
              <a:solidFill>
                <a:srgbClr val="595959"/>
              </a:solidFill>
              <a:latin typeface="Lato"/>
              <a:ea typeface="Lato"/>
              <a:cs typeface="Lato"/>
              <a:sym typeface="Lato"/>
            </a:endParaRPr>
          </a:p>
          <a:p>
            <a:pPr indent="-342900" lvl="1" marL="914400" rtl="0" algn="l">
              <a:lnSpc>
                <a:spcPct val="115000"/>
              </a:lnSpc>
              <a:spcBef>
                <a:spcPts val="0"/>
              </a:spcBef>
              <a:spcAft>
                <a:spcPts val="0"/>
              </a:spcAft>
              <a:buClr>
                <a:srgbClr val="595959"/>
              </a:buClr>
              <a:buSzPts val="1800"/>
              <a:buFont typeface="Lato"/>
              <a:buChar char="○"/>
            </a:pPr>
            <a:r>
              <a:rPr lang="en" sz="1800">
                <a:solidFill>
                  <a:srgbClr val="595959"/>
                </a:solidFill>
                <a:latin typeface="Lato"/>
                <a:ea typeface="Lato"/>
                <a:cs typeface="Lato"/>
                <a:sym typeface="Lato"/>
              </a:rPr>
              <a:t>Safety always!</a:t>
            </a:r>
            <a:endParaRPr sz="1800">
              <a:solidFill>
                <a:srgbClr val="595959"/>
              </a:solidFill>
              <a:latin typeface="Lato"/>
              <a:ea typeface="Lato"/>
              <a:cs typeface="Lato"/>
              <a:sym typeface="Lato"/>
            </a:endParaRPr>
          </a:p>
          <a:p>
            <a:pPr indent="-342900" lvl="1" marL="914400" rtl="0" algn="l">
              <a:lnSpc>
                <a:spcPct val="115000"/>
              </a:lnSpc>
              <a:spcBef>
                <a:spcPts val="0"/>
              </a:spcBef>
              <a:spcAft>
                <a:spcPts val="0"/>
              </a:spcAft>
              <a:buClr>
                <a:srgbClr val="595959"/>
              </a:buClr>
              <a:buSzPts val="1800"/>
              <a:buFont typeface="Lato"/>
              <a:buChar char="○"/>
            </a:pPr>
            <a:r>
              <a:rPr lang="en" sz="1800">
                <a:solidFill>
                  <a:srgbClr val="595959"/>
                </a:solidFill>
                <a:latin typeface="Lato"/>
                <a:ea typeface="Lato"/>
                <a:cs typeface="Lato"/>
                <a:sym typeface="Lato"/>
              </a:rPr>
              <a:t>Predispositioning/Engaging</a:t>
            </a:r>
            <a:endParaRPr sz="1800">
              <a:solidFill>
                <a:srgbClr val="595959"/>
              </a:solidFill>
              <a:latin typeface="Lato"/>
              <a:ea typeface="Lato"/>
              <a:cs typeface="Lato"/>
              <a:sym typeface="Lato"/>
            </a:endParaRPr>
          </a:p>
          <a:p>
            <a:pPr indent="-342900" lvl="1" marL="914400" rtl="0" algn="l">
              <a:lnSpc>
                <a:spcPct val="115000"/>
              </a:lnSpc>
              <a:spcBef>
                <a:spcPts val="0"/>
              </a:spcBef>
              <a:spcAft>
                <a:spcPts val="0"/>
              </a:spcAft>
              <a:buClr>
                <a:srgbClr val="595959"/>
              </a:buClr>
              <a:buSzPts val="1800"/>
              <a:buFont typeface="Lato"/>
              <a:buChar char="○"/>
            </a:pPr>
            <a:r>
              <a:rPr lang="en" sz="1800">
                <a:solidFill>
                  <a:srgbClr val="595959"/>
                </a:solidFill>
                <a:latin typeface="Lato"/>
                <a:ea typeface="Lato"/>
                <a:cs typeface="Lato"/>
                <a:sym typeface="Lato"/>
              </a:rPr>
              <a:t>Problem Exploration</a:t>
            </a:r>
            <a:endParaRPr sz="1800">
              <a:solidFill>
                <a:srgbClr val="595959"/>
              </a:solidFill>
              <a:latin typeface="Lato"/>
              <a:ea typeface="Lato"/>
              <a:cs typeface="Lato"/>
              <a:sym typeface="Lato"/>
            </a:endParaRPr>
          </a:p>
          <a:p>
            <a:pPr indent="-342900" lvl="1" marL="914400" rtl="0" algn="l">
              <a:lnSpc>
                <a:spcPct val="115000"/>
              </a:lnSpc>
              <a:spcBef>
                <a:spcPts val="0"/>
              </a:spcBef>
              <a:spcAft>
                <a:spcPts val="0"/>
              </a:spcAft>
              <a:buClr>
                <a:srgbClr val="595959"/>
              </a:buClr>
              <a:buSzPts val="1800"/>
              <a:buFont typeface="Lato"/>
              <a:buChar char="○"/>
            </a:pPr>
            <a:r>
              <a:rPr lang="en" sz="1800">
                <a:solidFill>
                  <a:srgbClr val="595959"/>
                </a:solidFill>
                <a:latin typeface="Lato"/>
                <a:ea typeface="Lato"/>
                <a:cs typeface="Lato"/>
                <a:sym typeface="Lato"/>
              </a:rPr>
              <a:t>Providing Support</a:t>
            </a:r>
            <a:endParaRPr sz="1800">
              <a:solidFill>
                <a:srgbClr val="595959"/>
              </a:solidFill>
              <a:latin typeface="Lato"/>
              <a:ea typeface="Lato"/>
              <a:cs typeface="Lato"/>
              <a:sym typeface="Lato"/>
            </a:endParaRPr>
          </a:p>
          <a:p>
            <a:pPr indent="-342900" lvl="1" marL="914400" rtl="0" algn="l">
              <a:lnSpc>
                <a:spcPct val="115000"/>
              </a:lnSpc>
              <a:spcBef>
                <a:spcPts val="0"/>
              </a:spcBef>
              <a:spcAft>
                <a:spcPts val="0"/>
              </a:spcAft>
              <a:buClr>
                <a:srgbClr val="595959"/>
              </a:buClr>
              <a:buSzPts val="1800"/>
              <a:buFont typeface="Lato"/>
              <a:buChar char="○"/>
            </a:pPr>
            <a:r>
              <a:rPr lang="en" sz="1800">
                <a:solidFill>
                  <a:srgbClr val="595959"/>
                </a:solidFill>
                <a:latin typeface="Lato"/>
                <a:ea typeface="Lato"/>
                <a:cs typeface="Lato"/>
                <a:sym typeface="Lato"/>
              </a:rPr>
              <a:t>Examining Alternatives</a:t>
            </a:r>
            <a:endParaRPr sz="1800">
              <a:solidFill>
                <a:srgbClr val="595959"/>
              </a:solidFill>
              <a:latin typeface="Lato"/>
              <a:ea typeface="Lato"/>
              <a:cs typeface="Lato"/>
              <a:sym typeface="Lato"/>
            </a:endParaRPr>
          </a:p>
          <a:p>
            <a:pPr indent="-342900" lvl="1" marL="914400" rtl="0" algn="l">
              <a:lnSpc>
                <a:spcPct val="115000"/>
              </a:lnSpc>
              <a:spcBef>
                <a:spcPts val="0"/>
              </a:spcBef>
              <a:spcAft>
                <a:spcPts val="0"/>
              </a:spcAft>
              <a:buClr>
                <a:srgbClr val="595959"/>
              </a:buClr>
              <a:buSzPts val="1800"/>
              <a:buFont typeface="Lato"/>
              <a:buChar char="○"/>
            </a:pPr>
            <a:r>
              <a:rPr lang="en" sz="1800">
                <a:solidFill>
                  <a:srgbClr val="595959"/>
                </a:solidFill>
                <a:latin typeface="Lato"/>
                <a:ea typeface="Lato"/>
                <a:cs typeface="Lato"/>
                <a:sym typeface="Lato"/>
              </a:rPr>
              <a:t>Planning in Order to Reestablish Control</a:t>
            </a:r>
            <a:endParaRPr sz="1800">
              <a:solidFill>
                <a:srgbClr val="595959"/>
              </a:solidFill>
              <a:latin typeface="Lato"/>
              <a:ea typeface="Lato"/>
              <a:cs typeface="Lato"/>
              <a:sym typeface="Lato"/>
            </a:endParaRPr>
          </a:p>
          <a:p>
            <a:pPr indent="-342900" lvl="1" marL="914400" rtl="0" algn="l">
              <a:lnSpc>
                <a:spcPct val="115000"/>
              </a:lnSpc>
              <a:spcBef>
                <a:spcPts val="0"/>
              </a:spcBef>
              <a:spcAft>
                <a:spcPts val="0"/>
              </a:spcAft>
              <a:buClr>
                <a:srgbClr val="595959"/>
              </a:buClr>
              <a:buSzPts val="1800"/>
              <a:buFont typeface="Lato"/>
              <a:buChar char="○"/>
            </a:pPr>
            <a:r>
              <a:rPr lang="en" sz="1800">
                <a:solidFill>
                  <a:srgbClr val="595959"/>
                </a:solidFill>
                <a:latin typeface="Lato"/>
                <a:ea typeface="Lato"/>
                <a:cs typeface="Lato"/>
                <a:sym typeface="Lato"/>
              </a:rPr>
              <a:t>Obtaining Commitment</a:t>
            </a:r>
            <a:endParaRPr sz="1800">
              <a:solidFill>
                <a:srgbClr val="595959"/>
              </a:solidFill>
              <a:latin typeface="Lato"/>
              <a:ea typeface="Lato"/>
              <a:cs typeface="Lato"/>
              <a:sym typeface="Lato"/>
            </a:endParaRPr>
          </a:p>
          <a:p>
            <a:pPr indent="-342900" lvl="1" marL="914400" rtl="0" algn="l">
              <a:lnSpc>
                <a:spcPct val="115000"/>
              </a:lnSpc>
              <a:spcBef>
                <a:spcPts val="0"/>
              </a:spcBef>
              <a:spcAft>
                <a:spcPts val="0"/>
              </a:spcAft>
              <a:buClr>
                <a:srgbClr val="595959"/>
              </a:buClr>
              <a:buSzPts val="1800"/>
              <a:buFont typeface="Lato"/>
              <a:buChar char="○"/>
            </a:pPr>
            <a:r>
              <a:rPr lang="en" sz="1800">
                <a:solidFill>
                  <a:srgbClr val="595959"/>
                </a:solidFill>
                <a:latin typeface="Lato"/>
                <a:ea typeface="Lato"/>
                <a:cs typeface="Lato"/>
                <a:sym typeface="Lato"/>
              </a:rPr>
              <a:t>Follow-up</a:t>
            </a:r>
            <a:endParaRPr sz="1800">
              <a:solidFill>
                <a:srgbClr val="595959"/>
              </a:solidFill>
              <a:latin typeface="Lato"/>
              <a:ea typeface="Lato"/>
              <a:cs typeface="Lato"/>
              <a:sym typeface="Lato"/>
            </a:endParaRPr>
          </a:p>
        </p:txBody>
      </p:sp>
      <p:pic>
        <p:nvPicPr>
          <p:cNvPr id="131" name="Google Shape;131;p25"/>
          <p:cNvPicPr preferRelativeResize="0"/>
          <p:nvPr/>
        </p:nvPicPr>
        <p:blipFill>
          <a:blip r:embed="rId3">
            <a:alphaModFix/>
          </a:blip>
          <a:stretch>
            <a:fillRect/>
          </a:stretch>
        </p:blipFill>
        <p:spPr>
          <a:xfrm>
            <a:off x="1216525" y="3000363"/>
            <a:ext cx="2143125" cy="21431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sp>
        <p:nvSpPr>
          <p:cNvPr id="136" name="Google Shape;136;p2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Scenarios</a:t>
            </a:r>
            <a:endParaRPr/>
          </a:p>
        </p:txBody>
      </p:sp>
      <p:sp>
        <p:nvSpPr>
          <p:cNvPr id="137" name="Google Shape;137;p26"/>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Lilly is a 14 year old female.</a:t>
            </a:r>
            <a:endParaRPr/>
          </a:p>
          <a:p>
            <a:pPr indent="0" lvl="0" marL="0" rtl="0" algn="l">
              <a:spcBef>
                <a:spcPts val="1600"/>
              </a:spcBef>
              <a:spcAft>
                <a:spcPts val="0"/>
              </a:spcAft>
              <a:buNone/>
            </a:pPr>
            <a:r>
              <a:rPr lang="en"/>
              <a:t>She ran away from home and has been staying with friends.</a:t>
            </a:r>
            <a:endParaRPr/>
          </a:p>
          <a:p>
            <a:pPr indent="0" lvl="0" marL="0" rtl="0" algn="l">
              <a:spcBef>
                <a:spcPts val="1600"/>
              </a:spcBef>
              <a:spcAft>
                <a:spcPts val="0"/>
              </a:spcAft>
              <a:buNone/>
            </a:pPr>
            <a:r>
              <a:rPr lang="en"/>
              <a:t>She lives with her parents and younger brother.</a:t>
            </a:r>
            <a:endParaRPr/>
          </a:p>
          <a:p>
            <a:pPr indent="0" lvl="0" marL="0" rtl="0" algn="l">
              <a:spcBef>
                <a:spcPts val="1600"/>
              </a:spcBef>
              <a:spcAft>
                <a:spcPts val="0"/>
              </a:spcAft>
              <a:buNone/>
            </a:pPr>
            <a:r>
              <a:rPr lang="en"/>
              <a:t>She witnesses domestic violence on a daily basis between her parents.</a:t>
            </a:r>
            <a:endParaRPr/>
          </a:p>
          <a:p>
            <a:pPr indent="0" lvl="0" marL="0" rtl="0" algn="l">
              <a:spcBef>
                <a:spcPts val="1600"/>
              </a:spcBef>
              <a:spcAft>
                <a:spcPts val="0"/>
              </a:spcAft>
              <a:buNone/>
            </a:pPr>
            <a:r>
              <a:rPr lang="en"/>
              <a:t>She failed two classes and didn’t want to deal with her parents with the consequences she is facing for this.</a:t>
            </a:r>
            <a:endParaRPr/>
          </a:p>
          <a:p>
            <a:pPr indent="0" lvl="0" marL="0" rtl="0" algn="l">
              <a:spcBef>
                <a:spcPts val="1600"/>
              </a:spcBef>
              <a:spcAft>
                <a:spcPts val="1600"/>
              </a:spcAft>
              <a:buNone/>
            </a:pPr>
            <a:r>
              <a:t/>
            </a:r>
            <a:endParaRPr/>
          </a:p>
        </p:txBody>
      </p:sp>
      <p:pic>
        <p:nvPicPr>
          <p:cNvPr id="138" name="Google Shape;138;p26"/>
          <p:cNvPicPr preferRelativeResize="0"/>
          <p:nvPr/>
        </p:nvPicPr>
        <p:blipFill>
          <a:blip r:embed="rId3">
            <a:alphaModFix/>
          </a:blip>
          <a:stretch>
            <a:fillRect/>
          </a:stretch>
        </p:blipFill>
        <p:spPr>
          <a:xfrm>
            <a:off x="4464000" y="1170125"/>
            <a:ext cx="4527600" cy="3393213"/>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sp>
        <p:nvSpPr>
          <p:cNvPr id="143" name="Google Shape;143;p2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Scenarios</a:t>
            </a:r>
            <a:endParaRPr/>
          </a:p>
        </p:txBody>
      </p:sp>
      <p:sp>
        <p:nvSpPr>
          <p:cNvPr id="144" name="Google Shape;144;p27"/>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t>Andy is a 30 year old male.</a:t>
            </a:r>
            <a:endParaRPr/>
          </a:p>
          <a:p>
            <a:pPr indent="0" lvl="0" marL="0" rtl="0" algn="l">
              <a:spcBef>
                <a:spcPts val="1600"/>
              </a:spcBef>
              <a:spcAft>
                <a:spcPts val="0"/>
              </a:spcAft>
              <a:buClr>
                <a:schemeClr val="dk1"/>
              </a:buClr>
              <a:buSzPts val="1100"/>
              <a:buFont typeface="Arial"/>
              <a:buNone/>
            </a:pPr>
            <a:r>
              <a:rPr lang="en"/>
              <a:t>He began using oxys after a motorcycle accident.</a:t>
            </a:r>
            <a:endParaRPr/>
          </a:p>
          <a:p>
            <a:pPr indent="0" lvl="0" marL="0" rtl="0" algn="l">
              <a:spcBef>
                <a:spcPts val="1600"/>
              </a:spcBef>
              <a:spcAft>
                <a:spcPts val="0"/>
              </a:spcAft>
              <a:buClr>
                <a:schemeClr val="dk1"/>
              </a:buClr>
              <a:buSzPts val="1100"/>
              <a:buFont typeface="Arial"/>
              <a:buNone/>
            </a:pPr>
            <a:r>
              <a:rPr lang="en"/>
              <a:t>His doctor just cut off his supply and he is going into withdrawals.</a:t>
            </a:r>
            <a:endParaRPr/>
          </a:p>
          <a:p>
            <a:pPr indent="0" lvl="0" marL="0" rtl="0" algn="l">
              <a:spcBef>
                <a:spcPts val="1600"/>
              </a:spcBef>
              <a:spcAft>
                <a:spcPts val="1600"/>
              </a:spcAft>
              <a:buClr>
                <a:schemeClr val="dk1"/>
              </a:buClr>
              <a:buSzPts val="1100"/>
              <a:buFont typeface="Arial"/>
              <a:buNone/>
            </a:pPr>
            <a:r>
              <a:rPr lang="en"/>
              <a:t>He is feeling hopeless with his situation and started having some passive suicidal thoughts.</a:t>
            </a:r>
            <a:endParaRPr/>
          </a:p>
        </p:txBody>
      </p:sp>
      <p:pic>
        <p:nvPicPr>
          <p:cNvPr id="145" name="Google Shape;145;p27"/>
          <p:cNvPicPr preferRelativeResize="0"/>
          <p:nvPr/>
        </p:nvPicPr>
        <p:blipFill>
          <a:blip r:embed="rId3">
            <a:alphaModFix/>
          </a:blip>
          <a:stretch>
            <a:fillRect/>
          </a:stretch>
        </p:blipFill>
        <p:spPr>
          <a:xfrm>
            <a:off x="575275" y="1152475"/>
            <a:ext cx="3381898" cy="3828896"/>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2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Group Project</a:t>
            </a:r>
            <a:endParaRPr/>
          </a:p>
        </p:txBody>
      </p:sp>
      <p:sp>
        <p:nvSpPr>
          <p:cNvPr id="151" name="Google Shape;151;p28"/>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68300" lvl="0" marL="457200" rtl="0" algn="l">
              <a:spcBef>
                <a:spcPts val="0"/>
              </a:spcBef>
              <a:spcAft>
                <a:spcPts val="0"/>
              </a:spcAft>
              <a:buSzPts val="2200"/>
              <a:buChar char="➔"/>
            </a:pPr>
            <a:r>
              <a:rPr lang="en" sz="2200"/>
              <a:t>Your student group will decide what community resource, person or agency you would like to invite to speak to the clas</a:t>
            </a:r>
            <a:r>
              <a:rPr lang="en" sz="2200"/>
              <a:t>s.</a:t>
            </a:r>
            <a:endParaRPr sz="2200"/>
          </a:p>
          <a:p>
            <a:pPr indent="-368300" lvl="0" marL="457200" rtl="0" algn="l">
              <a:spcBef>
                <a:spcPts val="0"/>
              </a:spcBef>
              <a:spcAft>
                <a:spcPts val="0"/>
              </a:spcAft>
              <a:buSzPts val="2200"/>
              <a:buChar char="➔"/>
            </a:pPr>
            <a:r>
              <a:rPr lang="en" sz="2200"/>
              <a:t>Students will be divided into groups to arrange a guest speaker presentation, relevant to crisis intervention. </a:t>
            </a:r>
            <a:endParaRPr sz="2200"/>
          </a:p>
          <a:p>
            <a:pPr indent="-368300" lvl="0" marL="457200" rtl="0" algn="l">
              <a:spcBef>
                <a:spcPts val="0"/>
              </a:spcBef>
              <a:spcAft>
                <a:spcPts val="0"/>
              </a:spcAft>
              <a:buSzPts val="2200"/>
              <a:buChar char="➔"/>
            </a:pPr>
            <a:r>
              <a:rPr lang="en" sz="2200"/>
              <a:t>Students will plan the presentation, contact the speaker, introduce the speaker, and discuss the topics relevant to crisis work.</a:t>
            </a:r>
            <a:endParaRPr sz="2200"/>
          </a:p>
          <a:p>
            <a:pPr indent="-368300" lvl="0" marL="457200" rtl="0" algn="l">
              <a:spcBef>
                <a:spcPts val="0"/>
              </a:spcBef>
              <a:spcAft>
                <a:spcPts val="0"/>
              </a:spcAft>
              <a:buSzPts val="2200"/>
              <a:buChar char="➔"/>
            </a:pPr>
            <a:r>
              <a:rPr lang="en" sz="2200"/>
              <a:t>Each group is responsible for all aspects of arranging the guest speaker. </a:t>
            </a:r>
            <a:endParaRPr sz="22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sp>
        <p:nvSpPr>
          <p:cNvPr id="156" name="Google Shape;156;p29"/>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Group Tasks</a:t>
            </a:r>
            <a:endParaRPr/>
          </a:p>
        </p:txBody>
      </p:sp>
      <p:sp>
        <p:nvSpPr>
          <p:cNvPr id="157" name="Google Shape;157;p29"/>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36550" lvl="0" marL="457200" rtl="0" algn="l">
              <a:spcBef>
                <a:spcPts val="0"/>
              </a:spcBef>
              <a:spcAft>
                <a:spcPts val="0"/>
              </a:spcAft>
              <a:buClr>
                <a:schemeClr val="dk2"/>
              </a:buClr>
              <a:buSzPts val="1700"/>
              <a:buChar char="➔"/>
            </a:pPr>
            <a:r>
              <a:rPr lang="en" sz="1700"/>
              <a:t>Identify the person/agency to speak				</a:t>
            </a:r>
            <a:endParaRPr sz="1700"/>
          </a:p>
          <a:p>
            <a:pPr indent="-336550" lvl="0" marL="457200" rtl="0" algn="l">
              <a:spcBef>
                <a:spcPts val="0"/>
              </a:spcBef>
              <a:spcAft>
                <a:spcPts val="0"/>
              </a:spcAft>
              <a:buClr>
                <a:schemeClr val="dk2"/>
              </a:buClr>
              <a:buSzPts val="1700"/>
              <a:buChar char="➔"/>
            </a:pPr>
            <a:r>
              <a:rPr lang="en" sz="1700"/>
              <a:t>Contact the person/agency and invite them to the class. Be clear in what you are asking from them and what you want the class to learn from his/her presentation	</a:t>
            </a:r>
            <a:endParaRPr sz="1700"/>
          </a:p>
          <a:p>
            <a:pPr indent="-336550" lvl="0" marL="457200" rtl="0" algn="l">
              <a:spcBef>
                <a:spcPts val="0"/>
              </a:spcBef>
              <a:spcAft>
                <a:spcPts val="0"/>
              </a:spcAft>
              <a:buClr>
                <a:schemeClr val="dk2"/>
              </a:buClr>
              <a:buSzPts val="1700"/>
              <a:buChar char="➔"/>
            </a:pPr>
            <a:r>
              <a:rPr lang="en" sz="1700"/>
              <a:t>Let them know the class focus and the learning objectives for their presentation.	</a:t>
            </a:r>
            <a:endParaRPr sz="1700"/>
          </a:p>
          <a:p>
            <a:pPr indent="-336550" lvl="0" marL="457200" rtl="0" algn="l">
              <a:spcBef>
                <a:spcPts val="0"/>
              </a:spcBef>
              <a:spcAft>
                <a:spcPts val="0"/>
              </a:spcAft>
              <a:buClr>
                <a:schemeClr val="dk2"/>
              </a:buClr>
              <a:buSzPts val="1700"/>
              <a:buChar char="➔"/>
            </a:pPr>
            <a:r>
              <a:rPr lang="en" sz="1700"/>
              <a:t>Obtain contact info for the presenter						</a:t>
            </a:r>
            <a:endParaRPr sz="1700"/>
          </a:p>
          <a:p>
            <a:pPr indent="-336550" lvl="0" marL="457200" rtl="0" algn="l">
              <a:spcBef>
                <a:spcPts val="0"/>
              </a:spcBef>
              <a:spcAft>
                <a:spcPts val="0"/>
              </a:spcAft>
              <a:buClr>
                <a:schemeClr val="dk2"/>
              </a:buClr>
              <a:buSzPts val="1700"/>
              <a:buChar char="➔"/>
            </a:pPr>
            <a:r>
              <a:rPr lang="en" sz="1700"/>
              <a:t>Biography for the presenter- This should be a brief summary of the person's credentials, experience and anything else they want us to know about their work in the field. You can obtain this electronically, or do an interview prior to the presentation to get the information. Write it in a format you can use to introduce the person to the class</a:t>
            </a:r>
            <a:endParaRPr sz="17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sp>
        <p:nvSpPr>
          <p:cNvPr id="162" name="Google Shape;162;p3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Group Tasks continued</a:t>
            </a:r>
            <a:endParaRPr/>
          </a:p>
        </p:txBody>
      </p:sp>
      <p:sp>
        <p:nvSpPr>
          <p:cNvPr id="163" name="Google Shape;163;p30"/>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55600" lvl="0" marL="457200" rtl="0" algn="l">
              <a:spcBef>
                <a:spcPts val="1200"/>
              </a:spcBef>
              <a:spcAft>
                <a:spcPts val="0"/>
              </a:spcAft>
              <a:buClr>
                <a:schemeClr val="dk2"/>
              </a:buClr>
              <a:buSzPts val="2000"/>
              <a:buChar char="➔"/>
            </a:pPr>
            <a:r>
              <a:rPr lang="en" sz="2100"/>
              <a:t>Get copies of handouts or other material ready for the presenter</a:t>
            </a:r>
            <a:endParaRPr sz="2100"/>
          </a:p>
          <a:p>
            <a:pPr indent="-355600" lvl="0" marL="457200" rtl="0" algn="l">
              <a:spcBef>
                <a:spcPts val="0"/>
              </a:spcBef>
              <a:spcAft>
                <a:spcPts val="0"/>
              </a:spcAft>
              <a:buClr>
                <a:schemeClr val="dk2"/>
              </a:buClr>
              <a:buSzPts val="2000"/>
              <a:buChar char="➔"/>
            </a:pPr>
            <a:r>
              <a:rPr lang="en" sz="2100"/>
              <a:t>Introduce presenter to the class</a:t>
            </a:r>
            <a:endParaRPr sz="2100"/>
          </a:p>
          <a:p>
            <a:pPr indent="-355600" lvl="0" marL="457200" rtl="0" algn="l">
              <a:spcBef>
                <a:spcPts val="0"/>
              </a:spcBef>
              <a:spcAft>
                <a:spcPts val="0"/>
              </a:spcAft>
              <a:buClr>
                <a:schemeClr val="dk2"/>
              </a:buClr>
              <a:buSzPts val="2000"/>
              <a:buChar char="➔"/>
            </a:pPr>
            <a:r>
              <a:rPr lang="en" sz="2100"/>
              <a:t>Send thank you note following the presentation</a:t>
            </a:r>
            <a:endParaRPr sz="2100"/>
          </a:p>
          <a:p>
            <a:pPr indent="-355600" lvl="0" marL="457200" rtl="0" algn="l">
              <a:spcBef>
                <a:spcPts val="0"/>
              </a:spcBef>
              <a:spcAft>
                <a:spcPts val="0"/>
              </a:spcAft>
              <a:buClr>
                <a:schemeClr val="dk2"/>
              </a:buClr>
              <a:buSzPts val="2000"/>
              <a:buChar char="➔"/>
            </a:pPr>
            <a:r>
              <a:rPr lang="en" sz="2100"/>
              <a:t>Ask the presenter to present for 30 min- 1 hour on the topic you have chosen (7:15-8:15 p.m.).</a:t>
            </a:r>
            <a:endParaRPr sz="2100"/>
          </a:p>
          <a:p>
            <a:pPr indent="-355600" lvl="0" marL="457200" rtl="0" algn="l">
              <a:spcBef>
                <a:spcPts val="0"/>
              </a:spcBef>
              <a:spcAft>
                <a:spcPts val="0"/>
              </a:spcAft>
              <a:buClr>
                <a:schemeClr val="dk2"/>
              </a:buClr>
              <a:buSzPts val="2000"/>
              <a:buChar char="➔"/>
            </a:pPr>
            <a:r>
              <a:rPr lang="en" sz="2100"/>
              <a:t>Let them know they can send any handouts, etc. for the presentation to you ahead of time and you will have copies available. Use your Beal College email as a contact. </a:t>
            </a:r>
            <a:endParaRPr sz="2700"/>
          </a:p>
          <a:p>
            <a:pPr indent="0" lvl="0" marL="0" rtl="0" algn="l">
              <a:spcBef>
                <a:spcPts val="1200"/>
              </a:spcBef>
              <a:spcAft>
                <a:spcPts val="1600"/>
              </a:spcAft>
              <a:buNone/>
            </a:pPr>
            <a:r>
              <a:t/>
            </a:r>
            <a:endParaRPr sz="260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p31"/>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Homework:</a:t>
            </a:r>
            <a:endParaRPr/>
          </a:p>
        </p:txBody>
      </p:sp>
      <p:sp>
        <p:nvSpPr>
          <p:cNvPr id="169" name="Google Shape;169;p31"/>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For next class… </a:t>
            </a:r>
            <a:endParaRPr/>
          </a:p>
        </p:txBody>
      </p:sp>
      <p:sp>
        <p:nvSpPr>
          <p:cNvPr id="170" name="Google Shape;170;p31"/>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400"/>
              <a:t>Assignment: </a:t>
            </a:r>
            <a:r>
              <a:rPr lang="en" sz="1400"/>
              <a:t>Review links:</a:t>
            </a:r>
            <a:endParaRPr sz="1400"/>
          </a:p>
          <a:p>
            <a:pPr indent="-317500" lvl="0" marL="622300" rtl="0" algn="l">
              <a:lnSpc>
                <a:spcPct val="160000"/>
              </a:lnSpc>
              <a:spcBef>
                <a:spcPts val="0"/>
              </a:spcBef>
              <a:spcAft>
                <a:spcPts val="0"/>
              </a:spcAft>
              <a:buClr>
                <a:schemeClr val="dk2"/>
              </a:buClr>
              <a:buSzPts val="1400"/>
              <a:buFont typeface="Lato"/>
              <a:buChar char="●"/>
            </a:pPr>
            <a:r>
              <a:rPr lang="en" sz="1400"/>
              <a:t>​​​​​​​http//www.mainelegislature.org/legid/statues/34-B/title34-Bsec3861.html</a:t>
            </a:r>
            <a:endParaRPr sz="1400"/>
          </a:p>
          <a:p>
            <a:pPr indent="-317500" lvl="0" marL="622300" rtl="0" algn="l">
              <a:lnSpc>
                <a:spcPct val="160000"/>
              </a:lnSpc>
              <a:spcBef>
                <a:spcPts val="0"/>
              </a:spcBef>
              <a:spcAft>
                <a:spcPts val="0"/>
              </a:spcAft>
              <a:buClr>
                <a:schemeClr val="dk2"/>
              </a:buClr>
              <a:buSzPts val="1400"/>
              <a:buFont typeface="Arial"/>
              <a:buChar char="●"/>
            </a:pPr>
            <a:r>
              <a:rPr lang="en" sz="1400"/>
              <a:t>http://www.maine.gov/dhhs/samhs/mentalhealth/mh-system/standards.shtml</a:t>
            </a:r>
            <a:endParaRPr sz="1400"/>
          </a:p>
          <a:p>
            <a:pPr indent="-317500" lvl="0" marL="622300" rtl="0" algn="l">
              <a:lnSpc>
                <a:spcPct val="160000"/>
              </a:lnSpc>
              <a:spcBef>
                <a:spcPts val="0"/>
              </a:spcBef>
              <a:spcAft>
                <a:spcPts val="0"/>
              </a:spcAft>
              <a:buClr>
                <a:schemeClr val="dk2"/>
              </a:buClr>
              <a:buSzPts val="1400"/>
              <a:buFont typeface="Arial"/>
              <a:buChar char="●"/>
            </a:pPr>
            <a:r>
              <a:rPr lang="en" sz="1400"/>
              <a:t>http://www.maine.gov/dhhs/samhs/mentalhealth/rights-legal/advance-directives.html</a:t>
            </a:r>
            <a:endParaRPr sz="1400"/>
          </a:p>
          <a:p>
            <a:pPr indent="-317500" lvl="0" marL="622300" rtl="0" algn="l">
              <a:lnSpc>
                <a:spcPct val="160000"/>
              </a:lnSpc>
              <a:spcBef>
                <a:spcPts val="0"/>
              </a:spcBef>
              <a:spcAft>
                <a:spcPts val="0"/>
              </a:spcAft>
              <a:buClr>
                <a:schemeClr val="dk2"/>
              </a:buClr>
              <a:buSzPts val="1400"/>
              <a:buFont typeface="Arial"/>
              <a:buChar char="●"/>
            </a:pPr>
            <a:r>
              <a:rPr lang="en" sz="1400"/>
              <a:t>http://www.emtala.com/faq.htm</a:t>
            </a:r>
            <a:endParaRPr sz="1400"/>
          </a:p>
          <a:p>
            <a:pPr indent="0" lvl="0" marL="0" rtl="0" algn="l">
              <a:lnSpc>
                <a:spcPct val="160000"/>
              </a:lnSpc>
              <a:spcBef>
                <a:spcPts val="0"/>
              </a:spcBef>
              <a:spcAft>
                <a:spcPts val="0"/>
              </a:spcAft>
              <a:buNone/>
            </a:pPr>
            <a:r>
              <a:rPr lang="en" sz="1400"/>
              <a:t>Read Chapter 7</a:t>
            </a:r>
            <a:endParaRPr sz="1400"/>
          </a:p>
          <a:p>
            <a:pPr indent="0" lvl="0" marL="0" rtl="0" algn="l">
              <a:lnSpc>
                <a:spcPct val="160000"/>
              </a:lnSpc>
              <a:spcBef>
                <a:spcPts val="0"/>
              </a:spcBef>
              <a:spcAft>
                <a:spcPts val="0"/>
              </a:spcAft>
              <a:buNone/>
            </a:pPr>
            <a:r>
              <a:rPr lang="en" sz="1400"/>
              <a:t>Begin Group Work</a:t>
            </a:r>
            <a:endParaRPr sz="14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14"/>
          <p:cNvSpPr txBox="1"/>
          <p:nvPr>
            <p:ph type="title"/>
          </p:nvPr>
        </p:nvSpPr>
        <p:spPr>
          <a:xfrm>
            <a:off x="311700" y="275150"/>
            <a:ext cx="8520600" cy="11655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Feedback on the first test</a:t>
            </a:r>
            <a:endParaRPr/>
          </a:p>
        </p:txBody>
      </p:sp>
      <p:pic>
        <p:nvPicPr>
          <p:cNvPr id="61" name="Google Shape;61;p14"/>
          <p:cNvPicPr preferRelativeResize="0"/>
          <p:nvPr/>
        </p:nvPicPr>
        <p:blipFill>
          <a:blip r:embed="rId3">
            <a:alphaModFix/>
          </a:blip>
          <a:stretch>
            <a:fillRect/>
          </a:stretch>
        </p:blipFill>
        <p:spPr>
          <a:xfrm>
            <a:off x="1858113" y="762500"/>
            <a:ext cx="5427775" cy="36185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 name="Shape 65"/>
        <p:cNvGrpSpPr/>
        <p:nvPr/>
      </p:nvGrpSpPr>
      <p:grpSpPr>
        <a:xfrm>
          <a:off x="0" y="0"/>
          <a:ext cx="0" cy="0"/>
          <a:chOff x="0" y="0"/>
          <a:chExt cx="0" cy="0"/>
        </a:xfrm>
      </p:grpSpPr>
      <p:sp>
        <p:nvSpPr>
          <p:cNvPr id="66" name="Google Shape;66;p1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EMTALA</a:t>
            </a:r>
            <a:endParaRPr/>
          </a:p>
        </p:txBody>
      </p:sp>
      <p:sp>
        <p:nvSpPr>
          <p:cNvPr id="67" name="Google Shape;67;p15"/>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400"/>
              <a:t>Emergency Medical Treatment and Active Labor Act</a:t>
            </a:r>
            <a:endParaRPr sz="2400"/>
          </a:p>
          <a:p>
            <a:pPr indent="0" lvl="0" marL="0" rtl="0" algn="l">
              <a:spcBef>
                <a:spcPts val="1600"/>
              </a:spcBef>
              <a:spcAft>
                <a:spcPts val="1600"/>
              </a:spcAft>
              <a:buNone/>
            </a:pPr>
            <a:r>
              <a:rPr lang="en" sz="2400">
                <a:highlight>
                  <a:srgbClr val="FFFFFF"/>
                </a:highlight>
              </a:rPr>
              <a:t>Federal law that requires anyone coming to an emergency department to be stabilized and treated, regardless of their insurance status or ability to pay.</a:t>
            </a:r>
            <a:endParaRPr sz="2400"/>
          </a:p>
        </p:txBody>
      </p:sp>
      <p:pic>
        <p:nvPicPr>
          <p:cNvPr id="68" name="Google Shape;68;p15"/>
          <p:cNvPicPr preferRelativeResize="0"/>
          <p:nvPr/>
        </p:nvPicPr>
        <p:blipFill>
          <a:blip r:embed="rId3">
            <a:alphaModFix/>
          </a:blip>
          <a:stretch>
            <a:fillRect/>
          </a:stretch>
        </p:blipFill>
        <p:spPr>
          <a:xfrm>
            <a:off x="5429653" y="2692300"/>
            <a:ext cx="2382100" cy="23755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 name="Shape 72"/>
        <p:cNvGrpSpPr/>
        <p:nvPr/>
      </p:nvGrpSpPr>
      <p:grpSpPr>
        <a:xfrm>
          <a:off x="0" y="0"/>
          <a:ext cx="0" cy="0"/>
          <a:chOff x="0" y="0"/>
          <a:chExt cx="0" cy="0"/>
        </a:xfrm>
      </p:grpSpPr>
      <p:sp>
        <p:nvSpPr>
          <p:cNvPr id="73" name="Google Shape;73;p1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Involuntary Commitment </a:t>
            </a:r>
            <a:endParaRPr/>
          </a:p>
        </p:txBody>
      </p:sp>
      <p:sp>
        <p:nvSpPr>
          <p:cNvPr id="74" name="Google Shape;74;p16"/>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30200" lvl="0" marL="457200" rtl="0" algn="l">
              <a:spcBef>
                <a:spcPts val="0"/>
              </a:spcBef>
              <a:spcAft>
                <a:spcPts val="0"/>
              </a:spcAft>
              <a:buClr>
                <a:schemeClr val="dk2"/>
              </a:buClr>
              <a:buSzPts val="1600"/>
              <a:buFont typeface="Open Sans"/>
              <a:buChar char="➔"/>
            </a:pPr>
            <a:r>
              <a:rPr lang="en" sz="1600"/>
              <a:t>Maine Law- Statute 3861</a:t>
            </a:r>
            <a:endParaRPr sz="1600"/>
          </a:p>
          <a:p>
            <a:pPr indent="-330200" lvl="0" marL="457200" rtl="0" algn="l">
              <a:spcBef>
                <a:spcPts val="0"/>
              </a:spcBef>
              <a:spcAft>
                <a:spcPts val="0"/>
              </a:spcAft>
              <a:buClr>
                <a:schemeClr val="dk2"/>
              </a:buClr>
              <a:buSzPts val="1600"/>
              <a:buFont typeface="Open Sans"/>
              <a:buChar char="➔"/>
            </a:pPr>
            <a:r>
              <a:rPr lang="en" sz="1600"/>
              <a:t>Admitted to a psychiatric hospital against their will </a:t>
            </a:r>
            <a:endParaRPr sz="1600"/>
          </a:p>
          <a:p>
            <a:pPr indent="-330200" lvl="0" marL="457200" rtl="0" algn="l">
              <a:spcBef>
                <a:spcPts val="0"/>
              </a:spcBef>
              <a:spcAft>
                <a:spcPts val="0"/>
              </a:spcAft>
              <a:buClr>
                <a:schemeClr val="dk2"/>
              </a:buClr>
              <a:buSzPts val="1600"/>
              <a:buFont typeface="Open Sans"/>
              <a:buChar char="➔"/>
            </a:pPr>
            <a:r>
              <a:rPr lang="en" sz="1600"/>
              <a:t>A “blue paper” must be filled out by anyone.</a:t>
            </a:r>
            <a:endParaRPr sz="1600"/>
          </a:p>
          <a:p>
            <a:pPr indent="-330200" lvl="1" marL="914400" rtl="0" algn="l">
              <a:lnSpc>
                <a:spcPct val="140000"/>
              </a:lnSpc>
              <a:spcBef>
                <a:spcPts val="0"/>
              </a:spcBef>
              <a:spcAft>
                <a:spcPts val="0"/>
              </a:spcAft>
              <a:buClr>
                <a:schemeClr val="dk2"/>
              </a:buClr>
              <a:buSzPts val="1600"/>
              <a:buFont typeface="Arial"/>
              <a:buChar char="◆"/>
            </a:pPr>
            <a:r>
              <a:rPr lang="en" sz="1600">
                <a:highlight>
                  <a:srgbClr val="FFFFFF"/>
                </a:highlight>
              </a:rPr>
              <a:t>His/her belief that the person has a mental illness</a:t>
            </a:r>
            <a:endParaRPr sz="1600">
              <a:highlight>
                <a:srgbClr val="FFFFFF"/>
              </a:highlight>
            </a:endParaRPr>
          </a:p>
          <a:p>
            <a:pPr indent="-330200" lvl="1" marL="914400" rtl="0" algn="l">
              <a:lnSpc>
                <a:spcPct val="140000"/>
              </a:lnSpc>
              <a:spcBef>
                <a:spcPts val="0"/>
              </a:spcBef>
              <a:spcAft>
                <a:spcPts val="0"/>
              </a:spcAft>
              <a:buClr>
                <a:schemeClr val="dk2"/>
              </a:buClr>
              <a:buSzPts val="1600"/>
              <a:buFont typeface="Arial"/>
              <a:buChar char="◆"/>
            </a:pPr>
            <a:r>
              <a:rPr lang="en" sz="1600">
                <a:highlight>
                  <a:srgbClr val="FFFFFF"/>
                </a:highlight>
              </a:rPr>
              <a:t>His/her belief that the person poses a likelihood of serious harm because of the mental illness</a:t>
            </a:r>
            <a:endParaRPr sz="1600">
              <a:highlight>
                <a:srgbClr val="FFFFFF"/>
              </a:highlight>
            </a:endParaRPr>
          </a:p>
          <a:p>
            <a:pPr indent="-330200" lvl="1" marL="914400" rtl="0" algn="l">
              <a:lnSpc>
                <a:spcPct val="140000"/>
              </a:lnSpc>
              <a:spcBef>
                <a:spcPts val="0"/>
              </a:spcBef>
              <a:spcAft>
                <a:spcPts val="0"/>
              </a:spcAft>
              <a:buClr>
                <a:schemeClr val="dk2"/>
              </a:buClr>
              <a:buSzPts val="1600"/>
              <a:buFont typeface="Arial"/>
              <a:buChar char="◆"/>
            </a:pPr>
            <a:r>
              <a:rPr lang="en" sz="1600">
                <a:highlight>
                  <a:srgbClr val="FFFFFF"/>
                </a:highlight>
              </a:rPr>
              <a:t>Why s/he believes this</a:t>
            </a:r>
            <a:endParaRPr sz="1600">
              <a:highlight>
                <a:srgbClr val="FFFFFF"/>
              </a:highlight>
            </a:endParaRPr>
          </a:p>
          <a:p>
            <a:pPr indent="-330200" lvl="1" marL="914400" rtl="0" algn="l">
              <a:lnSpc>
                <a:spcPct val="140000"/>
              </a:lnSpc>
              <a:spcBef>
                <a:spcPts val="0"/>
              </a:spcBef>
              <a:spcAft>
                <a:spcPts val="0"/>
              </a:spcAft>
              <a:buClr>
                <a:schemeClr val="dk2"/>
              </a:buClr>
              <a:buSzPts val="1600"/>
              <a:buChar char="◆"/>
            </a:pPr>
            <a:r>
              <a:rPr lang="en" sz="1600">
                <a:highlight>
                  <a:srgbClr val="FFFFFF"/>
                </a:highlight>
              </a:rPr>
              <a:t>The person making the request must also provide name and address of the proposed patient's guardian, spouse, parent, adult child, next of kin, or (if none of those exists) friend, so that the hospital can fulfill its obligation to notify that person.</a:t>
            </a:r>
            <a:endParaRPr sz="1600">
              <a:highlight>
                <a:srgbClr val="FFFFFF"/>
              </a:highlight>
            </a:endParaRPr>
          </a:p>
          <a:p>
            <a:pPr indent="0" lvl="0" marL="0" rtl="0" algn="l">
              <a:spcBef>
                <a:spcPts val="1000"/>
              </a:spcBef>
              <a:spcAft>
                <a:spcPts val="1600"/>
              </a:spcAft>
              <a:buNone/>
            </a:pPr>
            <a:r>
              <a:t/>
            </a:r>
            <a:endParaRPr sz="16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 name="Shape 78"/>
        <p:cNvGrpSpPr/>
        <p:nvPr/>
      </p:nvGrpSpPr>
      <p:grpSpPr>
        <a:xfrm>
          <a:off x="0" y="0"/>
          <a:ext cx="0" cy="0"/>
          <a:chOff x="0" y="0"/>
          <a:chExt cx="0" cy="0"/>
        </a:xfrm>
      </p:grpSpPr>
      <p:sp>
        <p:nvSpPr>
          <p:cNvPr id="79" name="Google Shape;79;p1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Involuntary </a:t>
            </a:r>
            <a:r>
              <a:rPr lang="en"/>
              <a:t>Commitment</a:t>
            </a:r>
            <a:r>
              <a:rPr lang="en"/>
              <a:t> Continued		</a:t>
            </a:r>
            <a:endParaRPr/>
          </a:p>
        </p:txBody>
      </p:sp>
      <p:sp>
        <p:nvSpPr>
          <p:cNvPr id="80" name="Google Shape;80;p17"/>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t>Once top portion of blue paper is filled out, you need a doctor or other clinical person to do a “certifying exam” usually done by crisis staff or hospital staff</a:t>
            </a:r>
            <a:endParaRPr/>
          </a:p>
          <a:p>
            <a:pPr indent="-317500" lvl="1" marL="914400" rtl="0" algn="l">
              <a:spcBef>
                <a:spcPts val="0"/>
              </a:spcBef>
              <a:spcAft>
                <a:spcPts val="0"/>
              </a:spcAft>
              <a:buSzPts val="1400"/>
              <a:buChar char="◆"/>
            </a:pPr>
            <a:r>
              <a:rPr lang="en"/>
              <a:t>Confirms the person has a mental illness and that the illness causes substantial risk of harm to self and/or others</a:t>
            </a:r>
            <a:endParaRPr/>
          </a:p>
          <a:p>
            <a:pPr indent="-342900" lvl="0" marL="457200" rtl="0" algn="l">
              <a:spcBef>
                <a:spcPts val="0"/>
              </a:spcBef>
              <a:spcAft>
                <a:spcPts val="0"/>
              </a:spcAft>
              <a:buSzPts val="1800"/>
              <a:buChar char="➔"/>
            </a:pPr>
            <a:r>
              <a:rPr lang="en"/>
              <a:t>People can be kept on a blue paper for up to 3 days before needing to file a court order for involuntary hospitalization</a:t>
            </a:r>
            <a:endParaRPr/>
          </a:p>
          <a:p>
            <a:pPr indent="-342900" lvl="0" marL="457200" rtl="0" algn="l">
              <a:spcBef>
                <a:spcPts val="0"/>
              </a:spcBef>
              <a:spcAft>
                <a:spcPts val="0"/>
              </a:spcAft>
              <a:buSzPts val="1800"/>
              <a:buChar char="➔"/>
            </a:pPr>
            <a:r>
              <a:rPr lang="en"/>
              <a:t>Court is usually scheduled for two weeks after they file for the court date</a:t>
            </a:r>
            <a:endParaRPr/>
          </a:p>
          <a:p>
            <a:pPr indent="-342900" lvl="0" marL="457200" rtl="0" algn="l">
              <a:spcBef>
                <a:spcPts val="0"/>
              </a:spcBef>
              <a:spcAft>
                <a:spcPts val="0"/>
              </a:spcAft>
              <a:buSzPts val="1800"/>
              <a:buChar char="➔"/>
            </a:pPr>
            <a:r>
              <a:rPr lang="en"/>
              <a:t>They are appointed a </a:t>
            </a:r>
            <a:r>
              <a:rPr lang="en"/>
              <a:t>lawyer</a:t>
            </a:r>
            <a:r>
              <a:rPr lang="en"/>
              <a:t> and outside independent examination</a:t>
            </a:r>
            <a:endParaRPr/>
          </a:p>
          <a:p>
            <a:pPr indent="-342900" lvl="0" marL="457200" rtl="0" algn="l">
              <a:spcBef>
                <a:spcPts val="0"/>
              </a:spcBef>
              <a:spcAft>
                <a:spcPts val="0"/>
              </a:spcAft>
              <a:buSzPts val="1800"/>
              <a:buChar char="➔"/>
            </a:pPr>
            <a:r>
              <a:rPr lang="en"/>
              <a:t>They can be discharged from the hospital before the court hearing if the psychiatrist feels they are safe to do so</a:t>
            </a:r>
            <a:endParaRPr/>
          </a:p>
          <a:p>
            <a:pPr indent="-342900" lvl="0" marL="457200" rtl="0" algn="l">
              <a:spcBef>
                <a:spcPts val="0"/>
              </a:spcBef>
              <a:spcAft>
                <a:spcPts val="0"/>
              </a:spcAft>
              <a:buSzPts val="1800"/>
              <a:buChar char="➔"/>
            </a:pPr>
            <a:r>
              <a:rPr lang="en"/>
              <a:t>They attend court, and the judge decides the verdict</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sp>
        <p:nvSpPr>
          <p:cNvPr id="85" name="Google Shape;85;p1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Involuntary </a:t>
            </a:r>
            <a:r>
              <a:rPr lang="en"/>
              <a:t>Commitment</a:t>
            </a:r>
            <a:r>
              <a:rPr lang="en"/>
              <a:t> Continued	</a:t>
            </a:r>
            <a:endParaRPr/>
          </a:p>
        </p:txBody>
      </p:sp>
      <p:sp>
        <p:nvSpPr>
          <p:cNvPr id="86" name="Google Shape;86;p18"/>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61950" lvl="0" marL="457200" rtl="0" algn="l">
              <a:spcBef>
                <a:spcPts val="0"/>
              </a:spcBef>
              <a:spcAft>
                <a:spcPts val="0"/>
              </a:spcAft>
              <a:buSzPts val="2100"/>
              <a:buChar char="➔"/>
            </a:pPr>
            <a:r>
              <a:rPr lang="en" sz="2100"/>
              <a:t>So the judge says they need to stay in the hospital… then what?</a:t>
            </a:r>
            <a:endParaRPr sz="2100"/>
          </a:p>
          <a:p>
            <a:pPr indent="-336550" lvl="1" marL="914400" rtl="0" algn="l">
              <a:spcBef>
                <a:spcPts val="0"/>
              </a:spcBef>
              <a:spcAft>
                <a:spcPts val="0"/>
              </a:spcAft>
              <a:buSzPts val="1700"/>
              <a:buChar char="◆"/>
            </a:pPr>
            <a:r>
              <a:rPr lang="en" sz="1700"/>
              <a:t>They are given a determined amount of days, usually what was recommended by the independent examiner- 30, 45, 60, 90 days</a:t>
            </a:r>
            <a:endParaRPr sz="1700"/>
          </a:p>
          <a:p>
            <a:pPr indent="-336550" lvl="1" marL="914400" rtl="0" algn="l">
              <a:spcBef>
                <a:spcPts val="0"/>
              </a:spcBef>
              <a:spcAft>
                <a:spcPts val="0"/>
              </a:spcAft>
              <a:buSzPts val="1700"/>
              <a:buChar char="◆"/>
            </a:pPr>
            <a:r>
              <a:rPr lang="en" sz="1700"/>
              <a:t>They stay in the hospital and work with the treatment team to address concerns with their mental illness</a:t>
            </a:r>
            <a:endParaRPr sz="1700"/>
          </a:p>
          <a:p>
            <a:pPr indent="-336550" lvl="1" marL="914400" rtl="0" algn="l">
              <a:spcBef>
                <a:spcPts val="0"/>
              </a:spcBef>
              <a:spcAft>
                <a:spcPts val="0"/>
              </a:spcAft>
              <a:buSzPts val="1700"/>
              <a:buChar char="◆"/>
            </a:pPr>
            <a:r>
              <a:rPr lang="en" sz="1700"/>
              <a:t>At the end of the </a:t>
            </a:r>
            <a:r>
              <a:rPr lang="en" sz="1700"/>
              <a:t>committal</a:t>
            </a:r>
            <a:r>
              <a:rPr lang="en" sz="1700"/>
              <a:t> period, they discharge with a safe discharge plan in place OR they get transferred to a long term psychiatric facility (like DDPC) OR the hospital requests more time and they go to court again</a:t>
            </a:r>
            <a:endParaRPr sz="1700"/>
          </a:p>
          <a:p>
            <a:pPr indent="-336550" lvl="1" marL="914400" rtl="0" algn="l">
              <a:spcBef>
                <a:spcPts val="0"/>
              </a:spcBef>
              <a:spcAft>
                <a:spcPts val="0"/>
              </a:spcAft>
              <a:buSzPts val="1700"/>
              <a:buChar char="◆"/>
            </a:pPr>
            <a:r>
              <a:rPr lang="en" sz="1700"/>
              <a:t>Once a person has been </a:t>
            </a:r>
            <a:r>
              <a:rPr lang="en" sz="1700"/>
              <a:t>involuntarily</a:t>
            </a:r>
            <a:r>
              <a:rPr lang="en" sz="1700"/>
              <a:t> committed, they lose the right to own or purchase guns.</a:t>
            </a:r>
            <a:endParaRPr sz="17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19"/>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Involuntary </a:t>
            </a:r>
            <a:r>
              <a:rPr lang="en"/>
              <a:t>Commitment</a:t>
            </a:r>
            <a:r>
              <a:rPr lang="en"/>
              <a:t> Forms	</a:t>
            </a:r>
            <a:endParaRPr/>
          </a:p>
        </p:txBody>
      </p:sp>
      <p:sp>
        <p:nvSpPr>
          <p:cNvPr id="92" name="Google Shape;92;p19"/>
          <p:cNvSpPr txBox="1"/>
          <p:nvPr>
            <p:ph idx="1" type="body"/>
          </p:nvPr>
        </p:nvSpPr>
        <p:spPr>
          <a:xfrm>
            <a:off x="311700" y="117592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 sz="2600" u="sng">
                <a:solidFill>
                  <a:schemeClr val="hlink"/>
                </a:solidFill>
                <a:hlinkClick r:id="rId3"/>
              </a:rPr>
              <a:t>https://www.maine.gov/dhhs/samhs/mentalhealth/rights-legal/involuntary/forms.html</a:t>
            </a:r>
            <a:endParaRPr sz="3300"/>
          </a:p>
        </p:txBody>
      </p:sp>
      <p:pic>
        <p:nvPicPr>
          <p:cNvPr id="93" name="Google Shape;93;p19"/>
          <p:cNvPicPr preferRelativeResize="0"/>
          <p:nvPr/>
        </p:nvPicPr>
        <p:blipFill>
          <a:blip r:embed="rId4">
            <a:alphaModFix/>
          </a:blip>
          <a:stretch>
            <a:fillRect/>
          </a:stretch>
        </p:blipFill>
        <p:spPr>
          <a:xfrm>
            <a:off x="3443275" y="2211068"/>
            <a:ext cx="2257425" cy="238125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p2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Protective Custody</a:t>
            </a:r>
            <a:endParaRPr/>
          </a:p>
        </p:txBody>
      </p:sp>
      <p:sp>
        <p:nvSpPr>
          <p:cNvPr id="99" name="Google Shape;99;p20"/>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36550" lvl="0" marL="457200" rtl="0" algn="l">
              <a:lnSpc>
                <a:spcPct val="140000"/>
              </a:lnSpc>
              <a:spcBef>
                <a:spcPts val="1000"/>
              </a:spcBef>
              <a:spcAft>
                <a:spcPts val="0"/>
              </a:spcAft>
              <a:buClr>
                <a:schemeClr val="dk1"/>
              </a:buClr>
              <a:buSzPts val="1700"/>
              <a:buFont typeface="Open Sans"/>
              <a:buChar char="➔"/>
            </a:pPr>
            <a:r>
              <a:rPr lang="en" sz="1700">
                <a:highlight>
                  <a:srgbClr val="FFFFFF"/>
                </a:highlight>
              </a:rPr>
              <a:t>Protective custody is the term for when a law enforcement officer takes a person into custody in order to bring that person to a doctor or psychologist for an evaluation for possible involuntary psychiatric hospitalization. </a:t>
            </a:r>
            <a:endParaRPr sz="1700">
              <a:highlight>
                <a:srgbClr val="FFFFFF"/>
              </a:highlight>
            </a:endParaRPr>
          </a:p>
          <a:p>
            <a:pPr indent="-336550" lvl="1" marL="914400" rtl="0" algn="l">
              <a:lnSpc>
                <a:spcPct val="140000"/>
              </a:lnSpc>
              <a:spcBef>
                <a:spcPts val="0"/>
              </a:spcBef>
              <a:spcAft>
                <a:spcPts val="0"/>
              </a:spcAft>
              <a:buClr>
                <a:schemeClr val="dk1"/>
              </a:buClr>
              <a:buSzPts val="1700"/>
              <a:buChar char="◆"/>
            </a:pPr>
            <a:r>
              <a:rPr lang="en" sz="1700">
                <a:highlight>
                  <a:srgbClr val="FFFFFF"/>
                </a:highlight>
              </a:rPr>
              <a:t>In order to take a person into protective custody, the law enforcement officer must have reasonable grounds, based on "probable cause" to believe that the person:</a:t>
            </a:r>
            <a:endParaRPr sz="1700">
              <a:highlight>
                <a:srgbClr val="FFFFFF"/>
              </a:highlight>
            </a:endParaRPr>
          </a:p>
          <a:p>
            <a:pPr indent="-336550" lvl="2" marL="1371600" rtl="0" algn="l">
              <a:lnSpc>
                <a:spcPct val="140000"/>
              </a:lnSpc>
              <a:spcBef>
                <a:spcPts val="0"/>
              </a:spcBef>
              <a:spcAft>
                <a:spcPts val="0"/>
              </a:spcAft>
              <a:buClr>
                <a:schemeClr val="dk2"/>
              </a:buClr>
              <a:buSzPts val="1700"/>
              <a:buFont typeface="Arial"/>
              <a:buChar char="●"/>
            </a:pPr>
            <a:r>
              <a:rPr lang="en" sz="1700">
                <a:highlight>
                  <a:srgbClr val="FFFFFF"/>
                </a:highlight>
              </a:rPr>
              <a:t>May have a mental illness And</a:t>
            </a:r>
            <a:endParaRPr sz="1700">
              <a:highlight>
                <a:srgbClr val="FFFFFF"/>
              </a:highlight>
            </a:endParaRPr>
          </a:p>
          <a:p>
            <a:pPr indent="-336550" lvl="2" marL="1371600" rtl="0" algn="l">
              <a:lnSpc>
                <a:spcPct val="140000"/>
              </a:lnSpc>
              <a:spcBef>
                <a:spcPts val="0"/>
              </a:spcBef>
              <a:spcAft>
                <a:spcPts val="0"/>
              </a:spcAft>
              <a:buClr>
                <a:schemeClr val="dk2"/>
              </a:buClr>
              <a:buSzPts val="1700"/>
              <a:buFont typeface="Arial"/>
              <a:buChar char="●"/>
            </a:pPr>
            <a:r>
              <a:rPr lang="en" sz="1700">
                <a:highlight>
                  <a:srgbClr val="FFFFFF"/>
                </a:highlight>
              </a:rPr>
              <a:t>Presents a threat of imminent and substantial physical harm to himself or to other persons due to mental illness</a:t>
            </a:r>
            <a:endParaRPr sz="17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p2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Crisis Resources in Maine</a:t>
            </a:r>
            <a:endParaRPr/>
          </a:p>
        </p:txBody>
      </p:sp>
      <p:sp>
        <p:nvSpPr>
          <p:cNvPr id="105" name="Google Shape;105;p21"/>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93700" lvl="0" marL="457200" rtl="0" algn="l">
              <a:spcBef>
                <a:spcPts val="0"/>
              </a:spcBef>
              <a:spcAft>
                <a:spcPts val="0"/>
              </a:spcAft>
              <a:buSzPts val="2600"/>
              <a:buChar char="➔"/>
            </a:pPr>
            <a:r>
              <a:rPr lang="en" sz="2600"/>
              <a:t>Text Crisis Line Text HOME to 741741</a:t>
            </a:r>
            <a:endParaRPr sz="2600"/>
          </a:p>
          <a:p>
            <a:pPr indent="-393700" lvl="0" marL="457200" rtl="0" algn="l">
              <a:spcBef>
                <a:spcPts val="0"/>
              </a:spcBef>
              <a:spcAft>
                <a:spcPts val="0"/>
              </a:spcAft>
              <a:buSzPts val="2600"/>
              <a:buChar char="➔"/>
            </a:pPr>
            <a:r>
              <a:rPr lang="en" sz="2600"/>
              <a:t>Maine Statewide Crisis Hotline 1-888-568-1112</a:t>
            </a:r>
            <a:endParaRPr sz="2600"/>
          </a:p>
          <a:p>
            <a:pPr indent="-393700" lvl="0" marL="457200" rtl="0" algn="l">
              <a:spcBef>
                <a:spcPts val="0"/>
              </a:spcBef>
              <a:spcAft>
                <a:spcPts val="0"/>
              </a:spcAft>
              <a:buSzPts val="2600"/>
              <a:buChar char="➔"/>
            </a:pPr>
            <a:r>
              <a:rPr lang="en" sz="2600"/>
              <a:t>NAMI Maine Helpline 1-800-464-5767 (Press 1)</a:t>
            </a:r>
            <a:endParaRPr sz="2600"/>
          </a:p>
          <a:p>
            <a:pPr indent="-393700" lvl="0" marL="457200" rtl="0" algn="l">
              <a:spcBef>
                <a:spcPts val="0"/>
              </a:spcBef>
              <a:spcAft>
                <a:spcPts val="0"/>
              </a:spcAft>
              <a:buSzPts val="2600"/>
              <a:buChar char="➔"/>
            </a:pPr>
            <a:r>
              <a:rPr lang="en" sz="2600"/>
              <a:t>Intentional Peer Support Warmline 1-866-771-WARM</a:t>
            </a:r>
            <a:endParaRPr sz="2600"/>
          </a:p>
          <a:p>
            <a:pPr indent="-393700" lvl="0" marL="457200" rtl="0" algn="l">
              <a:spcBef>
                <a:spcPts val="0"/>
              </a:spcBef>
              <a:spcAft>
                <a:spcPts val="0"/>
              </a:spcAft>
              <a:buSzPts val="2600"/>
              <a:buChar char="➔"/>
            </a:pPr>
            <a:r>
              <a:rPr lang="en" sz="2600"/>
              <a:t>National Suicide Prevention Lifeline 1-800-273-TALK</a:t>
            </a:r>
            <a:endParaRPr sz="2600"/>
          </a:p>
          <a:p>
            <a:pPr indent="-393700" lvl="0" marL="457200" rtl="0" algn="l">
              <a:spcBef>
                <a:spcPts val="0"/>
              </a:spcBef>
              <a:spcAft>
                <a:spcPts val="0"/>
              </a:spcAft>
              <a:buSzPts val="2600"/>
              <a:buChar char="➔"/>
            </a:pPr>
            <a:r>
              <a:rPr lang="en" sz="2600"/>
              <a:t>Domestic Violence Helpline 1-866-834-HELP</a:t>
            </a:r>
            <a:endParaRPr sz="2600"/>
          </a:p>
          <a:p>
            <a:pPr indent="-393700" lvl="0" marL="457200" rtl="0" algn="l">
              <a:spcBef>
                <a:spcPts val="0"/>
              </a:spcBef>
              <a:spcAft>
                <a:spcPts val="0"/>
              </a:spcAft>
              <a:buSzPts val="2600"/>
              <a:buChar char="➔"/>
            </a:pPr>
            <a:r>
              <a:rPr lang="en" sz="2600"/>
              <a:t>Sexual Assault Helpline 1-800-871-7741</a:t>
            </a:r>
            <a:endParaRPr sz="2600"/>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