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Playfair Display"/>
      <p:regular r:id="rId28"/>
      <p:bold r:id="rId29"/>
      <p:italic r:id="rId30"/>
      <p:boldItalic r:id="rId31"/>
    </p:embeddedFont>
    <p:embeddedFont>
      <p:font typeface="Lato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PlayfairDisplay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layfairDisplay-boldItalic.fntdata"/><Relationship Id="rId30" Type="http://schemas.openxmlformats.org/officeDocument/2006/relationships/font" Target="fonts/PlayfairDisplay-italic.fntdata"/><Relationship Id="rId11" Type="http://schemas.openxmlformats.org/officeDocument/2006/relationships/slide" Target="slides/slide6.xml"/><Relationship Id="rId33" Type="http://schemas.openxmlformats.org/officeDocument/2006/relationships/font" Target="fonts/Lato-bold.fntdata"/><Relationship Id="rId10" Type="http://schemas.openxmlformats.org/officeDocument/2006/relationships/slide" Target="slides/slide5.xml"/><Relationship Id="rId32" Type="http://schemas.openxmlformats.org/officeDocument/2006/relationships/font" Target="fonts/Lato-regular.fntdata"/><Relationship Id="rId13" Type="http://schemas.openxmlformats.org/officeDocument/2006/relationships/slide" Target="slides/slide8.xml"/><Relationship Id="rId35" Type="http://schemas.openxmlformats.org/officeDocument/2006/relationships/font" Target="fonts/Lato-boldItalic.fntdata"/><Relationship Id="rId12" Type="http://schemas.openxmlformats.org/officeDocument/2006/relationships/slide" Target="slides/slide7.xml"/><Relationship Id="rId34" Type="http://schemas.openxmlformats.org/officeDocument/2006/relationships/font" Target="fonts/Lato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8d156075ad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8d156075a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8d156075a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8d156075a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d156075ad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d156075a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8d156075ad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8d156075a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d156075ad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d156075ad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d156075a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d156075a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8d156075ad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8d156075ad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d156075ad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d156075a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8d156075a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8d156075a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8d156075ad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8d156075ad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8ca0092e2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8ca0092e2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8d156075a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8d156075a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8d156075ad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8d156075ad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8ca55bbb49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8ca55bbb49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8d156075ad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8d156075ad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8d156075ad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8d156075ad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ca55bbb49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ca55bbb49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8ca0092e2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8ca0092e2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d156075ad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d156075ad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8d156075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8d156075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8d156075a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8d156075a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" name="Google Shape;12;p2"/>
          <p:cNvCxnSpPr/>
          <p:nvPr/>
        </p:nvCxnSpPr>
        <p:spPr>
          <a:xfrm>
            <a:off x="733219" y="2235351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630600" y="3228375"/>
            <a:ext cx="7893000" cy="127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1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1"/>
          <p:cNvSpPr txBox="1"/>
          <p:nvPr>
            <p:ph hasCustomPrompt="1" type="title"/>
          </p:nvPr>
        </p:nvSpPr>
        <p:spPr>
          <a:xfrm>
            <a:off x="586725" y="1353788"/>
            <a:ext cx="79707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idx="1" type="body"/>
          </p:nvPr>
        </p:nvSpPr>
        <p:spPr>
          <a:xfrm>
            <a:off x="586725" y="2968388"/>
            <a:ext cx="79707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 txBox="1"/>
          <p:nvPr>
            <p:ph type="title"/>
          </p:nvPr>
        </p:nvSpPr>
        <p:spPr>
          <a:xfrm>
            <a:off x="509550" y="1921350"/>
            <a:ext cx="8124900" cy="13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-125" y="5045700"/>
            <a:ext cx="9144000" cy="9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419425" y="1154195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" name="Google Shape;24;p4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Google Shape;28;p5"/>
          <p:cNvCxnSpPr/>
          <p:nvPr/>
        </p:nvCxnSpPr>
        <p:spPr>
          <a:xfrm>
            <a:off x="419425" y="1154195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" name="Google Shape;29;p5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311700" y="1417950"/>
            <a:ext cx="39999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"/>
          <p:cNvSpPr txBox="1"/>
          <p:nvPr>
            <p:ph idx="2" type="body"/>
          </p:nvPr>
        </p:nvSpPr>
        <p:spPr>
          <a:xfrm>
            <a:off x="4832400" y="1417950"/>
            <a:ext cx="39999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Google Shape;37;p7"/>
          <p:cNvCxnSpPr/>
          <p:nvPr/>
        </p:nvCxnSpPr>
        <p:spPr>
          <a:xfrm>
            <a:off x="411044" y="1417772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" name="Google Shape;38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1640350"/>
            <a:ext cx="2808000" cy="292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8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4572000" y="-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8" name="Google Shape;4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9" name="Google Shape;49;p9"/>
          <p:cNvSpPr txBox="1"/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0" name="Google Shape;50;p9"/>
          <p:cNvSpPr txBox="1"/>
          <p:nvPr>
            <p:ph idx="1" type="subTitle"/>
          </p:nvPr>
        </p:nvSpPr>
        <p:spPr>
          <a:xfrm>
            <a:off x="265500" y="2845200"/>
            <a:ext cx="4045200" cy="14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5" name="Google Shape;5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lue-gold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  <a:def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ng.cengage.com/static/nb/ui/evo/index.html?eISBN=9781305860421&amp;id=851902718&amp;snapshotId=1844153&amp;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ted.com/talks/joelle_rabow_maletis_the_psychology_of_post_traumatic_stress_disorder/transcript?language=en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ng.cengage.com/static/nb/ui/evo/index.html?eISBN=9781305860421&amp;id=851902717&amp;snapshotId=1844153&amp;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/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Chapter 7- PTSD</a:t>
            </a:r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630600" y="3228375"/>
            <a:ext cx="7893000" cy="127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Class 9- August 4th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Continued...</a:t>
            </a:r>
            <a:endParaRPr/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Criteria C- Avoidance 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" sz="1900"/>
              <a:t>Engagement in persistent and purposeful effort to avoid distressing stimuli that are reminding them of the event through ONE of the following methods: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Trauma-related thoughts or feelings; such as impeding thoughts of doom or feelings of hopelessness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External reminders of the eents such as people, objects, situations, activities, conversations that trigger negative emotions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Continued…	</a:t>
            </a:r>
            <a:endParaRPr/>
          </a:p>
        </p:txBody>
      </p:sp>
      <p:sp>
        <p:nvSpPr>
          <p:cNvPr id="128" name="Google Shape;128;p23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Criteria D- Negative  Changes in Thoughts and Mood</a:t>
            </a:r>
            <a:endParaRPr sz="19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Experiencing negative alteration in cognitions and mood after the experience in at least TWO ways: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Inability to recall key features of event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Persistent negative cognitive </a:t>
            </a:r>
            <a:r>
              <a:rPr lang="en" sz="1500"/>
              <a:t>distortions</a:t>
            </a:r>
            <a:r>
              <a:rPr lang="en" sz="1500"/>
              <a:t> about self or the world “I am a bad person” and “the world is terrible”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Persistent </a:t>
            </a:r>
            <a:r>
              <a:rPr lang="en" sz="1500"/>
              <a:t>distorted</a:t>
            </a:r>
            <a:r>
              <a:rPr lang="en" sz="1500"/>
              <a:t> blame for the event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Experiencing persistent trauma-related negative emotions (fear, horror, anger, sadness, guilt, shame)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Reduced interest in activities or hobbies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Subjective alientation from significant others or feeling </a:t>
            </a:r>
            <a:r>
              <a:rPr lang="en" sz="1500"/>
              <a:t>detached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" sz="1500"/>
              <a:t>Constricted affect and inability to experience positive emotions</a:t>
            </a:r>
            <a:endParaRPr sz="15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Continued...</a:t>
            </a:r>
            <a:endParaRPr/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Criteria E- Altered Arousal and Reactivity</a:t>
            </a:r>
            <a:endParaRPr sz="23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" sz="1900"/>
              <a:t>Trauma-related alterations in arousal and reactity that began after the event. Need to meet TWO criteria: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Irritability or aggression for no apparent reason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Self-destructive behavior or reckless behavior 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Hypervigilance</a:t>
            </a:r>
            <a:r>
              <a:rPr lang="en" sz="1900"/>
              <a:t> (overprotective behaviors, paranoia of objects)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Exaggerated startle response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Concentration problems</a:t>
            </a:r>
            <a:endParaRPr sz="1900"/>
          </a:p>
          <a:p>
            <a:pPr indent="-349250" lvl="2" marL="1371600" rtl="0" algn="l">
              <a:spcBef>
                <a:spcPts val="0"/>
              </a:spcBef>
              <a:spcAft>
                <a:spcPts val="0"/>
              </a:spcAft>
              <a:buSzPts val="1900"/>
              <a:buChar char="■"/>
            </a:pPr>
            <a:r>
              <a:rPr lang="en" sz="1900"/>
              <a:t>Sleep disturbances </a:t>
            </a:r>
            <a:endParaRPr sz="19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Continued...</a:t>
            </a:r>
            <a:endParaRPr/>
          </a:p>
        </p:txBody>
      </p:sp>
      <p:sp>
        <p:nvSpPr>
          <p:cNvPr id="140" name="Google Shape;140;p25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Criteria F- duration of symptoms for more than 1 month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Criteria G- Symptoms impact their functioning either socially or occupationally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Criteria H- Symptoms are not due ot substance use or other illnesses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Specifiers- </a:t>
            </a:r>
            <a:endParaRPr sz="21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Depersonalization (like watching themselves from afar)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Derealization (unreal and can’t be happening or images become so distorted or blurred they are hard to sort out)</a:t>
            </a:r>
            <a:endParaRPr sz="17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PTSD Diagnostic Criteria (Kids)</a:t>
            </a:r>
            <a:endParaRPr/>
          </a:p>
        </p:txBody>
      </p:sp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30-50% of children will experience at least one traumatic event by the age of 18.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3-16% of boys and 1-6% of girls will develop PTSD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Child must experience disorganized or agitated </a:t>
            </a:r>
            <a:r>
              <a:rPr lang="en"/>
              <a:t>behavior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Demonstrate regressive behaviors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Relive the trauma through </a:t>
            </a:r>
            <a:r>
              <a:rPr lang="en"/>
              <a:t>repetitive</a:t>
            </a:r>
            <a:r>
              <a:rPr lang="en"/>
              <a:t> play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Generalized nightmares (like monsters, not necessarily of the event)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Foreshortened future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May believe they can see into the future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Somatic complaints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Symptoms of PTSD</a:t>
            </a:r>
            <a:endParaRPr/>
          </a:p>
        </p:txBody>
      </p:sp>
      <p:sp>
        <p:nvSpPr>
          <p:cNvPr id="152" name="Google Shape;152;p27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Intrusive-repetitive thought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Visual images triggered by sights, sounds, smells or tactile cues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Denial/numbing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Emotions of guilt, sadness, anger, and rage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Self-medication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Increased nervous system arousal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Startle response (loud </a:t>
            </a:r>
            <a:r>
              <a:rPr lang="en"/>
              <a:t>noises</a:t>
            </a:r>
            <a:r>
              <a:rPr lang="en"/>
              <a:t>) and </a:t>
            </a:r>
            <a:r>
              <a:rPr lang="en"/>
              <a:t>hypervigilance</a:t>
            </a:r>
            <a:r>
              <a:rPr lang="en"/>
              <a:t> (always on guard)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Dissociation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Lack of emotional response or numbing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Lack of memory about the event (splits off the memory from </a:t>
            </a:r>
            <a:r>
              <a:rPr lang="en"/>
              <a:t>conscious</a:t>
            </a:r>
            <a:r>
              <a:rPr lang="en"/>
              <a:t> awareness)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Social Supports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Strained family relationships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Families may “turn” on the victim if they can’t handle the trauma themselves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8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Maladaptive Patterns PTSD</a:t>
            </a:r>
            <a:endParaRPr/>
          </a:p>
        </p:txBody>
      </p:sp>
      <p:sp>
        <p:nvSpPr>
          <p:cNvPr id="158" name="Google Shape;158;p28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Death imprint- clear vision of one’s own death; describing themselves as already dead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Survivors guilt- guilt over surviving, not preventing another’s death, not having been braver or </a:t>
            </a:r>
            <a:r>
              <a:rPr lang="en"/>
              <a:t>complaining</a:t>
            </a:r>
            <a:r>
              <a:rPr lang="en"/>
              <a:t> when other’s have </a:t>
            </a:r>
            <a:r>
              <a:rPr lang="en"/>
              <a:t>suffered</a:t>
            </a:r>
            <a:r>
              <a:rPr lang="en"/>
              <a:t> more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Desensitization- </a:t>
            </a:r>
            <a:r>
              <a:rPr lang="en"/>
              <a:t>Contradictory</a:t>
            </a:r>
            <a:r>
              <a:rPr lang="en"/>
              <a:t> emotions may lead to hostile, defensive, anxious or depressive states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Estrangement- pushes away from relationships because “they don’t understand”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Emotional </a:t>
            </a:r>
            <a:r>
              <a:rPr lang="en"/>
              <a:t>enmeshment</a:t>
            </a:r>
            <a:r>
              <a:rPr lang="en"/>
              <a:t>- struggling to progress (emotional fixation)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Trauma Types</a:t>
            </a:r>
            <a:endParaRPr/>
          </a:p>
        </p:txBody>
      </p:sp>
      <p:sp>
        <p:nvSpPr>
          <p:cNvPr id="164" name="Google Shape;164;p29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Approximately 20% of people will experience a trauma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Type 1- Sudden and distinct traumatic experience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Single event traumas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Type 2- complex PTSD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Repeated traumatic events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Physical ailments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Dissociation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Affect </a:t>
            </a:r>
            <a:r>
              <a:rPr lang="en"/>
              <a:t>dysregulation</a:t>
            </a:r>
            <a:r>
              <a:rPr lang="en"/>
              <a:t> (changes in </a:t>
            </a:r>
            <a:r>
              <a:rPr lang="en"/>
              <a:t>impulse</a:t>
            </a:r>
            <a:r>
              <a:rPr lang="en"/>
              <a:t> control, attention, </a:t>
            </a:r>
            <a:r>
              <a:rPr lang="en"/>
              <a:t>perception</a:t>
            </a:r>
            <a:r>
              <a:rPr lang="en"/>
              <a:t> and </a:t>
            </a:r>
            <a:r>
              <a:rPr lang="en"/>
              <a:t>significant</a:t>
            </a:r>
            <a:r>
              <a:rPr lang="en"/>
              <a:t> relationships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Can lead to adult personality disorders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Type 1 trauma can lead to type 2- example a car accident that requires long-term hospitalization and operations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Assessment</a:t>
            </a:r>
            <a:endParaRPr/>
          </a:p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Use structured interviews- Clinician Administered PTSD Scale</a:t>
            </a:r>
            <a:endParaRPr sz="2300"/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Char char="○"/>
            </a:pPr>
            <a:r>
              <a:rPr lang="en" sz="2300"/>
              <a:t>Assesses all symptoms outlined in DSM as well as the associated symptoms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Self-reports of event or </a:t>
            </a:r>
            <a:r>
              <a:rPr lang="en" sz="2300"/>
              <a:t>questionnaires- Traumagram</a:t>
            </a:r>
            <a:endParaRPr sz="2300"/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Char char="○"/>
            </a:pPr>
            <a:r>
              <a:rPr lang="en" sz="2300"/>
              <a:t>Graphic description of life history of trauma and losses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Empirically derived scales-many instruments available to include combat related PTSD and the impact of events</a:t>
            </a:r>
            <a:endParaRPr sz="23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Treatment</a:t>
            </a:r>
            <a:endParaRPr/>
          </a:p>
        </p:txBody>
      </p:sp>
      <p:sp>
        <p:nvSpPr>
          <p:cNvPr id="176" name="Google Shape;176;p31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Victims may refuse early intervention. Why? Too difficult to talk about; belief that we should be able to cope with the event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an atmosphere of acceptance because disclosure is difficult!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There is no magic cure. Symptoms might get worse before they improve. Re-experiencing the event is very painful.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TF-CBT, EMDR, Prolonged Exposure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Mindfulness based approaches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Medications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Group treatment (support groups, life adjustment groups, family treatment)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Chapter 7 Objectives:</a:t>
            </a:r>
            <a:endParaRPr/>
          </a:p>
        </p:txBody>
      </p:sp>
      <p:sp>
        <p:nvSpPr>
          <p:cNvPr id="75" name="Google Shape;75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Know the history and evolution of PTSD into a classified psychological diagnostic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Understand the difference between peritraumatic, acute traumatic, posttraumatic, and complex PTSD terminology and the traumatic states they represent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Know the current diagnostic PTSD criteria for adults and children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Know and understand the incidence of different trauma types and their effect on PTSD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Recognize and understand maladaptive coping patterns of PTSD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Understand the current state of affairs in providing therapy and support to the armed forces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Know and understand the different types of assessments used in diagnosis and treatment of PTSD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Understand the different phases of recovery in PTSD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 sz="1300">
                <a:solidFill>
                  <a:srgbClr val="000000"/>
                </a:solidFill>
              </a:rPr>
              <a:t>Understand how to initiate intervention</a:t>
            </a:r>
            <a:endParaRPr sz="19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2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Phases of Recovery</a:t>
            </a:r>
            <a:endParaRPr/>
          </a:p>
        </p:txBody>
      </p:sp>
      <p:sp>
        <p:nvSpPr>
          <p:cNvPr id="182" name="Google Shape;182;p32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Emergency or Outcry Phase- flight/fight response to the event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Emotional Numbing and Denial Phase- Burying the experience in </a:t>
            </a:r>
            <a:r>
              <a:rPr lang="en"/>
              <a:t>subconscious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Intrusive-</a:t>
            </a:r>
            <a:r>
              <a:rPr lang="en"/>
              <a:t>Repetitive</a:t>
            </a:r>
            <a:r>
              <a:rPr lang="en"/>
              <a:t> Phase- Nightmares, mood swings, intrusive images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Reflective-Transition Phase- Develops a larger personal perspective on the event and </a:t>
            </a:r>
            <a:r>
              <a:rPr lang="en"/>
              <a:t>becomes</a:t>
            </a:r>
            <a:r>
              <a:rPr lang="en"/>
              <a:t> positive and constructive. Coming to grips and confronting the trauma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Integration Phase- Integration of the trauma and it is placed in the past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You can expect a series of transcrisis events as this process unfolds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586725" y="1353788"/>
            <a:ext cx="79707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Case Study: You Decide on Reacting to Trauma</a:t>
            </a:r>
            <a:endParaRPr sz="2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Class Activity</a:t>
            </a:r>
            <a:endParaRPr sz="2700"/>
          </a:p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586725" y="2968388"/>
            <a:ext cx="79707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https://ng.cengage.com/static/nb/ui/evo/index.html?eISBN=9781305860421&amp;id=851902718&amp;snapshotId=1844153&amp;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4"/>
          <p:cNvSpPr txBox="1"/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Assignment:</a:t>
            </a:r>
            <a:endParaRPr/>
          </a:p>
        </p:txBody>
      </p:sp>
      <p:sp>
        <p:nvSpPr>
          <p:cNvPr id="194" name="Google Shape;194;p34"/>
          <p:cNvSpPr txBox="1"/>
          <p:nvPr>
            <p:ph idx="1" type="subTitle"/>
          </p:nvPr>
        </p:nvSpPr>
        <p:spPr>
          <a:xfrm>
            <a:off x="265500" y="2845200"/>
            <a:ext cx="4045200" cy="14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next class...</a:t>
            </a:r>
            <a:endParaRPr/>
          </a:p>
        </p:txBody>
      </p:sp>
      <p:sp>
        <p:nvSpPr>
          <p:cNvPr id="195" name="Google Shape;195;p3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Read Chapter 8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Homework #3 due next class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586725" y="1353788"/>
            <a:ext cx="79707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TED Talk: Psychology of PTSD</a:t>
            </a:r>
            <a:endParaRPr sz="3100"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586725" y="2968388"/>
            <a:ext cx="79707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r:id="rId3"/>
              </a:rPr>
              <a:t>https://www.ted.com/talks/joelle_rabow_maletis_the_psychology_of_post_traumatic_stress_disorder/transcript?language=en</a:t>
            </a:r>
            <a:endParaRPr b="1"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Evolution of PTSD</a:t>
            </a:r>
            <a:endParaRPr/>
          </a:p>
        </p:txBody>
      </p:sp>
      <p:sp>
        <p:nvSpPr>
          <p:cNvPr id="91" name="Google Shape;91;p17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Trauma is a result of experiencing an acute overwhelming threat in which disequilibrium occurs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Immediate and vivid re-experiencing, hyperarousal, and avoidance reactions are common following a traumatic event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Peritraumatic stress symptoms are common following a crisis event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People are extremely resilient and will quickly return to a state of mental health physical homeostasis</a:t>
            </a:r>
            <a:endParaRPr sz="2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Evolution of PTSD continued	</a:t>
            </a:r>
            <a:endParaRPr/>
          </a:p>
        </p:txBody>
      </p:sp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Acute Stress Disorder is when symptoms continue for a period of 2 days to 1 month and have an onset within 1 month of the traumatic event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Symptoms usually diminish in 1-3 months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It is different from PTSD because dissociative smptoms are not present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There can be delayed PTSD where symptoms disappera fo r a period of time and then reemerge </a:t>
            </a: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586725" y="1353788"/>
            <a:ext cx="79707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Hybrid Model: A War Veteran with PTSD</a:t>
            </a:r>
            <a:endParaRPr sz="2800"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586725" y="2968388"/>
            <a:ext cx="79707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https://ng.cengage.com/static/nb/ui/evo/index.html?eISBN=9781305860421&amp;id=851902717&amp;snapshotId=1844153&amp;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PTSD Diagnostic Criteria (Adults)</a:t>
            </a:r>
            <a:endParaRPr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Criteria A- Exposure 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Exposure to an actual or threatened trauma: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Death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Serious Injury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Sexual Violence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Exposure can be: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Direct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Witnessed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Indirect- hearing about someone who died accidently or violently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Vicarious trauma</a:t>
            </a:r>
            <a:endParaRPr sz="1800"/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0188" y="1154388"/>
            <a:ext cx="1781175" cy="256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Continued...</a:t>
            </a:r>
            <a:endParaRPr/>
          </a:p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Criteria B- Re-experiencing 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Persistent re-experiencing of the trauma in one of the following ways: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" sz="2000"/>
              <a:t>Recurrent and distressing recollections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" sz="2000"/>
              <a:t>Recurrent traumatic nightmares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" sz="2000"/>
              <a:t>Flashbacks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" sz="2000"/>
              <a:t>Distress related to internal or external cues that symbolize the event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" sz="2000"/>
              <a:t>Physiological reactions to events that symbolize the trauma </a:t>
            </a:r>
            <a:endParaRPr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&amp; Gold">
  <a:themeElements>
    <a:clrScheme name="Blue &amp; Gold">
      <a:dk1>
        <a:srgbClr val="FFFFFF"/>
      </a:dk1>
      <a:lt1>
        <a:srgbClr val="01AFD1"/>
      </a:lt1>
      <a:dk2>
        <a:srgbClr val="1E2D31"/>
      </a:dk2>
      <a:lt2>
        <a:srgbClr val="BFC7CA"/>
      </a:lt2>
      <a:accent1>
        <a:srgbClr val="006F85"/>
      </a:accent1>
      <a:accent2>
        <a:srgbClr val="AF4345"/>
      </a:accent2>
      <a:accent3>
        <a:srgbClr val="47D06A"/>
      </a:accent3>
      <a:accent4>
        <a:srgbClr val="F58F8F"/>
      </a:accent4>
      <a:accent5>
        <a:srgbClr val="F6CD4C"/>
      </a:accent5>
      <a:accent6>
        <a:srgbClr val="F8E71C"/>
      </a:accent6>
      <a:hlink>
        <a:srgbClr val="F6CD4C"/>
      </a:hlink>
      <a:folHlink>
        <a:srgbClr val="F6CD4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