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embeddedFontLst>
    <p:embeddedFont>
      <p:font typeface="Average"/>
      <p:regular r:id="rId26"/>
    </p:embeddedFont>
    <p:embeddedFont>
      <p:font typeface="Oswald"/>
      <p:regular r:id="rId27"/>
      <p:bold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verage-regular.fntdata"/><Relationship Id="rId25" Type="http://schemas.openxmlformats.org/officeDocument/2006/relationships/slide" Target="slides/slide20.xml"/><Relationship Id="rId28" Type="http://schemas.openxmlformats.org/officeDocument/2006/relationships/font" Target="fonts/Oswald-bold.fntdata"/><Relationship Id="rId27" Type="http://schemas.openxmlformats.org/officeDocument/2006/relationships/font" Target="fonts/Oswald-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8b0fe82ea0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8b0fe82ea0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Google Shape;123;g8b890cf176_0_3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8b890cf176_0_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8b890cf176_0_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8b890cf176_0_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8b76d7c83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8b76d7c83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8b890cf176_0_3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8b890cf176_0_3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8b890cf176_0_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8b890cf176_0_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Google Shape;158;g8b890cf176_0_3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8b890cf176_0_3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g8b890cf176_0_3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8b890cf176_0_3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g8b890cf176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8b890cf176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8b890cf176_0_2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8b890cf176_0_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Google Shape;62;g8b890cf176_0_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8b890cf176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g8b890cf176_0_2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8b890cf176_0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g8b890cf176_0_2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8b890cf176_0_2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 name="Shape 75"/>
        <p:cNvGrpSpPr/>
        <p:nvPr/>
      </p:nvGrpSpPr>
      <p:grpSpPr>
        <a:xfrm>
          <a:off x="0" y="0"/>
          <a:ext cx="0" cy="0"/>
          <a:chOff x="0" y="0"/>
          <a:chExt cx="0" cy="0"/>
        </a:xfrm>
      </p:grpSpPr>
      <p:sp>
        <p:nvSpPr>
          <p:cNvPr id="76" name="Google Shape;76;g8b890cf176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8b890cf176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g8b890cf176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8b890cf176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g8b890cf176_0_2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8b890cf176_0_2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g8b890cf176_0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8b890cf176_0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8b890cf176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8b890cf176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g8b890cf176_0_3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8b890cf176_0_3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71258" y="990800"/>
            <a:ext cx="7801500" cy="17301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1600"/>
              </a:spcBef>
              <a:spcAft>
                <a:spcPts val="160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ng.cengage.com/static/nb/ui/evo/index.html?eISBN=9781305860421&amp;snapshotId=1844153&amp;id=851902665&amp;" TargetMode="External"/><Relationship Id="rId4" Type="http://schemas.openxmlformats.org/officeDocument/2006/relationships/image" Target="../media/image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 name="Shape 58"/>
        <p:cNvGrpSpPr/>
        <p:nvPr/>
      </p:nvGrpSpPr>
      <p:grpSpPr>
        <a:xfrm>
          <a:off x="0" y="0"/>
          <a:ext cx="0" cy="0"/>
          <a:chOff x="0" y="0"/>
          <a:chExt cx="0" cy="0"/>
        </a:xfrm>
      </p:grpSpPr>
      <p:sp>
        <p:nvSpPr>
          <p:cNvPr id="59" name="Google Shape;59;p13"/>
          <p:cNvSpPr txBox="1"/>
          <p:nvPr>
            <p:ph type="ctrTitle"/>
          </p:nvPr>
        </p:nvSpPr>
        <p:spPr>
          <a:xfrm>
            <a:off x="671258" y="990800"/>
            <a:ext cx="7801500" cy="1730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Culturally Effective Helping in Crisis</a:t>
            </a:r>
            <a:endParaRPr/>
          </a:p>
        </p:txBody>
      </p:sp>
      <p:sp>
        <p:nvSpPr>
          <p:cNvPr id="60" name="Google Shape;60;p13"/>
          <p:cNvSpPr txBox="1"/>
          <p:nvPr>
            <p:ph idx="1" type="subTitle"/>
          </p:nvPr>
        </p:nvSpPr>
        <p:spPr>
          <a:xfrm>
            <a:off x="671250" y="3174876"/>
            <a:ext cx="78015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Class 3- July 14th</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Google Shape;120;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Exercise 1</a:t>
            </a:r>
            <a:endParaRPr/>
          </a:p>
        </p:txBody>
      </p:sp>
      <p:sp>
        <p:nvSpPr>
          <p:cNvPr id="121" name="Google Shape;121;p2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2"/>
                </a:solidFill>
              </a:rPr>
              <a:t>We have learned about </a:t>
            </a:r>
            <a:r>
              <a:rPr lang="en">
                <a:solidFill>
                  <a:schemeClr val="dk2"/>
                </a:solidFill>
              </a:rPr>
              <a:t>opposing views of what multiculturalism as it applies to crisis intervention. What do you think in regard to the following questions?</a:t>
            </a:r>
            <a:endParaRPr>
              <a:solidFill>
                <a:schemeClr val="dk2"/>
              </a:solidFill>
            </a:endParaRPr>
          </a:p>
          <a:p>
            <a:pPr indent="-342900" lvl="0" marL="457200" rtl="0" algn="l">
              <a:spcBef>
                <a:spcPts val="0"/>
              </a:spcBef>
              <a:spcAft>
                <a:spcPts val="0"/>
              </a:spcAft>
              <a:buClr>
                <a:schemeClr val="dk2"/>
              </a:buClr>
              <a:buSzPts val="1800"/>
              <a:buAutoNum type="alphaLcParenR"/>
            </a:pPr>
            <a:r>
              <a:rPr lang="en">
                <a:solidFill>
                  <a:schemeClr val="dk2"/>
                </a:solidFill>
              </a:rPr>
              <a:t>Should multiculturalism be universal or focused in its outlook when it comes to a crisis?</a:t>
            </a:r>
            <a:endParaRPr>
              <a:solidFill>
                <a:schemeClr val="dk2"/>
              </a:solidFill>
            </a:endParaRPr>
          </a:p>
          <a:p>
            <a:pPr indent="-342900" lvl="0" marL="457200" rtl="0" algn="l">
              <a:spcBef>
                <a:spcPts val="0"/>
              </a:spcBef>
              <a:spcAft>
                <a:spcPts val="0"/>
              </a:spcAft>
              <a:buClr>
                <a:schemeClr val="dk2"/>
              </a:buClr>
              <a:buSzPts val="1800"/>
              <a:buAutoNum type="alphaLcParenR"/>
            </a:pPr>
            <a:r>
              <a:rPr lang="en">
                <a:solidFill>
                  <a:schemeClr val="dk2"/>
                </a:solidFill>
              </a:rPr>
              <a:t>Does an individualist/collectivist view matter when one is in the middle of a crisis? How much?</a:t>
            </a:r>
            <a:endParaRPr>
              <a:solidFill>
                <a:schemeClr val="dk2"/>
              </a:solidFill>
            </a:endParaRPr>
          </a:p>
          <a:p>
            <a:pPr indent="-342900" lvl="0" marL="457200" rtl="0" algn="l">
              <a:spcBef>
                <a:spcPts val="0"/>
              </a:spcBef>
              <a:spcAft>
                <a:spcPts val="0"/>
              </a:spcAft>
              <a:buClr>
                <a:schemeClr val="dk2"/>
              </a:buClr>
              <a:buSzPts val="1800"/>
              <a:buAutoNum type="alphaLcParenR"/>
            </a:pPr>
            <a:r>
              <a:rPr lang="en">
                <a:solidFill>
                  <a:schemeClr val="dk2"/>
                </a:solidFill>
              </a:rPr>
              <a:t>Does seeking to operate on a high/low context relationship to the client matter when a crisis is occurring? How much?</a:t>
            </a:r>
            <a:endParaRPr sz="2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Google Shape;126;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Social Location Models </a:t>
            </a:r>
            <a:endParaRPr/>
          </a:p>
        </p:txBody>
      </p:sp>
      <p:sp>
        <p:nvSpPr>
          <p:cNvPr id="127" name="Google Shape;127;p23"/>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Individual identifiers that go far beyond race, sex and skin tone that make us the specific and unique individuals that reside in a cultural group</a:t>
            </a:r>
            <a:endParaRPr sz="1800"/>
          </a:p>
          <a:p>
            <a:pPr indent="-342900" lvl="0" marL="457200" rtl="0" algn="l">
              <a:spcBef>
                <a:spcPts val="1600"/>
              </a:spcBef>
              <a:spcAft>
                <a:spcPts val="0"/>
              </a:spcAft>
              <a:buSzPts val="1800"/>
              <a:buChar char="●"/>
            </a:pPr>
            <a:r>
              <a:rPr lang="en" sz="1800"/>
              <a:t>Age</a:t>
            </a:r>
            <a:endParaRPr sz="1800"/>
          </a:p>
          <a:p>
            <a:pPr indent="-342900" lvl="0" marL="457200" rtl="0" algn="l">
              <a:spcBef>
                <a:spcPts val="0"/>
              </a:spcBef>
              <a:spcAft>
                <a:spcPts val="0"/>
              </a:spcAft>
              <a:buSzPts val="1800"/>
              <a:buChar char="●"/>
            </a:pPr>
            <a:r>
              <a:rPr lang="en" sz="1800"/>
              <a:t>Development</a:t>
            </a:r>
            <a:endParaRPr sz="1800"/>
          </a:p>
          <a:p>
            <a:pPr indent="-342900" lvl="0" marL="457200" rtl="0" algn="l">
              <a:spcBef>
                <a:spcPts val="0"/>
              </a:spcBef>
              <a:spcAft>
                <a:spcPts val="0"/>
              </a:spcAft>
              <a:buSzPts val="1800"/>
              <a:buChar char="●"/>
            </a:pPr>
            <a:r>
              <a:rPr lang="en" sz="1800"/>
              <a:t>Disability</a:t>
            </a:r>
            <a:endParaRPr sz="1800"/>
          </a:p>
          <a:p>
            <a:pPr indent="-342900" lvl="0" marL="457200" rtl="0" algn="l">
              <a:spcBef>
                <a:spcPts val="0"/>
              </a:spcBef>
              <a:spcAft>
                <a:spcPts val="0"/>
              </a:spcAft>
              <a:buSzPts val="1800"/>
              <a:buChar char="●"/>
            </a:pPr>
            <a:r>
              <a:rPr lang="en" sz="1800"/>
              <a:t>Religion</a:t>
            </a:r>
            <a:endParaRPr sz="1800"/>
          </a:p>
          <a:p>
            <a:pPr indent="0" lvl="0" marL="0" rtl="0" algn="l">
              <a:spcBef>
                <a:spcPts val="1600"/>
              </a:spcBef>
              <a:spcAft>
                <a:spcPts val="1600"/>
              </a:spcAft>
              <a:buNone/>
            </a:pPr>
            <a:r>
              <a:t/>
            </a:r>
            <a:endParaRPr sz="1400"/>
          </a:p>
        </p:txBody>
      </p:sp>
      <p:sp>
        <p:nvSpPr>
          <p:cNvPr id="128" name="Google Shape;128;p23"/>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Ethnicity</a:t>
            </a:r>
            <a:endParaRPr sz="1800"/>
          </a:p>
          <a:p>
            <a:pPr indent="-342900" lvl="0" marL="457200" rtl="0" algn="l">
              <a:spcBef>
                <a:spcPts val="0"/>
              </a:spcBef>
              <a:spcAft>
                <a:spcPts val="0"/>
              </a:spcAft>
              <a:buSzPts val="1800"/>
              <a:buChar char="●"/>
            </a:pPr>
            <a:r>
              <a:rPr lang="en" sz="1800"/>
              <a:t>Social class</a:t>
            </a:r>
            <a:endParaRPr sz="1300"/>
          </a:p>
          <a:p>
            <a:pPr indent="-342900" lvl="0" marL="457200" rtl="0" algn="l">
              <a:spcBef>
                <a:spcPts val="0"/>
              </a:spcBef>
              <a:spcAft>
                <a:spcPts val="0"/>
              </a:spcAft>
              <a:buSzPts val="1800"/>
              <a:buChar char="●"/>
            </a:pPr>
            <a:r>
              <a:rPr lang="en" sz="1800"/>
              <a:t>Sexual orientation</a:t>
            </a:r>
            <a:endParaRPr sz="1800"/>
          </a:p>
          <a:p>
            <a:pPr indent="-342900" lvl="0" marL="457200" rtl="0" algn="l">
              <a:spcBef>
                <a:spcPts val="0"/>
              </a:spcBef>
              <a:spcAft>
                <a:spcPts val="0"/>
              </a:spcAft>
              <a:buSzPts val="1800"/>
              <a:buChar char="●"/>
            </a:pPr>
            <a:r>
              <a:rPr lang="en" sz="1800"/>
              <a:t>Indigenous heritage</a:t>
            </a:r>
            <a:endParaRPr sz="1800"/>
          </a:p>
          <a:p>
            <a:pPr indent="-342900" lvl="0" marL="457200" rtl="0" algn="l">
              <a:spcBef>
                <a:spcPts val="0"/>
              </a:spcBef>
              <a:spcAft>
                <a:spcPts val="0"/>
              </a:spcAft>
              <a:buSzPts val="1800"/>
              <a:buChar char="●"/>
            </a:pPr>
            <a:r>
              <a:rPr lang="en" sz="1800"/>
              <a:t>National orientation</a:t>
            </a:r>
            <a:endParaRPr sz="1800"/>
          </a:p>
          <a:p>
            <a:pPr indent="-342900" lvl="0" marL="457200" rtl="0" algn="l">
              <a:spcBef>
                <a:spcPts val="0"/>
              </a:spcBef>
              <a:spcAft>
                <a:spcPts val="0"/>
              </a:spcAft>
              <a:buSzPts val="1800"/>
              <a:buChar char="●"/>
            </a:pPr>
            <a:r>
              <a:rPr lang="en" sz="1800"/>
              <a:t>Gender</a:t>
            </a:r>
            <a:endParaRPr sz="1800"/>
          </a:p>
          <a:p>
            <a:pPr indent="-342900" lvl="0" marL="457200" rtl="0" algn="l">
              <a:spcBef>
                <a:spcPts val="0"/>
              </a:spcBef>
              <a:spcAft>
                <a:spcPts val="0"/>
              </a:spcAft>
              <a:buSzPts val="1800"/>
              <a:buChar char="●"/>
            </a:pPr>
            <a:r>
              <a:rPr lang="en" sz="1800"/>
              <a:t>For a complete list, include geographic location, living area (urban, suburban, rural), occupation, education, and marital/partner status.</a:t>
            </a:r>
            <a:endParaRPr sz="1800"/>
          </a:p>
          <a:p>
            <a:pPr indent="0" lvl="0" marL="0" rtl="0" algn="l">
              <a:spcBef>
                <a:spcPts val="1600"/>
              </a:spcBef>
              <a:spcAft>
                <a:spcPts val="160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Social Location Models </a:t>
            </a:r>
            <a:endParaRPr/>
          </a:p>
        </p:txBody>
      </p:sp>
      <p:sp>
        <p:nvSpPr>
          <p:cNvPr id="134" name="Google Shape;134;p24"/>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ADDRESSING</a:t>
            </a:r>
            <a:endParaRPr/>
          </a:p>
          <a:p>
            <a:pPr indent="-317500" lvl="0" marL="457200" rtl="0" algn="l">
              <a:spcBef>
                <a:spcPts val="1600"/>
              </a:spcBef>
              <a:spcAft>
                <a:spcPts val="0"/>
              </a:spcAft>
              <a:buSzPts val="1400"/>
              <a:buChar char="●"/>
            </a:pPr>
            <a:r>
              <a:rPr lang="en"/>
              <a:t>Age</a:t>
            </a:r>
            <a:endParaRPr/>
          </a:p>
          <a:p>
            <a:pPr indent="-317500" lvl="0" marL="457200" rtl="0" algn="l">
              <a:spcBef>
                <a:spcPts val="0"/>
              </a:spcBef>
              <a:spcAft>
                <a:spcPts val="0"/>
              </a:spcAft>
              <a:buSzPts val="1400"/>
              <a:buChar char="●"/>
            </a:pPr>
            <a:r>
              <a:rPr lang="en"/>
              <a:t>Developmental </a:t>
            </a:r>
            <a:r>
              <a:rPr lang="en"/>
              <a:t>Disabilities</a:t>
            </a:r>
            <a:endParaRPr/>
          </a:p>
          <a:p>
            <a:pPr indent="-317500" lvl="0" marL="457200" rtl="0" algn="l">
              <a:spcBef>
                <a:spcPts val="0"/>
              </a:spcBef>
              <a:spcAft>
                <a:spcPts val="0"/>
              </a:spcAft>
              <a:buSzPts val="1400"/>
              <a:buChar char="●"/>
            </a:pPr>
            <a:r>
              <a:rPr lang="en"/>
              <a:t>Religion</a:t>
            </a:r>
            <a:endParaRPr/>
          </a:p>
          <a:p>
            <a:pPr indent="-317500" lvl="0" marL="457200" rtl="0" algn="l">
              <a:spcBef>
                <a:spcPts val="0"/>
              </a:spcBef>
              <a:spcAft>
                <a:spcPts val="0"/>
              </a:spcAft>
              <a:buSzPts val="1400"/>
              <a:buChar char="●"/>
            </a:pPr>
            <a:r>
              <a:rPr lang="en"/>
              <a:t>Ethnicity</a:t>
            </a:r>
            <a:endParaRPr/>
          </a:p>
          <a:p>
            <a:pPr indent="-317500" lvl="0" marL="457200" rtl="0" algn="l">
              <a:spcBef>
                <a:spcPts val="0"/>
              </a:spcBef>
              <a:spcAft>
                <a:spcPts val="0"/>
              </a:spcAft>
              <a:buSzPts val="1400"/>
              <a:buChar char="●"/>
            </a:pPr>
            <a:r>
              <a:rPr lang="en"/>
              <a:t>Social class</a:t>
            </a:r>
            <a:endParaRPr/>
          </a:p>
          <a:p>
            <a:pPr indent="-317500" lvl="0" marL="457200" rtl="0" algn="l">
              <a:spcBef>
                <a:spcPts val="0"/>
              </a:spcBef>
              <a:spcAft>
                <a:spcPts val="0"/>
              </a:spcAft>
              <a:buSzPts val="1400"/>
              <a:buChar char="●"/>
            </a:pPr>
            <a:r>
              <a:rPr lang="en"/>
              <a:t>Sexual orientation</a:t>
            </a:r>
            <a:endParaRPr/>
          </a:p>
          <a:p>
            <a:pPr indent="-317500" lvl="0" marL="457200" rtl="0" algn="l">
              <a:spcBef>
                <a:spcPts val="0"/>
              </a:spcBef>
              <a:spcAft>
                <a:spcPts val="0"/>
              </a:spcAft>
              <a:buSzPts val="1400"/>
              <a:buChar char="●"/>
            </a:pPr>
            <a:r>
              <a:rPr lang="en"/>
              <a:t>Indigenous heritage</a:t>
            </a:r>
            <a:endParaRPr/>
          </a:p>
          <a:p>
            <a:pPr indent="-317500" lvl="0" marL="457200" rtl="0" algn="l">
              <a:spcBef>
                <a:spcPts val="0"/>
              </a:spcBef>
              <a:spcAft>
                <a:spcPts val="0"/>
              </a:spcAft>
              <a:buSzPts val="1400"/>
              <a:buChar char="●"/>
            </a:pPr>
            <a:r>
              <a:rPr lang="en"/>
              <a:t>National origin</a:t>
            </a:r>
            <a:endParaRPr/>
          </a:p>
          <a:p>
            <a:pPr indent="-317500" lvl="0" marL="457200" rtl="0" algn="l">
              <a:spcBef>
                <a:spcPts val="0"/>
              </a:spcBef>
              <a:spcAft>
                <a:spcPts val="0"/>
              </a:spcAft>
              <a:buSzPts val="1400"/>
              <a:buChar char="●"/>
            </a:pPr>
            <a:r>
              <a:rPr lang="en"/>
              <a:t>Gender</a:t>
            </a:r>
            <a:endParaRPr/>
          </a:p>
          <a:p>
            <a:pPr indent="0" lvl="0" marL="0" rtl="0" algn="l">
              <a:spcBef>
                <a:spcPts val="1600"/>
              </a:spcBef>
              <a:spcAft>
                <a:spcPts val="1600"/>
              </a:spcAft>
              <a:buNone/>
            </a:pPr>
            <a:r>
              <a:t/>
            </a:r>
            <a:endParaRPr/>
          </a:p>
        </p:txBody>
      </p:sp>
      <p:sp>
        <p:nvSpPr>
          <p:cNvPr id="135" name="Google Shape;135;p24"/>
          <p:cNvSpPr txBox="1"/>
          <p:nvPr>
            <p:ph idx="2" type="body"/>
          </p:nvPr>
        </p:nvSpPr>
        <p:spPr>
          <a:xfrm>
            <a:off x="3006450" y="1102250"/>
            <a:ext cx="3131100" cy="335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RESPECTFUL</a:t>
            </a:r>
            <a:endParaRPr/>
          </a:p>
          <a:p>
            <a:pPr indent="-317500" lvl="0" marL="457200" rtl="0" algn="l">
              <a:spcBef>
                <a:spcPts val="1600"/>
              </a:spcBef>
              <a:spcAft>
                <a:spcPts val="0"/>
              </a:spcAft>
              <a:buSzPts val="1400"/>
              <a:buChar char="●"/>
            </a:pPr>
            <a:r>
              <a:rPr lang="en"/>
              <a:t>Religious/spiritual</a:t>
            </a:r>
            <a:endParaRPr/>
          </a:p>
          <a:p>
            <a:pPr indent="-317500" lvl="0" marL="457200" rtl="0" algn="l">
              <a:spcBef>
                <a:spcPts val="0"/>
              </a:spcBef>
              <a:spcAft>
                <a:spcPts val="0"/>
              </a:spcAft>
              <a:buSzPts val="1400"/>
              <a:buChar char="●"/>
            </a:pPr>
            <a:r>
              <a:rPr lang="en"/>
              <a:t>Economic class</a:t>
            </a:r>
            <a:endParaRPr/>
          </a:p>
          <a:p>
            <a:pPr indent="-317500" lvl="0" marL="457200" rtl="0" algn="l">
              <a:spcBef>
                <a:spcPts val="0"/>
              </a:spcBef>
              <a:spcAft>
                <a:spcPts val="0"/>
              </a:spcAft>
              <a:buSzPts val="1400"/>
              <a:buChar char="●"/>
            </a:pPr>
            <a:r>
              <a:rPr lang="en"/>
              <a:t>Sexual </a:t>
            </a:r>
            <a:r>
              <a:rPr lang="en"/>
              <a:t>identity</a:t>
            </a:r>
            <a:endParaRPr/>
          </a:p>
          <a:p>
            <a:pPr indent="-317500" lvl="0" marL="457200" rtl="0" algn="l">
              <a:spcBef>
                <a:spcPts val="0"/>
              </a:spcBef>
              <a:spcAft>
                <a:spcPts val="0"/>
              </a:spcAft>
              <a:buSzPts val="1400"/>
              <a:buChar char="●"/>
            </a:pPr>
            <a:r>
              <a:rPr lang="en"/>
              <a:t>Psychological development</a:t>
            </a:r>
            <a:endParaRPr/>
          </a:p>
          <a:p>
            <a:pPr indent="-317500" lvl="0" marL="457200" rtl="0" algn="l">
              <a:spcBef>
                <a:spcPts val="0"/>
              </a:spcBef>
              <a:spcAft>
                <a:spcPts val="0"/>
              </a:spcAft>
              <a:buSzPts val="1400"/>
              <a:buChar char="●"/>
            </a:pPr>
            <a:r>
              <a:rPr lang="en"/>
              <a:t>Ethnic</a:t>
            </a:r>
            <a:r>
              <a:rPr lang="en"/>
              <a:t>/racial identity</a:t>
            </a:r>
            <a:endParaRPr/>
          </a:p>
          <a:p>
            <a:pPr indent="-317500" lvl="0" marL="457200" rtl="0" algn="l">
              <a:spcBef>
                <a:spcPts val="0"/>
              </a:spcBef>
              <a:spcAft>
                <a:spcPts val="0"/>
              </a:spcAft>
              <a:buSzPts val="1400"/>
              <a:buChar char="●"/>
            </a:pPr>
            <a:r>
              <a:rPr lang="en"/>
              <a:t>Chronological</a:t>
            </a:r>
            <a:r>
              <a:rPr lang="en"/>
              <a:t> age</a:t>
            </a:r>
            <a:endParaRPr/>
          </a:p>
          <a:p>
            <a:pPr indent="-317500" lvl="0" marL="457200" rtl="0" algn="l">
              <a:spcBef>
                <a:spcPts val="0"/>
              </a:spcBef>
              <a:spcAft>
                <a:spcPts val="0"/>
              </a:spcAft>
              <a:buSzPts val="1400"/>
              <a:buChar char="●"/>
            </a:pPr>
            <a:r>
              <a:rPr lang="en"/>
              <a:t>Trauma and threats to well-being</a:t>
            </a:r>
            <a:endParaRPr/>
          </a:p>
          <a:p>
            <a:pPr indent="-317500" lvl="0" marL="457200" rtl="0" algn="l">
              <a:spcBef>
                <a:spcPts val="0"/>
              </a:spcBef>
              <a:spcAft>
                <a:spcPts val="0"/>
              </a:spcAft>
              <a:buSzPts val="1400"/>
              <a:buChar char="●"/>
            </a:pPr>
            <a:r>
              <a:rPr lang="en"/>
              <a:t>Family</a:t>
            </a:r>
            <a:endParaRPr/>
          </a:p>
          <a:p>
            <a:pPr indent="-317500" lvl="0" marL="457200" rtl="0" algn="l">
              <a:spcBef>
                <a:spcPts val="0"/>
              </a:spcBef>
              <a:spcAft>
                <a:spcPts val="0"/>
              </a:spcAft>
              <a:buSzPts val="1400"/>
              <a:buChar char="●"/>
            </a:pPr>
            <a:r>
              <a:rPr lang="en"/>
              <a:t>Unique physical issues</a:t>
            </a:r>
            <a:endParaRPr/>
          </a:p>
          <a:p>
            <a:pPr indent="-317500" lvl="0" marL="457200" rtl="0" algn="l">
              <a:spcBef>
                <a:spcPts val="0"/>
              </a:spcBef>
              <a:spcAft>
                <a:spcPts val="0"/>
              </a:spcAft>
              <a:buSzPts val="1400"/>
              <a:buChar char="●"/>
            </a:pPr>
            <a:r>
              <a:rPr lang="en"/>
              <a:t>Language/location</a:t>
            </a:r>
            <a:endParaRPr/>
          </a:p>
        </p:txBody>
      </p:sp>
      <p:sp>
        <p:nvSpPr>
          <p:cNvPr id="136" name="Google Shape;136;p24"/>
          <p:cNvSpPr txBox="1"/>
          <p:nvPr/>
        </p:nvSpPr>
        <p:spPr>
          <a:xfrm>
            <a:off x="6137550" y="1017725"/>
            <a:ext cx="31311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accent3"/>
                </a:solidFill>
                <a:latin typeface="Average"/>
                <a:ea typeface="Average"/>
                <a:cs typeface="Average"/>
                <a:sym typeface="Average"/>
              </a:rPr>
              <a:t>SAFETY</a:t>
            </a:r>
            <a:endParaRPr>
              <a:solidFill>
                <a:schemeClr val="accent3"/>
              </a:solidFill>
              <a:latin typeface="Average"/>
              <a:ea typeface="Average"/>
              <a:cs typeface="Average"/>
              <a:sym typeface="Average"/>
            </a:endParaRPr>
          </a:p>
          <a:p>
            <a:pPr indent="-317500" lvl="0" marL="457200" rtl="0" algn="l">
              <a:lnSpc>
                <a:spcPct val="115000"/>
              </a:lnSpc>
              <a:spcBef>
                <a:spcPts val="1600"/>
              </a:spcBef>
              <a:spcAft>
                <a:spcPts val="0"/>
              </a:spcAft>
              <a:buClr>
                <a:schemeClr val="accent3"/>
              </a:buClr>
              <a:buSzPts val="1400"/>
              <a:buFont typeface="Average"/>
              <a:buChar char="●"/>
            </a:pPr>
            <a:r>
              <a:rPr lang="en">
                <a:solidFill>
                  <a:schemeClr val="accent3"/>
                </a:solidFill>
                <a:latin typeface="Average"/>
                <a:ea typeface="Average"/>
                <a:cs typeface="Average"/>
                <a:sym typeface="Average"/>
              </a:rPr>
              <a:t>Stability</a:t>
            </a:r>
            <a:endParaRPr>
              <a:solidFill>
                <a:schemeClr val="accent3"/>
              </a:solidFill>
              <a:latin typeface="Average"/>
              <a:ea typeface="Average"/>
              <a:cs typeface="Average"/>
              <a:sym typeface="Average"/>
            </a:endParaRPr>
          </a:p>
          <a:p>
            <a:pPr indent="-317500" lvl="0" marL="457200" rtl="0" algn="l">
              <a:lnSpc>
                <a:spcPct val="115000"/>
              </a:lnSpc>
              <a:spcBef>
                <a:spcPts val="0"/>
              </a:spcBef>
              <a:spcAft>
                <a:spcPts val="0"/>
              </a:spcAft>
              <a:buClr>
                <a:schemeClr val="accent3"/>
              </a:buClr>
              <a:buSzPts val="1400"/>
              <a:buFont typeface="Average"/>
              <a:buChar char="●"/>
            </a:pPr>
            <a:r>
              <a:rPr lang="en">
                <a:solidFill>
                  <a:schemeClr val="accent3"/>
                </a:solidFill>
                <a:latin typeface="Average"/>
                <a:ea typeface="Average"/>
                <a:cs typeface="Average"/>
                <a:sym typeface="Average"/>
              </a:rPr>
              <a:t>Affect</a:t>
            </a:r>
            <a:endParaRPr>
              <a:solidFill>
                <a:schemeClr val="accent3"/>
              </a:solidFill>
              <a:latin typeface="Average"/>
              <a:ea typeface="Average"/>
              <a:cs typeface="Average"/>
              <a:sym typeface="Average"/>
            </a:endParaRPr>
          </a:p>
          <a:p>
            <a:pPr indent="-317500" lvl="0" marL="457200" rtl="0" algn="l">
              <a:lnSpc>
                <a:spcPct val="115000"/>
              </a:lnSpc>
              <a:spcBef>
                <a:spcPts val="0"/>
              </a:spcBef>
              <a:spcAft>
                <a:spcPts val="0"/>
              </a:spcAft>
              <a:buClr>
                <a:schemeClr val="accent3"/>
              </a:buClr>
              <a:buSzPts val="1400"/>
              <a:buFont typeface="Average"/>
              <a:buChar char="●"/>
            </a:pPr>
            <a:r>
              <a:rPr lang="en">
                <a:solidFill>
                  <a:schemeClr val="accent3"/>
                </a:solidFill>
                <a:latin typeface="Average"/>
                <a:ea typeface="Average"/>
                <a:cs typeface="Average"/>
                <a:sym typeface="Average"/>
              </a:rPr>
              <a:t>Friction</a:t>
            </a:r>
            <a:endParaRPr>
              <a:solidFill>
                <a:schemeClr val="accent3"/>
              </a:solidFill>
              <a:latin typeface="Average"/>
              <a:ea typeface="Average"/>
              <a:cs typeface="Average"/>
              <a:sym typeface="Average"/>
            </a:endParaRPr>
          </a:p>
          <a:p>
            <a:pPr indent="-317500" lvl="0" marL="457200" rtl="0" algn="l">
              <a:lnSpc>
                <a:spcPct val="115000"/>
              </a:lnSpc>
              <a:spcBef>
                <a:spcPts val="0"/>
              </a:spcBef>
              <a:spcAft>
                <a:spcPts val="0"/>
              </a:spcAft>
              <a:buClr>
                <a:schemeClr val="accent3"/>
              </a:buClr>
              <a:buSzPts val="1400"/>
              <a:buFont typeface="Average"/>
              <a:buChar char="●"/>
            </a:pPr>
            <a:r>
              <a:rPr lang="en">
                <a:solidFill>
                  <a:schemeClr val="accent3"/>
                </a:solidFill>
                <a:latin typeface="Average"/>
                <a:ea typeface="Average"/>
                <a:cs typeface="Average"/>
                <a:sym typeface="Average"/>
              </a:rPr>
              <a:t>Environment</a:t>
            </a:r>
            <a:endParaRPr>
              <a:solidFill>
                <a:schemeClr val="accent3"/>
              </a:solidFill>
              <a:latin typeface="Average"/>
              <a:ea typeface="Average"/>
              <a:cs typeface="Average"/>
              <a:sym typeface="Average"/>
            </a:endParaRPr>
          </a:p>
          <a:p>
            <a:pPr indent="-317500" lvl="0" marL="457200" rtl="0" algn="l">
              <a:lnSpc>
                <a:spcPct val="115000"/>
              </a:lnSpc>
              <a:spcBef>
                <a:spcPts val="0"/>
              </a:spcBef>
              <a:spcAft>
                <a:spcPts val="0"/>
              </a:spcAft>
              <a:buClr>
                <a:schemeClr val="accent3"/>
              </a:buClr>
              <a:buSzPts val="1400"/>
              <a:buFont typeface="Average"/>
              <a:buChar char="●"/>
            </a:pPr>
            <a:r>
              <a:rPr lang="en">
                <a:solidFill>
                  <a:schemeClr val="accent3"/>
                </a:solidFill>
                <a:latin typeface="Average"/>
                <a:ea typeface="Average"/>
                <a:cs typeface="Average"/>
                <a:sym typeface="Average"/>
              </a:rPr>
              <a:t>Temperament</a:t>
            </a:r>
            <a:endParaRPr>
              <a:solidFill>
                <a:schemeClr val="accent3"/>
              </a:solidFill>
              <a:latin typeface="Average"/>
              <a:ea typeface="Average"/>
              <a:cs typeface="Average"/>
              <a:sym typeface="Average"/>
            </a:endParaRPr>
          </a:p>
          <a:p>
            <a:pPr indent="-317500" lvl="0" marL="457200" rtl="0" algn="l">
              <a:lnSpc>
                <a:spcPct val="115000"/>
              </a:lnSpc>
              <a:spcBef>
                <a:spcPts val="0"/>
              </a:spcBef>
              <a:spcAft>
                <a:spcPts val="0"/>
              </a:spcAft>
              <a:buClr>
                <a:schemeClr val="accent3"/>
              </a:buClr>
              <a:buSzPts val="1400"/>
              <a:buFont typeface="Average"/>
              <a:buChar char="●"/>
            </a:pPr>
            <a:r>
              <a:rPr lang="en">
                <a:solidFill>
                  <a:schemeClr val="accent3"/>
                </a:solidFill>
                <a:latin typeface="Average"/>
                <a:ea typeface="Average"/>
                <a:cs typeface="Average"/>
                <a:sym typeface="Average"/>
              </a:rPr>
              <a:t>Yearning</a:t>
            </a:r>
            <a:endParaRPr>
              <a:solidFill>
                <a:schemeClr val="accent3"/>
              </a:solidFill>
              <a:latin typeface="Average"/>
              <a:ea typeface="Average"/>
              <a:cs typeface="Average"/>
              <a:sym typeface="Average"/>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5"/>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ADDRESSING social locations</a:t>
            </a:r>
            <a:endParaRPr/>
          </a:p>
        </p:txBody>
      </p:sp>
      <p:pic>
        <p:nvPicPr>
          <p:cNvPr id="142" name="Google Shape;142;p25"/>
          <p:cNvPicPr preferRelativeResize="0"/>
          <p:nvPr/>
        </p:nvPicPr>
        <p:blipFill>
          <a:blip r:embed="rId3">
            <a:alphaModFix/>
          </a:blip>
          <a:stretch>
            <a:fillRect/>
          </a:stretch>
        </p:blipFill>
        <p:spPr>
          <a:xfrm>
            <a:off x="2362100" y="111100"/>
            <a:ext cx="4637879" cy="411947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Do’s and Don’ts for Multicultural Crisis Intervention</a:t>
            </a:r>
            <a:endParaRPr/>
          </a:p>
        </p:txBody>
      </p:sp>
      <p:sp>
        <p:nvSpPr>
          <p:cNvPr id="148" name="Google Shape;148;p26"/>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Do’s</a:t>
            </a:r>
            <a:endParaRPr/>
          </a:p>
          <a:p>
            <a:pPr indent="-317500" lvl="0" marL="457200" rtl="0" algn="l">
              <a:spcBef>
                <a:spcPts val="1600"/>
              </a:spcBef>
              <a:spcAft>
                <a:spcPts val="0"/>
              </a:spcAft>
              <a:buSzPts val="1400"/>
              <a:buChar char="●"/>
            </a:pPr>
            <a:r>
              <a:rPr lang="en"/>
              <a:t>Examine and understand the client’s worldview.</a:t>
            </a:r>
            <a:endParaRPr/>
          </a:p>
          <a:p>
            <a:pPr indent="-317500" lvl="0" marL="457200" rtl="0" algn="l">
              <a:spcBef>
                <a:spcPts val="0"/>
              </a:spcBef>
              <a:spcAft>
                <a:spcPts val="0"/>
              </a:spcAft>
              <a:buSzPts val="1400"/>
              <a:buChar char="●"/>
            </a:pPr>
            <a:r>
              <a:rPr lang="en"/>
              <a:t>Use alternative roles that are appealing to the client.</a:t>
            </a:r>
            <a:endParaRPr/>
          </a:p>
          <a:p>
            <a:pPr indent="-317500" lvl="0" marL="457200" rtl="0" algn="l">
              <a:spcBef>
                <a:spcPts val="0"/>
              </a:spcBef>
              <a:spcAft>
                <a:spcPts val="0"/>
              </a:spcAft>
              <a:buSzPts val="1400"/>
              <a:buChar char="●"/>
            </a:pPr>
            <a:r>
              <a:rPr lang="en"/>
              <a:t>Assist the client in utilizing culturally indigenous support systems.</a:t>
            </a:r>
            <a:endParaRPr/>
          </a:p>
          <a:p>
            <a:pPr indent="-317500" lvl="0" marL="457200" rtl="0" algn="l">
              <a:spcBef>
                <a:spcPts val="0"/>
              </a:spcBef>
              <a:spcAft>
                <a:spcPts val="0"/>
              </a:spcAft>
              <a:buSzPts val="1400"/>
              <a:buChar char="●"/>
            </a:pPr>
            <a:r>
              <a:rPr lang="en"/>
              <a:t>Take your time to fully triage the situation.</a:t>
            </a:r>
            <a:endParaRPr/>
          </a:p>
          <a:p>
            <a:pPr indent="-317500" lvl="0" marL="457200" rtl="0" algn="l">
              <a:spcBef>
                <a:spcPts val="0"/>
              </a:spcBef>
              <a:spcAft>
                <a:spcPts val="0"/>
              </a:spcAft>
              <a:buSzPts val="1400"/>
              <a:buChar char="●"/>
            </a:pPr>
            <a:r>
              <a:rPr lang="en"/>
              <a:t>If possible, normalize the reaction to a traumatic event.</a:t>
            </a:r>
            <a:endParaRPr/>
          </a:p>
          <a:p>
            <a:pPr indent="-317500" lvl="0" marL="457200" rtl="0" algn="l">
              <a:spcBef>
                <a:spcPts val="0"/>
              </a:spcBef>
              <a:spcAft>
                <a:spcPts val="0"/>
              </a:spcAft>
              <a:buSzPts val="1400"/>
              <a:buChar char="●"/>
            </a:pPr>
            <a:r>
              <a:rPr lang="en"/>
              <a:t>Empower the client</a:t>
            </a:r>
            <a:endParaRPr/>
          </a:p>
          <a:p>
            <a:pPr indent="0" lvl="0" marL="0" rtl="0" algn="l">
              <a:spcBef>
                <a:spcPts val="1600"/>
              </a:spcBef>
              <a:spcAft>
                <a:spcPts val="1600"/>
              </a:spcAft>
              <a:buNone/>
            </a:pPr>
            <a:r>
              <a:t/>
            </a:r>
            <a:endParaRPr/>
          </a:p>
        </p:txBody>
      </p:sp>
      <p:sp>
        <p:nvSpPr>
          <p:cNvPr id="149" name="Google Shape;149;p26"/>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Don’ts</a:t>
            </a:r>
            <a:endParaRPr/>
          </a:p>
          <a:p>
            <a:pPr indent="-317500" lvl="0" marL="457200" rtl="0" algn="l">
              <a:spcBef>
                <a:spcPts val="1600"/>
              </a:spcBef>
              <a:spcAft>
                <a:spcPts val="0"/>
              </a:spcAft>
              <a:buSzPts val="1400"/>
              <a:buChar char="●"/>
            </a:pPr>
            <a:r>
              <a:rPr lang="en"/>
              <a:t>Impose personal values and expectations onto the client.</a:t>
            </a:r>
            <a:endParaRPr/>
          </a:p>
          <a:p>
            <a:pPr indent="-317500" lvl="0" marL="457200" rtl="0" algn="l">
              <a:spcBef>
                <a:spcPts val="0"/>
              </a:spcBef>
              <a:spcAft>
                <a:spcPts val="0"/>
              </a:spcAft>
              <a:buSzPts val="1400"/>
              <a:buChar char="●"/>
            </a:pPr>
            <a:r>
              <a:rPr lang="en"/>
              <a:t>Stereotype the client, client behaviors, or culture.</a:t>
            </a:r>
            <a:endParaRPr/>
          </a:p>
          <a:p>
            <a:pPr indent="-317500" lvl="0" marL="457200" rtl="0" algn="l">
              <a:spcBef>
                <a:spcPts val="0"/>
              </a:spcBef>
              <a:spcAft>
                <a:spcPts val="0"/>
              </a:spcAft>
              <a:buSzPts val="1400"/>
              <a:buChar char="●"/>
            </a:pPr>
            <a:r>
              <a:rPr lang="en"/>
              <a:t>Force unimodal counseling approaches upon the client.</a:t>
            </a:r>
            <a:endParaRPr/>
          </a:p>
          <a:p>
            <a:pPr indent="-317500" lvl="0" marL="457200" rtl="0" algn="l">
              <a:spcBef>
                <a:spcPts val="0"/>
              </a:spcBef>
              <a:spcAft>
                <a:spcPts val="0"/>
              </a:spcAft>
              <a:buSzPts val="1400"/>
              <a:buChar char="●"/>
            </a:pPr>
            <a:r>
              <a:rPr lang="en"/>
              <a:t>Interfere with long-held issues ingrained in the client.</a:t>
            </a:r>
            <a:endParaRPr/>
          </a:p>
          <a:p>
            <a:pPr indent="0" lvl="0" marL="0" rtl="0" algn="l">
              <a:spcBef>
                <a:spcPts val="1600"/>
              </a:spcBef>
              <a:spcAft>
                <a:spcPts val="1600"/>
              </a:spcAft>
              <a:buNone/>
            </a:pPr>
            <a:r>
              <a:t/>
            </a:r>
            <a:endParaRPr/>
          </a:p>
        </p:txBody>
      </p:sp>
      <p:pic>
        <p:nvPicPr>
          <p:cNvPr id="150" name="Google Shape;150;p26"/>
          <p:cNvPicPr preferRelativeResize="0"/>
          <p:nvPr/>
        </p:nvPicPr>
        <p:blipFill>
          <a:blip r:embed="rId3">
            <a:alphaModFix/>
          </a:blip>
          <a:stretch>
            <a:fillRect/>
          </a:stretch>
        </p:blipFill>
        <p:spPr>
          <a:xfrm>
            <a:off x="3283000" y="3690348"/>
            <a:ext cx="2391450" cy="14531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Google Shape;155;p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Obstacles</a:t>
            </a:r>
            <a:endParaRPr/>
          </a:p>
        </p:txBody>
      </p:sp>
      <p:sp>
        <p:nvSpPr>
          <p:cNvPr id="156" name="Google Shape;156;p2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b="1" lang="en"/>
              <a:t>Language Barriers</a:t>
            </a:r>
            <a:endParaRPr b="1"/>
          </a:p>
          <a:p>
            <a:pPr indent="-342900" lvl="1" marL="914400" rtl="0" algn="l">
              <a:spcBef>
                <a:spcPts val="0"/>
              </a:spcBef>
              <a:spcAft>
                <a:spcPts val="0"/>
              </a:spcAft>
              <a:buSzPts val="1800"/>
              <a:buChar char="○"/>
            </a:pPr>
            <a:r>
              <a:rPr lang="en" sz="1800"/>
              <a:t>Confidentiality</a:t>
            </a:r>
            <a:endParaRPr sz="1800"/>
          </a:p>
          <a:p>
            <a:pPr indent="-342900" lvl="1" marL="914400" rtl="0" algn="l">
              <a:spcBef>
                <a:spcPts val="0"/>
              </a:spcBef>
              <a:spcAft>
                <a:spcPts val="0"/>
              </a:spcAft>
              <a:buSzPts val="1800"/>
              <a:buChar char="○"/>
            </a:pPr>
            <a:r>
              <a:rPr lang="en" sz="1800"/>
              <a:t>Translators (Family member vs. professional translator)</a:t>
            </a:r>
            <a:endParaRPr sz="1800"/>
          </a:p>
          <a:p>
            <a:pPr indent="-342900" lvl="0" marL="457200" rtl="0" algn="l">
              <a:spcBef>
                <a:spcPts val="0"/>
              </a:spcBef>
              <a:spcAft>
                <a:spcPts val="0"/>
              </a:spcAft>
              <a:buSzPts val="1800"/>
              <a:buChar char="●"/>
            </a:pPr>
            <a:r>
              <a:rPr b="1" lang="en"/>
              <a:t>Religion/Spirituality- </a:t>
            </a:r>
            <a:r>
              <a:rPr lang="en"/>
              <a:t>often mistakenly avoided by the crisis worker. </a:t>
            </a:r>
            <a:endParaRPr/>
          </a:p>
          <a:p>
            <a:pPr indent="-342900" lvl="1" marL="914400" rtl="0" algn="l">
              <a:spcBef>
                <a:spcPts val="0"/>
              </a:spcBef>
              <a:spcAft>
                <a:spcPts val="0"/>
              </a:spcAft>
              <a:buSzPts val="1800"/>
              <a:buChar char="○"/>
            </a:pPr>
            <a:r>
              <a:rPr lang="en" sz="1800"/>
              <a:t>Religion, spirituality, and faith are often a large part of the crisis response.</a:t>
            </a:r>
            <a:endParaRPr sz="1800"/>
          </a:p>
          <a:p>
            <a:pPr indent="-342900" lvl="1" marL="914400" rtl="0" algn="l">
              <a:spcBef>
                <a:spcPts val="0"/>
              </a:spcBef>
              <a:spcAft>
                <a:spcPts val="0"/>
              </a:spcAft>
              <a:buSzPts val="1800"/>
              <a:buChar char="○"/>
            </a:pPr>
            <a:r>
              <a:rPr lang="en" sz="1800"/>
              <a:t>Do NOT merely suggest the client consult with their religious/spiritual leader as a means to abdicate your </a:t>
            </a:r>
            <a:r>
              <a:rPr lang="en" sz="1800"/>
              <a:t>responsibility</a:t>
            </a:r>
            <a:r>
              <a:rPr lang="en" sz="1800"/>
              <a:t> as a crisis worker.</a:t>
            </a:r>
            <a:endParaRPr sz="1800"/>
          </a:p>
          <a:p>
            <a:pPr indent="0" lvl="0" marL="0" rtl="0" algn="l">
              <a:spcBef>
                <a:spcPts val="1600"/>
              </a:spcBef>
              <a:spcAft>
                <a:spcPts val="160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Google Shape;161;p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Obstacles Continued </a:t>
            </a:r>
            <a:endParaRPr/>
          </a:p>
        </p:txBody>
      </p:sp>
      <p:sp>
        <p:nvSpPr>
          <p:cNvPr id="162" name="Google Shape;162;p2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Social Support System</a:t>
            </a:r>
            <a:endParaRPr sz="1700"/>
          </a:p>
          <a:p>
            <a:pPr indent="-336550" lvl="1" marL="914400" rtl="0" algn="l">
              <a:spcBef>
                <a:spcPts val="0"/>
              </a:spcBef>
              <a:spcAft>
                <a:spcPts val="0"/>
              </a:spcAft>
              <a:buSzPts val="1700"/>
              <a:buChar char="○"/>
            </a:pPr>
            <a:r>
              <a:rPr lang="en" sz="1700"/>
              <a:t>May not be used in a linear way</a:t>
            </a:r>
            <a:endParaRPr sz="1700"/>
          </a:p>
          <a:p>
            <a:pPr indent="-336550" lvl="1" marL="914400" rtl="0" algn="l">
              <a:spcBef>
                <a:spcPts val="0"/>
              </a:spcBef>
              <a:spcAft>
                <a:spcPts val="0"/>
              </a:spcAft>
              <a:buSzPts val="1700"/>
              <a:buChar char="○"/>
            </a:pPr>
            <a:r>
              <a:rPr lang="en" sz="1700"/>
              <a:t>“Family” may not be limited to those living in the house of the client. </a:t>
            </a:r>
            <a:endParaRPr sz="1700"/>
          </a:p>
          <a:p>
            <a:pPr indent="-336550" lvl="1" marL="914400" rtl="0" algn="l">
              <a:spcBef>
                <a:spcPts val="0"/>
              </a:spcBef>
              <a:spcAft>
                <a:spcPts val="0"/>
              </a:spcAft>
              <a:buSzPts val="1700"/>
              <a:buChar char="○"/>
            </a:pPr>
            <a:r>
              <a:rPr lang="en" sz="1700"/>
              <a:t>Using professional services may be taboo in some cultures.</a:t>
            </a:r>
            <a:endParaRPr sz="1700"/>
          </a:p>
          <a:p>
            <a:pPr indent="-336550" lvl="0" marL="457200" rtl="0" algn="l">
              <a:spcBef>
                <a:spcPts val="0"/>
              </a:spcBef>
              <a:spcAft>
                <a:spcPts val="0"/>
              </a:spcAft>
              <a:buSzPts val="1700"/>
              <a:buChar char="●"/>
            </a:pPr>
            <a:r>
              <a:rPr lang="en" sz="1700"/>
              <a:t>Occupation</a:t>
            </a:r>
            <a:endParaRPr sz="1700"/>
          </a:p>
          <a:p>
            <a:pPr indent="-336550" lvl="1" marL="914400" rtl="0" algn="l">
              <a:spcBef>
                <a:spcPts val="0"/>
              </a:spcBef>
              <a:spcAft>
                <a:spcPts val="0"/>
              </a:spcAft>
              <a:buSzPts val="1700"/>
              <a:buChar char="○"/>
            </a:pPr>
            <a:r>
              <a:rPr lang="en" sz="1700"/>
              <a:t>Many crisis workers often mistakenly fail to address this significant social location.</a:t>
            </a:r>
            <a:endParaRPr sz="1700"/>
          </a:p>
          <a:p>
            <a:pPr indent="-336550" lvl="0" marL="457200" rtl="0" algn="l">
              <a:spcBef>
                <a:spcPts val="0"/>
              </a:spcBef>
              <a:spcAft>
                <a:spcPts val="0"/>
              </a:spcAft>
              <a:buSzPts val="1700"/>
              <a:buChar char="●"/>
            </a:pPr>
            <a:r>
              <a:rPr lang="en" sz="1700"/>
              <a:t>Rural Geographic Locale</a:t>
            </a:r>
            <a:endParaRPr sz="1700"/>
          </a:p>
          <a:p>
            <a:pPr indent="-336550" lvl="1" marL="914400" rtl="0" algn="l">
              <a:spcBef>
                <a:spcPts val="0"/>
              </a:spcBef>
              <a:spcAft>
                <a:spcPts val="0"/>
              </a:spcAft>
              <a:buSzPts val="1700"/>
              <a:buChar char="○"/>
            </a:pPr>
            <a:r>
              <a:rPr lang="en" sz="1700"/>
              <a:t>Typically lack resources and do not have the population to warrant federal aid</a:t>
            </a:r>
            <a:endParaRPr sz="1700"/>
          </a:p>
          <a:p>
            <a:pPr indent="-336550" lvl="1" marL="914400" rtl="0" algn="l">
              <a:spcBef>
                <a:spcPts val="0"/>
              </a:spcBef>
              <a:spcAft>
                <a:spcPts val="0"/>
              </a:spcAft>
              <a:buSzPts val="1700"/>
              <a:buChar char="○"/>
            </a:pPr>
            <a:r>
              <a:rPr lang="en" sz="1700"/>
              <a:t>May be suspicious of professional service workers from other</a:t>
            </a:r>
            <a:endParaRPr sz="1700"/>
          </a:p>
          <a:p>
            <a:pPr indent="0" lvl="0" marL="0" rtl="0" algn="l">
              <a:spcBef>
                <a:spcPts val="1600"/>
              </a:spcBef>
              <a:spcAft>
                <a:spcPts val="16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Google Shape;167;p2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More Obstacles </a:t>
            </a:r>
            <a:endParaRPr/>
          </a:p>
        </p:txBody>
      </p:sp>
      <p:sp>
        <p:nvSpPr>
          <p:cNvPr id="168" name="Google Shape;168;p2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D</a:t>
            </a:r>
            <a:r>
              <a:rPr lang="en"/>
              <a:t>efinition of “help”</a:t>
            </a:r>
            <a:endParaRPr/>
          </a:p>
          <a:p>
            <a:pPr indent="-342900" lvl="1" marL="914400" rtl="0" algn="l">
              <a:spcBef>
                <a:spcPts val="0"/>
              </a:spcBef>
              <a:spcAft>
                <a:spcPts val="0"/>
              </a:spcAft>
              <a:buSzPts val="1800"/>
              <a:buChar char="○"/>
            </a:pPr>
            <a:r>
              <a:rPr lang="en" sz="1800"/>
              <a:t>may differ between the crisis worker and the client</a:t>
            </a:r>
            <a:endParaRPr sz="1800"/>
          </a:p>
          <a:p>
            <a:pPr indent="-342900" lvl="0" marL="457200" rtl="0" algn="l">
              <a:spcBef>
                <a:spcPts val="0"/>
              </a:spcBef>
              <a:spcAft>
                <a:spcPts val="0"/>
              </a:spcAft>
              <a:buSzPts val="1800"/>
              <a:buChar char="●"/>
            </a:pPr>
            <a:r>
              <a:rPr lang="en"/>
              <a:t>Who’s turf is it?</a:t>
            </a:r>
            <a:endParaRPr/>
          </a:p>
          <a:p>
            <a:pPr indent="-342900" lvl="1" marL="914400" rtl="0" algn="l">
              <a:spcBef>
                <a:spcPts val="0"/>
              </a:spcBef>
              <a:spcAft>
                <a:spcPts val="0"/>
              </a:spcAft>
              <a:buSzPts val="1800"/>
              <a:buChar char="○"/>
            </a:pPr>
            <a:r>
              <a:rPr lang="en" sz="1800"/>
              <a:t>Cultural differences are exacerbated when an “outsider” crisis worker enters the “turf” of the client</a:t>
            </a:r>
            <a:endParaRPr sz="1800"/>
          </a:p>
          <a:p>
            <a:pPr indent="-342900" lvl="1" marL="914400" rtl="0" algn="l">
              <a:spcBef>
                <a:spcPts val="0"/>
              </a:spcBef>
              <a:spcAft>
                <a:spcPts val="0"/>
              </a:spcAft>
              <a:buSzPts val="1800"/>
              <a:buChar char="○"/>
            </a:pPr>
            <a:r>
              <a:rPr lang="en" sz="1800"/>
              <a:t>“Outsider” could mean from a different geographic region, state, county, or even town</a:t>
            </a:r>
            <a:endParaRPr sz="1800"/>
          </a:p>
          <a:p>
            <a:pPr indent="-342900" lvl="1" marL="914400" rtl="0" algn="l">
              <a:spcBef>
                <a:spcPts val="0"/>
              </a:spcBef>
              <a:spcAft>
                <a:spcPts val="0"/>
              </a:spcAft>
              <a:buSzPts val="1800"/>
              <a:buChar char="○"/>
            </a:pPr>
            <a:r>
              <a:rPr lang="en" sz="1800"/>
              <a:t>Crisis workers need to be aware of the cultural subtleties.</a:t>
            </a:r>
            <a:endParaRPr sz="1800"/>
          </a:p>
          <a:p>
            <a:pPr indent="0" lvl="0" marL="0" rtl="0" algn="l">
              <a:spcBef>
                <a:spcPts val="1600"/>
              </a:spcBef>
              <a:spcAft>
                <a:spcPts val="160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Google Shape;173;p30"/>
          <p:cNvSpPr txBox="1"/>
          <p:nvPr>
            <p:ph type="title"/>
          </p:nvPr>
        </p:nvSpPr>
        <p:spPr>
          <a:xfrm>
            <a:off x="671250" y="2141250"/>
            <a:ext cx="7852200" cy="1649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Video- Multicultural Crisis</a:t>
            </a:r>
            <a:endParaRPr/>
          </a:p>
          <a:p>
            <a:pPr indent="0" lvl="0" marL="0" rtl="0" algn="l">
              <a:lnSpc>
                <a:spcPct val="115000"/>
              </a:lnSpc>
              <a:spcBef>
                <a:spcPts val="0"/>
              </a:spcBef>
              <a:spcAft>
                <a:spcPts val="0"/>
              </a:spcAft>
              <a:buNone/>
            </a:pPr>
            <a:r>
              <a:rPr lang="en" sz="1700" u="sng">
                <a:solidFill>
                  <a:schemeClr val="hlink"/>
                </a:solidFill>
                <a:latin typeface="Average"/>
                <a:ea typeface="Average"/>
                <a:cs typeface="Average"/>
                <a:sym typeface="Average"/>
                <a:hlinkClick r:id="rId3"/>
              </a:rPr>
              <a:t>https://ng.cengage.com/static/nb/ui/evo/index.html?eISBN=9781305860421&amp;snapshotId=1844153&amp;id=851902665&amp;</a:t>
            </a:r>
            <a:endParaRPr sz="4200">
              <a:solidFill>
                <a:schemeClr val="dk2"/>
              </a:solidFill>
              <a:latin typeface="Average"/>
              <a:ea typeface="Average"/>
              <a:cs typeface="Average"/>
              <a:sym typeface="Average"/>
            </a:endParaRPr>
          </a:p>
        </p:txBody>
      </p:sp>
      <p:pic>
        <p:nvPicPr>
          <p:cNvPr id="174" name="Google Shape;174;p30"/>
          <p:cNvPicPr preferRelativeResize="0"/>
          <p:nvPr/>
        </p:nvPicPr>
        <p:blipFill>
          <a:blip r:embed="rId4">
            <a:alphaModFix/>
          </a:blip>
          <a:stretch>
            <a:fillRect/>
          </a:stretch>
        </p:blipFill>
        <p:spPr>
          <a:xfrm>
            <a:off x="2918300" y="255700"/>
            <a:ext cx="3307393" cy="18364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Google Shape;179;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Exercise 2</a:t>
            </a:r>
            <a:endParaRPr/>
          </a:p>
        </p:txBody>
      </p:sp>
      <p:sp>
        <p:nvSpPr>
          <p:cNvPr id="180" name="Google Shape;180;p3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2"/>
                </a:solidFill>
              </a:rPr>
              <a:t>Being a stranger in a strange land: This exercise is for class discussion. Think of a time when you were in a different environment: geographic, local, social, or work setting. </a:t>
            </a:r>
            <a:endParaRPr>
              <a:solidFill>
                <a:schemeClr val="dk2"/>
              </a:solidFill>
            </a:endParaRPr>
          </a:p>
          <a:p>
            <a:pPr indent="-342900" lvl="0" marL="457200" rtl="0" algn="l">
              <a:spcBef>
                <a:spcPts val="0"/>
              </a:spcBef>
              <a:spcAft>
                <a:spcPts val="0"/>
              </a:spcAft>
              <a:buClr>
                <a:schemeClr val="dk2"/>
              </a:buClr>
              <a:buSzPts val="1800"/>
              <a:buChar char="●"/>
            </a:pPr>
            <a:r>
              <a:rPr lang="en">
                <a:solidFill>
                  <a:schemeClr val="dk2"/>
                </a:solidFill>
              </a:rPr>
              <a:t>How did it feel? </a:t>
            </a:r>
            <a:endParaRPr>
              <a:solidFill>
                <a:schemeClr val="dk2"/>
              </a:solidFill>
            </a:endParaRPr>
          </a:p>
          <a:p>
            <a:pPr indent="-342900" lvl="0" marL="457200" rtl="0" algn="l">
              <a:spcBef>
                <a:spcPts val="0"/>
              </a:spcBef>
              <a:spcAft>
                <a:spcPts val="0"/>
              </a:spcAft>
              <a:buClr>
                <a:schemeClr val="dk2"/>
              </a:buClr>
              <a:buSzPts val="1800"/>
              <a:buChar char="●"/>
            </a:pPr>
            <a:r>
              <a:rPr lang="en">
                <a:solidFill>
                  <a:schemeClr val="dk2"/>
                </a:solidFill>
              </a:rPr>
              <a:t>How did you behave? </a:t>
            </a:r>
            <a:endParaRPr>
              <a:solidFill>
                <a:schemeClr val="dk2"/>
              </a:solidFill>
            </a:endParaRPr>
          </a:p>
          <a:p>
            <a:pPr indent="-342900" lvl="0" marL="457200" rtl="0" algn="l">
              <a:spcBef>
                <a:spcPts val="0"/>
              </a:spcBef>
              <a:spcAft>
                <a:spcPts val="0"/>
              </a:spcAft>
              <a:buClr>
                <a:schemeClr val="dk2"/>
              </a:buClr>
              <a:buSzPts val="1800"/>
              <a:buChar char="●"/>
            </a:pPr>
            <a:r>
              <a:rPr lang="en">
                <a:solidFill>
                  <a:schemeClr val="dk2"/>
                </a:solidFill>
              </a:rPr>
              <a:t>What did you think? </a:t>
            </a:r>
            <a:endParaRPr>
              <a:solidFill>
                <a:schemeClr val="dk2"/>
              </a:solidFill>
            </a:endParaRPr>
          </a:p>
          <a:p>
            <a:pPr indent="-342900" lvl="0" marL="457200" rtl="0" algn="l">
              <a:spcBef>
                <a:spcPts val="0"/>
              </a:spcBef>
              <a:spcAft>
                <a:spcPts val="0"/>
              </a:spcAft>
              <a:buClr>
                <a:schemeClr val="dk2"/>
              </a:buClr>
              <a:buSzPts val="1800"/>
              <a:buChar char="●"/>
            </a:pPr>
            <a:r>
              <a:rPr lang="en">
                <a:solidFill>
                  <a:schemeClr val="dk2"/>
                </a:solidFill>
              </a:rPr>
              <a:t>Now suppose you are moving back into that setting again, only this time you are going for the purpose of crisis intervention. Ask yourself the same three questions about your thoughts, feelings, and actions. </a:t>
            </a:r>
            <a:endParaRPr>
              <a:solidFill>
                <a:schemeClr val="dk2"/>
              </a:solidFill>
            </a:endParaRPr>
          </a:p>
          <a:p>
            <a:pPr indent="-342900" lvl="0" marL="457200" rtl="0" algn="l">
              <a:spcBef>
                <a:spcPts val="0"/>
              </a:spcBef>
              <a:spcAft>
                <a:spcPts val="0"/>
              </a:spcAft>
              <a:buClr>
                <a:schemeClr val="dk2"/>
              </a:buClr>
              <a:buSzPts val="1800"/>
              <a:buChar char="●"/>
            </a:pPr>
            <a:r>
              <a:rPr lang="en">
                <a:solidFill>
                  <a:schemeClr val="dk2"/>
                </a:solidFill>
              </a:rPr>
              <a:t>How might they differ?</a:t>
            </a:r>
            <a:endParaRPr>
              <a:solidFill>
                <a:schemeClr val="dk2"/>
              </a:solidFill>
            </a:endParaRPr>
          </a:p>
          <a:p>
            <a:pPr indent="0" lvl="0" marL="0" rtl="0" algn="l">
              <a:spcBef>
                <a:spcPts val="0"/>
              </a:spcBef>
              <a:spcAft>
                <a:spcPts val="0"/>
              </a:spcAft>
              <a:buNone/>
            </a:pPr>
            <a:r>
              <a:t/>
            </a:r>
            <a:endParaRPr sz="1400">
              <a:solidFill>
                <a:schemeClr val="dk2"/>
              </a:solidFill>
            </a:endParaRPr>
          </a:p>
          <a:p>
            <a:pPr indent="0" lvl="0" marL="0" rtl="0" algn="l">
              <a:spcBef>
                <a:spcPts val="0"/>
              </a:spcBef>
              <a:spcAft>
                <a:spcPts val="16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 name="Shape 64"/>
        <p:cNvGrpSpPr/>
        <p:nvPr/>
      </p:nvGrpSpPr>
      <p:grpSpPr>
        <a:xfrm>
          <a:off x="0" y="0"/>
          <a:ext cx="0" cy="0"/>
          <a:chOff x="0" y="0"/>
          <a:chExt cx="0" cy="0"/>
        </a:xfrm>
      </p:grpSpPr>
      <p:sp>
        <p:nvSpPr>
          <p:cNvPr id="65" name="Google Shape;65;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Homework #1 due in class today</a:t>
            </a:r>
            <a:endParaRPr/>
          </a:p>
        </p:txBody>
      </p:sp>
      <p:sp>
        <p:nvSpPr>
          <p:cNvPr id="66" name="Google Shape;66;p1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Thank you to those who have turned in the first homework. Feedback on the assignment?</a:t>
            </a:r>
            <a:endParaRPr/>
          </a:p>
        </p:txBody>
      </p:sp>
      <p:pic>
        <p:nvPicPr>
          <p:cNvPr id="67" name="Google Shape;67;p14"/>
          <p:cNvPicPr preferRelativeResize="0"/>
          <p:nvPr/>
        </p:nvPicPr>
        <p:blipFill>
          <a:blip r:embed="rId3">
            <a:alphaModFix/>
          </a:blip>
          <a:stretch>
            <a:fillRect/>
          </a:stretch>
        </p:blipFill>
        <p:spPr>
          <a:xfrm>
            <a:off x="3115275" y="1655425"/>
            <a:ext cx="2913450" cy="29134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Google Shape;185;p32"/>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Assignment:</a:t>
            </a:r>
            <a:endParaRPr/>
          </a:p>
        </p:txBody>
      </p:sp>
      <p:sp>
        <p:nvSpPr>
          <p:cNvPr id="186" name="Google Shape;186;p32"/>
          <p:cNvSpPr txBox="1"/>
          <p:nvPr>
            <p:ph idx="1" type="subTitle"/>
          </p:nvPr>
        </p:nvSpPr>
        <p:spPr>
          <a:xfrm>
            <a:off x="265500" y="2845201"/>
            <a:ext cx="4045200" cy="134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For next class...</a:t>
            </a:r>
            <a:endParaRPr/>
          </a:p>
        </p:txBody>
      </p:sp>
      <p:sp>
        <p:nvSpPr>
          <p:cNvPr id="187" name="Google Shape;187;p32"/>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Read Chapter 3</a:t>
            </a:r>
            <a:endParaRPr/>
          </a:p>
          <a:p>
            <a:pPr indent="0" lvl="0" marL="0" rtl="0" algn="l">
              <a:spcBef>
                <a:spcPts val="1600"/>
              </a:spcBef>
              <a:spcAft>
                <a:spcPts val="1600"/>
              </a:spcAft>
              <a:buNone/>
            </a:pPr>
            <a:r>
              <a:rPr lang="en"/>
              <a:t>Begin working on Homework #2</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Google Shape;72;p15"/>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Main Objectives:</a:t>
            </a:r>
            <a:endParaRPr/>
          </a:p>
        </p:txBody>
      </p:sp>
      <p:sp>
        <p:nvSpPr>
          <p:cNvPr id="73" name="Google Shape;73;p15"/>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17500" lvl="0" marL="457200" rtl="0" algn="l">
              <a:spcBef>
                <a:spcPts val="0"/>
              </a:spcBef>
              <a:spcAft>
                <a:spcPts val="0"/>
              </a:spcAft>
              <a:buClr>
                <a:srgbClr val="000000"/>
              </a:buClr>
              <a:buSzPts val="1400"/>
              <a:buAutoNum type="arabicPeriod"/>
            </a:pPr>
            <a:r>
              <a:rPr lang="en" sz="1400">
                <a:solidFill>
                  <a:srgbClr val="000000"/>
                </a:solidFill>
              </a:rPr>
              <a:t>Understand the importance of multiculturalism as it pertains to crisis intervention</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Know the unintended cultural biases that may exist in crisis workers</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the difference between a universal and a focus view of culture</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the SAFETY model as it applies to cultural social locations and crisis interventions</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the part language barriers play in providing crisis intervention</a:t>
            </a:r>
            <a:endParaRPr sz="1400">
              <a:solidFill>
                <a:srgbClr val="000000"/>
              </a:solidFill>
            </a:endParaRPr>
          </a:p>
          <a:p>
            <a:pPr indent="-317500" lvl="0" marL="457200" rtl="0" algn="l">
              <a:spcBef>
                <a:spcPts val="0"/>
              </a:spcBef>
              <a:spcAft>
                <a:spcPts val="0"/>
              </a:spcAft>
              <a:buClr>
                <a:srgbClr val="000000"/>
              </a:buClr>
              <a:buSzPts val="1400"/>
              <a:buAutoNum type="arabicPeriod"/>
            </a:pPr>
            <a:r>
              <a:rPr lang="en" sz="1400">
                <a:solidFill>
                  <a:srgbClr val="000000"/>
                </a:solidFill>
              </a:rPr>
              <a:t>Understand the role of religion and spirituality as it applies to crisis intervention</a:t>
            </a:r>
            <a:endParaRPr sz="2100"/>
          </a:p>
        </p:txBody>
      </p:sp>
      <p:sp>
        <p:nvSpPr>
          <p:cNvPr id="74" name="Google Shape;74;p15"/>
          <p:cNvSpPr txBox="1"/>
          <p:nvPr>
            <p:ph idx="1" type="subTitle"/>
          </p:nvPr>
        </p:nvSpPr>
        <p:spPr>
          <a:xfrm>
            <a:off x="265500" y="2845201"/>
            <a:ext cx="4045200" cy="134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Chapter 2</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 name="Shape 78"/>
        <p:cNvGrpSpPr/>
        <p:nvPr/>
      </p:nvGrpSpPr>
      <p:grpSpPr>
        <a:xfrm>
          <a:off x="0" y="0"/>
          <a:ext cx="0" cy="0"/>
          <a:chOff x="0" y="0"/>
          <a:chExt cx="0" cy="0"/>
        </a:xfrm>
      </p:grpSpPr>
      <p:sp>
        <p:nvSpPr>
          <p:cNvPr id="79" name="Google Shape;79;p16"/>
          <p:cNvSpPr txBox="1"/>
          <p:nvPr>
            <p:ph type="title"/>
          </p:nvPr>
        </p:nvSpPr>
        <p:spPr>
          <a:xfrm>
            <a:off x="490250" y="526350"/>
            <a:ext cx="62271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2800"/>
              <a:t>Culture –</a:t>
            </a:r>
            <a:r>
              <a:rPr lang="en" sz="2800"/>
              <a:t> “That complex whole which includes knowledge, beliefs, arts, laws, morals, customs, and capabilities acquired by a person as a member of society. It is a way of life of a group of people, the configuration of all the more or less stereotyped patterns of learned behavior which are handed down from one generation to the next through the means of language and imitation” (Adler 1997).</a:t>
            </a:r>
            <a:endParaRPr sz="2800"/>
          </a:p>
        </p:txBody>
      </p:sp>
      <p:pic>
        <p:nvPicPr>
          <p:cNvPr id="80" name="Google Shape;80;p16"/>
          <p:cNvPicPr preferRelativeResize="0"/>
          <p:nvPr/>
        </p:nvPicPr>
        <p:blipFill>
          <a:blip r:embed="rId3">
            <a:alphaModFix/>
          </a:blip>
          <a:stretch>
            <a:fillRect/>
          </a:stretch>
        </p:blipFill>
        <p:spPr>
          <a:xfrm>
            <a:off x="6717350" y="1510825"/>
            <a:ext cx="2121850" cy="21218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 name="Shape 84"/>
        <p:cNvGrpSpPr/>
        <p:nvPr/>
      </p:nvGrpSpPr>
      <p:grpSpPr>
        <a:xfrm>
          <a:off x="0" y="0"/>
          <a:ext cx="0" cy="0"/>
          <a:chOff x="0" y="0"/>
          <a:chExt cx="0" cy="0"/>
        </a:xfrm>
      </p:grpSpPr>
      <p:sp>
        <p:nvSpPr>
          <p:cNvPr id="85" name="Google Shape;85;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900"/>
              <a:t>Four Attributes of Effective Multicultural Crisis </a:t>
            </a:r>
            <a:r>
              <a:rPr lang="en" sz="2900"/>
              <a:t>Intervention</a:t>
            </a:r>
            <a:endParaRPr sz="2900"/>
          </a:p>
        </p:txBody>
      </p:sp>
      <p:sp>
        <p:nvSpPr>
          <p:cNvPr id="86" name="Google Shape;86;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rabicPeriod"/>
            </a:pPr>
            <a:r>
              <a:rPr lang="en" sz="1800"/>
              <a:t>Knowledge of your own cultural biases.</a:t>
            </a:r>
            <a:endParaRPr sz="1800"/>
          </a:p>
          <a:p>
            <a:pPr indent="0" lvl="0" marL="457200" rtl="0" algn="l">
              <a:spcBef>
                <a:spcPts val="1600"/>
              </a:spcBef>
              <a:spcAft>
                <a:spcPts val="0"/>
              </a:spcAft>
              <a:buNone/>
            </a:pPr>
            <a:r>
              <a:t/>
            </a:r>
            <a:endParaRPr sz="1800"/>
          </a:p>
          <a:p>
            <a:pPr indent="0" lvl="0" marL="457200" rtl="0" algn="l">
              <a:spcBef>
                <a:spcPts val="1600"/>
              </a:spcBef>
              <a:spcAft>
                <a:spcPts val="0"/>
              </a:spcAft>
              <a:buNone/>
            </a:pPr>
            <a:r>
              <a:t/>
            </a:r>
            <a:endParaRPr sz="1800"/>
          </a:p>
          <a:p>
            <a:pPr indent="-342900" lvl="0" marL="457200" rtl="0" algn="l">
              <a:spcBef>
                <a:spcPts val="1600"/>
              </a:spcBef>
              <a:spcAft>
                <a:spcPts val="0"/>
              </a:spcAft>
              <a:buSzPts val="1800"/>
              <a:buAutoNum type="arabicPeriod"/>
            </a:pPr>
            <a:r>
              <a:rPr lang="en" sz="1800"/>
              <a:t>Having a c</a:t>
            </a:r>
            <a:r>
              <a:rPr lang="en" sz="1800"/>
              <a:t>asic knowledge about a variety of cultures.</a:t>
            </a:r>
            <a:endParaRPr sz="1800"/>
          </a:p>
          <a:p>
            <a:pPr indent="0" lvl="0" marL="0" rtl="0" algn="l">
              <a:spcBef>
                <a:spcPts val="1600"/>
              </a:spcBef>
              <a:spcAft>
                <a:spcPts val="1600"/>
              </a:spcAft>
              <a:buNone/>
            </a:pPr>
            <a:r>
              <a:t/>
            </a:r>
            <a:endParaRPr sz="1800"/>
          </a:p>
        </p:txBody>
      </p:sp>
      <p:sp>
        <p:nvSpPr>
          <p:cNvPr id="87" name="Google Shape;87;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rabicPeriod" startAt="3"/>
            </a:pPr>
            <a:r>
              <a:rPr lang="en" sz="1800"/>
              <a:t>Being willing and able to use skills and techniques that better match the culture of the client in crisis.</a:t>
            </a:r>
            <a:endParaRPr sz="1800"/>
          </a:p>
          <a:p>
            <a:pPr indent="0" lvl="0" marL="457200" rtl="0" algn="l">
              <a:spcBef>
                <a:spcPts val="1600"/>
              </a:spcBef>
              <a:spcAft>
                <a:spcPts val="0"/>
              </a:spcAft>
              <a:buNone/>
            </a:pPr>
            <a:r>
              <a:t/>
            </a:r>
            <a:endParaRPr sz="1800"/>
          </a:p>
          <a:p>
            <a:pPr indent="-342900" lvl="0" marL="457200" rtl="0" algn="l">
              <a:spcBef>
                <a:spcPts val="1600"/>
              </a:spcBef>
              <a:spcAft>
                <a:spcPts val="0"/>
              </a:spcAft>
              <a:buSzPts val="1800"/>
              <a:buAutoNum type="arabicPeriod" startAt="3"/>
            </a:pPr>
            <a:r>
              <a:rPr lang="en" sz="1800"/>
              <a:t>Having e</a:t>
            </a:r>
            <a:r>
              <a:rPr lang="en" sz="1800"/>
              <a:t>xperience in counseling and crisis intervention with clients of a different culture.</a:t>
            </a:r>
            <a:endParaRPr sz="1800"/>
          </a:p>
          <a:p>
            <a:pPr indent="0" lvl="0" marL="457200" rtl="0" algn="l">
              <a:spcBef>
                <a:spcPts val="1600"/>
              </a:spcBef>
              <a:spcAft>
                <a:spcPts val="1600"/>
              </a:spcAft>
              <a:buNone/>
            </a:pPr>
            <a:r>
              <a:t/>
            </a:r>
            <a:endParaRPr sz="18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 name="Shape 91"/>
        <p:cNvGrpSpPr/>
        <p:nvPr/>
      </p:nvGrpSpPr>
      <p:grpSpPr>
        <a:xfrm>
          <a:off x="0" y="0"/>
          <a:ext cx="0" cy="0"/>
          <a:chOff x="0" y="0"/>
          <a:chExt cx="0" cy="0"/>
        </a:xfrm>
      </p:grpSpPr>
      <p:sp>
        <p:nvSpPr>
          <p:cNvPr id="92" name="Google Shape;92;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Multicultural View of Crisis Intervention</a:t>
            </a:r>
            <a:endParaRPr/>
          </a:p>
        </p:txBody>
      </p:sp>
      <p:sp>
        <p:nvSpPr>
          <p:cNvPr id="93" name="Google Shape;93;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lang="en" sz="2200"/>
              <a:t>Universal vs. Focused</a:t>
            </a:r>
            <a:endParaRPr sz="2200"/>
          </a:p>
          <a:p>
            <a:pPr indent="-342900" lvl="1" marL="914400" rtl="0" algn="l">
              <a:spcBef>
                <a:spcPts val="0"/>
              </a:spcBef>
              <a:spcAft>
                <a:spcPts val="0"/>
              </a:spcAft>
              <a:buSzPts val="1800"/>
              <a:buChar char="○"/>
            </a:pPr>
            <a:r>
              <a:rPr lang="en" sz="1800"/>
              <a:t>Universal View looks at the commonalities among racial and ethnic groups, as well as special populations, instead of the individual differences.</a:t>
            </a:r>
            <a:endParaRPr sz="1800"/>
          </a:p>
          <a:p>
            <a:pPr indent="-342900" lvl="1" marL="914400" rtl="0" algn="l">
              <a:spcBef>
                <a:spcPts val="0"/>
              </a:spcBef>
              <a:spcAft>
                <a:spcPts val="0"/>
              </a:spcAft>
              <a:buSzPts val="1800"/>
              <a:buChar char="○"/>
            </a:pPr>
            <a:r>
              <a:rPr lang="en" sz="1800"/>
              <a:t>Focused View examines what individual cultural group have in common and can reinforce stereotypes. Only visible and racial ethnic minorities.</a:t>
            </a:r>
            <a:endParaRPr sz="1800"/>
          </a:p>
          <a:p>
            <a:pPr indent="-368300" lvl="0" marL="457200" rtl="0" algn="l">
              <a:spcBef>
                <a:spcPts val="0"/>
              </a:spcBef>
              <a:spcAft>
                <a:spcPts val="0"/>
              </a:spcAft>
              <a:buSzPts val="2200"/>
              <a:buChar char="●"/>
            </a:pPr>
            <a:r>
              <a:rPr lang="en" sz="2200"/>
              <a:t>Etic vs. Emic</a:t>
            </a:r>
            <a:endParaRPr sz="2200"/>
          </a:p>
          <a:p>
            <a:pPr indent="-342900" lvl="1" marL="914400" rtl="0" algn="l">
              <a:spcBef>
                <a:spcPts val="0"/>
              </a:spcBef>
              <a:spcAft>
                <a:spcPts val="0"/>
              </a:spcAft>
              <a:buSzPts val="1800"/>
              <a:buChar char="○"/>
            </a:pPr>
            <a:r>
              <a:rPr lang="en" sz="1800"/>
              <a:t>Etic – outsider view </a:t>
            </a:r>
            <a:endParaRPr sz="1800"/>
          </a:p>
          <a:p>
            <a:pPr indent="-342900" lvl="1" marL="914400" rtl="0" algn="l">
              <a:spcBef>
                <a:spcPts val="0"/>
              </a:spcBef>
              <a:spcAft>
                <a:spcPts val="0"/>
              </a:spcAft>
              <a:buSzPts val="1800"/>
              <a:buChar char="○"/>
            </a:pPr>
            <a:r>
              <a:rPr lang="en" sz="1800"/>
              <a:t>Emic – insider view</a:t>
            </a:r>
            <a:endParaRPr sz="1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Google Shape;98;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Individualism vs. </a:t>
            </a:r>
            <a:r>
              <a:rPr lang="en"/>
              <a:t>Collectivism</a:t>
            </a:r>
            <a:endParaRPr/>
          </a:p>
        </p:txBody>
      </p:sp>
      <p:sp>
        <p:nvSpPr>
          <p:cNvPr id="99" name="Google Shape;99;p19"/>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lang="en" sz="2100"/>
              <a:t>Individualism</a:t>
            </a:r>
            <a:endParaRPr sz="2100"/>
          </a:p>
          <a:p>
            <a:pPr indent="-349250" lvl="1" marL="914400" rtl="0" algn="l">
              <a:spcBef>
                <a:spcPts val="0"/>
              </a:spcBef>
              <a:spcAft>
                <a:spcPts val="0"/>
              </a:spcAft>
              <a:buSzPts val="1900"/>
              <a:buChar char="○"/>
            </a:pPr>
            <a:r>
              <a:rPr lang="en" sz="1900"/>
              <a:t>Centralizes the personal and the social group on the outside</a:t>
            </a:r>
            <a:endParaRPr sz="1900"/>
          </a:p>
          <a:p>
            <a:pPr indent="-349250" lvl="1" marL="914400" rtl="0" algn="l">
              <a:spcBef>
                <a:spcPts val="0"/>
              </a:spcBef>
              <a:spcAft>
                <a:spcPts val="0"/>
              </a:spcAft>
              <a:buSzPts val="1900"/>
              <a:buChar char="○"/>
            </a:pPr>
            <a:r>
              <a:rPr lang="en" sz="1900"/>
              <a:t>Prefer low-context direct communication.</a:t>
            </a:r>
            <a:endParaRPr sz="1900"/>
          </a:p>
          <a:p>
            <a:pPr indent="-349250" lvl="1" marL="914400" rtl="0" algn="l">
              <a:spcBef>
                <a:spcPts val="0"/>
              </a:spcBef>
              <a:spcAft>
                <a:spcPts val="0"/>
              </a:spcAft>
              <a:buSzPts val="1900"/>
              <a:buChar char="○"/>
            </a:pPr>
            <a:r>
              <a:rPr lang="en" sz="1900"/>
              <a:t>Prefer a confrontation and arbitration approach to conflict resolution</a:t>
            </a:r>
            <a:endParaRPr sz="1900"/>
          </a:p>
        </p:txBody>
      </p:sp>
      <p:sp>
        <p:nvSpPr>
          <p:cNvPr id="100" name="Google Shape;100;p19"/>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lang="en" sz="2100"/>
              <a:t>Collectivism</a:t>
            </a:r>
            <a:endParaRPr sz="2100"/>
          </a:p>
          <a:p>
            <a:pPr indent="-349250" lvl="1" marL="914400" rtl="0" algn="l">
              <a:spcBef>
                <a:spcPts val="0"/>
              </a:spcBef>
              <a:spcAft>
                <a:spcPts val="0"/>
              </a:spcAft>
              <a:buSzPts val="1900"/>
              <a:buChar char="○"/>
            </a:pPr>
            <a:r>
              <a:rPr lang="en" sz="1900"/>
              <a:t>Assumes that the individual is simply a component of the larger social group.</a:t>
            </a:r>
            <a:endParaRPr sz="1900"/>
          </a:p>
          <a:p>
            <a:pPr indent="-349250" lvl="1" marL="914400" rtl="0" algn="l">
              <a:spcBef>
                <a:spcPts val="0"/>
              </a:spcBef>
              <a:spcAft>
                <a:spcPts val="0"/>
              </a:spcAft>
              <a:buSzPts val="1900"/>
              <a:buChar char="○"/>
            </a:pPr>
            <a:r>
              <a:rPr lang="en" sz="1900"/>
              <a:t>Prefer high-context indirect communication.</a:t>
            </a:r>
            <a:endParaRPr sz="1900"/>
          </a:p>
          <a:p>
            <a:pPr indent="-349250" lvl="1" marL="914400" rtl="0" algn="l">
              <a:spcBef>
                <a:spcPts val="0"/>
              </a:spcBef>
              <a:spcAft>
                <a:spcPts val="0"/>
              </a:spcAft>
              <a:buSzPts val="1900"/>
              <a:buChar char="○"/>
            </a:pPr>
            <a:r>
              <a:rPr lang="en" sz="1900"/>
              <a:t>Prefer an accommodation approach to conflict resolution.</a:t>
            </a:r>
            <a:endParaRPr sz="1900"/>
          </a:p>
          <a:p>
            <a:pPr indent="0" lvl="0" marL="0" rtl="0" algn="l">
              <a:spcBef>
                <a:spcPts val="1600"/>
              </a:spcBef>
              <a:spcAft>
                <a:spcPts val="160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High-Context vs Low-Context</a:t>
            </a:r>
            <a:endParaRPr/>
          </a:p>
        </p:txBody>
      </p:sp>
      <p:sp>
        <p:nvSpPr>
          <p:cNvPr id="106" name="Google Shape;106;p20"/>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High-Context Cultures</a:t>
            </a:r>
            <a:endParaRPr b="1" sz="1800"/>
          </a:p>
          <a:p>
            <a:pPr indent="-342900" lvl="0" marL="457200" rtl="0" algn="l">
              <a:spcBef>
                <a:spcPts val="1600"/>
              </a:spcBef>
              <a:spcAft>
                <a:spcPts val="0"/>
              </a:spcAft>
              <a:buSzPts val="1800"/>
              <a:buChar char="●"/>
            </a:pPr>
            <a:r>
              <a:rPr lang="en" sz="1800"/>
              <a:t>Self-image and worth are defined in reference to a group.</a:t>
            </a:r>
            <a:endParaRPr sz="1800"/>
          </a:p>
          <a:p>
            <a:pPr indent="-342900" lvl="0" marL="457200" rtl="0" algn="l">
              <a:spcBef>
                <a:spcPts val="0"/>
              </a:spcBef>
              <a:spcAft>
                <a:spcPts val="0"/>
              </a:spcAft>
              <a:buSzPts val="1800"/>
              <a:buChar char="●"/>
            </a:pPr>
            <a:r>
              <a:rPr lang="en" sz="1800"/>
              <a:t>Information is expressed implicitly and non-verbally.</a:t>
            </a:r>
            <a:endParaRPr sz="1800"/>
          </a:p>
          <a:p>
            <a:pPr indent="-342900" lvl="0" marL="457200" rtl="0" algn="l">
              <a:spcBef>
                <a:spcPts val="0"/>
              </a:spcBef>
              <a:spcAft>
                <a:spcPts val="0"/>
              </a:spcAft>
              <a:buSzPts val="1800"/>
              <a:buChar char="●"/>
            </a:pPr>
            <a:r>
              <a:rPr lang="en" sz="1800"/>
              <a:t>May become embarrassed when talking directly about the crisis event.</a:t>
            </a:r>
            <a:endParaRPr sz="1800"/>
          </a:p>
          <a:p>
            <a:pPr indent="0" lvl="0" marL="0" rtl="0" algn="l">
              <a:spcBef>
                <a:spcPts val="1600"/>
              </a:spcBef>
              <a:spcAft>
                <a:spcPts val="1600"/>
              </a:spcAft>
              <a:buNone/>
            </a:pPr>
            <a:r>
              <a:t/>
            </a:r>
            <a:endParaRPr/>
          </a:p>
        </p:txBody>
      </p:sp>
      <p:sp>
        <p:nvSpPr>
          <p:cNvPr id="107" name="Google Shape;107;p20"/>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Low-Context Cultures </a:t>
            </a:r>
            <a:endParaRPr b="1" sz="1800"/>
          </a:p>
          <a:p>
            <a:pPr indent="-349250" lvl="0" marL="457200" rtl="0" algn="l">
              <a:spcBef>
                <a:spcPts val="1600"/>
              </a:spcBef>
              <a:spcAft>
                <a:spcPts val="0"/>
              </a:spcAft>
              <a:buSzPts val="1900"/>
              <a:buChar char="●"/>
            </a:pPr>
            <a:r>
              <a:rPr lang="en" sz="1900"/>
              <a:t>Self-image and worth are defined in individual terms.</a:t>
            </a:r>
            <a:endParaRPr sz="1900"/>
          </a:p>
          <a:p>
            <a:pPr indent="-349250" lvl="0" marL="457200" rtl="0" algn="l">
              <a:spcBef>
                <a:spcPts val="0"/>
              </a:spcBef>
              <a:spcAft>
                <a:spcPts val="0"/>
              </a:spcAft>
              <a:buSzPts val="1900"/>
              <a:buChar char="●"/>
            </a:pPr>
            <a:r>
              <a:rPr lang="en" sz="1900"/>
              <a:t>Information is expressed explicitly.</a:t>
            </a:r>
            <a:endParaRPr sz="1900"/>
          </a:p>
          <a:p>
            <a:pPr indent="-349250" lvl="0" marL="457200" rtl="0" algn="l">
              <a:spcBef>
                <a:spcPts val="0"/>
              </a:spcBef>
              <a:spcAft>
                <a:spcPts val="0"/>
              </a:spcAft>
              <a:buSzPts val="1900"/>
              <a:buChar char="●"/>
            </a:pPr>
            <a:r>
              <a:rPr lang="en" sz="1900"/>
              <a:t>Does not like the use of stories, proverbs, metaphors, etc. as a method of communication</a:t>
            </a:r>
            <a:endParaRPr sz="1900"/>
          </a:p>
          <a:p>
            <a:pPr indent="0" lvl="0" marL="0" rtl="0" algn="l">
              <a:spcBef>
                <a:spcPts val="1600"/>
              </a:spcBef>
              <a:spcAft>
                <a:spcPts val="160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Google Shape;112;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Uncertainty Avoidance </a:t>
            </a:r>
            <a:endParaRPr/>
          </a:p>
        </p:txBody>
      </p:sp>
      <p:sp>
        <p:nvSpPr>
          <p:cNvPr id="113" name="Google Shape;113;p21"/>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High-Uncertainty Avoidance</a:t>
            </a:r>
            <a:endParaRPr b="1" sz="1800"/>
          </a:p>
          <a:p>
            <a:pPr indent="-330200" lvl="0" marL="457200" rtl="0" algn="l">
              <a:spcBef>
                <a:spcPts val="1600"/>
              </a:spcBef>
              <a:spcAft>
                <a:spcPts val="0"/>
              </a:spcAft>
              <a:buSzPts val="1600"/>
              <a:buChar char="●"/>
            </a:pPr>
            <a:r>
              <a:rPr lang="en" sz="1600"/>
              <a:t>Abides by a broad range of rigid rules, regulations, and procedures that cover a multitude of situations.</a:t>
            </a:r>
            <a:endParaRPr sz="1600"/>
          </a:p>
          <a:p>
            <a:pPr indent="-330200" lvl="0" marL="457200" rtl="0" algn="l">
              <a:spcBef>
                <a:spcPts val="0"/>
              </a:spcBef>
              <a:spcAft>
                <a:spcPts val="0"/>
              </a:spcAft>
              <a:buSzPts val="1600"/>
              <a:buChar char="●"/>
            </a:pPr>
            <a:r>
              <a:rPr lang="en" sz="1600"/>
              <a:t>You had better understand they have a playbook of what is right and proper that will rival that of a playbook from the NFL. If you don’t operate within their playbook, you will wind up butting your  head against a very large cultural wall</a:t>
            </a:r>
            <a:endParaRPr sz="1600"/>
          </a:p>
          <a:p>
            <a:pPr indent="-330200" lvl="1" marL="914400" rtl="0" algn="l">
              <a:spcBef>
                <a:spcPts val="0"/>
              </a:spcBef>
              <a:spcAft>
                <a:spcPts val="0"/>
              </a:spcAft>
              <a:buSzPts val="1600"/>
              <a:buChar char="○"/>
            </a:pPr>
            <a:r>
              <a:rPr lang="en" sz="1600"/>
              <a:t>Latin America, Japan, Germany</a:t>
            </a:r>
            <a:endParaRPr sz="1600"/>
          </a:p>
          <a:p>
            <a:pPr indent="0" lvl="0" marL="0" rtl="0" algn="l">
              <a:spcBef>
                <a:spcPts val="1600"/>
              </a:spcBef>
              <a:spcAft>
                <a:spcPts val="1600"/>
              </a:spcAft>
              <a:buNone/>
            </a:pPr>
            <a:r>
              <a:t/>
            </a:r>
            <a:endParaRPr/>
          </a:p>
        </p:txBody>
      </p:sp>
      <p:sp>
        <p:nvSpPr>
          <p:cNvPr id="114" name="Google Shape;114;p21"/>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Low-Uncertainty Avoidance</a:t>
            </a:r>
            <a:endParaRPr sz="1800"/>
          </a:p>
          <a:p>
            <a:pPr indent="-330200" lvl="0" marL="457200" rtl="0" algn="l">
              <a:spcBef>
                <a:spcPts val="1600"/>
              </a:spcBef>
              <a:spcAft>
                <a:spcPts val="0"/>
              </a:spcAft>
              <a:buSzPts val="1600"/>
              <a:buChar char="●"/>
            </a:pPr>
            <a:r>
              <a:rPr lang="en" sz="1600"/>
              <a:t>Abides by a more laid-back attitude of acceptance of the situation and gratitude for survival.</a:t>
            </a:r>
            <a:endParaRPr sz="1600"/>
          </a:p>
          <a:p>
            <a:pPr indent="-330200" lvl="0" marL="457200" rtl="0" algn="l">
              <a:spcBef>
                <a:spcPts val="0"/>
              </a:spcBef>
              <a:spcAft>
                <a:spcPts val="0"/>
              </a:spcAft>
              <a:buSzPts val="1600"/>
              <a:buChar char="●"/>
            </a:pPr>
            <a:r>
              <a:rPr lang="en" sz="1600"/>
              <a:t>“I’m alive, that’s all that matters, I’ll figure the rest out later.”</a:t>
            </a:r>
            <a:endParaRPr sz="1600"/>
          </a:p>
          <a:p>
            <a:pPr indent="-330200" lvl="0" marL="457200" rtl="0" algn="l">
              <a:spcBef>
                <a:spcPts val="0"/>
              </a:spcBef>
              <a:spcAft>
                <a:spcPts val="0"/>
              </a:spcAft>
              <a:buSzPts val="1600"/>
              <a:buChar char="●"/>
            </a:pPr>
            <a:r>
              <a:rPr lang="en" sz="1600"/>
              <a:t>“Relax! Be happy! We are all alive. We have food and water! Hurricanes come and go! We’ll rebuild tomorrow.”</a:t>
            </a:r>
            <a:endParaRPr sz="1600"/>
          </a:p>
          <a:p>
            <a:pPr indent="-330200" lvl="1" marL="914400" rtl="0" algn="l">
              <a:spcBef>
                <a:spcPts val="0"/>
              </a:spcBef>
              <a:spcAft>
                <a:spcPts val="0"/>
              </a:spcAft>
              <a:buSzPts val="1600"/>
              <a:buChar char="○"/>
            </a:pPr>
            <a:r>
              <a:rPr lang="en" sz="1600"/>
              <a:t>US, UK, Denmark</a:t>
            </a:r>
            <a:endParaRPr sz="1600"/>
          </a:p>
          <a:p>
            <a:pPr indent="0" lvl="0" marL="0" rtl="0" algn="l">
              <a:spcBef>
                <a:spcPts val="1600"/>
              </a:spcBef>
              <a:spcAft>
                <a:spcPts val="1600"/>
              </a:spcAft>
              <a:buNone/>
            </a:pPr>
            <a:r>
              <a:t/>
            </a:r>
            <a:endParaRPr/>
          </a:p>
        </p:txBody>
      </p:sp>
      <p:pic>
        <p:nvPicPr>
          <p:cNvPr id="115" name="Google Shape;115;p21"/>
          <p:cNvPicPr preferRelativeResize="0"/>
          <p:nvPr/>
        </p:nvPicPr>
        <p:blipFill>
          <a:blip r:embed="rId3">
            <a:alphaModFix/>
          </a:blip>
          <a:stretch>
            <a:fillRect/>
          </a:stretch>
        </p:blipFill>
        <p:spPr>
          <a:xfrm>
            <a:off x="4206550" y="3964899"/>
            <a:ext cx="1178600" cy="1178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