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34" r:id="rId1"/>
  </p:sldMasterIdLst>
  <p:notesMasterIdLst>
    <p:notesMasterId r:id="rId23"/>
  </p:notesMasterIdLst>
  <p:sldIdLst>
    <p:sldId id="316" r:id="rId2"/>
    <p:sldId id="372" r:id="rId3"/>
    <p:sldId id="505" r:id="rId4"/>
    <p:sldId id="549" r:id="rId5"/>
    <p:sldId id="564" r:id="rId6"/>
    <p:sldId id="563" r:id="rId7"/>
    <p:sldId id="565" r:id="rId8"/>
    <p:sldId id="566" r:id="rId9"/>
    <p:sldId id="550" r:id="rId10"/>
    <p:sldId id="567" r:id="rId11"/>
    <p:sldId id="568" r:id="rId12"/>
    <p:sldId id="569" r:id="rId13"/>
    <p:sldId id="570" r:id="rId14"/>
    <p:sldId id="571" r:id="rId15"/>
    <p:sldId id="560" r:id="rId16"/>
    <p:sldId id="572" r:id="rId17"/>
    <p:sldId id="573" r:id="rId18"/>
    <p:sldId id="574" r:id="rId19"/>
    <p:sldId id="575" r:id="rId20"/>
    <p:sldId id="551" r:id="rId21"/>
    <p:sldId id="453" r:id="rId2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orient="horz" pos="1002">
          <p15:clr>
            <a:srgbClr val="A4A3A4"/>
          </p15:clr>
        </p15:guide>
        <p15:guide id="3" pos="2880">
          <p15:clr>
            <a:srgbClr val="A4A3A4"/>
          </p15:clr>
        </p15:guide>
        <p15:guide id="4" pos="524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Ellen Kunkelmann" initials="AU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16" autoAdjust="0"/>
    <p:restoredTop sz="89820" autoAdjust="0"/>
  </p:normalViewPr>
  <p:slideViewPr>
    <p:cSldViewPr snapToGrid="0">
      <p:cViewPr varScale="1">
        <p:scale>
          <a:sx n="75" d="100"/>
          <a:sy n="75" d="100"/>
        </p:scale>
        <p:origin x="-1800" y="-96"/>
      </p:cViewPr>
      <p:guideLst>
        <p:guide orient="horz" pos="2160"/>
        <p:guide orient="horz" pos="1002"/>
        <p:guide pos="2880"/>
        <p:guide pos="5246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5" d="100"/>
        <a:sy n="55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-333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457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457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5222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458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dirty="0"/>
              <a:t>Click to edit Master text styles</a:t>
            </a:r>
          </a:p>
          <a:p>
            <a:pPr lvl="1"/>
            <a:r>
              <a:rPr lang="en-US" noProof="0" dirty="0"/>
              <a:t>Second level</a:t>
            </a:r>
          </a:p>
          <a:p>
            <a:pPr lvl="2"/>
            <a:r>
              <a:rPr lang="en-US" noProof="0" dirty="0"/>
              <a:t>Third level</a:t>
            </a:r>
          </a:p>
          <a:p>
            <a:pPr lvl="3"/>
            <a:r>
              <a:rPr lang="en-US" noProof="0" dirty="0"/>
              <a:t>Fourth level</a:t>
            </a:r>
          </a:p>
          <a:p>
            <a:pPr lvl="4"/>
            <a:r>
              <a:rPr lang="en-US" noProof="0" dirty="0"/>
              <a:t>Fifth level</a:t>
            </a:r>
          </a:p>
        </p:txBody>
      </p:sp>
      <p:sp>
        <p:nvSpPr>
          <p:cNvPr id="194458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94458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non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  <a:ea typeface="ＭＳ Ｐゴシック" pitchFamily="34" charset="-128"/>
                <a:cs typeface="+mn-cs"/>
              </a:defRPr>
            </a:lvl1pPr>
          </a:lstStyle>
          <a:p>
            <a:pPr>
              <a:defRPr/>
            </a:pPr>
            <a:fld id="{5BF81156-E6AF-44C8-BBE8-65F3689151C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1957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1714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ＭＳ Ｐゴシック" charset="0"/>
      </a:defRPr>
    </a:lvl1pPr>
    <a:lvl2pPr marL="6286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10858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5430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2000250" indent="-171450" algn="l" rtl="0" eaLnBrk="0" fontAlgn="base" hangingPunct="0">
      <a:spcBef>
        <a:spcPct val="30000"/>
      </a:spcBef>
      <a:spcAft>
        <a:spcPct val="0"/>
      </a:spcAft>
      <a:buFont typeface="Arial" pitchFamily="34" charset="0"/>
      <a:buChar char="•"/>
      <a:defRPr sz="1200"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71450" indent="-17145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1276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Refer to Table 7.5 and Figure 7.2 in the textbook.</a:t>
            </a:r>
          </a:p>
          <a:p>
            <a:pPr lvl="0"/>
            <a:r>
              <a:rPr lang="en-US" dirty="0"/>
              <a:t>Four main formats are used to compose a business letter.</a:t>
            </a:r>
          </a:p>
          <a:p>
            <a:pPr lvl="0"/>
            <a:r>
              <a:rPr lang="en-US" dirty="0"/>
              <a:t>The full block format is the most common type of business letter.</a:t>
            </a:r>
          </a:p>
          <a:p>
            <a:pPr lvl="0"/>
            <a:r>
              <a:rPr lang="en-US" dirty="0"/>
              <a:t>What is </a:t>
            </a:r>
            <a:r>
              <a:rPr lang="en-US" i="1" dirty="0"/>
              <a:t>open punctuation? (Minimal punctuation)</a:t>
            </a:r>
          </a:p>
          <a:p>
            <a:pPr lvl="0"/>
            <a:r>
              <a:rPr lang="en-US" i="0" dirty="0"/>
              <a:t>In modified block letter format, the body and the inside address are left justified.</a:t>
            </a:r>
          </a:p>
          <a:p>
            <a:pPr lvl="0"/>
            <a:r>
              <a:rPr lang="en-US" i="0" dirty="0"/>
              <a:t>The semi-block letter format can also be called the modified block with indented paragraphs.</a:t>
            </a:r>
          </a:p>
          <a:p>
            <a:pPr lvl="0"/>
            <a:r>
              <a:rPr lang="en-US" i="0" dirty="0"/>
              <a:t>The simplified letter format is not used as often in healthcare. This format does not use a salutation and closing.</a:t>
            </a:r>
          </a:p>
          <a:p>
            <a:pPr lvl="0"/>
            <a:r>
              <a:rPr lang="en-US" i="0" dirty="0"/>
              <a:t>Refer to Procedure 7.1 through 7.3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6898645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Practice management software, the electronic health record (EHR), or word processing software can be used to merge the patient’s data into the letter template.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58147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Refer to Figure 7.3 and Procedure 7.4 in the textbook.</a:t>
            </a:r>
          </a:p>
          <a:p>
            <a:pPr lvl="0"/>
            <a:r>
              <a:rPr lang="en-US" dirty="0"/>
              <a:t>The headings are left justified with a blank line between each header.</a:t>
            </a:r>
          </a:p>
          <a:p>
            <a:pPr lvl="0"/>
            <a:r>
              <a:rPr lang="en-US" dirty="0"/>
              <a:t>The headings may be separated from the body of the memo by a centered black line.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8969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Refer to Procedure 7.5 in the textbook.</a:t>
            </a:r>
          </a:p>
          <a:p>
            <a:pPr lvl="0"/>
            <a:r>
              <a:rPr lang="en-US" dirty="0"/>
              <a:t>Zip large attachments before sending the files.</a:t>
            </a:r>
          </a:p>
          <a:p>
            <a:pPr lvl="0"/>
            <a:r>
              <a:rPr lang="en-US" dirty="0"/>
              <a:t>Many email programs have features such as (!) urgent or a response box that sends an email back to the sender when the email is opened by the recipient.</a:t>
            </a:r>
          </a:p>
          <a:p>
            <a:pPr lvl="0"/>
            <a:r>
              <a:rPr lang="en-US" dirty="0"/>
              <a:t>Forward messages with caution.</a:t>
            </a:r>
          </a:p>
          <a:p>
            <a:pPr lvl="0"/>
            <a:r>
              <a:rPr lang="en-US" dirty="0"/>
              <a:t>EHR software frequently contains clinical messaging or clinical email features.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21936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Refer to Figure 7.4 and Procedure 7.6 in the textbook.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0383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0"/>
                <a:r>
                  <a:rPr lang="en-US" sz="1200" kern="1200" dirty="0">
                    <a:solidFill>
                      <a:schemeClr val="tx1"/>
                    </a:solidFill>
                    <a:effectLst/>
                    <a:latin typeface="Arial" charset="0"/>
                    <a:ea typeface="ＭＳ Ｐゴシック" charset="0"/>
                    <a:cs typeface="ＭＳ Ｐゴシック" charset="0"/>
                  </a:rPr>
                  <a:t>Do</a:t>
                </a:r>
                <a:r>
                  <a:rPr lang="en-US" sz="1200" kern="1200" baseline="0" dirty="0">
                    <a:solidFill>
                      <a:schemeClr val="tx1"/>
                    </a:solidFill>
                    <a:effectLst/>
                    <a:latin typeface="Arial" charset="0"/>
                    <a:ea typeface="ＭＳ Ｐゴシック" charset="0"/>
                    <a:cs typeface="ＭＳ Ｐゴシック" charset="0"/>
                  </a:rPr>
                  <a:t> not put anything below the last line of the delivery address.</a:t>
                </a:r>
              </a:p>
              <a:p>
                <a:pPr lvl="0"/>
                <a:r>
                  <a:rPr lang="en-US" sz="1200" kern="1200" baseline="0" dirty="0">
                    <a:solidFill>
                      <a:schemeClr val="tx1"/>
                    </a:solidFill>
                    <a:effectLst/>
                    <a:latin typeface="Arial" charset="0"/>
                    <a:ea typeface="ＭＳ Ｐゴシック" charset="0"/>
                  </a:rPr>
                  <a:t>Refer to Figure 7.5 in the textbook.</a:t>
                </a:r>
              </a:p>
              <a:p>
                <a:pPr lvl="0"/>
                <a:r>
                  <a:rPr lang="en-US" sz="1200" kern="1200" baseline="0" dirty="0">
                    <a:solidFill>
                      <a:schemeClr val="tx1"/>
                    </a:solidFill>
                    <a:effectLst/>
                    <a:latin typeface="Arial" charset="0"/>
                    <a:ea typeface="ＭＳ Ｐゴシック" charset="0"/>
                  </a:rPr>
                  <a:t>Standard #10 envelops measure 4.125 </a:t>
                </a:r>
                <a14:m>
                  <m:oMath xmlns:m="http://schemas.openxmlformats.org/officeDocument/2006/math">
                    <m:r>
                      <a:rPr lang="en-US" sz="1200" i="1" kern="1200" baseline="0" dirty="0" smtClean="0">
                        <a:solidFill>
                          <a:schemeClr val="tx1"/>
                        </a:solidFill>
                        <a:effectLst/>
                        <a:latin typeface="Cambria Math"/>
                        <a:ea typeface="Cambria Math"/>
                      </a:rPr>
                      <m:t>×</m:t>
                    </m:r>
                  </m:oMath>
                </a14:m>
                <a:r>
                  <a:rPr lang="en-US" sz="1200" kern="1200" baseline="0" dirty="0">
                    <a:solidFill>
                      <a:schemeClr val="tx1"/>
                    </a:solidFill>
                    <a:effectLst/>
                    <a:latin typeface="Arial" charset="0"/>
                    <a:ea typeface="ＭＳ Ｐゴシック" charset="0"/>
                  </a:rPr>
                  <a:t> 9.5 inches.</a:t>
                </a:r>
                <a:endParaRPr lang="en-US" dirty="0"/>
              </a:p>
            </p:txBody>
          </p:sp>
        </mc:Choice>
        <mc:Fallback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lvl="0"/>
                <a:r>
                  <a:rPr lang="en-US" sz="1200" kern="1200" dirty="0">
                    <a:solidFill>
                      <a:schemeClr val="tx1"/>
                    </a:solidFill>
                    <a:effectLst/>
                    <a:latin typeface="Arial" charset="0"/>
                    <a:ea typeface="ＭＳ Ｐゴシック" charset="0"/>
                    <a:cs typeface="ＭＳ Ｐゴシック" charset="0"/>
                  </a:rPr>
                  <a:t>Do</a:t>
                </a:r>
                <a:r>
                  <a:rPr lang="en-US" sz="1200" kern="1200" baseline="0" dirty="0">
                    <a:solidFill>
                      <a:schemeClr val="tx1"/>
                    </a:solidFill>
                    <a:effectLst/>
                    <a:latin typeface="Arial" charset="0"/>
                    <a:ea typeface="ＭＳ Ｐゴシック" charset="0"/>
                    <a:cs typeface="ＭＳ Ｐゴシック" charset="0"/>
                  </a:rPr>
                  <a:t> not put anything below the last line of the delivery address.</a:t>
                </a:r>
              </a:p>
              <a:p>
                <a:pPr lvl="0"/>
                <a:r>
                  <a:rPr lang="en-US" sz="1200" kern="1200" baseline="0" dirty="0">
                    <a:solidFill>
                      <a:schemeClr val="tx1"/>
                    </a:solidFill>
                    <a:effectLst/>
                    <a:latin typeface="Arial" charset="0"/>
                    <a:ea typeface="ＭＳ Ｐゴシック" charset="0"/>
                  </a:rPr>
                  <a:t>Refer to Figure 7.5 in the textbook.</a:t>
                </a:r>
              </a:p>
              <a:p>
                <a:pPr lvl="0"/>
                <a:r>
                  <a:rPr lang="en-US" sz="1200" kern="1200" baseline="0" dirty="0">
                    <a:solidFill>
                      <a:schemeClr val="tx1"/>
                    </a:solidFill>
                    <a:effectLst/>
                    <a:latin typeface="Arial" charset="0"/>
                    <a:ea typeface="ＭＳ Ｐゴシック" charset="0"/>
                  </a:rPr>
                  <a:t>Standard #10 envelops measure 4.125 </a:t>
                </a:r>
                <a:r>
                  <a:rPr lang="en-US" sz="1200" i="0" kern="1200" baseline="0" dirty="0" smtClean="0">
                    <a:solidFill>
                      <a:schemeClr val="tx1"/>
                    </a:solidFill>
                    <a:effectLst/>
                    <a:latin typeface="Cambria Math"/>
                    <a:ea typeface="Cambria Math"/>
                  </a:rPr>
                  <a:t>×</a:t>
                </a:r>
                <a:r>
                  <a:rPr lang="en-US" sz="1200" kern="1200" baseline="0" dirty="0">
                    <a:solidFill>
                      <a:schemeClr val="tx1"/>
                    </a:solidFill>
                    <a:effectLst/>
                    <a:latin typeface="Arial" charset="0"/>
                    <a:ea typeface="ＭＳ Ｐゴシック" charset="0"/>
                  </a:rPr>
                  <a:t> 9.5 inches.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90054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Refer to Figures 7.7 and 7.8 in the textbook.</a:t>
            </a:r>
          </a:p>
          <a:p>
            <a:pPr lvl="0"/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Refer to the textbook for more specifics.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1455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The postage depends on the weight, size, urgency for arrival, delivery zone, and services required.</a:t>
            </a:r>
          </a:p>
          <a:p>
            <a:pPr lvl="0"/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Refer to Figure 7.9, as well as Tables 7.6 through 7.8, in the textbook.</a:t>
            </a:r>
          </a:p>
          <a:p>
            <a:pPr lvl="0"/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The medical assistant will use different types of mail services for the healthcare facility’s business.</a:t>
            </a:r>
          </a:p>
          <a:p>
            <a:pPr lvl="0"/>
            <a:r>
              <a:rPr lang="en-US" sz="1200" kern="1200" baseline="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</a:rPr>
              <a:t>Many state laws mandate that termination letters by sent by certified mail with return receipt.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521303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The goal of the healthcare facility is to use a mail/courier company that provides the most efficient service at the best price.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479097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Refer to Figure 7.10 in the textbook.</a:t>
            </a:r>
          </a:p>
          <a:p>
            <a:pPr lvl="0"/>
            <a:r>
              <a:rPr lang="en-US" dirty="0"/>
              <a:t>If there is a question about opening something, it is better to not open it and ask the provider or office manager.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956682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2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4841861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z="1200" kern="1200" dirty="0">
                <a:solidFill>
                  <a:schemeClr val="tx1"/>
                </a:solidFill>
                <a:effectLst/>
                <a:latin typeface="Arial" charset="0"/>
                <a:ea typeface="ＭＳ Ｐゴシック" charset="0"/>
                <a:cs typeface="ＭＳ Ｐゴシック" charset="0"/>
              </a:rPr>
              <a:t>When sending a fax, you must adhere to HIPAA and HITECH rules.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78216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21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53135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ln>
            <a:miter lim="800000"/>
            <a:headEnd/>
            <a:tailEnd/>
          </a:ln>
        </p:spPr>
        <p:txBody>
          <a:bodyPr/>
          <a:lstStyle/>
          <a:p>
            <a:pPr>
              <a:defRPr/>
            </a:pPr>
            <a:fld id="{1EC53791-3B67-456B-BE62-314E38E80534}" type="slidenum">
              <a:rPr lang="en-US" smtClean="0">
                <a:latin typeface="Arial" charset="0"/>
                <a:ea typeface="ＭＳ Ｐゴシック" charset="-128"/>
              </a:rPr>
              <a:pPr>
                <a:defRPr/>
              </a:pPr>
              <a:t>3</a:t>
            </a:fld>
            <a:endParaRPr lang="en-US" dirty="0">
              <a:latin typeface="Arial" charset="0"/>
              <a:ea typeface="ＭＳ Ｐゴシック" charset="-128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solidFill>
            <a:srgbClr val="FFFFFF"/>
          </a:solidFill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171450" indent="-171450"/>
            <a:endParaRPr lang="en-US" dirty="0">
              <a:ea typeface="ＭＳ Ｐゴシック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2462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Refer to Table 7.1 in the textbook.</a:t>
            </a:r>
          </a:p>
          <a:p>
            <a:pPr lvl="0"/>
            <a:r>
              <a:rPr lang="en-US" dirty="0"/>
              <a:t>Many sentences contain dependent clauses, phrases, adjectives, adverbs, and prepositions.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980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Refer to Tables 7.2 and 7.3 in the textbook.</a:t>
            </a:r>
          </a:p>
          <a:p>
            <a:pPr lvl="0"/>
            <a:r>
              <a:rPr lang="en-US" i="0" dirty="0"/>
              <a:t>Homonyms can lead to mistakes and may not be identified by the software’s spell-checker.</a:t>
            </a:r>
            <a:endParaRPr lang="en-US" i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256739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Part of composing written communication is using correct capitalization and punctuation.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85495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Proofread the document and double-check the recipient’s address.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327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702417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dirty="0"/>
              <a:t>Refer to Figure 7.1 and Table 7.4 in the textbook.</a:t>
            </a:r>
          </a:p>
          <a:p>
            <a:pPr lvl="0"/>
            <a:r>
              <a:rPr lang="en-US" dirty="0"/>
              <a:t>A professional letter uses 8.5 x 11-inch paper or letterhead paper.</a:t>
            </a:r>
          </a:p>
          <a:p>
            <a:pPr lvl="0"/>
            <a:r>
              <a:rPr lang="en-US" dirty="0"/>
              <a:t>Limit the use of boldface and italics in the letter.</a:t>
            </a:r>
          </a:p>
          <a:p>
            <a:pPr lvl="0"/>
            <a:r>
              <a:rPr lang="en-US" dirty="0"/>
              <a:t>No comma is needed between the city and state.</a:t>
            </a:r>
          </a:p>
          <a:p>
            <a:pPr lvl="0"/>
            <a:r>
              <a:rPr lang="en-US" dirty="0"/>
              <a:t>The salutation is the greeting</a:t>
            </a:r>
          </a:p>
          <a:p>
            <a:pPr lvl="0"/>
            <a:r>
              <a:rPr lang="en-US" dirty="0"/>
              <a:t>The subject line is not used very often.</a:t>
            </a:r>
          </a:p>
          <a:p>
            <a:pPr lvl="0"/>
            <a:r>
              <a:rPr lang="en-US" dirty="0"/>
              <a:t>The closing is positioned vertically in the same position as the date.</a:t>
            </a:r>
          </a:p>
          <a:p>
            <a:pPr lvl="0"/>
            <a:r>
              <a:rPr lang="en-US" dirty="0"/>
              <a:t>Several items may be noted on the letter after the signature block: reference notations, enclosure/attachment notations, copy notations, and blind copies.</a:t>
            </a:r>
          </a:p>
          <a:p>
            <a:pPr lvl="0"/>
            <a:r>
              <a:rPr lang="en-US" dirty="0"/>
              <a:t>Letterhead is not used for subsequent pages of a letter.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F81156-E6AF-44C8-BBE8-65F3689151C1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4204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228600"/>
            <a:ext cx="77724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641475"/>
            <a:ext cx="7772400" cy="445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sp>
        <p:nvSpPr>
          <p:cNvPr id="4109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15250" y="6627149"/>
            <a:ext cx="1327150" cy="186241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i="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>
              <a:defRPr/>
            </a:pPr>
            <a:r>
              <a:rPr lang="en-GB" dirty="0"/>
              <a:t> </a:t>
            </a:r>
            <a:fld id="{71EFB42C-6A15-4A9A-871B-37380EDB6A26}" type="slidenum">
              <a:rPr lang="en-GB" smtClean="0"/>
              <a:pPr>
                <a:defRPr/>
              </a:pPr>
              <a:t>‹#›</a:t>
            </a:fld>
            <a:endParaRPr lang="en-GB" dirty="0"/>
          </a:p>
          <a:p>
            <a:pPr>
              <a:defRPr/>
            </a:pPr>
            <a:endParaRPr lang="en-GB" dirty="0"/>
          </a:p>
        </p:txBody>
      </p:sp>
      <p:sp>
        <p:nvSpPr>
          <p:cNvPr id="7" name="Rectangle 13"/>
          <p:cNvSpPr txBox="1">
            <a:spLocks noChangeArrowheads="1"/>
          </p:cNvSpPr>
          <p:nvPr userDrawn="1"/>
        </p:nvSpPr>
        <p:spPr bwMode="auto">
          <a:xfrm>
            <a:off x="1790700" y="6615921"/>
            <a:ext cx="5562600" cy="23812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800" smtClean="0">
                <a:solidFill>
                  <a:schemeClr val="bg2"/>
                </a:solidFill>
                <a:ea typeface="ＭＳ Ｐゴシック" charset="-128"/>
                <a:cs typeface="Arial" charset="0"/>
              </a:defRPr>
            </a:lvl1pPr>
          </a:lstStyle>
          <a:p>
            <a:pPr algn="ctr"/>
            <a:r>
              <a:rPr lang="en-US" sz="800" kern="120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Copyright © </a:t>
            </a:r>
            <a:r>
              <a:rPr lang="en-US" sz="800" kern="1200" dirty="0" smtClean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2020, </a:t>
            </a:r>
            <a:r>
              <a:rPr lang="en-US" sz="800" kern="1200" dirty="0">
                <a:solidFill>
                  <a:schemeClr val="bg2"/>
                </a:solidFill>
                <a:effectLst/>
                <a:latin typeface="Arial" charset="0"/>
                <a:ea typeface="ＭＳ Ｐゴシック" charset="-128"/>
                <a:cs typeface="Arial" charset="0"/>
              </a:rPr>
              <a:t>Elsevier Inc. All Rights Reserved.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37" r:id="rId1"/>
    <p:sldLayoutId id="2147483742" r:id="rId2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bg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00">
          <a:solidFill>
            <a:schemeClr val="bg2"/>
          </a:solidFill>
          <a:latin typeface="ArialMT" pitchFamily="34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sz="4000">
          <a:solidFill>
            <a:schemeClr val="bg2"/>
          </a:solidFill>
          <a:latin typeface="ArialMT" pitchFamily="34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 2" pitchFamily="18" charset="2"/>
        <a:buChar char=""/>
        <a:defRPr sz="2800">
          <a:solidFill>
            <a:schemeClr val="bg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" pitchFamily="2" charset="2"/>
        <a:buChar char="Ø"/>
        <a:defRPr sz="2400">
          <a:solidFill>
            <a:schemeClr val="bg2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Char char="•"/>
        <a:defRPr sz="2000">
          <a:solidFill>
            <a:schemeClr val="bg2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Wingdings 3" pitchFamily="18" charset="2"/>
        <a:buChar char=""/>
        <a:defRPr>
          <a:solidFill>
            <a:schemeClr val="bg2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ts val="0"/>
        </a:spcBef>
        <a:spcAft>
          <a:spcPct val="0"/>
        </a:spcAft>
        <a:buClr>
          <a:schemeClr val="bg1"/>
        </a:buClr>
        <a:buSzPct val="70000"/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bg1"/>
        </a:buClr>
        <a:buFont typeface="Times New Roman" pitchFamily="18" charset="0"/>
        <a:buChar char="–"/>
        <a:defRPr sz="1600">
          <a:solidFill>
            <a:schemeClr val="bg2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sps.com/" TargetMode="Externa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ChangeArrowheads="1"/>
          </p:cNvSpPr>
          <p:nvPr/>
        </p:nvSpPr>
        <p:spPr bwMode="auto">
          <a:xfrm>
            <a:off x="0" y="2609898"/>
            <a:ext cx="9144000" cy="20764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2075" tIns="46038" rIns="92075" bIns="46038" anchor="ctr"/>
          <a:lstStyle/>
          <a:p>
            <a:pPr algn="ctr"/>
            <a:r>
              <a:rPr lang="en-US" sz="4000" dirty="0">
                <a:solidFill>
                  <a:schemeClr val="bg2"/>
                </a:solidFill>
              </a:rPr>
              <a:t>Written Communication</a:t>
            </a:r>
          </a:p>
          <a:p>
            <a:pPr algn="ctr"/>
            <a:endParaRPr lang="en-US" sz="4000" dirty="0">
              <a:solidFill>
                <a:schemeClr val="bg2"/>
              </a:solidFill>
            </a:endParaRPr>
          </a:p>
          <a:p>
            <a:pPr algn="ctr"/>
            <a:r>
              <a:rPr lang="en-US" sz="3000" dirty="0">
                <a:solidFill>
                  <a:schemeClr val="bg2"/>
                </a:solidFill>
              </a:rPr>
              <a:t>Chapter 7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84669" y="4937760"/>
            <a:ext cx="18473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1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Business Letter Formats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Full block letter format</a:t>
            </a:r>
          </a:p>
          <a:p>
            <a:pPr lvl="0"/>
            <a:r>
              <a:rPr lang="en-US" dirty="0"/>
              <a:t>Modified block letter format</a:t>
            </a:r>
          </a:p>
          <a:p>
            <a:pPr lvl="0"/>
            <a:r>
              <a:rPr lang="en-US" dirty="0"/>
              <a:t>Semi-block letter format</a:t>
            </a:r>
          </a:p>
          <a:p>
            <a:pPr lvl="0"/>
            <a:r>
              <a:rPr lang="en-US" dirty="0"/>
              <a:t>Simplified letter format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9167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Templates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Sample letter or email that can be personalized for each patient</a:t>
            </a:r>
          </a:p>
          <a:p>
            <a:pPr lvl="0"/>
            <a:r>
              <a:rPr lang="en-US" dirty="0"/>
              <a:t>Some word processing and practice management software programs have prebuilt letter templates</a:t>
            </a:r>
          </a:p>
          <a:p>
            <a:pPr lvl="0"/>
            <a:r>
              <a:rPr lang="en-US" dirty="0"/>
              <a:t>Can be used to save time for routine communication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3318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Memorandums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Communication documents shared within a healthcare facility</a:t>
            </a:r>
          </a:p>
          <a:p>
            <a:pPr lvl="0"/>
            <a:r>
              <a:rPr lang="en-US" dirty="0"/>
              <a:t>Use portrait orientation, single line spacing, and 1-inch margin</a:t>
            </a:r>
          </a:p>
          <a:p>
            <a:pPr lvl="0"/>
            <a:r>
              <a:rPr lang="en-US" dirty="0"/>
              <a:t>Typically have four headings:</a:t>
            </a:r>
          </a:p>
          <a:p>
            <a:pPr lvl="1"/>
            <a:r>
              <a:rPr lang="en-US" dirty="0"/>
              <a:t>TO:</a:t>
            </a:r>
          </a:p>
          <a:p>
            <a:pPr lvl="1"/>
            <a:r>
              <a:rPr lang="en-US" dirty="0"/>
              <a:t>FROM:</a:t>
            </a:r>
          </a:p>
          <a:p>
            <a:pPr lvl="1"/>
            <a:r>
              <a:rPr lang="en-US" dirty="0"/>
              <a:t>DATE:</a:t>
            </a:r>
          </a:p>
          <a:p>
            <a:pPr lvl="1"/>
            <a:r>
              <a:rPr lang="en-US" dirty="0"/>
              <a:t>SUBJECT: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17075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Professional Emails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800" y="1641475"/>
            <a:ext cx="8280400" cy="4454525"/>
          </a:xfrm>
        </p:spPr>
        <p:txBody>
          <a:bodyPr/>
          <a:lstStyle/>
          <a:p>
            <a:pPr lvl="0"/>
            <a:r>
              <a:rPr lang="en-US" dirty="0"/>
              <a:t>Follow email etiquette</a:t>
            </a:r>
          </a:p>
          <a:p>
            <a:pPr lvl="0"/>
            <a:r>
              <a:rPr lang="en-US" dirty="0"/>
              <a:t>Make sure to include a subject line</a:t>
            </a:r>
          </a:p>
          <a:p>
            <a:pPr lvl="0"/>
            <a:r>
              <a:rPr lang="en-US" dirty="0"/>
              <a:t>Start with a greeting</a:t>
            </a:r>
          </a:p>
          <a:p>
            <a:pPr lvl="0"/>
            <a:r>
              <a:rPr lang="en-US" dirty="0"/>
              <a:t>Be courteous and polite</a:t>
            </a:r>
          </a:p>
          <a:p>
            <a:pPr lvl="0"/>
            <a:r>
              <a:rPr lang="en-US" dirty="0"/>
              <a:t>Refrain from using all capital letters</a:t>
            </a:r>
          </a:p>
          <a:p>
            <a:pPr lvl="0"/>
            <a:r>
              <a:rPr lang="en-US" dirty="0"/>
              <a:t>Write out entire word; no abbreviations</a:t>
            </a:r>
          </a:p>
          <a:p>
            <a:pPr lvl="0"/>
            <a:r>
              <a:rPr lang="en-US" dirty="0"/>
              <a:t>Be concise, accurate, and clear</a:t>
            </a:r>
          </a:p>
          <a:p>
            <a:pPr lvl="0"/>
            <a:r>
              <a:rPr lang="en-US" dirty="0"/>
              <a:t>Use proper capitalization and sentence structure</a:t>
            </a:r>
          </a:p>
          <a:p>
            <a:pPr lvl="0"/>
            <a:r>
              <a:rPr lang="en-US" dirty="0"/>
              <a:t>Leave white space between salutation, paragraphs, and your complete name</a:t>
            </a:r>
          </a:p>
          <a:p>
            <a:pPr lvl="0"/>
            <a:r>
              <a:rPr lang="en-US" dirty="0"/>
              <a:t>Always end with a “Thank you” or “Sincerely”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8353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Faxed Communication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Usage is decreasing</a:t>
            </a:r>
          </a:p>
          <a:p>
            <a:pPr lvl="0"/>
            <a:r>
              <a:rPr lang="en-US" dirty="0"/>
              <a:t>Must adhere to HIPAA and HITECH rules</a:t>
            </a:r>
          </a:p>
          <a:p>
            <a:pPr lvl="0"/>
            <a:r>
              <a:rPr lang="en-US" dirty="0"/>
              <a:t>Required face sheet that includes confidentiality language</a:t>
            </a:r>
          </a:p>
          <a:p>
            <a:pPr lvl="1"/>
            <a:r>
              <a:rPr lang="en-US" dirty="0"/>
              <a:t>Should include instructions for recipient, as well as contact information of sender and recipient, the date, and the total number of pages</a:t>
            </a:r>
          </a:p>
          <a:p>
            <a:pPr lvl="0"/>
            <a:endParaRPr lang="en-US" sz="2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29103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Addressing Envelopes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Business letters should be enclosed in standard #10 business-sized envelopes</a:t>
            </a:r>
          </a:p>
          <a:p>
            <a:pPr lvl="0"/>
            <a:r>
              <a:rPr lang="en-US" dirty="0"/>
              <a:t>To ensure timely delivery:</a:t>
            </a:r>
          </a:p>
          <a:p>
            <a:pPr lvl="1"/>
            <a:r>
              <a:rPr lang="en-US" dirty="0"/>
              <a:t>Type envelope using simple black font of at least 10-point size</a:t>
            </a:r>
          </a:p>
          <a:p>
            <a:pPr lvl="1"/>
            <a:r>
              <a:rPr lang="en-US" dirty="0"/>
              <a:t>Put one space between the city and state and two spaces between state and ZIP code</a:t>
            </a:r>
          </a:p>
          <a:p>
            <a:pPr lvl="1"/>
            <a:r>
              <a:rPr lang="en-US" dirty="0"/>
              <a:t>Use ZIP code + 4 code (e.g., 55555-1111) as often as possible</a:t>
            </a:r>
          </a:p>
          <a:p>
            <a:pPr lvl="1"/>
            <a:r>
              <a:rPr lang="en-US" dirty="0"/>
              <a:t>Use only approved U.S. Postal Service abbreviations</a:t>
            </a:r>
          </a:p>
          <a:p>
            <a:pPr lv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001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Folding Documents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#10 envelope</a:t>
            </a:r>
          </a:p>
          <a:p>
            <a:pPr lvl="1"/>
            <a:r>
              <a:rPr lang="en-US" dirty="0"/>
              <a:t>Fold letter by pulling up bottom end until it reaches just below the inside address or two-thirds of the way up the letter; crease at the told; fold top of letter down so that it is flush with bottom fold and crease paper</a:t>
            </a:r>
          </a:p>
          <a:p>
            <a:r>
              <a:rPr lang="en-US" dirty="0"/>
              <a:t>#</a:t>
            </a:r>
            <a:r>
              <a:rPr lang="en-US" dirty="0" smtClean="0"/>
              <a:t>6½ </a:t>
            </a:r>
            <a:r>
              <a:rPr lang="en-US" dirty="0"/>
              <a:t>envelope</a:t>
            </a:r>
          </a:p>
          <a:p>
            <a:pPr lvl="1"/>
            <a:r>
              <a:rPr lang="en-US" dirty="0"/>
              <a:t>Fold letter by pulling up bottom end until it is ½ inch from top edge of document; crease at the fold; fold document vertically starting at right edge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8974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Postage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Print postage labels on </a:t>
            </a:r>
            <a:r>
              <a:rPr lang="en-US" dirty="0">
                <a:hlinkClick r:id="rId3"/>
              </a:rPr>
              <a:t>www.USPS.com</a:t>
            </a:r>
            <a:endParaRPr lang="en-US" dirty="0"/>
          </a:p>
          <a:p>
            <a:pPr lvl="0"/>
            <a:r>
              <a:rPr lang="en-US" dirty="0"/>
              <a:t>Permit imprints</a:t>
            </a:r>
          </a:p>
          <a:p>
            <a:pPr lvl="1"/>
            <a:r>
              <a:rPr lang="en-US" dirty="0"/>
              <a:t>For bulk mailing</a:t>
            </a:r>
          </a:p>
          <a:p>
            <a:pPr lvl="0"/>
            <a:r>
              <a:rPr lang="en-US" dirty="0"/>
              <a:t>Precanceled stamps</a:t>
            </a:r>
          </a:p>
          <a:p>
            <a:pPr lvl="0"/>
            <a:r>
              <a:rPr lang="en-US" dirty="0"/>
              <a:t>Postage meter printing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77748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Private Delivery Services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Private companies have grown by offering competitive rates and additional services</a:t>
            </a:r>
          </a:p>
          <a:p>
            <a:pPr lvl="0"/>
            <a:r>
              <a:rPr lang="en-US" dirty="0"/>
              <a:t>Examples: </a:t>
            </a:r>
          </a:p>
          <a:p>
            <a:pPr lvl="1"/>
            <a:r>
              <a:rPr lang="en-US" dirty="0"/>
              <a:t>FedEx</a:t>
            </a:r>
          </a:p>
          <a:p>
            <a:pPr lvl="1"/>
            <a:r>
              <a:rPr lang="en-US" dirty="0"/>
              <a:t>UPS</a:t>
            </a:r>
          </a:p>
          <a:p>
            <a:pPr lvl="1"/>
            <a:r>
              <a:rPr lang="en-US" dirty="0"/>
              <a:t>DHL</a:t>
            </a:r>
          </a:p>
          <a:p>
            <a:r>
              <a:rPr lang="en-US" dirty="0"/>
              <a:t>Larger cities have courier services that have become popular options for local deliveries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6865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Incoming Mail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In large facilities, designated mailroom employees handle incoming mail</a:t>
            </a:r>
          </a:p>
          <a:p>
            <a:pPr lvl="0"/>
            <a:r>
              <a:rPr lang="en-US" dirty="0"/>
              <a:t>In smaller facilities, medical assistant handles all aspects of incoming mail </a:t>
            </a:r>
          </a:p>
          <a:p>
            <a:pPr lvl="0"/>
            <a:r>
              <a:rPr lang="en-US" dirty="0"/>
              <a:t>Mail can be collected at post office or be delivered to the healthcare facility</a:t>
            </a:r>
          </a:p>
          <a:p>
            <a:pPr lvl="0"/>
            <a:r>
              <a:rPr lang="en-US" dirty="0"/>
              <a:t>The provider will have a procedure for handling the mail while the provider is on vacation</a:t>
            </a:r>
          </a:p>
          <a:p>
            <a:pPr lvl="0"/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4424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301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403133"/>
            <a:ext cx="9144000" cy="1056706"/>
          </a:xfrm>
        </p:spPr>
        <p:txBody>
          <a:bodyPr>
            <a:noAutofit/>
          </a:bodyPr>
          <a:lstStyle/>
          <a:p>
            <a:r>
              <a:rPr lang="en-US" sz="3500" dirty="0"/>
              <a:t>Learning Objectives</a:t>
            </a:r>
            <a:br>
              <a:rPr lang="en-US" sz="3500" dirty="0"/>
            </a:br>
            <a:r>
              <a:rPr lang="en-US" sz="3500" dirty="0"/>
              <a:t>Lesson 7.1: Written Communication</a:t>
            </a:r>
            <a:br>
              <a:rPr lang="en-US" sz="3500" dirty="0"/>
            </a:br>
            <a:r>
              <a:rPr lang="en-US" sz="1600" dirty="0"/>
              <a:t>(Slide 1 of 2)</a:t>
            </a:r>
          </a:p>
        </p:txBody>
      </p:sp>
      <p:sp>
        <p:nvSpPr>
          <p:cNvPr id="1963015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774371"/>
            <a:ext cx="7988300" cy="4250198"/>
          </a:xfrm>
        </p:spPr>
        <p:txBody>
          <a:bodyPr>
            <a:noAutofit/>
          </a:bodyPr>
          <a:lstStyle/>
          <a:p>
            <a:pPr>
              <a:buFont typeface="+mj-lt"/>
              <a:buAutoNum type="arabicPeriod"/>
            </a:pPr>
            <a:r>
              <a:rPr lang="en-US" dirty="0"/>
              <a:t>Recognize elements of fundamental writing skills. Also, explain the guidelines for using capitalization, numbers, and punctuation in business communication.</a:t>
            </a:r>
          </a:p>
          <a:p>
            <a:pPr>
              <a:buFont typeface="+mj-lt"/>
              <a:buAutoNum type="arabicPeriod"/>
            </a:pPr>
            <a:r>
              <a:rPr lang="en-US" dirty="0"/>
              <a:t>List and describe each component of a professional business letter.</a:t>
            </a:r>
          </a:p>
          <a:p>
            <a:pPr>
              <a:buFont typeface="+mj-lt"/>
              <a:buAutoNum type="arabicPeriod"/>
            </a:pPr>
            <a:r>
              <a:rPr lang="en-US" dirty="0"/>
              <a:t>Summarize the formats for business letters.</a:t>
            </a:r>
          </a:p>
          <a:p>
            <a:pPr>
              <a:buFont typeface="+mj-lt"/>
              <a:buAutoNum type="arabicPeriod"/>
            </a:pPr>
            <a:r>
              <a:rPr lang="en-US" dirty="0"/>
              <a:t>Describe the purpose of templates in professional communication.</a:t>
            </a:r>
          </a:p>
          <a:p>
            <a:pPr>
              <a:buFont typeface="+mj-lt"/>
              <a:buAutoNum type="arabicPeriod"/>
            </a:pPr>
            <a:r>
              <a:rPr lang="en-US" dirty="0"/>
              <a:t>Discuss memorandums and describe the etiquette for professional emails.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Closing Comments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Medical assistants should proofread all documents carefully before printing/sending</a:t>
            </a:r>
          </a:p>
          <a:p>
            <a:pPr lvl="0"/>
            <a:r>
              <a:rPr lang="en-US" dirty="0"/>
              <a:t>Medical assistants should keep a copy of all documents produced using word processing</a:t>
            </a:r>
          </a:p>
          <a:p>
            <a:pPr lvl="0"/>
            <a:r>
              <a:rPr lang="en-US" dirty="0"/>
              <a:t>All patient-related documents are confidential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037953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3014" name="Rectangle 6"/>
          <p:cNvSpPr>
            <a:spLocks noGrp="1" noChangeArrowheads="1"/>
          </p:cNvSpPr>
          <p:nvPr>
            <p:ph type="title" idx="4294967295"/>
          </p:nvPr>
        </p:nvSpPr>
        <p:spPr>
          <a:xfrm>
            <a:off x="999460" y="2819400"/>
            <a:ext cx="7145080" cy="1219200"/>
          </a:xfrm>
        </p:spPr>
        <p:txBody>
          <a:bodyPr/>
          <a:lstStyle/>
          <a:p>
            <a:pPr eaLnBrk="1" hangingPunct="1">
              <a:defRPr/>
            </a:pPr>
            <a:r>
              <a:rPr lang="en-US" sz="3600" dirty="0"/>
              <a:t>Questions?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21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8951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3015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685800" y="1761671"/>
            <a:ext cx="7772400" cy="4250198"/>
          </a:xfrm>
        </p:spPr>
        <p:txBody>
          <a:bodyPr>
            <a:normAutofit/>
          </a:bodyPr>
          <a:lstStyle/>
          <a:p>
            <a:pPr>
              <a:buFont typeface="+mj-lt"/>
              <a:buAutoNum type="arabicPeriod" startAt="6"/>
            </a:pPr>
            <a:r>
              <a:rPr lang="en-US" dirty="0"/>
              <a:t>Describe how to complete a HIPAA compliant fax cover sheet.</a:t>
            </a:r>
          </a:p>
          <a:p>
            <a:pPr>
              <a:buFont typeface="+mj-lt"/>
              <a:buAutoNum type="arabicPeriod" startAt="6"/>
            </a:pPr>
            <a:r>
              <a:rPr lang="en-US" dirty="0"/>
              <a:t>Describe how to address envelopes and fold business documents for mailing.</a:t>
            </a:r>
          </a:p>
          <a:p>
            <a:pPr>
              <a:buFont typeface="+mj-lt"/>
              <a:buAutoNum type="arabicPeriod" startAt="6"/>
            </a:pPr>
            <a:r>
              <a:rPr lang="en-US" dirty="0"/>
              <a:t>Describe commonly used postal services in the ambulatory care facility.</a:t>
            </a:r>
          </a:p>
          <a:p>
            <a:pPr>
              <a:buFont typeface="+mj-lt"/>
              <a:buAutoNum type="arabicPeriod" startAt="6"/>
            </a:pPr>
            <a:r>
              <a:rPr lang="en-US" dirty="0"/>
              <a:t>Explain the medical assistant’s role with incoming mail. 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1EFB42C-6A15-4A9A-871B-37380EDB6A26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5" name="Rectangle 6"/>
          <p:cNvSpPr txBox="1">
            <a:spLocks noChangeArrowheads="1"/>
          </p:cNvSpPr>
          <p:nvPr/>
        </p:nvSpPr>
        <p:spPr bwMode="auto">
          <a:xfrm>
            <a:off x="0" y="403133"/>
            <a:ext cx="9144000" cy="10567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  <a:noAutofit/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bg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4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000">
                <a:solidFill>
                  <a:schemeClr val="bg2"/>
                </a:solidFill>
                <a:latin typeface="ArialMT" pitchFamily="34" charset="0"/>
                <a:ea typeface="ＭＳ Ｐゴシック" charset="-128"/>
              </a:defRPr>
            </a:lvl9pPr>
          </a:lstStyle>
          <a:p>
            <a:r>
              <a:rPr lang="en-US" sz="3500" kern="0" dirty="0" smtClean="0"/>
              <a:t>Learning Objectives</a:t>
            </a:r>
            <a:br>
              <a:rPr lang="en-US" sz="3500" kern="0" dirty="0" smtClean="0"/>
            </a:br>
            <a:r>
              <a:rPr lang="en-US" sz="3500" kern="0" dirty="0" smtClean="0"/>
              <a:t>Lesson 7.1: Written Communication</a:t>
            </a:r>
            <a:br>
              <a:rPr lang="en-US" sz="3500" kern="0" dirty="0" smtClean="0"/>
            </a:br>
            <a:r>
              <a:rPr lang="en-US" sz="1600" kern="0" dirty="0" smtClean="0"/>
              <a:t>(Slide 2 of 2)</a:t>
            </a:r>
            <a:endParaRPr lang="en-US" sz="1600" kern="0" dirty="0"/>
          </a:p>
        </p:txBody>
      </p:sp>
    </p:spTree>
    <p:extLst>
      <p:ext uri="{BB962C8B-B14F-4D97-AF65-F5344CB8AC3E}">
        <p14:creationId xmlns:p14="http://schemas.microsoft.com/office/powerpoint/2010/main" val="1313225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Parts of Speech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Noun: person, place, or thing</a:t>
            </a:r>
          </a:p>
          <a:p>
            <a:pPr lvl="0"/>
            <a:r>
              <a:rPr lang="en-US" dirty="0"/>
              <a:t>Common noun: general group of people, places, things, and ideas</a:t>
            </a:r>
          </a:p>
          <a:p>
            <a:pPr lvl="0"/>
            <a:r>
              <a:rPr lang="en-US" dirty="0"/>
              <a:t>Pronoun: word that takes place of a noun; not capitalized</a:t>
            </a:r>
          </a:p>
          <a:p>
            <a:pPr lvl="0"/>
            <a:r>
              <a:rPr lang="en-US" dirty="0"/>
              <a:t>Verb: action word or state of being</a:t>
            </a:r>
          </a:p>
          <a:p>
            <a:pPr lvl="0"/>
            <a:r>
              <a:rPr lang="en-US" dirty="0"/>
              <a:t>Fragment: phrase without a main clause</a:t>
            </a:r>
          </a:p>
          <a:p>
            <a:pPr lvl="0"/>
            <a:r>
              <a:rPr lang="en-US" dirty="0"/>
              <a:t>Subject: noun, pronoun, or set of word that performs the verb action</a:t>
            </a:r>
            <a:endParaRPr lang="en-US" i="1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5744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Appropriate Use of Words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Refrain from using slang, generational terms, and abbreviations used with electronic communication</a:t>
            </a:r>
          </a:p>
          <a:p>
            <a:pPr lvl="0"/>
            <a:r>
              <a:rPr lang="en-US" dirty="0"/>
              <a:t>Refrain from using two negatives in same sentence</a:t>
            </a:r>
          </a:p>
          <a:p>
            <a:pPr lvl="0"/>
            <a:r>
              <a:rPr lang="en-US" dirty="0"/>
              <a:t>Do not use vague expressions</a:t>
            </a:r>
          </a:p>
          <a:p>
            <a:pPr lvl="0"/>
            <a:r>
              <a:rPr lang="en-US" dirty="0"/>
              <a:t>Avoid using run-on sentences</a:t>
            </a:r>
          </a:p>
          <a:p>
            <a:pPr lvl="0"/>
            <a:r>
              <a:rPr lang="en-US" dirty="0"/>
              <a:t>Use proper spelling and sentence structure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7041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Capitalization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First letter of the first word in a sentence or question should be capitalized</a:t>
            </a:r>
          </a:p>
          <a:p>
            <a:pPr lvl="0"/>
            <a:r>
              <a:rPr lang="en-US" dirty="0"/>
              <a:t>Pronoun “I” should be capitalized</a:t>
            </a:r>
          </a:p>
          <a:p>
            <a:pPr lvl="0"/>
            <a:r>
              <a:rPr lang="en-US" dirty="0"/>
              <a:t>First letter of proper nouns should be capitalized</a:t>
            </a:r>
          </a:p>
          <a:p>
            <a:pPr marL="0" lvl="0" indent="0">
              <a:buNone/>
            </a:pP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6221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Punctuation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sentence can end with a period, a question mark, or an exclamation mark</a:t>
            </a:r>
          </a:p>
          <a:p>
            <a:r>
              <a:rPr lang="en-US" dirty="0"/>
              <a:t>All punctuation goes inside a closing quotation mark</a:t>
            </a:r>
          </a:p>
          <a:p>
            <a:r>
              <a:rPr lang="en-US" dirty="0"/>
              <a:t>Use commas and semicolons appropriately</a:t>
            </a:r>
          </a:p>
          <a:p>
            <a:r>
              <a:rPr lang="en-US" dirty="0"/>
              <a:t>A colon is used to introduce a series of times in the sentence or bulleted list</a:t>
            </a:r>
          </a:p>
          <a:p>
            <a:r>
              <a:rPr lang="en-US" dirty="0"/>
              <a:t>Quotation marks are used to set off direct quotes</a:t>
            </a:r>
          </a:p>
          <a:p>
            <a:r>
              <a:rPr lang="en-US" dirty="0"/>
              <a:t>Perform a spelling/grammar check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038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Writing Numbers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Spell out numbers at the beginning of a sentence</a:t>
            </a:r>
          </a:p>
          <a:p>
            <a:r>
              <a:rPr lang="en-US" dirty="0"/>
              <a:t>Hyphenate all compound numbers from 21 to 99 and all written-out fractions</a:t>
            </a:r>
          </a:p>
          <a:p>
            <a:r>
              <a:rPr lang="en-US" dirty="0"/>
              <a:t>For numbers with four or more digits, use commas</a:t>
            </a:r>
          </a:p>
          <a:p>
            <a:r>
              <a:rPr lang="en-US" dirty="0"/>
              <a:t>Do not use a decimal point or a dollar sign when writing out sums less than a dollar</a:t>
            </a:r>
          </a:p>
          <a:p>
            <a:r>
              <a:rPr lang="en-US" dirty="0"/>
              <a:t>Format of a.m. and p.m. can vary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159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Parts of a Professional Letter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Sender’s address</a:t>
            </a:r>
          </a:p>
          <a:p>
            <a:pPr lvl="0"/>
            <a:r>
              <a:rPr lang="en-US" dirty="0"/>
              <a:t>Date</a:t>
            </a:r>
          </a:p>
          <a:p>
            <a:pPr lvl="0"/>
            <a:r>
              <a:rPr lang="en-US" dirty="0"/>
              <a:t>Inside address</a:t>
            </a:r>
          </a:p>
          <a:p>
            <a:pPr lvl="0"/>
            <a:r>
              <a:rPr lang="en-US" dirty="0"/>
              <a:t>Reference line</a:t>
            </a:r>
          </a:p>
          <a:p>
            <a:pPr lvl="0"/>
            <a:r>
              <a:rPr lang="en-US" dirty="0"/>
              <a:t>Salutation</a:t>
            </a:r>
          </a:p>
          <a:p>
            <a:pPr lvl="0"/>
            <a:r>
              <a:rPr lang="en-US" dirty="0"/>
              <a:t>Subject line</a:t>
            </a:r>
          </a:p>
          <a:p>
            <a:pPr lvl="0"/>
            <a:r>
              <a:rPr lang="en-US" dirty="0"/>
              <a:t>Body of the letter</a:t>
            </a:r>
          </a:p>
          <a:p>
            <a:pPr lvl="0"/>
            <a:r>
              <a:rPr lang="en-US" dirty="0"/>
              <a:t>Closing</a:t>
            </a:r>
          </a:p>
          <a:p>
            <a:pPr lvl="0"/>
            <a:r>
              <a:rPr lang="en-US" dirty="0"/>
              <a:t>Signature block</a:t>
            </a:r>
          </a:p>
          <a:p>
            <a:pPr lvl="0"/>
            <a:r>
              <a:rPr lang="en-US" dirty="0"/>
              <a:t>End notations</a:t>
            </a:r>
          </a:p>
          <a:p>
            <a:pPr lvl="0"/>
            <a:r>
              <a:rPr lang="en-US" dirty="0"/>
              <a:t>Continuation pages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 </a:t>
            </a:r>
            <a:fld id="{E234264E-8860-42A2-83C5-41782AA54ED9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67495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_Blue Diagonal">
  <a:themeElements>
    <a:clrScheme name="2_Blue Diagonal 1">
      <a:dk1>
        <a:srgbClr val="000000"/>
      </a:dk1>
      <a:lt1>
        <a:srgbClr val="FFFFFF"/>
      </a:lt1>
      <a:dk2>
        <a:srgbClr val="0066FF"/>
      </a:dk2>
      <a:lt2>
        <a:srgbClr val="FFFF00"/>
      </a:lt2>
      <a:accent1>
        <a:srgbClr val="00CCCC"/>
      </a:accent1>
      <a:accent2>
        <a:srgbClr val="FF33CC"/>
      </a:accent2>
      <a:accent3>
        <a:srgbClr val="AAB8FF"/>
      </a:accent3>
      <a:accent4>
        <a:srgbClr val="DADADA"/>
      </a:accent4>
      <a:accent5>
        <a:srgbClr val="AAE2E2"/>
      </a:accent5>
      <a:accent6>
        <a:srgbClr val="E72DB9"/>
      </a:accent6>
      <a:hlink>
        <a:srgbClr val="FF4568"/>
      </a:hlink>
      <a:folHlink>
        <a:srgbClr val="CCECFF"/>
      </a:folHlink>
    </a:clrScheme>
    <a:fontScheme name="2_Blue Diagonal">
      <a:majorFont>
        <a:latin typeface="ArialMT"/>
        <a:ea typeface="ＭＳ Ｐゴシック"/>
        <a:cs typeface=""/>
      </a:majorFont>
      <a:minorFont>
        <a:latin typeface="ArialMT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Blue Diagonal 1">
        <a:dk1>
          <a:srgbClr val="000000"/>
        </a:dk1>
        <a:lt1>
          <a:srgbClr val="FFFFFF"/>
        </a:lt1>
        <a:dk2>
          <a:srgbClr val="0066FF"/>
        </a:dk2>
        <a:lt2>
          <a:srgbClr val="FFFF00"/>
        </a:lt2>
        <a:accent1>
          <a:srgbClr val="00CCCC"/>
        </a:accent1>
        <a:accent2>
          <a:srgbClr val="FF33CC"/>
        </a:accent2>
        <a:accent3>
          <a:srgbClr val="AAB8FF"/>
        </a:accent3>
        <a:accent4>
          <a:srgbClr val="DADADA"/>
        </a:accent4>
        <a:accent5>
          <a:srgbClr val="AAE2E2"/>
        </a:accent5>
        <a:accent6>
          <a:srgbClr val="E72DB9"/>
        </a:accent6>
        <a:hlink>
          <a:srgbClr val="FF4568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Blue Diagonal 2">
        <a:dk1>
          <a:srgbClr val="000000"/>
        </a:dk1>
        <a:lt1>
          <a:srgbClr val="9999FF"/>
        </a:lt1>
        <a:dk2>
          <a:srgbClr val="6600FF"/>
        </a:dk2>
        <a:lt2>
          <a:srgbClr val="FFFFFF"/>
        </a:lt2>
        <a:accent1>
          <a:srgbClr val="CCCCFF"/>
        </a:accent1>
        <a:accent2>
          <a:srgbClr val="FF99FF"/>
        </a:accent2>
        <a:accent3>
          <a:srgbClr val="CACAFF"/>
        </a:accent3>
        <a:accent4>
          <a:srgbClr val="000000"/>
        </a:accent4>
        <a:accent5>
          <a:srgbClr val="E2E2FF"/>
        </a:accent5>
        <a:accent6>
          <a:srgbClr val="E78AE7"/>
        </a:accent6>
        <a:hlink>
          <a:srgbClr val="00CC66"/>
        </a:hlink>
        <a:folHlink>
          <a:srgbClr val="CCE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ue Diagonal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DDDDDD"/>
        </a:accent1>
        <a:accent2>
          <a:srgbClr val="B2B2B2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1A1A1"/>
        </a:accent6>
        <a:hlink>
          <a:srgbClr val="4D4D4D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Blue Diagonal 4">
        <a:dk1>
          <a:srgbClr val="000000"/>
        </a:dk1>
        <a:lt1>
          <a:srgbClr val="FFFFFF"/>
        </a:lt1>
        <a:dk2>
          <a:srgbClr val="990066"/>
        </a:dk2>
        <a:lt2>
          <a:srgbClr val="FFFF00"/>
        </a:lt2>
        <a:accent1>
          <a:srgbClr val="996633"/>
        </a:accent1>
        <a:accent2>
          <a:srgbClr val="CC6600"/>
        </a:accent2>
        <a:accent3>
          <a:srgbClr val="CAAAB8"/>
        </a:accent3>
        <a:accent4>
          <a:srgbClr val="DADADA"/>
        </a:accent4>
        <a:accent5>
          <a:srgbClr val="CAB8AD"/>
        </a:accent5>
        <a:accent6>
          <a:srgbClr val="B95C00"/>
        </a:accent6>
        <a:hlink>
          <a:srgbClr val="999933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EMS Templateppt</Template>
  <TotalTime>6001</TotalTime>
  <Words>1548</Words>
  <Application>Microsoft Office PowerPoint</Application>
  <PresentationFormat>On-screen Show (4:3)</PresentationFormat>
  <Paragraphs>212</Paragraphs>
  <Slides>21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2" baseType="lpstr">
      <vt:lpstr>2_Blue Diagonal</vt:lpstr>
      <vt:lpstr>PowerPoint Presentation</vt:lpstr>
      <vt:lpstr>Learning Objectives Lesson 7.1: Written Communication (Slide 1 of 2)</vt:lpstr>
      <vt:lpstr>PowerPoint Presentation</vt:lpstr>
      <vt:lpstr>Parts of Speech</vt:lpstr>
      <vt:lpstr>Appropriate Use of Words</vt:lpstr>
      <vt:lpstr>Capitalization</vt:lpstr>
      <vt:lpstr>Punctuation</vt:lpstr>
      <vt:lpstr>Writing Numbers</vt:lpstr>
      <vt:lpstr>Parts of a Professional Letter</vt:lpstr>
      <vt:lpstr>Business Letter Formats </vt:lpstr>
      <vt:lpstr>Templates</vt:lpstr>
      <vt:lpstr>Memorandums</vt:lpstr>
      <vt:lpstr>Professional Emails</vt:lpstr>
      <vt:lpstr>Faxed Communication</vt:lpstr>
      <vt:lpstr>Addressing Envelopes</vt:lpstr>
      <vt:lpstr>Folding Documents</vt:lpstr>
      <vt:lpstr>Postage</vt:lpstr>
      <vt:lpstr>Private Delivery Services</vt:lpstr>
      <vt:lpstr>Incoming Mail</vt:lpstr>
      <vt:lpstr>Closing Comments </vt:lpstr>
      <vt:lpstr>Questions?</vt:lpstr>
    </vt:vector>
  </TitlesOfParts>
  <Company>REED Elsevier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Chapter 7 Body Systems</dc:title>
  <dc:creator>Linda Honeycutt</dc:creator>
  <cp:lastModifiedBy>Jori</cp:lastModifiedBy>
  <cp:revision>647</cp:revision>
  <dcterms:created xsi:type="dcterms:W3CDTF">2005-01-16T17:28:53Z</dcterms:created>
  <dcterms:modified xsi:type="dcterms:W3CDTF">2019-07-19T18:29:23Z</dcterms:modified>
</cp:coreProperties>
</file>