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Lst>
  <p:notesMasterIdLst>
    <p:notesMasterId r:id="rId69"/>
  </p:notesMasterIdLst>
  <p:sldIdLst>
    <p:sldId id="316" r:id="rId2"/>
    <p:sldId id="548" r:id="rId3"/>
    <p:sldId id="639" r:id="rId4"/>
    <p:sldId id="549" r:id="rId5"/>
    <p:sldId id="550" r:id="rId6"/>
    <p:sldId id="551" r:id="rId7"/>
    <p:sldId id="554" r:id="rId8"/>
    <p:sldId id="613" r:id="rId9"/>
    <p:sldId id="612" r:id="rId10"/>
    <p:sldId id="555" r:id="rId11"/>
    <p:sldId id="614" r:id="rId12"/>
    <p:sldId id="556" r:id="rId13"/>
    <p:sldId id="557" r:id="rId14"/>
    <p:sldId id="559" r:id="rId15"/>
    <p:sldId id="560" r:id="rId16"/>
    <p:sldId id="562" r:id="rId17"/>
    <p:sldId id="564" r:id="rId18"/>
    <p:sldId id="565" r:id="rId19"/>
    <p:sldId id="566" r:id="rId20"/>
    <p:sldId id="615" r:id="rId21"/>
    <p:sldId id="567" r:id="rId22"/>
    <p:sldId id="571" r:id="rId23"/>
    <p:sldId id="572" r:id="rId24"/>
    <p:sldId id="573" r:id="rId25"/>
    <p:sldId id="574" r:id="rId26"/>
    <p:sldId id="575" r:id="rId27"/>
    <p:sldId id="577" r:id="rId28"/>
    <p:sldId id="578" r:id="rId29"/>
    <p:sldId id="579" r:id="rId30"/>
    <p:sldId id="581" r:id="rId31"/>
    <p:sldId id="582" r:id="rId32"/>
    <p:sldId id="583" r:id="rId33"/>
    <p:sldId id="584" r:id="rId34"/>
    <p:sldId id="585" r:id="rId35"/>
    <p:sldId id="616" r:id="rId36"/>
    <p:sldId id="645" r:id="rId37"/>
    <p:sldId id="646" r:id="rId38"/>
    <p:sldId id="586" r:id="rId39"/>
    <p:sldId id="587" r:id="rId40"/>
    <p:sldId id="588" r:id="rId41"/>
    <p:sldId id="589" r:id="rId42"/>
    <p:sldId id="591" r:id="rId43"/>
    <p:sldId id="592" r:id="rId44"/>
    <p:sldId id="593" r:id="rId45"/>
    <p:sldId id="594" r:id="rId46"/>
    <p:sldId id="595" r:id="rId47"/>
    <p:sldId id="597" r:id="rId48"/>
    <p:sldId id="598" r:id="rId49"/>
    <p:sldId id="599" r:id="rId50"/>
    <p:sldId id="600" r:id="rId51"/>
    <p:sldId id="601" r:id="rId52"/>
    <p:sldId id="602" r:id="rId53"/>
    <p:sldId id="617" r:id="rId54"/>
    <p:sldId id="619" r:id="rId55"/>
    <p:sldId id="641" r:id="rId56"/>
    <p:sldId id="642" r:id="rId57"/>
    <p:sldId id="643" r:id="rId58"/>
    <p:sldId id="627" r:id="rId59"/>
    <p:sldId id="644" r:id="rId60"/>
    <p:sldId id="628" r:id="rId61"/>
    <p:sldId id="630" r:id="rId62"/>
    <p:sldId id="631" r:id="rId63"/>
    <p:sldId id="632" r:id="rId64"/>
    <p:sldId id="635" r:id="rId65"/>
    <p:sldId id="608" r:id="rId66"/>
    <p:sldId id="609" r:id="rId67"/>
    <p:sldId id="453" r:id="rId68"/>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 xmlns:p15="http://schemas.microsoft.com/office/powerpoint/2012/main">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7"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01" autoAdjust="0"/>
    <p:restoredTop sz="89222" autoAdjust="0"/>
  </p:normalViewPr>
  <p:slideViewPr>
    <p:cSldViewPr snapToGrid="0">
      <p:cViewPr varScale="1">
        <p:scale>
          <a:sx n="75" d="100"/>
          <a:sy n="75" d="100"/>
        </p:scale>
        <p:origin x="-1854" y="-84"/>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8" d="100"/>
        <a:sy n="68" d="100"/>
      </p:scale>
      <p:origin x="0" y="3522"/>
    </p:cViewPr>
  </p:sorterViewPr>
  <p:notesViewPr>
    <p:cSldViewPr snapToGrid="0">
      <p:cViewPr varScale="1">
        <p:scale>
          <a:sx n="64" d="100"/>
          <a:sy n="64" d="100"/>
        </p:scale>
        <p:origin x="-3330"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a:ex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a:ex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a:ex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14093169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Each has their advantages and disadvantages,</a:t>
            </a:r>
            <a:r>
              <a:rPr lang="en-US" sz="1200" kern="1200" baseline="0" dirty="0">
                <a:solidFill>
                  <a:schemeClr val="tx1"/>
                </a:solidFill>
                <a:effectLst/>
                <a:latin typeface="Arial" charset="0"/>
                <a:ea typeface="ＭＳ Ｐゴシック" charset="0"/>
                <a:cs typeface="ＭＳ Ｐゴシック" charset="0"/>
              </a:rPr>
              <a:t> and the provider’s office should weigh the benefits and choose the method that best suits the provider and the staff.</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18353339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You can print a hard copy of the next day’s appointments before leaving each evening so that mornings go more smoothly.</a:t>
            </a:r>
          </a:p>
          <a:p>
            <a:r>
              <a:rPr lang="en-US" sz="1200" kern="1200" dirty="0">
                <a:solidFill>
                  <a:schemeClr val="tx1"/>
                </a:solidFill>
                <a:effectLst/>
                <a:latin typeface="Arial" charset="0"/>
                <a:ea typeface="ＭＳ Ｐゴシック" charset="0"/>
                <a:cs typeface="ＭＳ Ｐゴシック" charset="0"/>
              </a:rPr>
              <a:t>Some offices keep an appointment book as a backup to the computer system.</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9169799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Figure 9.3 shows color-coded</a:t>
            </a:r>
            <a:r>
              <a:rPr lang="en-US" sz="1200" kern="1200" baseline="0" dirty="0">
                <a:solidFill>
                  <a:schemeClr val="tx1"/>
                </a:solidFill>
                <a:effectLst/>
                <a:latin typeface="Arial" charset="0"/>
                <a:ea typeface="ＭＳ Ｐゴシック" charset="0"/>
                <a:cs typeface="ＭＳ Ｐゴシック" charset="0"/>
              </a:rPr>
              <a:t> appointment book pages.</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If color-coded by day of the week, it is easier for the medical assistant to quickly flip to certain days.</a:t>
            </a:r>
          </a:p>
          <a:p>
            <a:r>
              <a:rPr lang="en-US" sz="1200" kern="1200" dirty="0">
                <a:solidFill>
                  <a:schemeClr val="tx1"/>
                </a:solidFill>
                <a:effectLst/>
                <a:latin typeface="Arial" charset="0"/>
                <a:ea typeface="ＭＳ Ｐゴシック" charset="0"/>
                <a:cs typeface="ＭＳ Ｐゴシック" charset="0"/>
              </a:rPr>
              <a:t>Multiple columns can correspond to the doctors in a group practice so that time can be divided according to their preferences.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23160638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system will protect confidentiality by only showing available times, not patient names.</a:t>
            </a:r>
          </a:p>
          <a:p>
            <a:r>
              <a:rPr lang="en-US" sz="1200" kern="1200" dirty="0">
                <a:solidFill>
                  <a:schemeClr val="tx1"/>
                </a:solidFill>
                <a:effectLst/>
                <a:latin typeface="Arial" charset="0"/>
                <a:ea typeface="ＭＳ Ｐゴシック" charset="0"/>
                <a:cs typeface="ＭＳ Ｐゴシック" charset="0"/>
              </a:rPr>
              <a:t>These systems reduce wait time for patients who do not care to wait on hold.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124953561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Some appointment books include the reason for visit, but that isn’t necessary if you reference the time needed for the appointment and block off the appropriate amount of time. </a:t>
            </a:r>
          </a:p>
          <a:p>
            <a:r>
              <a:rPr lang="en-US" sz="1200" kern="1200" dirty="0">
                <a:solidFill>
                  <a:schemeClr val="tx1"/>
                </a:solidFill>
                <a:effectLst/>
                <a:latin typeface="Arial" charset="0"/>
                <a:ea typeface="ＭＳ Ｐゴシック" charset="0"/>
                <a:cs typeface="ＭＳ Ｐゴシック" charset="0"/>
              </a:rPr>
              <a:t>Most computerized</a:t>
            </a:r>
            <a:r>
              <a:rPr lang="en-US" sz="1200" kern="1200" baseline="0" dirty="0">
                <a:solidFill>
                  <a:schemeClr val="tx1"/>
                </a:solidFill>
                <a:effectLst/>
                <a:latin typeface="Arial" charset="0"/>
                <a:ea typeface="ＭＳ Ｐゴシック" charset="0"/>
                <a:cs typeface="ＭＳ Ｐゴシック" charset="0"/>
              </a:rPr>
              <a:t> scheduling systems will allow the user to indicate whether the patient has checked in, cancelled, or missed his or her scheduled appointment.</a:t>
            </a:r>
          </a:p>
          <a:p>
            <a:r>
              <a:rPr lang="en-US" sz="1200" kern="1200" baseline="0" dirty="0">
                <a:solidFill>
                  <a:schemeClr val="tx1"/>
                </a:solidFill>
                <a:effectLst/>
                <a:latin typeface="Arial" charset="0"/>
                <a:ea typeface="ＭＳ Ｐゴシック" charset="0"/>
                <a:cs typeface="ＭＳ Ｐゴシック" charset="0"/>
              </a:rPr>
              <a:t>When a patient misses or cancels an appointment, it should be documented in the electronic patient record for legal purposes.</a:t>
            </a:r>
          </a:p>
          <a:p>
            <a:r>
              <a:rPr lang="en-US" sz="1200" kern="1200" baseline="0" dirty="0">
                <a:solidFill>
                  <a:schemeClr val="tx1"/>
                </a:solidFill>
                <a:effectLst/>
                <a:latin typeface="Arial" charset="0"/>
                <a:ea typeface="ＭＳ Ｐゴシック" charset="0"/>
                <a:cs typeface="ＭＳ Ｐゴシック" charset="0"/>
              </a:rPr>
              <a:t>Because progress notes are dated, a copy of the medical record shows all pertinent information about the patient’s adherence to the provider’s orders, including the appointments with the provider.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40362226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following information presents several methods of appointment scheduling.</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38397815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The scheduler must develop the skills to accurately assess how long each visit will take in order to efficiently set appointments.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132277443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 benefit is that one person’s late arrival doesn’t disrupt the whole schedule.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403212416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allows</a:t>
            </a:r>
            <a:r>
              <a:rPr lang="en-US" baseline="0" dirty="0"/>
              <a:t> time for urgent or walk-in patients to be seen.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3890540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It is not considered double-booking if a patient comes to the office to receive a treatment by someone other than the provider, such as a patient receiving physical therapy or an anti-allergy injection.</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31056079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179322244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is another name for open office hours? </a:t>
            </a:r>
            <a:r>
              <a:rPr lang="en-US" sz="1200" i="1" kern="1200" dirty="0">
                <a:solidFill>
                  <a:schemeClr val="tx1"/>
                </a:solidFill>
                <a:effectLst/>
                <a:latin typeface="Arial" charset="0"/>
                <a:ea typeface="ＭＳ Ｐゴシック" charset="0"/>
                <a:cs typeface="ＭＳ Ｐゴシック" charset="0"/>
              </a:rPr>
              <a:t>(Tidal wave scheduling)</a:t>
            </a:r>
            <a:endParaRPr lang="en-US" sz="1200" kern="1200" dirty="0">
              <a:solidFill>
                <a:schemeClr val="tx1"/>
              </a:solidFill>
              <a:effectLst/>
              <a:latin typeface="Arial" charset="0"/>
              <a:ea typeface="ＭＳ Ｐゴシック" charset="0"/>
              <a:cs typeface="ＭＳ Ｐゴシック" charset="0"/>
            </a:endParaRPr>
          </a:p>
          <a:p>
            <a:pPr lvl="0"/>
            <a:r>
              <a:rPr lang="en-US" sz="1200" kern="1200" dirty="0">
                <a:solidFill>
                  <a:schemeClr val="tx1"/>
                </a:solidFill>
                <a:effectLst/>
                <a:latin typeface="Arial" charset="0"/>
                <a:ea typeface="ＭＳ Ｐゴシック" charset="0"/>
                <a:cs typeface="ＭＳ Ｐゴシック" charset="0"/>
              </a:rPr>
              <a:t>Some allow online or telephone check-ins so that patients can be notified when it is nearly their turn.</a:t>
            </a:r>
          </a:p>
          <a:p>
            <a:r>
              <a:rPr lang="en-US" sz="1200" kern="1200" dirty="0">
                <a:solidFill>
                  <a:schemeClr val="tx1"/>
                </a:solidFill>
                <a:effectLst/>
                <a:latin typeface="Arial" charset="0"/>
                <a:ea typeface="ＭＳ Ｐゴシック" charset="0"/>
                <a:cs typeface="ＭＳ Ｐゴシック" charset="0"/>
              </a:rPr>
              <a:t>More common in rural areas.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10091332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Example: An internist might reserve all morning appointments for complete physical examinations, or a pediatrician might keep that time for well-baby visits.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16636970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Often the manner in which the booking is made makes more of an impact than the convenience of the appointment time.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7510407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Having patients’ cell phone numbers makes it easy to contact them quickly.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185118329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provider may want you to give general instructions to patients with specific complaints.  </a:t>
            </a:r>
          </a:p>
          <a:p>
            <a:r>
              <a:rPr lang="en-US" sz="1200" kern="1200" dirty="0">
                <a:solidFill>
                  <a:schemeClr val="tx1"/>
                </a:solidFill>
                <a:effectLst/>
                <a:latin typeface="Arial" charset="0"/>
                <a:ea typeface="ＭＳ Ｐゴシック" charset="0"/>
                <a:cs typeface="ＭＳ Ｐゴシック" charset="0"/>
              </a:rPr>
              <a:t>Some offices get enough information to start a medical record for the patient before the office visit, but others wait until the patient arrives.</a:t>
            </a:r>
          </a:p>
          <a:p>
            <a:r>
              <a:rPr lang="en-US" sz="1200" kern="1200" dirty="0">
                <a:solidFill>
                  <a:schemeClr val="tx1"/>
                </a:solidFill>
                <a:effectLst/>
                <a:latin typeface="Arial" charset="0"/>
                <a:ea typeface="ＭＳ Ｐゴシック" charset="0"/>
                <a:cs typeface="ＭＳ Ｐゴシック" charset="0"/>
              </a:rPr>
              <a:t>Procedure 9.2</a:t>
            </a:r>
            <a:r>
              <a:rPr lang="en-US" sz="1200" kern="1200" baseline="0" dirty="0">
                <a:solidFill>
                  <a:schemeClr val="tx1"/>
                </a:solidFill>
                <a:effectLst/>
                <a:latin typeface="Arial" charset="0"/>
                <a:ea typeface="ＭＳ Ｐゴシック" charset="0"/>
                <a:cs typeface="ＭＳ Ｐゴシック" charset="0"/>
              </a:rPr>
              <a:t> </a:t>
            </a:r>
            <a:r>
              <a:rPr lang="en-US" sz="1200" kern="1200" dirty="0">
                <a:solidFill>
                  <a:schemeClr val="tx1"/>
                </a:solidFill>
                <a:effectLst/>
                <a:latin typeface="Arial" charset="0"/>
                <a:ea typeface="ＭＳ Ｐゴシック" charset="0"/>
                <a:cs typeface="ＭＳ Ｐゴシック" charset="0"/>
              </a:rPr>
              <a:t>describes</a:t>
            </a:r>
            <a:r>
              <a:rPr lang="en-US" sz="1200" kern="1200" baseline="0" dirty="0">
                <a:solidFill>
                  <a:schemeClr val="tx1"/>
                </a:solidFill>
                <a:effectLst/>
                <a:latin typeface="Arial" charset="0"/>
                <a:ea typeface="ＭＳ Ｐゴシック" charset="0"/>
                <a:cs typeface="ＭＳ Ｐゴシック" charset="0"/>
              </a:rPr>
              <a:t> how to schedule appointments for new patients.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6755871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You should expect the patient to have concerns about the amount of the first bill and should be sure to address this issue before the appointment to avoid misunderstandings.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25</a:t>
            </a:fld>
            <a:endParaRPr lang="en-US" dirty="0"/>
          </a:p>
        </p:txBody>
      </p:sp>
    </p:spTree>
    <p:extLst>
      <p:ext uri="{BB962C8B-B14F-4D97-AF65-F5344CB8AC3E}">
        <p14:creationId xmlns:p14="http://schemas.microsoft.com/office/powerpoint/2010/main" val="128662927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What should be included in new patient information packets? </a:t>
            </a:r>
            <a:r>
              <a:rPr lang="en-US" sz="1200" i="1" kern="1200" dirty="0">
                <a:solidFill>
                  <a:schemeClr val="tx1"/>
                </a:solidFill>
                <a:effectLst/>
                <a:latin typeface="Arial" charset="0"/>
                <a:ea typeface="ＭＳ Ｐゴシック" charset="0"/>
                <a:cs typeface="ＭＳ Ｐゴシック" charset="0"/>
              </a:rPr>
              <a:t>(Information packets should inform the patient about the nature of the practice, introduce the medical staff, and explain appointment policies and financial arrangements. Also, it should include the Notice of Privacy Practices [NPP].)</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a:solidFill>
                  <a:schemeClr val="tx1"/>
                </a:solidFill>
                <a:effectLst/>
                <a:latin typeface="Arial" charset="0"/>
                <a:ea typeface="ＭＳ Ｐゴシック" charset="0"/>
                <a:cs typeface="ＭＳ Ｐゴシック" charset="0"/>
              </a:rPr>
              <a:t>Procedure 9.3 describes how to coach patients regarding office policies.</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a:solidFill>
                  <a:schemeClr val="tx1"/>
                </a:solidFill>
                <a:effectLst/>
                <a:latin typeface="Arial" charset="0"/>
                <a:ea typeface="ＭＳ Ｐゴシック" charset="0"/>
              </a:rPr>
              <a:t>Often, the medical assistant will need to conduct </a:t>
            </a:r>
            <a:r>
              <a:rPr lang="en-US" sz="1200" i="0" kern="1200" baseline="0" dirty="0">
                <a:solidFill>
                  <a:schemeClr val="tx1"/>
                </a:solidFill>
                <a:effectLst/>
                <a:latin typeface="Arial" charset="0"/>
                <a:ea typeface="ＭＳ Ｐゴシック" charset="0"/>
              </a:rPr>
              <a:t>preauthorization</a:t>
            </a:r>
            <a:r>
              <a:rPr lang="en-US" sz="1200" kern="1200" baseline="0" dirty="0">
                <a:solidFill>
                  <a:schemeClr val="tx1"/>
                </a:solidFill>
                <a:effectLst/>
                <a:latin typeface="Arial" charset="0"/>
                <a:ea typeface="ＭＳ Ｐゴシック" charset="0"/>
              </a:rPr>
              <a:t> or </a:t>
            </a:r>
            <a:r>
              <a:rPr lang="en-US" sz="1200" i="1" kern="1200" baseline="0" dirty="0">
                <a:solidFill>
                  <a:schemeClr val="tx1"/>
                </a:solidFill>
                <a:effectLst/>
                <a:latin typeface="Arial" charset="0"/>
                <a:ea typeface="ＭＳ Ｐゴシック" charset="0"/>
              </a:rPr>
              <a:t>precertification</a:t>
            </a:r>
            <a:r>
              <a:rPr lang="en-US" sz="1200" kern="1200" baseline="0" dirty="0">
                <a:solidFill>
                  <a:schemeClr val="tx1"/>
                </a:solidFill>
                <a:effectLst/>
                <a:latin typeface="Arial" charset="0"/>
                <a:ea typeface="ＭＳ Ｐゴシック" charset="0"/>
              </a:rPr>
              <a:t> to determine whether a patient is eligible for treatment or for certain procedures.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26</a:t>
            </a:fld>
            <a:endParaRPr lang="en-US" dirty="0"/>
          </a:p>
        </p:txBody>
      </p:sp>
    </p:spTree>
    <p:extLst>
      <p:ext uri="{BB962C8B-B14F-4D97-AF65-F5344CB8AC3E}">
        <p14:creationId xmlns:p14="http://schemas.microsoft.com/office/powerpoint/2010/main" val="45399819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Always give patients an appointment card, and remember to smile! </a:t>
            </a:r>
          </a:p>
          <a:p>
            <a:r>
              <a:rPr lang="en-US" sz="1200" kern="1200" dirty="0">
                <a:solidFill>
                  <a:schemeClr val="tx1"/>
                </a:solidFill>
                <a:effectLst/>
                <a:latin typeface="Arial" charset="0"/>
                <a:ea typeface="ＭＳ Ｐゴシック" charset="0"/>
                <a:cs typeface="ＭＳ Ｐゴシック" charset="0"/>
              </a:rPr>
              <a:t>Procedure 9.4 describes how to schedule appointments for established patients.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27</a:t>
            </a:fld>
            <a:endParaRPr lang="en-US" dirty="0"/>
          </a:p>
        </p:txBody>
      </p:sp>
    </p:spTree>
    <p:extLst>
      <p:ext uri="{BB962C8B-B14F-4D97-AF65-F5344CB8AC3E}">
        <p14:creationId xmlns:p14="http://schemas.microsoft.com/office/powerpoint/2010/main" val="308608945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If the office has recently moved, be sure to offer directions and parking information to established patients.</a:t>
            </a:r>
          </a:p>
          <a:p>
            <a:r>
              <a:rPr lang="en-US" sz="1200" kern="1200" dirty="0">
                <a:solidFill>
                  <a:schemeClr val="tx1"/>
                </a:solidFill>
                <a:effectLst/>
                <a:latin typeface="Arial" charset="0"/>
                <a:ea typeface="ＭＳ Ｐゴシック" charset="0"/>
                <a:cs typeface="ＭＳ Ｐゴシック" charset="0"/>
              </a:rPr>
              <a:t>What sort of information should be rechecked with established patients? </a:t>
            </a:r>
            <a:r>
              <a:rPr lang="en-US" sz="1200" i="1" kern="1200" dirty="0">
                <a:solidFill>
                  <a:schemeClr val="tx1"/>
                </a:solidFill>
                <a:effectLst/>
                <a:latin typeface="Arial" charset="0"/>
                <a:ea typeface="ＭＳ Ｐゴシック" charset="0"/>
                <a:cs typeface="ＭＳ Ｐゴシック" charset="0"/>
              </a:rPr>
              <a:t>(Address, phone numbers, insurance company or benefits, e-mail address)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28</a:t>
            </a:fld>
            <a:endParaRPr lang="en-US" dirty="0"/>
          </a:p>
        </p:txBody>
      </p:sp>
    </p:spTree>
    <p:extLst>
      <p:ext uri="{BB962C8B-B14F-4D97-AF65-F5344CB8AC3E}">
        <p14:creationId xmlns:p14="http://schemas.microsoft.com/office/powerpoint/2010/main" val="128264948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Remember to consider driving time when arranging certain</a:t>
            </a:r>
            <a:r>
              <a:rPr lang="en-US" sz="1200" kern="1200" baseline="0" dirty="0">
                <a:solidFill>
                  <a:schemeClr val="tx1"/>
                </a:solidFill>
                <a:effectLst/>
                <a:latin typeface="Arial" charset="0"/>
                <a:ea typeface="ＭＳ Ｐゴシック" charset="0"/>
                <a:cs typeface="ＭＳ Ｐゴシック" charset="0"/>
              </a:rPr>
              <a:t> </a:t>
            </a:r>
            <a:r>
              <a:rPr lang="en-US" sz="1200" kern="1200" dirty="0">
                <a:solidFill>
                  <a:schemeClr val="tx1"/>
                </a:solidFill>
                <a:effectLst/>
                <a:latin typeface="Arial" charset="0"/>
                <a:ea typeface="ＭＳ Ｐゴシック" charset="0"/>
                <a:cs typeface="ＭＳ Ｐゴシック" charset="0"/>
              </a:rPr>
              <a:t>types of appointments.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29</a:t>
            </a:fld>
            <a:endParaRPr lang="en-US" dirty="0"/>
          </a:p>
        </p:txBody>
      </p:sp>
    </p:spTree>
    <p:extLst>
      <p:ext uri="{BB962C8B-B14F-4D97-AF65-F5344CB8AC3E}">
        <p14:creationId xmlns:p14="http://schemas.microsoft.com/office/powerpoint/2010/main" val="21515394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3</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340228501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Most surgical departments and centers have a surgical secretary who makes these arrangements.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30</a:t>
            </a:fld>
            <a:endParaRPr lang="en-US" dirty="0"/>
          </a:p>
        </p:txBody>
      </p:sp>
    </p:spTree>
    <p:extLst>
      <p:ext uri="{BB962C8B-B14F-4D97-AF65-F5344CB8AC3E}">
        <p14:creationId xmlns:p14="http://schemas.microsoft.com/office/powerpoint/2010/main" val="133017200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Some offices make a reminder call to the patient or send a reminder e-mail message.</a:t>
            </a:r>
          </a:p>
          <a:p>
            <a:pPr marL="171450" marR="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Procedure 9.5 </a:t>
            </a:r>
            <a:r>
              <a:rPr lang="en-US" sz="1200" kern="1200" baseline="0" dirty="0">
                <a:solidFill>
                  <a:schemeClr val="tx1"/>
                </a:solidFill>
                <a:effectLst/>
                <a:latin typeface="Arial" charset="0"/>
                <a:ea typeface="ＭＳ Ｐゴシック" charset="0"/>
                <a:cs typeface="ＭＳ Ｐゴシック" charset="0"/>
              </a:rPr>
              <a:t>describes how to schedule a patient procedure.</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31</a:t>
            </a:fld>
            <a:endParaRPr lang="en-US" dirty="0"/>
          </a:p>
        </p:txBody>
      </p:sp>
    </p:spTree>
    <p:extLst>
      <p:ext uri="{BB962C8B-B14F-4D97-AF65-F5344CB8AC3E}">
        <p14:creationId xmlns:p14="http://schemas.microsoft.com/office/powerpoint/2010/main" val="364771683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Why is outpatient testing so common? </a:t>
            </a:r>
            <a:r>
              <a:rPr lang="en-US" sz="1200" i="1" kern="1200" dirty="0">
                <a:solidFill>
                  <a:schemeClr val="tx1"/>
                </a:solidFill>
                <a:effectLst/>
                <a:latin typeface="Arial" charset="0"/>
                <a:ea typeface="ＭＳ Ｐゴシック" charset="0"/>
                <a:cs typeface="ＭＳ Ｐゴシック" charset="0"/>
              </a:rPr>
              <a:t>(Most medical offices do not have extensive x-ray or laboratory equipment on site.)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32</a:t>
            </a:fld>
            <a:endParaRPr lang="en-US" dirty="0"/>
          </a:p>
        </p:txBody>
      </p:sp>
    </p:spTree>
    <p:extLst>
      <p:ext uri="{BB962C8B-B14F-4D97-AF65-F5344CB8AC3E}">
        <p14:creationId xmlns:p14="http://schemas.microsoft.com/office/powerpoint/2010/main" val="363753586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Scheduling inpatient admissions or surgical procedures is similar to outpatient testing, but the medical assistant coordinates with a hospital instead of an outside testing facility.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33</a:t>
            </a:fld>
            <a:endParaRPr lang="en-US" dirty="0"/>
          </a:p>
        </p:txBody>
      </p:sp>
    </p:spTree>
    <p:extLst>
      <p:ext uri="{BB962C8B-B14F-4D97-AF65-F5344CB8AC3E}">
        <p14:creationId xmlns:p14="http://schemas.microsoft.com/office/powerpoint/2010/main" val="278066920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Most providers</a:t>
            </a:r>
            <a:r>
              <a:rPr lang="en-US" sz="1200" kern="1200" baseline="0" dirty="0">
                <a:solidFill>
                  <a:schemeClr val="tx1"/>
                </a:solidFill>
                <a:effectLst/>
                <a:latin typeface="Arial" charset="0"/>
                <a:ea typeface="ＭＳ Ｐゴシック" charset="0"/>
                <a:cs typeface="ＭＳ Ｐゴシック" charset="0"/>
              </a:rPr>
              <a:t> </a:t>
            </a:r>
            <a:r>
              <a:rPr lang="en-US" sz="1200" kern="1200" dirty="0">
                <a:solidFill>
                  <a:schemeClr val="tx1"/>
                </a:solidFill>
                <a:effectLst/>
                <a:latin typeface="Arial" charset="0"/>
                <a:ea typeface="ＭＳ Ｐゴシック" charset="0"/>
                <a:cs typeface="ＭＳ Ｐゴシック" charset="0"/>
              </a:rPr>
              <a:t>do not make house calls because it is inconvenient, but sometimes it may be necessary.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34</a:t>
            </a:fld>
            <a:endParaRPr lang="en-US" dirty="0"/>
          </a:p>
        </p:txBody>
      </p:sp>
    </p:spTree>
    <p:extLst>
      <p:ext uri="{BB962C8B-B14F-4D97-AF65-F5344CB8AC3E}">
        <p14:creationId xmlns:p14="http://schemas.microsoft.com/office/powerpoint/2010/main" val="281378268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Pharmaceutical</a:t>
            </a:r>
            <a:r>
              <a:rPr lang="en-US" sz="1200" kern="1200" baseline="0" dirty="0">
                <a:solidFill>
                  <a:schemeClr val="tx1"/>
                </a:solidFill>
                <a:effectLst/>
                <a:latin typeface="Arial" charset="0"/>
                <a:ea typeface="ＭＳ Ｐゴシック" charset="0"/>
                <a:cs typeface="ＭＳ Ｐゴシック" charset="0"/>
              </a:rPr>
              <a:t> representatives will often times bring samples of medications.</a:t>
            </a:r>
          </a:p>
          <a:p>
            <a:r>
              <a:rPr lang="en-US" sz="1200" kern="1200" baseline="0" dirty="0">
                <a:solidFill>
                  <a:schemeClr val="tx1"/>
                </a:solidFill>
                <a:effectLst/>
                <a:latin typeface="Arial" charset="0"/>
                <a:ea typeface="ＭＳ Ｐゴシック" charset="0"/>
                <a:cs typeface="ＭＳ Ｐゴシック" charset="0"/>
              </a:rPr>
              <a:t>The pharmaceutical representative is usually quite understanding and cooperative and willing to wait patiently for a long time for just a short meeting with the provider.</a:t>
            </a:r>
          </a:p>
          <a:p>
            <a:r>
              <a:rPr lang="en-US" sz="1200" kern="1200" baseline="0" dirty="0">
                <a:solidFill>
                  <a:schemeClr val="tx1"/>
                </a:solidFill>
                <a:effectLst/>
                <a:latin typeface="Arial" charset="0"/>
                <a:ea typeface="ＭＳ Ｐゴシック" charset="0"/>
                <a:cs typeface="ＭＳ Ｐゴシック" charset="0"/>
              </a:rPr>
              <a:t>If a provider does not want to see salespeople, the medical assistant must be firm yet tactful in sending them away.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35</a:t>
            </a:fld>
            <a:endParaRPr lang="en-US" dirty="0"/>
          </a:p>
        </p:txBody>
      </p:sp>
    </p:spTree>
    <p:extLst>
      <p:ext uri="{BB962C8B-B14F-4D97-AF65-F5344CB8AC3E}">
        <p14:creationId xmlns:p14="http://schemas.microsoft.com/office/powerpoint/2010/main" val="133592001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Emergencies and small delays can happen to anyone, but a patient who constantly arrives late can put a strain on the practice.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38</a:t>
            </a:fld>
            <a:endParaRPr lang="en-US" dirty="0"/>
          </a:p>
        </p:txBody>
      </p:sp>
    </p:spTree>
    <p:extLst>
      <p:ext uri="{BB962C8B-B14F-4D97-AF65-F5344CB8AC3E}">
        <p14:creationId xmlns:p14="http://schemas.microsoft.com/office/powerpoint/2010/main" val="201205485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Failure to remove the first appointment from the schedule will result in the patient being expected in the office on 2 days, and time will be wasted with calls and follow-up.</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39</a:t>
            </a:fld>
            <a:endParaRPr lang="en-US" dirty="0"/>
          </a:p>
        </p:txBody>
      </p:sp>
    </p:spTree>
    <p:extLst>
      <p:ext uri="{BB962C8B-B14F-4D97-AF65-F5344CB8AC3E}">
        <p14:creationId xmlns:p14="http://schemas.microsoft.com/office/powerpoint/2010/main" val="30941888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Emergencies are one of many reasons it is helpful to have some time blocked out in the schedule for unexpected visits.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40</a:t>
            </a:fld>
            <a:endParaRPr lang="en-US" dirty="0"/>
          </a:p>
        </p:txBody>
      </p:sp>
    </p:spTree>
    <p:extLst>
      <p:ext uri="{BB962C8B-B14F-4D97-AF65-F5344CB8AC3E}">
        <p14:creationId xmlns:p14="http://schemas.microsoft.com/office/powerpoint/2010/main" val="90371801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provider should help with this list; he or she should determine what is considered an emergency (</a:t>
            </a:r>
            <a:r>
              <a:rPr lang="en-US" sz="1200" kern="1200" dirty="0" smtClean="0">
                <a:solidFill>
                  <a:schemeClr val="tx1"/>
                </a:solidFill>
                <a:effectLst/>
                <a:latin typeface="Arial" charset="0"/>
                <a:ea typeface="ＭＳ Ｐゴシック" charset="0"/>
                <a:cs typeface="ＭＳ Ｐゴシック" charset="0"/>
              </a:rPr>
              <a:t>life threatening</a:t>
            </a:r>
            <a:r>
              <a:rPr lang="en-US" sz="1200" kern="1200" dirty="0">
                <a:solidFill>
                  <a:schemeClr val="tx1"/>
                </a:solidFill>
                <a:effectLst/>
                <a:latin typeface="Arial" charset="0"/>
                <a:ea typeface="ＭＳ Ｐゴシック" charset="0"/>
                <a:cs typeface="ＭＳ Ｐゴシック" charset="0"/>
              </a:rPr>
              <a:t>) or urgent (serious but not </a:t>
            </a:r>
            <a:r>
              <a:rPr lang="en-US" sz="1200" kern="1200" dirty="0" smtClean="0">
                <a:solidFill>
                  <a:schemeClr val="tx1"/>
                </a:solidFill>
                <a:effectLst/>
                <a:latin typeface="Arial" charset="0"/>
                <a:ea typeface="ＭＳ Ｐゴシック" charset="0"/>
                <a:cs typeface="ＭＳ Ｐゴシック" charset="0"/>
              </a:rPr>
              <a:t>life threatening</a:t>
            </a:r>
            <a:r>
              <a:rPr lang="en-US" sz="1200" kern="1200" dirty="0">
                <a:solidFill>
                  <a:schemeClr val="tx1"/>
                </a:solidFill>
                <a:effectLst/>
                <a:latin typeface="Arial" charset="0"/>
                <a:ea typeface="ＭＳ Ｐゴシック" charset="0"/>
                <a:cs typeface="ＭＳ Ｐゴシック" charset="0"/>
              </a:rPr>
              <a:t>). </a:t>
            </a:r>
          </a:p>
          <a:p>
            <a:r>
              <a:rPr lang="en-US" sz="1200" kern="1200" dirty="0">
                <a:solidFill>
                  <a:schemeClr val="tx1"/>
                </a:solidFill>
                <a:effectLst/>
                <a:latin typeface="Arial" charset="0"/>
                <a:ea typeface="ＭＳ Ｐゴシック" charset="0"/>
                <a:cs typeface="ＭＳ Ｐゴシック" charset="0"/>
              </a:rPr>
              <a:t>Always obtain the name, phone number, and location at the onset of the call so that the patient can be found if he or she loses consciousness or is disconnected.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41</a:t>
            </a:fld>
            <a:endParaRPr lang="en-US" dirty="0"/>
          </a:p>
        </p:txBody>
      </p:sp>
    </p:spTree>
    <p:extLst>
      <p:ext uri="{BB962C8B-B14F-4D97-AF65-F5344CB8AC3E}">
        <p14:creationId xmlns:p14="http://schemas.microsoft.com/office/powerpoint/2010/main" val="21995744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Patients need to feel their doctor spent enough time with them.</a:t>
            </a:r>
          </a:p>
          <a:p>
            <a:r>
              <a:rPr lang="en-US" sz="1200" kern="1200" dirty="0">
                <a:solidFill>
                  <a:schemeClr val="tx1"/>
                </a:solidFill>
                <a:effectLst/>
                <a:latin typeface="Arial" charset="0"/>
                <a:ea typeface="ＭＳ Ｐゴシック" charset="0"/>
                <a:cs typeface="ＭＳ Ｐゴシック" charset="0"/>
              </a:rPr>
              <a:t>Scheduling person needs to learn each provider’s habits and preferences in order to schedule appointments so that the provider stays on schedule.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60841949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You may simply have to turn down the request. </a:t>
            </a:r>
          </a:p>
          <a:p>
            <a:r>
              <a:rPr lang="en-US" sz="1200" kern="1200" dirty="0">
                <a:solidFill>
                  <a:schemeClr val="tx1"/>
                </a:solidFill>
                <a:effectLst/>
                <a:latin typeface="Arial" charset="0"/>
                <a:ea typeface="ＭＳ Ｐゴシック" charset="0"/>
                <a:cs typeface="ＭＳ Ｐゴシック" charset="0"/>
              </a:rPr>
              <a:t>Follow established office policy.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42</a:t>
            </a:fld>
            <a:endParaRPr lang="en-US" dirty="0"/>
          </a:p>
        </p:txBody>
      </p:sp>
    </p:spTree>
    <p:extLst>
      <p:ext uri="{BB962C8B-B14F-4D97-AF65-F5344CB8AC3E}">
        <p14:creationId xmlns:p14="http://schemas.microsoft.com/office/powerpoint/2010/main" val="162045611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Once forgetfulness is detected in a patient, form the habit of telephoning or e-mailing a reminder the day before the appointment.</a:t>
            </a:r>
          </a:p>
          <a:p>
            <a:pPr lvl="0"/>
            <a:r>
              <a:rPr lang="en-US" sz="1200" kern="1200" dirty="0">
                <a:solidFill>
                  <a:schemeClr val="tx1"/>
                </a:solidFill>
                <a:effectLst/>
                <a:latin typeface="Arial" charset="0"/>
                <a:ea typeface="ＭＳ Ｐゴシック" charset="0"/>
                <a:cs typeface="ＭＳ Ｐゴシック" charset="0"/>
              </a:rPr>
              <a:t>Automated</a:t>
            </a:r>
            <a:r>
              <a:rPr lang="en-US" sz="1200" kern="1200" baseline="0" dirty="0">
                <a:solidFill>
                  <a:schemeClr val="tx1"/>
                </a:solidFill>
                <a:effectLst/>
                <a:latin typeface="Arial" charset="0"/>
                <a:ea typeface="ＭＳ Ｐゴシック" charset="0"/>
                <a:cs typeface="ＭＳ Ｐゴシック" charset="0"/>
              </a:rPr>
              <a:t> call routing offers the patient the option of canceling an appointment.</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Many patients have every desire to pay, but they cannot afford to and feel embarrassed about their situation, so they avoid their appointments.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43</a:t>
            </a:fld>
            <a:endParaRPr lang="en-US" dirty="0"/>
          </a:p>
        </p:txBody>
      </p:sp>
    </p:spTree>
    <p:extLst>
      <p:ext uri="{BB962C8B-B14F-4D97-AF65-F5344CB8AC3E}">
        <p14:creationId xmlns:p14="http://schemas.microsoft.com/office/powerpoint/2010/main" val="357753147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A busy practice must have a very specific policy on appointment no-shows and must enforce it effectively.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44</a:t>
            </a:fld>
            <a:endParaRPr lang="en-US" dirty="0"/>
          </a:p>
        </p:txBody>
      </p:sp>
    </p:spTree>
    <p:extLst>
      <p:ext uri="{BB962C8B-B14F-4D97-AF65-F5344CB8AC3E}">
        <p14:creationId xmlns:p14="http://schemas.microsoft.com/office/powerpoint/2010/main" val="22341295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Because the time slot was scheduled and the provider was ready and available to treat the patient, it is ethical to charge the patient for missing an appointment, especially if he or she did not call to cancel or reschedule.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45</a:t>
            </a:fld>
            <a:endParaRPr lang="en-US" dirty="0"/>
          </a:p>
        </p:txBody>
      </p:sp>
    </p:spTree>
    <p:extLst>
      <p:ext uri="{BB962C8B-B14F-4D97-AF65-F5344CB8AC3E}">
        <p14:creationId xmlns:p14="http://schemas.microsoft.com/office/powerpoint/2010/main" val="407278011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Everyone benefits from a full schedule of kept appointments.</a:t>
            </a:r>
          </a:p>
          <a:p>
            <a:r>
              <a:rPr lang="en-US" sz="1200" kern="1200" dirty="0">
                <a:solidFill>
                  <a:schemeClr val="tx1"/>
                </a:solidFill>
                <a:effectLst/>
                <a:latin typeface="Arial" charset="0"/>
                <a:ea typeface="ＭＳ Ｐゴシック" charset="0"/>
                <a:cs typeface="ＭＳ Ｐゴシック" charset="0"/>
              </a:rPr>
              <a:t>This same tool can be used to send messages to patients, introduce a new provider at the office, or announce the availability of a new procedure. </a:t>
            </a:r>
          </a:p>
          <a:p>
            <a:r>
              <a:rPr lang="en-US" sz="1200" kern="1200" dirty="0">
                <a:solidFill>
                  <a:schemeClr val="tx1"/>
                </a:solidFill>
                <a:effectLst/>
                <a:latin typeface="Arial" charset="0"/>
                <a:ea typeface="ＭＳ Ｐゴシック" charset="0"/>
              </a:rPr>
              <a:t>Figure 9.4 in the textbook shows a sample appointment card.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46</a:t>
            </a:fld>
            <a:endParaRPr lang="en-US" dirty="0"/>
          </a:p>
        </p:txBody>
      </p:sp>
    </p:spTree>
    <p:extLst>
      <p:ext uri="{BB962C8B-B14F-4D97-AF65-F5344CB8AC3E}">
        <p14:creationId xmlns:p14="http://schemas.microsoft.com/office/powerpoint/2010/main" val="99189794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Many individuals now have home phone, cell phone, and work phone numbers; however, they may want calls from the provider to go only to their home phone. </a:t>
            </a:r>
          </a:p>
          <a:p>
            <a:r>
              <a:rPr lang="en-US" sz="1200" kern="1200" dirty="0">
                <a:solidFill>
                  <a:schemeClr val="tx1"/>
                </a:solidFill>
                <a:effectLst/>
                <a:latin typeface="Arial" charset="0"/>
                <a:ea typeface="ＭＳ Ｐゴシック" charset="0"/>
                <a:cs typeface="ＭＳ Ｐゴシック" charset="0"/>
              </a:rPr>
              <a:t>The preferred phone number can be highlighted in the medical record or on the computer.</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47</a:t>
            </a:fld>
            <a:endParaRPr lang="en-US" dirty="0"/>
          </a:p>
        </p:txBody>
      </p:sp>
    </p:spTree>
    <p:extLst>
      <p:ext uri="{BB962C8B-B14F-4D97-AF65-F5344CB8AC3E}">
        <p14:creationId xmlns:p14="http://schemas.microsoft.com/office/powerpoint/2010/main" val="429410002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Automated e-mails are a great timesaver for the office staff because no time is taken to perform this duty other than the original scheduling of the appointment.</a:t>
            </a:r>
          </a:p>
          <a:p>
            <a:r>
              <a:rPr lang="en-US" sz="1200" kern="1200" dirty="0">
                <a:solidFill>
                  <a:schemeClr val="tx1"/>
                </a:solidFill>
                <a:effectLst/>
                <a:latin typeface="Arial" charset="0"/>
                <a:ea typeface="ＭＳ Ｐゴシック" charset="0"/>
                <a:cs typeface="ＭＳ Ｐゴシック" charset="0"/>
              </a:rPr>
              <a:t>A simple way of handling mailed reminders is to have a supply of postcards on hand, and while patients are still in the office, have them write their name and address on the postcard. Then place the card in a tickler file under the date it is to be mailed.</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48</a:t>
            </a:fld>
            <a:endParaRPr lang="en-US" dirty="0"/>
          </a:p>
        </p:txBody>
      </p:sp>
    </p:spTree>
    <p:extLst>
      <p:ext uri="{BB962C8B-B14F-4D97-AF65-F5344CB8AC3E}">
        <p14:creationId xmlns:p14="http://schemas.microsoft.com/office/powerpoint/2010/main" val="426494757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By keeping a list of patients willing to take the first cancelled appointment, the medical assistant can readily identify which patients to call to fill the vacancy.</a:t>
            </a:r>
          </a:p>
          <a:p>
            <a:r>
              <a:rPr lang="en-US" sz="1200" kern="1200" dirty="0">
                <a:solidFill>
                  <a:schemeClr val="tx1"/>
                </a:solidFill>
                <a:effectLst/>
                <a:latin typeface="Arial" charset="0"/>
                <a:ea typeface="ＭＳ Ｐゴシック" charset="0"/>
                <a:cs typeface="ＭＳ Ｐゴシック" charset="0"/>
              </a:rPr>
              <a:t>If the patient simply reschedules an appointment, a notation need not be made in the medical record unless a pattern develops that might be significant to the patient’s medical treatment.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49</a:t>
            </a:fld>
            <a:endParaRPr lang="en-US" dirty="0"/>
          </a:p>
        </p:txBody>
      </p:sp>
    </p:spTree>
    <p:extLst>
      <p:ext uri="{BB962C8B-B14F-4D97-AF65-F5344CB8AC3E}">
        <p14:creationId xmlns:p14="http://schemas.microsoft.com/office/powerpoint/2010/main" val="341860801"/>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Show concern for the patient, but do not be overly apologetic, which might imply some degree of guilt.</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50</a:t>
            </a:fld>
            <a:endParaRPr lang="en-US" dirty="0"/>
          </a:p>
        </p:txBody>
      </p:sp>
    </p:spTree>
    <p:extLst>
      <p:ext uri="{BB962C8B-B14F-4D97-AF65-F5344CB8AC3E}">
        <p14:creationId xmlns:p14="http://schemas.microsoft.com/office/powerpoint/2010/main" val="2744298517"/>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It is particularly important to have the daytime telephone number of each patient available so that the appointment can be rescheduled.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51</a:t>
            </a:fld>
            <a:endParaRPr lang="en-US" dirty="0"/>
          </a:p>
        </p:txBody>
      </p:sp>
    </p:spTree>
    <p:extLst>
      <p:ext uri="{BB962C8B-B14F-4D97-AF65-F5344CB8AC3E}">
        <p14:creationId xmlns:p14="http://schemas.microsoft.com/office/powerpoint/2010/main" val="268020705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are some examples of socioeconomic factors to consider when determining office hours and appointment times? </a:t>
            </a:r>
            <a:r>
              <a:rPr lang="en-US" sz="1200" i="1" kern="1200" dirty="0">
                <a:solidFill>
                  <a:schemeClr val="tx1"/>
                </a:solidFill>
                <a:effectLst/>
                <a:latin typeface="Arial" charset="0"/>
                <a:ea typeface="ＭＳ Ｐゴシック" charset="0"/>
                <a:cs typeface="ＭＳ Ｐゴシック" charset="0"/>
              </a:rPr>
              <a:t>(Some factors include rural or urban community, age of patients, residential or industrial area, type of patients being seen, evenings and weekend appointments or daytime.)</a:t>
            </a:r>
            <a:endParaRPr lang="en-US" sz="1200" kern="1200" dirty="0">
              <a:solidFill>
                <a:schemeClr val="tx1"/>
              </a:solidFill>
              <a:effectLst/>
              <a:latin typeface="Arial" charset="0"/>
              <a:ea typeface="ＭＳ Ｐゴシック" charset="0"/>
              <a:cs typeface="ＭＳ Ｐゴシック" charset="0"/>
            </a:endParaRPr>
          </a:p>
          <a:p>
            <a:r>
              <a:rPr lang="en-US" sz="1200" kern="1200" dirty="0">
                <a:solidFill>
                  <a:schemeClr val="tx1"/>
                </a:solidFill>
                <a:effectLst/>
                <a:latin typeface="Arial" charset="0"/>
                <a:ea typeface="ＭＳ Ｐゴシック" charset="0"/>
                <a:cs typeface="ＭＳ Ｐゴシック" charset="0"/>
              </a:rPr>
              <a:t>Individual patient needs include the following: purpose of visit, age of patient, time needed with provider, parent or student, after-dark travel, unable to take off work, or child with working parents.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384546994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The patient is given the name of another provider, or possibly a choice of several, who will provide care during such absences.</a:t>
            </a:r>
          </a:p>
          <a:p>
            <a:r>
              <a:rPr lang="en-US" sz="1200" kern="1200" dirty="0">
                <a:solidFill>
                  <a:schemeClr val="tx1"/>
                </a:solidFill>
                <a:effectLst/>
                <a:latin typeface="Arial" charset="0"/>
                <a:ea typeface="ＭＳ Ｐゴシック" charset="0"/>
                <a:cs typeface="ＭＳ Ｐゴシック" charset="0"/>
              </a:rPr>
              <a:t>Stating over the telephone that the provider is out of town could lead to attempted burglary or other unauthorized intrusion on the premises.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52</a:t>
            </a:fld>
            <a:endParaRPr lang="en-US" dirty="0"/>
          </a:p>
        </p:txBody>
      </p:sp>
    </p:spTree>
    <p:extLst>
      <p:ext uri="{BB962C8B-B14F-4D97-AF65-F5344CB8AC3E}">
        <p14:creationId xmlns:p14="http://schemas.microsoft.com/office/powerpoint/2010/main" val="354739476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When</a:t>
            </a:r>
            <a:r>
              <a:rPr lang="en-US" sz="1200" kern="1200" baseline="0" dirty="0">
                <a:solidFill>
                  <a:schemeClr val="tx1"/>
                </a:solidFill>
                <a:effectLst/>
                <a:latin typeface="Arial" charset="0"/>
                <a:ea typeface="ＭＳ Ｐゴシック" charset="0"/>
                <a:cs typeface="ＭＳ Ｐゴシック" charset="0"/>
              </a:rPr>
              <a:t> the office staff is committed to making the patient feel welcome and the focus is on care of the patient, success of the practice is inevitable.</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When patients have a good experience, they are likely to tell others.</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The most common visitors to the facility will be patients and family members who have appointments.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53</a:t>
            </a:fld>
            <a:endParaRPr lang="en-US" dirty="0"/>
          </a:p>
        </p:txBody>
      </p:sp>
    </p:spTree>
    <p:extLst>
      <p:ext uri="{BB962C8B-B14F-4D97-AF65-F5344CB8AC3E}">
        <p14:creationId xmlns:p14="http://schemas.microsoft.com/office/powerpoint/2010/main" val="1412545334"/>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Patients need to be greeted as quickly as possible, and they need to know where to go and what to do.</a:t>
            </a:r>
          </a:p>
          <a:p>
            <a:pPr lvl="0"/>
            <a:r>
              <a:rPr lang="en-US" sz="1200" kern="1200" dirty="0">
                <a:solidFill>
                  <a:schemeClr val="tx1"/>
                </a:solidFill>
                <a:effectLst/>
                <a:latin typeface="Arial" charset="0"/>
                <a:ea typeface="ＭＳ Ｐゴシック" charset="0"/>
              </a:rPr>
              <a:t>If too much time elapses between the person’s entrance and the greeting, the person may feel ignored or unimportant.</a:t>
            </a:r>
          </a:p>
          <a:p>
            <a:pPr lvl="0"/>
            <a:r>
              <a:rPr lang="en-US" sz="1200" kern="1200" dirty="0">
                <a:solidFill>
                  <a:schemeClr val="tx1"/>
                </a:solidFill>
                <a:effectLst/>
                <a:latin typeface="Arial" charset="0"/>
                <a:ea typeface="ＭＳ Ｐゴシック" charset="0"/>
              </a:rPr>
              <a:t>Glass windows should be open as much as possible to give the appearance as openness to others.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54</a:t>
            </a:fld>
            <a:endParaRPr lang="en-US" dirty="0"/>
          </a:p>
        </p:txBody>
      </p:sp>
    </p:spTree>
    <p:extLst>
      <p:ext uri="{BB962C8B-B14F-4D97-AF65-F5344CB8AC3E}">
        <p14:creationId xmlns:p14="http://schemas.microsoft.com/office/powerpoint/2010/main" val="1404333534"/>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Some facilities have the patient sign a register. Refer to Figure 9.6 in the textbook.</a:t>
            </a:r>
          </a:p>
          <a:p>
            <a:pPr lvl="0"/>
            <a:r>
              <a:rPr lang="en-US" sz="1200" kern="1200" dirty="0">
                <a:solidFill>
                  <a:schemeClr val="tx1"/>
                </a:solidFill>
                <a:effectLst/>
                <a:latin typeface="Arial" charset="0"/>
                <a:ea typeface="ＭＳ Ｐゴシック" charset="0"/>
              </a:rPr>
              <a:t>Refer to Table 9.1 to see features of a HIPAA-appropriate sign-in register.</a:t>
            </a:r>
          </a:p>
          <a:p>
            <a:pPr lvl="0"/>
            <a:r>
              <a:rPr lang="en-US" sz="1200" kern="1200" dirty="0">
                <a:solidFill>
                  <a:schemeClr val="tx1"/>
                </a:solidFill>
                <a:effectLst/>
                <a:latin typeface="Arial" charset="0"/>
                <a:ea typeface="ＭＳ Ｐゴシック" charset="0"/>
              </a:rPr>
              <a:t>The medical assistant may need to ask a few screening questions to identify patients who are ill with specific symptoms or at risk for specific diseases.</a:t>
            </a:r>
          </a:p>
          <a:p>
            <a:pPr lvl="0"/>
            <a:r>
              <a:rPr lang="en-US" sz="1200" kern="1200" dirty="0">
                <a:solidFill>
                  <a:schemeClr val="tx1"/>
                </a:solidFill>
                <a:effectLst/>
                <a:latin typeface="Arial" charset="0"/>
                <a:ea typeface="ＭＳ Ｐゴシック" charset="0"/>
              </a:rPr>
              <a:t>There are many ways the healthcare facility can obtain new patient </a:t>
            </a:r>
            <a:r>
              <a:rPr lang="en-US" sz="1200" kern="1200" dirty="0" smtClean="0">
                <a:solidFill>
                  <a:schemeClr val="tx1"/>
                </a:solidFill>
                <a:effectLst/>
                <a:latin typeface="Arial" charset="0"/>
                <a:ea typeface="ＭＳ Ｐゴシック" charset="0"/>
              </a:rPr>
              <a:t>information</a:t>
            </a:r>
            <a:r>
              <a:rPr lang="en-US" sz="1200" kern="1200" dirty="0" smtClean="0">
                <a:solidFill>
                  <a:schemeClr val="tx1"/>
                </a:solidFill>
                <a:effectLst/>
                <a:latin typeface="Arial"/>
                <a:ea typeface="ＭＳ Ｐゴシック" charset="0"/>
                <a:cs typeface="Arial"/>
              </a:rPr>
              <a:t>—</a:t>
            </a:r>
            <a:r>
              <a:rPr lang="en-US" sz="1200" kern="1200" dirty="0" smtClean="0">
                <a:solidFill>
                  <a:schemeClr val="tx1"/>
                </a:solidFill>
                <a:effectLst/>
                <a:latin typeface="Arial" charset="0"/>
                <a:ea typeface="ＭＳ Ｐゴシック" charset="0"/>
              </a:rPr>
              <a:t>patients </a:t>
            </a:r>
            <a:r>
              <a:rPr lang="en-US" sz="1200" kern="1200" dirty="0">
                <a:solidFill>
                  <a:schemeClr val="tx1"/>
                </a:solidFill>
                <a:effectLst/>
                <a:latin typeface="Arial" charset="0"/>
                <a:ea typeface="ＭＳ Ｐゴシック" charset="0"/>
              </a:rPr>
              <a:t>can be mailed the documents a few weeks prior to the appointment or directed to complete the information using the online patient portal. </a:t>
            </a:r>
          </a:p>
          <a:p>
            <a:pPr lvl="0"/>
            <a:r>
              <a:rPr lang="en-US" sz="1200" kern="1200" dirty="0">
                <a:solidFill>
                  <a:schemeClr val="tx1"/>
                </a:solidFill>
                <a:effectLst/>
                <a:latin typeface="Arial" charset="0"/>
                <a:ea typeface="ＭＳ Ｐゴシック" charset="0"/>
              </a:rPr>
              <a:t>Other information on registration forms include driver’s license number, the nearest relative not living with patient and his or his relationship, and the source of referral, if any.</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55</a:t>
            </a:fld>
            <a:endParaRPr lang="en-US" dirty="0"/>
          </a:p>
        </p:txBody>
      </p:sp>
    </p:spTree>
    <p:extLst>
      <p:ext uri="{BB962C8B-B14F-4D97-AF65-F5344CB8AC3E}">
        <p14:creationId xmlns:p14="http://schemas.microsoft.com/office/powerpoint/2010/main" val="3333739246"/>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rPr>
              <a:t>Refer to Procedure 9.3 to discuss how to create a patient brochure and coach the patients regarding office policies.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56</a:t>
            </a:fld>
            <a:endParaRPr lang="en-US" dirty="0"/>
          </a:p>
        </p:txBody>
      </p:sp>
    </p:spTree>
    <p:extLst>
      <p:ext uri="{BB962C8B-B14F-4D97-AF65-F5344CB8AC3E}">
        <p14:creationId xmlns:p14="http://schemas.microsoft.com/office/powerpoint/2010/main" val="422207341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57</a:t>
            </a:fld>
            <a:endParaRPr lang="en-US" dirty="0"/>
          </a:p>
        </p:txBody>
      </p:sp>
    </p:spTree>
    <p:extLst>
      <p:ext uri="{BB962C8B-B14F-4D97-AF65-F5344CB8AC3E}">
        <p14:creationId xmlns:p14="http://schemas.microsoft.com/office/powerpoint/2010/main" val="2950091890"/>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baseline="0" dirty="0">
                <a:solidFill>
                  <a:schemeClr val="tx1"/>
                </a:solidFill>
                <a:effectLst/>
                <a:latin typeface="Arial" charset="0"/>
                <a:ea typeface="ＭＳ Ｐゴシック" charset="0"/>
                <a:cs typeface="ＭＳ Ｐゴシック" charset="0"/>
              </a:rPr>
              <a:t>Observe the patient’s appearance and behavior.</a:t>
            </a:r>
          </a:p>
          <a:p>
            <a:pPr lvl="0"/>
            <a:r>
              <a:rPr lang="en-US" sz="1200" kern="1200" baseline="0" dirty="0">
                <a:solidFill>
                  <a:schemeClr val="tx1"/>
                </a:solidFill>
                <a:effectLst/>
                <a:latin typeface="Arial" charset="0"/>
                <a:ea typeface="ＭＳ Ｐゴシック" charset="0"/>
                <a:cs typeface="ＭＳ Ｐゴシック" charset="0"/>
              </a:rPr>
              <a:t>Always ask if patients need assistance and how you can actually help them.</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58</a:t>
            </a:fld>
            <a:endParaRPr lang="en-US" dirty="0"/>
          </a:p>
        </p:txBody>
      </p:sp>
    </p:spTree>
    <p:extLst>
      <p:ext uri="{BB962C8B-B14F-4D97-AF65-F5344CB8AC3E}">
        <p14:creationId xmlns:p14="http://schemas.microsoft.com/office/powerpoint/2010/main" val="187328687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59</a:t>
            </a:fld>
            <a:endParaRPr lang="en-US" dirty="0"/>
          </a:p>
        </p:txBody>
      </p:sp>
    </p:spTree>
    <p:extLst>
      <p:ext uri="{BB962C8B-B14F-4D97-AF65-F5344CB8AC3E}">
        <p14:creationId xmlns:p14="http://schemas.microsoft.com/office/powerpoint/2010/main" val="317379157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baseline="0" dirty="0">
                <a:solidFill>
                  <a:schemeClr val="tx1"/>
                </a:solidFill>
                <a:effectLst/>
                <a:latin typeface="Arial" charset="0"/>
                <a:ea typeface="ＭＳ Ｐゴシック" charset="0"/>
                <a:cs typeface="ＭＳ Ｐゴシック" charset="0"/>
              </a:rPr>
              <a:t>Take the time to escort the patient personally to the appropriate examination or treatment room; do not point to the room and expect the patient to find the way.</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60</a:t>
            </a:fld>
            <a:endParaRPr lang="en-US" dirty="0"/>
          </a:p>
        </p:txBody>
      </p:sp>
    </p:spTree>
    <p:extLst>
      <p:ext uri="{BB962C8B-B14F-4D97-AF65-F5344CB8AC3E}">
        <p14:creationId xmlns:p14="http://schemas.microsoft.com/office/powerpoint/2010/main" val="1301217218"/>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baseline="0" dirty="0">
                <a:solidFill>
                  <a:schemeClr val="tx1"/>
                </a:solidFill>
                <a:effectLst/>
                <a:latin typeface="Arial" charset="0"/>
                <a:ea typeface="ＭＳ Ｐゴシック" charset="0"/>
                <a:cs typeface="ＭＳ Ｐゴシック" charset="0"/>
              </a:rPr>
              <a:t>Booking talkative patients at the end of the day protects other patients’ time.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61</a:t>
            </a:fld>
            <a:endParaRPr lang="en-US" dirty="0"/>
          </a:p>
        </p:txBody>
      </p:sp>
    </p:spTree>
    <p:extLst>
      <p:ext uri="{BB962C8B-B14F-4D97-AF65-F5344CB8AC3E}">
        <p14:creationId xmlns:p14="http://schemas.microsoft.com/office/powerpoint/2010/main" val="14136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Consider the following factors: provider preference for packed waiting room, provider</a:t>
            </a:r>
            <a:r>
              <a:rPr lang="en-US" sz="1200" kern="1200" baseline="0" dirty="0">
                <a:solidFill>
                  <a:schemeClr val="tx1"/>
                </a:solidFill>
                <a:effectLst/>
                <a:latin typeface="Arial" charset="0"/>
                <a:ea typeface="ＭＳ Ｐゴシック" charset="0"/>
                <a:cs typeface="ＭＳ Ｐゴシック" charset="0"/>
              </a:rPr>
              <a:t> </a:t>
            </a:r>
            <a:r>
              <a:rPr lang="en-US" sz="1200" kern="1200" dirty="0">
                <a:solidFill>
                  <a:schemeClr val="tx1"/>
                </a:solidFill>
                <a:effectLst/>
                <a:latin typeface="Arial" charset="0"/>
                <a:ea typeface="ＭＳ Ｐゴシック" charset="0"/>
                <a:cs typeface="ＭＳ Ｐゴシック" charset="0"/>
              </a:rPr>
              <a:t>worry over patient wait time, provider promptness, provider’s ability to transition from patient to patient, provider break times, and preference</a:t>
            </a:r>
            <a:r>
              <a:rPr lang="en-US" sz="1200" kern="1200" baseline="0" dirty="0">
                <a:solidFill>
                  <a:schemeClr val="tx1"/>
                </a:solidFill>
                <a:effectLst/>
                <a:latin typeface="Arial" charset="0"/>
                <a:ea typeface="ＭＳ Ｐゴシック" charset="0"/>
                <a:cs typeface="ＭＳ Ｐゴシック" charset="0"/>
              </a:rPr>
              <a:t> for </a:t>
            </a:r>
            <a:r>
              <a:rPr lang="en-US" sz="1200" kern="1200" dirty="0">
                <a:solidFill>
                  <a:schemeClr val="tx1"/>
                </a:solidFill>
                <a:effectLst/>
                <a:latin typeface="Arial" charset="0"/>
                <a:ea typeface="ＭＳ Ｐゴシック" charset="0"/>
                <a:cs typeface="ＭＳ Ｐゴシック" charset="0"/>
              </a:rPr>
              <a:t>quantity of patients</a:t>
            </a:r>
            <a:r>
              <a:rPr lang="en-US" sz="1200" kern="1200" baseline="0" dirty="0">
                <a:solidFill>
                  <a:schemeClr val="tx1"/>
                </a:solidFill>
                <a:effectLst/>
                <a:latin typeface="Arial" charset="0"/>
                <a:ea typeface="ＭＳ Ｐゴシック" charset="0"/>
                <a:cs typeface="ＭＳ Ｐゴシック" charset="0"/>
              </a:rPr>
              <a:t> </a:t>
            </a:r>
            <a:r>
              <a:rPr lang="en-US" sz="1200" kern="1200" dirty="0">
                <a:solidFill>
                  <a:schemeClr val="tx1"/>
                </a:solidFill>
                <a:effectLst/>
                <a:latin typeface="Arial" charset="0"/>
                <a:ea typeface="ＭＳ Ｐゴシック" charset="0"/>
                <a:cs typeface="ＭＳ Ｐゴシック" charset="0"/>
              </a:rPr>
              <a:t>or time with patients.</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1739808734"/>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baseline="0" dirty="0">
                <a:solidFill>
                  <a:schemeClr val="tx1"/>
                </a:solidFill>
                <a:effectLst/>
                <a:latin typeface="Arial" charset="0"/>
                <a:ea typeface="ＭＳ Ｐゴシック" charset="0"/>
                <a:cs typeface="ＭＳ Ｐゴシック" charset="0"/>
              </a:rPr>
              <a:t>In the case of suspected child abuse, a parent or guardian may not accompany the child into the examination room.</a:t>
            </a:r>
          </a:p>
          <a:p>
            <a:pPr lvl="0"/>
            <a:r>
              <a:rPr lang="en-US" sz="1200" kern="1200" baseline="0" dirty="0">
                <a:solidFill>
                  <a:schemeClr val="tx1"/>
                </a:solidFill>
                <a:effectLst/>
                <a:latin typeface="Arial" charset="0"/>
                <a:ea typeface="ＭＳ Ｐゴシック" charset="0"/>
                <a:cs typeface="ＭＳ Ｐゴシック" charset="0"/>
              </a:rPr>
              <a:t>Older children can see the doctor without a parent, but consent to treatment is needed.</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62</a:t>
            </a:fld>
            <a:endParaRPr lang="en-US" dirty="0"/>
          </a:p>
        </p:txBody>
      </p:sp>
    </p:spTree>
    <p:extLst>
      <p:ext uri="{BB962C8B-B14F-4D97-AF65-F5344CB8AC3E}">
        <p14:creationId xmlns:p14="http://schemas.microsoft.com/office/powerpoint/2010/main" val="31312391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baseline="0" dirty="0">
                <a:solidFill>
                  <a:schemeClr val="tx1"/>
                </a:solidFill>
                <a:effectLst/>
                <a:latin typeface="Arial" charset="0"/>
                <a:ea typeface="ＭＳ Ｐゴシック" charset="0"/>
                <a:cs typeface="ＭＳ Ｐゴシック" charset="0"/>
              </a:rPr>
              <a:t>Under no circumstances should the medical assistant return the anger or become argumentative.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63</a:t>
            </a:fld>
            <a:endParaRPr lang="en-US" dirty="0"/>
          </a:p>
        </p:txBody>
      </p:sp>
    </p:spTree>
    <p:extLst>
      <p:ext uri="{BB962C8B-B14F-4D97-AF65-F5344CB8AC3E}">
        <p14:creationId xmlns:p14="http://schemas.microsoft.com/office/powerpoint/2010/main" val="1314006706"/>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baseline="0" dirty="0">
                <a:solidFill>
                  <a:schemeClr val="tx1"/>
                </a:solidFill>
                <a:effectLst/>
                <a:latin typeface="Arial" charset="0"/>
                <a:ea typeface="ＭＳ Ｐゴシック" charset="0"/>
                <a:cs typeface="ＭＳ Ｐゴシック" charset="0"/>
              </a:rPr>
              <a:t>Be sure to thank the patient for coming and wish the person well as he or she leaves the office.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64</a:t>
            </a:fld>
            <a:endParaRPr lang="en-US" dirty="0"/>
          </a:p>
        </p:txBody>
      </p:sp>
    </p:spTree>
    <p:extLst>
      <p:ext uri="{BB962C8B-B14F-4D97-AF65-F5344CB8AC3E}">
        <p14:creationId xmlns:p14="http://schemas.microsoft.com/office/powerpoint/2010/main" val="168173331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Educating the patient about office policies helps the facility run smoothly from day to day.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65</a:t>
            </a:fld>
            <a:endParaRPr lang="en-US" dirty="0"/>
          </a:p>
        </p:txBody>
      </p:sp>
    </p:spTree>
    <p:extLst>
      <p:ext uri="{BB962C8B-B14F-4D97-AF65-F5344CB8AC3E}">
        <p14:creationId xmlns:p14="http://schemas.microsoft.com/office/powerpoint/2010/main" val="2931310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Recording no-shows often is helpful when a provider must prove that the patient did not follow medical advice or that the patient contributed to his or her poor condition by missing appointments.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66</a:t>
            </a:fld>
            <a:endParaRPr lang="en-US" dirty="0"/>
          </a:p>
        </p:txBody>
      </p:sp>
    </p:spTree>
    <p:extLst>
      <p:ext uri="{BB962C8B-B14F-4D97-AF65-F5344CB8AC3E}">
        <p14:creationId xmlns:p14="http://schemas.microsoft.com/office/powerpoint/2010/main" val="3193955981"/>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67</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15964506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Refer</a:t>
            </a:r>
            <a:r>
              <a:rPr lang="en-US" sz="1200" kern="1200" baseline="0" dirty="0">
                <a:solidFill>
                  <a:schemeClr val="tx1"/>
                </a:solidFill>
                <a:effectLst/>
                <a:latin typeface="Arial" charset="0"/>
                <a:ea typeface="ＭＳ Ｐゴシック" charset="0"/>
                <a:cs typeface="ＭＳ Ｐゴシック" charset="0"/>
              </a:rPr>
              <a:t> to Procedure 9.1 to see the steps for establishing an appointment matrix.</a:t>
            </a:r>
          </a:p>
          <a:p>
            <a:r>
              <a:rPr lang="en-US" sz="1200" kern="1200" baseline="0" dirty="0">
                <a:solidFill>
                  <a:schemeClr val="tx1"/>
                </a:solidFill>
                <a:effectLst/>
                <a:latin typeface="Arial" charset="0"/>
                <a:ea typeface="ＭＳ Ｐゴシック" charset="0"/>
              </a:rPr>
              <a:t>Refer to Figure 9.1 to see a sample scheduling matrix in SCMO.</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401073461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When scheduling, make sure to allow enough time to complete a procedure; for example, never schedule a Pap smear or minor surgery in a 10- or 15-minute time slot.</a:t>
            </a:r>
          </a:p>
          <a:p>
            <a:r>
              <a:rPr lang="en-US" sz="1200" kern="1200" dirty="0">
                <a:solidFill>
                  <a:schemeClr val="tx1"/>
                </a:solidFill>
                <a:effectLst/>
                <a:latin typeface="Arial" charset="0"/>
                <a:ea typeface="ＭＳ Ｐゴシック" charset="0"/>
                <a:cs typeface="ＭＳ Ｐゴシック" charset="0"/>
              </a:rPr>
              <a:t>The shortest office visit type should be a follow-up or recheck appointment.</a:t>
            </a:r>
          </a:p>
          <a:p>
            <a:r>
              <a:rPr lang="en-US" sz="1200" kern="1200" dirty="0">
                <a:solidFill>
                  <a:schemeClr val="tx1"/>
                </a:solidFill>
                <a:effectLst/>
                <a:latin typeface="Arial" charset="0"/>
                <a:ea typeface="ＭＳ Ｐゴシック" charset="0"/>
                <a:cs typeface="ＭＳ Ｐゴシック" charset="0"/>
              </a:rPr>
              <a:t>Some</a:t>
            </a:r>
            <a:r>
              <a:rPr lang="en-US" sz="1200" kern="1200" baseline="0" dirty="0">
                <a:solidFill>
                  <a:schemeClr val="tx1"/>
                </a:solidFill>
                <a:effectLst/>
                <a:latin typeface="Arial" charset="0"/>
                <a:ea typeface="ＭＳ Ｐゴシック" charset="0"/>
                <a:cs typeface="ＭＳ Ｐゴシック" charset="0"/>
              </a:rPr>
              <a:t> providers need prompting to end the patient visit and move on; medical assistants can help with that.</a:t>
            </a:r>
          </a:p>
          <a:p>
            <a:r>
              <a:rPr lang="en-US" sz="1200" kern="1200" baseline="0" dirty="0">
                <a:solidFill>
                  <a:schemeClr val="tx1"/>
                </a:solidFill>
                <a:effectLst/>
                <a:latin typeface="Arial" charset="0"/>
                <a:ea typeface="ＭＳ Ｐゴシック" charset="0"/>
              </a:rPr>
              <a:t>Refer to Figure 9.2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967221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Arial" charset="0"/>
                <a:ea typeface="ＭＳ Ｐゴシック" charset="0"/>
                <a:cs typeface="ＭＳ Ｐゴシック" charset="0"/>
              </a:rPr>
              <a:t>Knowing what equipment and rooms a practice has available will keep you from scheduling two patients at once who need the same services. </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19128008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Rectangle 13"/>
          <p:cNvSpPr>
            <a:spLocks noGrp="1" noChangeArrowheads="1"/>
          </p:cNvSpPr>
          <p:nvPr>
            <p:ph type="sldNum" sz="quarter" idx="10"/>
          </p:nvPr>
        </p:nvSpPr>
        <p:spPr>
          <a:ln/>
        </p:spPr>
        <p:txBody>
          <a:bodyPr/>
          <a:lstStyle>
            <a:lvl1pPr>
              <a:defRPr/>
            </a:lvl1pPr>
          </a:lstStyle>
          <a:p>
            <a:pPr>
              <a:defRPr/>
            </a:pPr>
            <a:r>
              <a:rPr lang="en-GB" dirty="0"/>
              <a:t> </a:t>
            </a:r>
            <a:fld id="{E234264E-8860-42A2-83C5-41782AA54ED9}" type="slidenum">
              <a:rPr lang="en-GB" sz="800" smtClean="0"/>
              <a:pPr>
                <a:defRPr/>
              </a:pPr>
              <a:t>‹#›</a:t>
            </a:fld>
            <a:endParaRPr lang="en-GB" sz="800"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13"/>
          <p:cNvSpPr>
            <a:spLocks noGrp="1" noChangeArrowheads="1"/>
          </p:cNvSpPr>
          <p:nvPr>
            <p:ph type="sldNum" sz="quarter" idx="10"/>
          </p:nvPr>
        </p:nvSpPr>
        <p:spPr>
          <a:xfrm>
            <a:off x="7715250" y="6604770"/>
            <a:ext cx="1327150" cy="197552"/>
          </a:xfrm>
          <a:ln/>
        </p:spPr>
        <p:txBody>
          <a:bodyPr/>
          <a:lstStyle>
            <a:lvl1pPr>
              <a:defRPr/>
            </a:lvl1pPr>
          </a:lstStyle>
          <a:p>
            <a:pPr>
              <a:defRPr/>
            </a:pPr>
            <a:r>
              <a:rPr lang="en-GB" dirty="0"/>
              <a:t> </a:t>
            </a:r>
            <a:fld id="{E234264E-8860-42A2-83C5-41782AA54ED9}" type="slidenum">
              <a:rPr lang="en-GB" sz="800" smtClean="0"/>
              <a:pPr>
                <a:defRPr/>
              </a:pPr>
              <a:t>‹#›</a:t>
            </a:fld>
            <a:endParaRPr lang="en-GB" sz="800" dirty="0"/>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4109" name="Rectangle 13"/>
          <p:cNvSpPr>
            <a:spLocks noGrp="1" noChangeArrowheads="1"/>
          </p:cNvSpPr>
          <p:nvPr>
            <p:ph type="sldNum" sz="quarter" idx="4"/>
          </p:nvPr>
        </p:nvSpPr>
        <p:spPr bwMode="auto">
          <a:xfrm>
            <a:off x="7715250" y="6604770"/>
            <a:ext cx="1327150" cy="197552"/>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000" i="0" smtClean="0">
                <a:solidFill>
                  <a:schemeClr val="bg2"/>
                </a:solidFill>
                <a:ea typeface="ＭＳ Ｐゴシック" charset="-128"/>
                <a:cs typeface="Arial" charset="0"/>
              </a:defRPr>
            </a:lvl1pPr>
          </a:lstStyle>
          <a:p>
            <a:pPr>
              <a:defRPr/>
            </a:pPr>
            <a:r>
              <a:rPr lang="en-GB" dirty="0"/>
              <a:t> </a:t>
            </a:r>
            <a:fld id="{71EFB42C-6A15-4A9A-871B-37380EDB6A26}" type="slidenum">
              <a:rPr lang="en-GB" sz="800" smtClean="0"/>
              <a:pPr>
                <a:defRPr/>
              </a:pPr>
              <a:t>‹#›</a:t>
            </a:fld>
            <a:endParaRPr lang="en-GB" dirty="0"/>
          </a:p>
          <a:p>
            <a:pPr>
              <a:defRPr/>
            </a:pPr>
            <a:endParaRPr lang="en-GB" dirty="0"/>
          </a:p>
        </p:txBody>
      </p:sp>
      <p:sp>
        <p:nvSpPr>
          <p:cNvPr id="6" name="Rectangle 13"/>
          <p:cNvSpPr txBox="1">
            <a:spLocks noChangeArrowheads="1"/>
          </p:cNvSpPr>
          <p:nvPr userDrawn="1"/>
        </p:nvSpPr>
        <p:spPr bwMode="auto">
          <a:xfrm>
            <a:off x="1790700" y="6615921"/>
            <a:ext cx="5562600" cy="238125"/>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 Inc. All</a:t>
            </a:r>
            <a:r>
              <a:rPr lang="en-US" sz="800" kern="1200" baseline="0" dirty="0">
                <a:solidFill>
                  <a:schemeClr val="bg2"/>
                </a:solidFill>
                <a:effectLst/>
                <a:latin typeface="Arial" charset="0"/>
                <a:ea typeface="ＭＳ Ｐゴシック" charset="-128"/>
                <a:cs typeface="Arial" charset="0"/>
              </a:rPr>
              <a:t> Rights Reserved.</a:t>
            </a:r>
            <a:endParaRPr lang="en-US" sz="800" kern="1200" dirty="0">
              <a:solidFill>
                <a:schemeClr val="bg2"/>
              </a:solidFill>
              <a:effectLst/>
              <a:latin typeface="Arial" charset="0"/>
              <a:ea typeface="ＭＳ Ｐゴシック" charset="-128"/>
              <a:cs typeface="Arial" charset="0"/>
            </a:endParaRPr>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2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583221" y="2520998"/>
            <a:ext cx="7977558" cy="2101802"/>
          </a:xfrm>
          <a:prstGeom prst="rect">
            <a:avLst/>
          </a:prstGeom>
          <a:noFill/>
          <a:ln w="9525">
            <a:noFill/>
            <a:miter lim="800000"/>
            <a:headEnd/>
            <a:tailEnd/>
          </a:ln>
          <a:effectLst/>
        </p:spPr>
        <p:txBody>
          <a:bodyPr lIns="92075" tIns="46038" rIns="92075" bIns="46038" anchor="ctr"/>
          <a:lstStyle/>
          <a:p>
            <a:pPr algn="ctr"/>
            <a:r>
              <a:rPr lang="en-US" sz="4000" dirty="0">
                <a:solidFill>
                  <a:schemeClr val="bg2"/>
                </a:solidFill>
              </a:rPr>
              <a:t>Scheduling Appointments </a:t>
            </a:r>
          </a:p>
          <a:p>
            <a:pPr algn="ctr"/>
            <a:r>
              <a:rPr lang="en-US" sz="4000" dirty="0">
                <a:solidFill>
                  <a:schemeClr val="bg2"/>
                </a:solidFill>
              </a:rPr>
              <a:t>and Patient Processing</a:t>
            </a:r>
          </a:p>
          <a:p>
            <a:pPr algn="ctr"/>
            <a:endParaRPr lang="en-US" sz="4000" dirty="0">
              <a:solidFill>
                <a:schemeClr val="bg2"/>
              </a:solidFill>
            </a:endParaRPr>
          </a:p>
          <a:p>
            <a:pPr algn="ctr"/>
            <a:r>
              <a:rPr lang="en-US" sz="3000" dirty="0">
                <a:solidFill>
                  <a:schemeClr val="bg2"/>
                </a:solidFill>
              </a:rPr>
              <a:t>Chapter 9</a:t>
            </a:r>
          </a:p>
        </p:txBody>
      </p:sp>
      <p:sp>
        <p:nvSpPr>
          <p:cNvPr id="4" name="Slide Number Placeholder 3"/>
          <p:cNvSpPr>
            <a:spLocks noGrp="1"/>
          </p:cNvSpPr>
          <p:nvPr>
            <p:ph type="sldNum" sz="quarter" idx="10"/>
          </p:nvPr>
        </p:nvSpPr>
        <p:spPr/>
        <p:txBody>
          <a:bodyPr/>
          <a:lstStyle/>
          <a:p>
            <a:pPr>
              <a:defRPr/>
            </a:pPr>
            <a:r>
              <a:rPr lang="en-GB" dirty="0"/>
              <a:t> </a:t>
            </a:r>
            <a:fld id="{E234264E-8860-42A2-83C5-41782AA54ED9}" type="slidenum">
              <a:rPr lang="en-GB" sz="800" smtClean="0"/>
              <a:pPr>
                <a:defRPr/>
              </a:pPr>
              <a:t>1</a:t>
            </a:fld>
            <a:endParaRPr lang="en-GB" sz="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Methods of Scheduling Appointments </a:t>
            </a:r>
          </a:p>
        </p:txBody>
      </p:sp>
      <p:sp>
        <p:nvSpPr>
          <p:cNvPr id="3" name="Content Placeholder 2"/>
          <p:cNvSpPr>
            <a:spLocks noGrp="1"/>
          </p:cNvSpPr>
          <p:nvPr>
            <p:ph idx="1"/>
          </p:nvPr>
        </p:nvSpPr>
        <p:spPr/>
        <p:txBody>
          <a:bodyPr/>
          <a:lstStyle/>
          <a:p>
            <a:pPr lvl="0"/>
            <a:r>
              <a:rPr lang="en-US" dirty="0"/>
              <a:t>Two most common methods:</a:t>
            </a:r>
          </a:p>
          <a:p>
            <a:pPr lvl="1"/>
            <a:r>
              <a:rPr lang="en-US" dirty="0"/>
              <a:t>Computerized</a:t>
            </a:r>
          </a:p>
          <a:p>
            <a:pPr lvl="1"/>
            <a:r>
              <a:rPr lang="en-US" dirty="0"/>
              <a:t>Appointment book/paper-based</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10</a:t>
            </a:fld>
            <a:endParaRPr lang="en-GB" sz="800" dirty="0"/>
          </a:p>
        </p:txBody>
      </p:sp>
    </p:spTree>
    <p:extLst>
      <p:ext uri="{BB962C8B-B14F-4D97-AF65-F5344CB8AC3E}">
        <p14:creationId xmlns:p14="http://schemas.microsoft.com/office/powerpoint/2010/main" val="283500619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Computerized Scheduling </a:t>
            </a:r>
          </a:p>
        </p:txBody>
      </p:sp>
      <p:sp>
        <p:nvSpPr>
          <p:cNvPr id="3" name="Content Placeholder 2"/>
          <p:cNvSpPr>
            <a:spLocks noGrp="1"/>
          </p:cNvSpPr>
          <p:nvPr>
            <p:ph idx="1"/>
          </p:nvPr>
        </p:nvSpPr>
        <p:spPr/>
        <p:txBody>
          <a:bodyPr/>
          <a:lstStyle/>
          <a:p>
            <a:pPr lvl="0"/>
            <a:r>
              <a:rPr lang="en-US" dirty="0"/>
              <a:t>Practice management software ranges from simple to more sophisticated ones that can select the best appointment time based on information entered</a:t>
            </a:r>
          </a:p>
          <a:p>
            <a:pPr lvl="0"/>
            <a:r>
              <a:rPr lang="en-US" dirty="0"/>
              <a:t>Also keeps track of future appointments</a:t>
            </a:r>
          </a:p>
          <a:p>
            <a:pPr lvl="0"/>
            <a:r>
              <a:rPr lang="en-US" dirty="0"/>
              <a:t>Printouts of schedules help staff and providers stay on schedule</a:t>
            </a:r>
          </a:p>
          <a:p>
            <a:pPr lvl="0"/>
            <a:r>
              <a:rPr lang="en-US" dirty="0"/>
              <a:t>More than one person can access the schedule, so everyone is informed</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11</a:t>
            </a:fld>
            <a:endParaRPr lang="en-GB" sz="800" dirty="0"/>
          </a:p>
        </p:txBody>
      </p:sp>
    </p:spTree>
    <p:extLst>
      <p:ext uri="{BB962C8B-B14F-4D97-AF65-F5344CB8AC3E}">
        <p14:creationId xmlns:p14="http://schemas.microsoft.com/office/powerpoint/2010/main" val="143392505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Appointment Book Scheduling </a:t>
            </a:r>
          </a:p>
        </p:txBody>
      </p:sp>
      <p:sp>
        <p:nvSpPr>
          <p:cNvPr id="6" name="Slide Number Placeholder 5"/>
          <p:cNvSpPr>
            <a:spLocks noGrp="1"/>
          </p:cNvSpPr>
          <p:nvPr>
            <p:ph type="sldNum" sz="quarter" idx="10"/>
          </p:nvPr>
        </p:nvSpPr>
        <p:spPr/>
        <p:txBody>
          <a:bodyPr/>
          <a:lstStyle/>
          <a:p>
            <a:pPr>
              <a:defRPr/>
            </a:pPr>
            <a:r>
              <a:rPr lang="en-GB" dirty="0"/>
              <a:t> </a:t>
            </a:r>
            <a:fld id="{E234264E-8860-42A2-83C5-41782AA54ED9}" type="slidenum">
              <a:rPr lang="en-GB" sz="800" smtClean="0"/>
              <a:pPr>
                <a:defRPr/>
              </a:pPr>
              <a:t>12</a:t>
            </a:fld>
            <a:endParaRPr lang="en-GB" sz="800" dirty="0"/>
          </a:p>
        </p:txBody>
      </p:sp>
      <p:sp>
        <p:nvSpPr>
          <p:cNvPr id="4" name="Content Placeholder 3"/>
          <p:cNvSpPr>
            <a:spLocks noGrp="1"/>
          </p:cNvSpPr>
          <p:nvPr>
            <p:ph idx="1"/>
          </p:nvPr>
        </p:nvSpPr>
        <p:spPr/>
        <p:txBody>
          <a:bodyPr/>
          <a:lstStyle/>
          <a:p>
            <a:pPr lvl="0"/>
            <a:r>
              <a:rPr lang="en-US" dirty="0"/>
              <a:t>Many styles of appointment book; some color coded</a:t>
            </a:r>
          </a:p>
          <a:p>
            <a:pPr lvl="0"/>
            <a:r>
              <a:rPr lang="en-US" dirty="0"/>
              <a:t>Multiple columns may be available to correspond with number of doctors in a group practice</a:t>
            </a:r>
          </a:p>
          <a:p>
            <a:endParaRPr lang="en-US" dirty="0"/>
          </a:p>
          <a:p>
            <a:endParaRPr lang="en-US" dirty="0"/>
          </a:p>
        </p:txBody>
      </p:sp>
    </p:spTree>
    <p:extLst>
      <p:ext uri="{BB962C8B-B14F-4D97-AF65-F5344CB8AC3E}">
        <p14:creationId xmlns:p14="http://schemas.microsoft.com/office/powerpoint/2010/main" val="372579063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Self-Scheduling </a:t>
            </a:r>
          </a:p>
        </p:txBody>
      </p:sp>
      <p:sp>
        <p:nvSpPr>
          <p:cNvPr id="3" name="Content Placeholder 2"/>
          <p:cNvSpPr>
            <a:spLocks noGrp="1"/>
          </p:cNvSpPr>
          <p:nvPr>
            <p:ph idx="1"/>
          </p:nvPr>
        </p:nvSpPr>
        <p:spPr/>
        <p:txBody>
          <a:bodyPr/>
          <a:lstStyle/>
          <a:p>
            <a:pPr lvl="0"/>
            <a:r>
              <a:rPr lang="en-US" dirty="0"/>
              <a:t>Allows patient to use Internet to view a facility’s schedule and select his/her own appointment time</a:t>
            </a:r>
          </a:p>
          <a:p>
            <a:pPr lvl="0"/>
            <a:r>
              <a:rPr lang="en-US" dirty="0"/>
              <a:t>Reduces call volume to the office; available to patient 24/7</a:t>
            </a:r>
          </a:p>
          <a:p>
            <a:pPr lvl="0"/>
            <a:r>
              <a:rPr lang="en-US" dirty="0"/>
              <a:t>Can also send e-mail reminders the day before an appointment to request confirmation</a:t>
            </a:r>
          </a:p>
          <a:p>
            <a:pPr lvl="0"/>
            <a:r>
              <a:rPr lang="en-US" dirty="0"/>
              <a:t>Phoned-in appointments must still be offered </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13</a:t>
            </a:fld>
            <a:endParaRPr lang="en-GB" sz="800" dirty="0"/>
          </a:p>
        </p:txBody>
      </p:sp>
    </p:spTree>
    <p:extLst>
      <p:ext uri="{BB962C8B-B14F-4D97-AF65-F5344CB8AC3E}">
        <p14:creationId xmlns:p14="http://schemas.microsoft.com/office/powerpoint/2010/main" val="8005705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Legality of the Appointment Scheduling System </a:t>
            </a:r>
          </a:p>
        </p:txBody>
      </p:sp>
      <p:sp>
        <p:nvSpPr>
          <p:cNvPr id="3" name="Content Placeholder 2"/>
          <p:cNvSpPr>
            <a:spLocks noGrp="1"/>
          </p:cNvSpPr>
          <p:nvPr>
            <p:ph idx="1"/>
          </p:nvPr>
        </p:nvSpPr>
        <p:spPr/>
        <p:txBody>
          <a:bodyPr>
            <a:normAutofit lnSpcReduction="10000"/>
          </a:bodyPr>
          <a:lstStyle/>
          <a:p>
            <a:pPr lvl="0">
              <a:lnSpc>
                <a:spcPct val="110000"/>
              </a:lnSpc>
            </a:pPr>
            <a:r>
              <a:rPr lang="en-US" dirty="0"/>
              <a:t>Appointment system must be accurate because it can be used as a legal record</a:t>
            </a:r>
          </a:p>
          <a:p>
            <a:pPr lvl="0">
              <a:lnSpc>
                <a:spcPct val="110000"/>
              </a:lnSpc>
            </a:pPr>
            <a:r>
              <a:rPr lang="en-US" dirty="0"/>
              <a:t>Missed appointments should be noted in the medical record</a:t>
            </a:r>
          </a:p>
          <a:p>
            <a:pPr lvl="0">
              <a:lnSpc>
                <a:spcPct val="110000"/>
              </a:lnSpc>
            </a:pPr>
            <a:r>
              <a:rPr lang="en-US" dirty="0"/>
              <a:t>In an appointment book, pencil is used so that changes can be easily made</a:t>
            </a:r>
          </a:p>
          <a:p>
            <a:pPr lvl="0">
              <a:lnSpc>
                <a:spcPct val="110000"/>
              </a:lnSpc>
            </a:pPr>
            <a:r>
              <a:rPr lang="en-US" dirty="0"/>
              <a:t>Include patient’s name and phone number</a:t>
            </a:r>
          </a:p>
          <a:p>
            <a:pPr lvl="0">
              <a:lnSpc>
                <a:spcPct val="110000"/>
              </a:lnSpc>
            </a:pPr>
            <a:r>
              <a:rPr lang="en-US" dirty="0"/>
              <a:t>Appointment book should be kept for state’s statute of limitations and then shredded when discarded for privacy reasons</a:t>
            </a:r>
          </a:p>
          <a:p>
            <a:pPr>
              <a:lnSpc>
                <a:spcPct val="110000"/>
              </a:lnSpc>
            </a:pPr>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14</a:t>
            </a:fld>
            <a:endParaRPr lang="en-GB" sz="800" dirty="0"/>
          </a:p>
        </p:txBody>
      </p:sp>
    </p:spTree>
    <p:extLst>
      <p:ext uri="{BB962C8B-B14F-4D97-AF65-F5344CB8AC3E}">
        <p14:creationId xmlns:p14="http://schemas.microsoft.com/office/powerpoint/2010/main" val="33240174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Appointment Scheduling </a:t>
            </a:r>
          </a:p>
        </p:txBody>
      </p:sp>
      <p:sp>
        <p:nvSpPr>
          <p:cNvPr id="3" name="Content Placeholder 2"/>
          <p:cNvSpPr>
            <a:spLocks noGrp="1"/>
          </p:cNvSpPr>
          <p:nvPr>
            <p:ph idx="1"/>
          </p:nvPr>
        </p:nvSpPr>
        <p:spPr/>
        <p:txBody>
          <a:bodyPr/>
          <a:lstStyle/>
          <a:p>
            <a:pPr lvl="0"/>
            <a:r>
              <a:rPr lang="en-US" dirty="0"/>
              <a:t>Different types of appointment scheduling to meet needs of facility, providers, and patients</a:t>
            </a:r>
          </a:p>
          <a:p>
            <a:pPr lvl="0"/>
            <a:r>
              <a:rPr lang="en-US" dirty="0"/>
              <a:t>Some offices combine methods to make the right mix of activity during the day and to ensure the day runs smoothly</a:t>
            </a:r>
          </a:p>
          <a:p>
            <a:pPr lvl="0"/>
            <a:r>
              <a:rPr lang="en-US" dirty="0"/>
              <a:t>Must be proficient at managing appointments</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15</a:t>
            </a:fld>
            <a:endParaRPr lang="en-GB" sz="800" dirty="0"/>
          </a:p>
        </p:txBody>
      </p:sp>
    </p:spTree>
    <p:extLst>
      <p:ext uri="{BB962C8B-B14F-4D97-AF65-F5344CB8AC3E}">
        <p14:creationId xmlns:p14="http://schemas.microsoft.com/office/powerpoint/2010/main" val="297259443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Time-Specified (Stream) Scheduling</a:t>
            </a:r>
          </a:p>
        </p:txBody>
      </p:sp>
      <p:sp>
        <p:nvSpPr>
          <p:cNvPr id="3" name="Content Placeholder 2"/>
          <p:cNvSpPr>
            <a:spLocks noGrp="1"/>
          </p:cNvSpPr>
          <p:nvPr>
            <p:ph idx="1"/>
          </p:nvPr>
        </p:nvSpPr>
        <p:spPr/>
        <p:txBody>
          <a:bodyPr/>
          <a:lstStyle/>
          <a:p>
            <a:pPr lvl="0"/>
            <a:r>
              <a:rPr lang="en-US" dirty="0"/>
              <a:t>Scheduled appointments allow practitioners to see more patients with less pressure</a:t>
            </a:r>
          </a:p>
          <a:p>
            <a:pPr lvl="0"/>
            <a:r>
              <a:rPr lang="en-US" dirty="0"/>
              <a:t>Requires a person who is good at multitasking and being efficient </a:t>
            </a:r>
          </a:p>
          <a:p>
            <a:pPr lvl="0"/>
            <a:r>
              <a:rPr lang="en-US" dirty="0"/>
              <a:t>Critical to understand how long each procedure requires and time for pre-visit paperwork</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16</a:t>
            </a:fld>
            <a:endParaRPr lang="en-GB" sz="800" dirty="0"/>
          </a:p>
        </p:txBody>
      </p:sp>
    </p:spTree>
    <p:extLst>
      <p:ext uri="{BB962C8B-B14F-4D97-AF65-F5344CB8AC3E}">
        <p14:creationId xmlns:p14="http://schemas.microsoft.com/office/powerpoint/2010/main" val="208407377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Wave Scheduling </a:t>
            </a:r>
          </a:p>
        </p:txBody>
      </p:sp>
      <p:sp>
        <p:nvSpPr>
          <p:cNvPr id="3" name="Content Placeholder 2"/>
          <p:cNvSpPr>
            <a:spLocks noGrp="1"/>
          </p:cNvSpPr>
          <p:nvPr>
            <p:ph idx="1"/>
          </p:nvPr>
        </p:nvSpPr>
        <p:spPr/>
        <p:txBody>
          <a:bodyPr/>
          <a:lstStyle/>
          <a:p>
            <a:pPr lvl="0"/>
            <a:r>
              <a:rPr lang="en-US" dirty="0"/>
              <a:t>Attempts to create short-term flexibility within each hour</a:t>
            </a:r>
          </a:p>
          <a:p>
            <a:pPr lvl="0"/>
            <a:r>
              <a:rPr lang="en-US" dirty="0"/>
              <a:t>Assumes time needed for all patients seen will average out over the day</a:t>
            </a:r>
          </a:p>
          <a:p>
            <a:pPr lvl="0"/>
            <a:r>
              <a:rPr lang="en-US" dirty="0"/>
              <a:t>Rather than scheduling at intervals, several patients will be at office at once and seen in order of arrival</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17</a:t>
            </a:fld>
            <a:endParaRPr lang="en-GB" sz="800" dirty="0"/>
          </a:p>
        </p:txBody>
      </p:sp>
    </p:spTree>
    <p:extLst>
      <p:ext uri="{BB962C8B-B14F-4D97-AF65-F5344CB8AC3E}">
        <p14:creationId xmlns:p14="http://schemas.microsoft.com/office/powerpoint/2010/main" val="4694070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Modified Wave Scheduling </a:t>
            </a:r>
          </a:p>
        </p:txBody>
      </p:sp>
      <p:sp>
        <p:nvSpPr>
          <p:cNvPr id="3" name="Content Placeholder 2"/>
          <p:cNvSpPr>
            <a:spLocks noGrp="1"/>
          </p:cNvSpPr>
          <p:nvPr>
            <p:ph idx="1"/>
          </p:nvPr>
        </p:nvSpPr>
        <p:spPr/>
        <p:txBody>
          <a:bodyPr/>
          <a:lstStyle/>
          <a:p>
            <a:pPr lvl="0"/>
            <a:r>
              <a:rPr lang="en-US" dirty="0"/>
              <a:t>Example</a:t>
            </a:r>
          </a:p>
          <a:p>
            <a:pPr lvl="1"/>
            <a:r>
              <a:rPr lang="en-US" dirty="0"/>
              <a:t>Have two patients come in at 10 </a:t>
            </a:r>
            <a:r>
              <a:rPr lang="en-US" cap="small" dirty="0"/>
              <a:t>am</a:t>
            </a:r>
            <a:r>
              <a:rPr lang="en-US" dirty="0"/>
              <a:t> and one at 10:30 </a:t>
            </a:r>
            <a:r>
              <a:rPr lang="en-US" cap="small" dirty="0"/>
              <a:t>am</a:t>
            </a:r>
            <a:r>
              <a:rPr lang="en-US" dirty="0"/>
              <a:t>, repeating cycle throughout day</a:t>
            </a:r>
          </a:p>
          <a:p>
            <a:r>
              <a:rPr lang="en-US" dirty="0"/>
              <a:t>Example</a:t>
            </a:r>
          </a:p>
          <a:p>
            <a:pPr lvl="1"/>
            <a:r>
              <a:rPr lang="en-US" dirty="0"/>
              <a:t>Patients are scheduled to arrive at given intervals during the first half of hour, then none is scheduled during the second half of hour</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18</a:t>
            </a:fld>
            <a:endParaRPr lang="en-GB" sz="800" dirty="0"/>
          </a:p>
        </p:txBody>
      </p:sp>
    </p:spTree>
    <p:extLst>
      <p:ext uri="{BB962C8B-B14F-4D97-AF65-F5344CB8AC3E}">
        <p14:creationId xmlns:p14="http://schemas.microsoft.com/office/powerpoint/2010/main" val="23655769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Double-Booking </a:t>
            </a:r>
          </a:p>
        </p:txBody>
      </p:sp>
      <p:sp>
        <p:nvSpPr>
          <p:cNvPr id="3" name="Content Placeholder 2"/>
          <p:cNvSpPr>
            <a:spLocks noGrp="1"/>
          </p:cNvSpPr>
          <p:nvPr>
            <p:ph idx="1"/>
          </p:nvPr>
        </p:nvSpPr>
        <p:spPr/>
        <p:txBody>
          <a:bodyPr/>
          <a:lstStyle/>
          <a:p>
            <a:pPr lvl="0"/>
            <a:r>
              <a:rPr lang="en-US" dirty="0"/>
              <a:t>Booking two patients at once to see same provider is poor practice</a:t>
            </a:r>
          </a:p>
          <a:p>
            <a:pPr lvl="0"/>
            <a:r>
              <a:rPr lang="en-US" dirty="0"/>
              <a:t>Exception	</a:t>
            </a:r>
          </a:p>
          <a:p>
            <a:pPr lvl="1"/>
            <a:r>
              <a:rPr lang="en-US" dirty="0"/>
              <a:t>One patient will only take 5 minutes</a:t>
            </a:r>
          </a:p>
          <a:p>
            <a:pPr lvl="0"/>
            <a:r>
              <a:rPr lang="en-US" dirty="0"/>
              <a:t>Double-booking should be avoided or reflected in the schedule</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19</a:t>
            </a:fld>
            <a:endParaRPr lang="en-GB" sz="800" dirty="0"/>
          </a:p>
        </p:txBody>
      </p:sp>
    </p:spTree>
    <p:extLst>
      <p:ext uri="{BB962C8B-B14F-4D97-AF65-F5344CB8AC3E}">
        <p14:creationId xmlns:p14="http://schemas.microsoft.com/office/powerpoint/2010/main" val="162727024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4" name="Rectangle 6"/>
          <p:cNvSpPr>
            <a:spLocks noGrp="1" noChangeArrowheads="1"/>
          </p:cNvSpPr>
          <p:nvPr>
            <p:ph type="title" idx="4294967295"/>
          </p:nvPr>
        </p:nvSpPr>
        <p:spPr>
          <a:xfrm>
            <a:off x="0" y="542833"/>
            <a:ext cx="9144000" cy="1056706"/>
          </a:xfrm>
        </p:spPr>
        <p:txBody>
          <a:bodyPr>
            <a:noAutofit/>
          </a:bodyPr>
          <a:lstStyle/>
          <a:p>
            <a:r>
              <a:rPr lang="en-US" sz="3600" dirty="0"/>
              <a:t>Learning Objectives</a:t>
            </a:r>
            <a:br>
              <a:rPr lang="en-US" sz="3600" dirty="0"/>
            </a:br>
            <a:r>
              <a:rPr lang="en-US" sz="3600" dirty="0"/>
              <a:t>Lesson 9.1: </a:t>
            </a:r>
            <a:r>
              <a:rPr lang="en-US" sz="3600" dirty="0" smtClean="0"/>
              <a:t>Appointment</a:t>
            </a:r>
            <a:br>
              <a:rPr lang="en-US" sz="3600" dirty="0" smtClean="0"/>
            </a:br>
            <a:r>
              <a:rPr lang="en-US" sz="3600" dirty="0" smtClean="0"/>
              <a:t>Scheduling Methods</a:t>
            </a:r>
            <a:br>
              <a:rPr lang="en-US" sz="3600" dirty="0" smtClean="0"/>
            </a:br>
            <a:r>
              <a:rPr lang="en-US" sz="1600" dirty="0" smtClean="0"/>
              <a:t>(Slide </a:t>
            </a:r>
            <a:r>
              <a:rPr lang="en-US" sz="1600" dirty="0"/>
              <a:t>1 of </a:t>
            </a:r>
            <a:r>
              <a:rPr lang="en-US" sz="1600" dirty="0" smtClean="0"/>
              <a:t>2)</a:t>
            </a:r>
            <a:endParaRPr lang="en-US" sz="1600" dirty="0"/>
          </a:p>
        </p:txBody>
      </p:sp>
      <p:sp>
        <p:nvSpPr>
          <p:cNvPr id="1963015" name="Rectangle 7"/>
          <p:cNvSpPr>
            <a:spLocks noGrp="1" noChangeArrowheads="1"/>
          </p:cNvSpPr>
          <p:nvPr>
            <p:ph type="body" idx="4294967295"/>
          </p:nvPr>
        </p:nvSpPr>
        <p:spPr>
          <a:xfrm>
            <a:off x="317500" y="2079171"/>
            <a:ext cx="8763000" cy="4250198"/>
          </a:xfrm>
        </p:spPr>
        <p:txBody>
          <a:bodyPr>
            <a:noAutofit/>
          </a:bodyPr>
          <a:lstStyle/>
          <a:p>
            <a:pPr>
              <a:buFont typeface="+mj-lt"/>
              <a:buAutoNum type="arabicPeriod"/>
            </a:pPr>
            <a:r>
              <a:rPr lang="en-US" dirty="0"/>
              <a:t>Describe guidelines for establishing an appointment schedule and creating an appointment matrix.</a:t>
            </a:r>
          </a:p>
          <a:p>
            <a:pPr>
              <a:buFont typeface="+mj-lt"/>
              <a:buAutoNum type="arabicPeriod"/>
            </a:pPr>
            <a:r>
              <a:rPr lang="en-US" dirty="0"/>
              <a:t>Discuss the advantages of computerized appointment scheduling.</a:t>
            </a:r>
          </a:p>
          <a:p>
            <a:pPr>
              <a:buFont typeface="+mj-lt"/>
              <a:buAutoNum type="arabicPeriod"/>
            </a:pPr>
            <a:r>
              <a:rPr lang="en-US" dirty="0"/>
              <a:t>Discuss appointment book scheduling and explain how self-scheduling can reduce the number of calls to the healthcare facility.</a:t>
            </a:r>
          </a:p>
          <a:p>
            <a:pPr>
              <a:buFont typeface="+mj-lt"/>
              <a:buAutoNum type="arabicPeriod"/>
            </a:pPr>
            <a:r>
              <a:rPr lang="en-US" dirty="0"/>
              <a:t>Discuss the legality of the appointment scheduling system</a:t>
            </a:r>
            <a:r>
              <a:rPr lang="en-US" dirty="0" smtClean="0"/>
              <a:t>.</a:t>
            </a:r>
            <a:endParaRPr lang="en-US" dirty="0"/>
          </a:p>
        </p:txBody>
      </p:sp>
      <p:sp>
        <p:nvSpPr>
          <p:cNvPr id="2" name="Slide Number Placeholder 1"/>
          <p:cNvSpPr>
            <a:spLocks noGrp="1"/>
          </p:cNvSpPr>
          <p:nvPr>
            <p:ph type="sldNum" sz="quarter" idx="10"/>
          </p:nvPr>
        </p:nvSpPr>
        <p:spPr/>
        <p:txBody>
          <a:bodyPr/>
          <a:lstStyle/>
          <a:p>
            <a:pPr>
              <a:defRPr/>
            </a:pPr>
            <a:r>
              <a:rPr lang="en-GB" dirty="0"/>
              <a:t> </a:t>
            </a:r>
            <a:fld id="{E234264E-8860-42A2-83C5-41782AA54ED9}" type="slidenum">
              <a:rPr lang="en-GB" sz="800" smtClean="0"/>
              <a:pPr>
                <a:defRPr/>
              </a:pPr>
              <a:t>2</a:t>
            </a:fld>
            <a:endParaRPr lang="en-GB" sz="800" dirty="0"/>
          </a:p>
        </p:txBody>
      </p:sp>
    </p:spTree>
    <p:extLst>
      <p:ext uri="{BB962C8B-B14F-4D97-AF65-F5344CB8AC3E}">
        <p14:creationId xmlns:p14="http://schemas.microsoft.com/office/powerpoint/2010/main" val="349166452"/>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Open Office Hours </a:t>
            </a:r>
          </a:p>
        </p:txBody>
      </p:sp>
      <p:sp>
        <p:nvSpPr>
          <p:cNvPr id="3" name="Content Placeholder 2"/>
          <p:cNvSpPr>
            <a:spLocks noGrp="1"/>
          </p:cNvSpPr>
          <p:nvPr>
            <p:ph idx="1"/>
          </p:nvPr>
        </p:nvSpPr>
        <p:spPr>
          <a:xfrm>
            <a:off x="685800" y="1641475"/>
            <a:ext cx="8204200" cy="4454525"/>
          </a:xfrm>
        </p:spPr>
        <p:txBody>
          <a:bodyPr>
            <a:noAutofit/>
          </a:bodyPr>
          <a:lstStyle/>
          <a:p>
            <a:pPr lvl="0"/>
            <a:r>
              <a:rPr lang="en-US" dirty="0"/>
              <a:t>Facility is open at given hours when patients are told to return “in a couple of weeks” for follow-up</a:t>
            </a:r>
          </a:p>
          <a:p>
            <a:pPr lvl="0"/>
            <a:r>
              <a:rPr lang="en-US" dirty="0"/>
              <a:t>Patients can come in at intermittent times, seen in order of arrival</a:t>
            </a:r>
          </a:p>
          <a:p>
            <a:pPr lvl="0"/>
            <a:r>
              <a:rPr lang="en-US" dirty="0"/>
              <a:t>Eliminates broken appointments and prevents from running behind schedule</a:t>
            </a:r>
          </a:p>
          <a:p>
            <a:pPr lvl="0"/>
            <a:r>
              <a:rPr lang="en-US" dirty="0"/>
              <a:t>Most commonly used at labs, imaging facilities, urgent care clinics, and emergency departments</a:t>
            </a:r>
          </a:p>
          <a:p>
            <a:pPr lvl="0"/>
            <a:r>
              <a:rPr lang="en-US" dirty="0"/>
              <a:t>Disadvantages include crowding and long waits, waves of busy times and waves of slow times, potential overburdening of staff</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20</a:t>
            </a:fld>
            <a:endParaRPr lang="en-GB" sz="800" dirty="0"/>
          </a:p>
        </p:txBody>
      </p:sp>
    </p:spTree>
    <p:extLst>
      <p:ext uri="{BB962C8B-B14F-4D97-AF65-F5344CB8AC3E}">
        <p14:creationId xmlns:p14="http://schemas.microsoft.com/office/powerpoint/2010/main" val="969730620"/>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Grouping Procedures </a:t>
            </a:r>
          </a:p>
        </p:txBody>
      </p:sp>
      <p:sp>
        <p:nvSpPr>
          <p:cNvPr id="3" name="Content Placeholder 2"/>
          <p:cNvSpPr>
            <a:spLocks noGrp="1"/>
          </p:cNvSpPr>
          <p:nvPr>
            <p:ph idx="1"/>
          </p:nvPr>
        </p:nvSpPr>
        <p:spPr/>
        <p:txBody>
          <a:bodyPr/>
          <a:lstStyle/>
          <a:p>
            <a:pPr lvl="0"/>
            <a:r>
              <a:rPr lang="en-US" dirty="0"/>
              <a:t>Grouping (categorizing) procedures is another way to approach scheduling</a:t>
            </a:r>
          </a:p>
          <a:p>
            <a:pPr lvl="0"/>
            <a:r>
              <a:rPr lang="en-US" dirty="0"/>
              <a:t>Medical offices may try several ways of grouping before finding the best way</a:t>
            </a:r>
          </a:p>
          <a:p>
            <a:pPr lvl="0"/>
            <a:r>
              <a:rPr lang="en-US" dirty="0"/>
              <a:t>Medical assistant may find it helpful to color-code sections for grouped appointments</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21</a:t>
            </a:fld>
            <a:endParaRPr lang="en-GB" sz="800" dirty="0"/>
          </a:p>
        </p:txBody>
      </p:sp>
    </p:spTree>
    <p:extLst>
      <p:ext uri="{BB962C8B-B14F-4D97-AF65-F5344CB8AC3E}">
        <p14:creationId xmlns:p14="http://schemas.microsoft.com/office/powerpoint/2010/main" val="4262053"/>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Telephone Scheduling</a:t>
            </a:r>
            <a:br>
              <a:rPr lang="en-US" dirty="0"/>
            </a:br>
            <a:r>
              <a:rPr lang="en-US" sz="1600" dirty="0"/>
              <a:t>(Slide 1 of 2) </a:t>
            </a:r>
          </a:p>
        </p:txBody>
      </p:sp>
      <p:sp>
        <p:nvSpPr>
          <p:cNvPr id="3" name="Content Placeholder 2"/>
          <p:cNvSpPr>
            <a:spLocks noGrp="1"/>
          </p:cNvSpPr>
          <p:nvPr>
            <p:ph idx="1"/>
          </p:nvPr>
        </p:nvSpPr>
        <p:spPr/>
        <p:txBody>
          <a:bodyPr/>
          <a:lstStyle/>
          <a:p>
            <a:pPr lvl="0"/>
            <a:r>
              <a:rPr lang="en-US" dirty="0"/>
              <a:t>Be pleasant and helpful when scheduling over the phone</a:t>
            </a:r>
          </a:p>
          <a:p>
            <a:pPr lvl="0"/>
            <a:r>
              <a:rPr lang="en-US" dirty="0"/>
              <a:t>Try to accommodate a patient’s requested appointment time, if possible</a:t>
            </a:r>
          </a:p>
          <a:p>
            <a:pPr lvl="0"/>
            <a:r>
              <a:rPr lang="en-US" dirty="0"/>
              <a:t>If not, be considerate, offering alternative times and dates</a:t>
            </a:r>
          </a:p>
          <a:p>
            <a:pPr lvl="0"/>
            <a:r>
              <a:rPr lang="en-US" dirty="0"/>
              <a:t>Offering two choices for a time slot is encouraged so that the patient feels he or she is in control of his or her time</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22</a:t>
            </a:fld>
            <a:endParaRPr lang="en-GB" sz="800" dirty="0"/>
          </a:p>
        </p:txBody>
      </p:sp>
    </p:spTree>
    <p:extLst>
      <p:ext uri="{BB962C8B-B14F-4D97-AF65-F5344CB8AC3E}">
        <p14:creationId xmlns:p14="http://schemas.microsoft.com/office/powerpoint/2010/main" val="237436202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Telephone Scheduling</a:t>
            </a:r>
            <a:br>
              <a:rPr lang="en-US" dirty="0"/>
            </a:br>
            <a:r>
              <a:rPr lang="en-US" sz="1600" dirty="0"/>
              <a:t>(Slide 2 of 2)</a:t>
            </a:r>
          </a:p>
        </p:txBody>
      </p:sp>
      <p:sp>
        <p:nvSpPr>
          <p:cNvPr id="3" name="Content Placeholder 2"/>
          <p:cNvSpPr>
            <a:spLocks noGrp="1"/>
          </p:cNvSpPr>
          <p:nvPr>
            <p:ph idx="1"/>
          </p:nvPr>
        </p:nvSpPr>
        <p:spPr/>
        <p:txBody>
          <a:bodyPr/>
          <a:lstStyle/>
          <a:p>
            <a:pPr lvl="0"/>
            <a:r>
              <a:rPr lang="en-US" dirty="0"/>
              <a:t>Always repeat time and date of appointment at end of call and ask if patient has pen/paper to write it down</a:t>
            </a:r>
          </a:p>
          <a:p>
            <a:pPr lvl="0"/>
            <a:r>
              <a:rPr lang="en-US" dirty="0"/>
              <a:t>Check appointment book or computer screen to be sure it is entered correctly</a:t>
            </a:r>
          </a:p>
          <a:p>
            <a:pPr lvl="0"/>
            <a:r>
              <a:rPr lang="en-US" dirty="0"/>
              <a:t>Write legibly in appointment book and obtain a daytime phone number for each patient</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23</a:t>
            </a:fld>
            <a:endParaRPr lang="en-GB" sz="800" dirty="0"/>
          </a:p>
        </p:txBody>
      </p:sp>
    </p:spTree>
    <p:extLst>
      <p:ext uri="{BB962C8B-B14F-4D97-AF65-F5344CB8AC3E}">
        <p14:creationId xmlns:p14="http://schemas.microsoft.com/office/powerpoint/2010/main" val="2790527314"/>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Scheduling Appointments </a:t>
            </a:r>
            <a:br>
              <a:rPr lang="en-US" dirty="0"/>
            </a:br>
            <a:r>
              <a:rPr lang="en-US" dirty="0"/>
              <a:t>for New Patients </a:t>
            </a:r>
            <a:r>
              <a:rPr lang="en-US" dirty="0" smtClean="0"/>
              <a:t/>
            </a:r>
            <a:br>
              <a:rPr lang="en-US" dirty="0" smtClean="0"/>
            </a:br>
            <a:r>
              <a:rPr lang="en-US" sz="1600" dirty="0" smtClean="0"/>
              <a:t>(</a:t>
            </a:r>
            <a:r>
              <a:rPr lang="en-US" sz="1600" dirty="0"/>
              <a:t>Slide 1 of 3)</a:t>
            </a:r>
          </a:p>
        </p:txBody>
      </p:sp>
      <p:sp>
        <p:nvSpPr>
          <p:cNvPr id="3" name="Content Placeholder 2"/>
          <p:cNvSpPr>
            <a:spLocks noGrp="1"/>
          </p:cNvSpPr>
          <p:nvPr>
            <p:ph idx="1"/>
          </p:nvPr>
        </p:nvSpPr>
        <p:spPr/>
        <p:txBody>
          <a:bodyPr/>
          <a:lstStyle/>
          <a:p>
            <a:pPr lvl="0"/>
            <a:r>
              <a:rPr lang="en-US" dirty="0"/>
              <a:t>New patient scheduling requires time and attention to detail</a:t>
            </a:r>
          </a:p>
          <a:p>
            <a:pPr lvl="0"/>
            <a:r>
              <a:rPr lang="en-US" dirty="0"/>
              <a:t>Tact, courtesy, and professionalism are very important</a:t>
            </a:r>
          </a:p>
          <a:p>
            <a:pPr lvl="0"/>
            <a:r>
              <a:rPr lang="en-US" dirty="0"/>
              <a:t>Request preliminary information so that you know how much time to allot</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24</a:t>
            </a:fld>
            <a:endParaRPr lang="en-GB" sz="800" dirty="0"/>
          </a:p>
        </p:txBody>
      </p:sp>
    </p:spTree>
    <p:extLst>
      <p:ext uri="{BB962C8B-B14F-4D97-AF65-F5344CB8AC3E}">
        <p14:creationId xmlns:p14="http://schemas.microsoft.com/office/powerpoint/2010/main" val="2928476917"/>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Scheduling </a:t>
            </a:r>
            <a:r>
              <a:rPr lang="en-US" dirty="0" smtClean="0"/>
              <a:t>Appointments</a:t>
            </a:r>
            <a:br>
              <a:rPr lang="en-US" dirty="0" smtClean="0"/>
            </a:br>
            <a:r>
              <a:rPr lang="en-US" dirty="0" smtClean="0"/>
              <a:t>for New Patients</a:t>
            </a:r>
            <a:br>
              <a:rPr lang="en-US" dirty="0" smtClean="0"/>
            </a:br>
            <a:r>
              <a:rPr lang="en-US" sz="1600" dirty="0" smtClean="0"/>
              <a:t>(Slide </a:t>
            </a:r>
            <a:r>
              <a:rPr lang="en-US" sz="1600" dirty="0"/>
              <a:t>2 of 3)</a:t>
            </a:r>
          </a:p>
        </p:txBody>
      </p:sp>
      <p:sp>
        <p:nvSpPr>
          <p:cNvPr id="3" name="Content Placeholder 2"/>
          <p:cNvSpPr>
            <a:spLocks noGrp="1"/>
          </p:cNvSpPr>
          <p:nvPr>
            <p:ph idx="1"/>
          </p:nvPr>
        </p:nvSpPr>
        <p:spPr/>
        <p:txBody>
          <a:bodyPr/>
          <a:lstStyle/>
          <a:p>
            <a:pPr lvl="0"/>
            <a:r>
              <a:rPr lang="en-US" dirty="0"/>
              <a:t>Offer patient first available appointment, giving a choice between two dates and times</a:t>
            </a:r>
          </a:p>
          <a:p>
            <a:pPr lvl="0"/>
            <a:r>
              <a:rPr lang="en-US" dirty="0"/>
              <a:t>Offer directions or physical address to office</a:t>
            </a:r>
          </a:p>
          <a:p>
            <a:pPr lvl="0"/>
            <a:r>
              <a:rPr lang="en-US" dirty="0"/>
              <a:t>Provide parking information if needed</a:t>
            </a:r>
          </a:p>
          <a:p>
            <a:pPr lvl="0"/>
            <a:r>
              <a:rPr lang="en-US" dirty="0"/>
              <a:t>Options for first payment should be discussed</a:t>
            </a:r>
          </a:p>
          <a:p>
            <a:pPr lvl="0"/>
            <a:r>
              <a:rPr lang="en-US" dirty="0"/>
              <a:t>Repeat appointment date and time and thank the patient for calling</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25</a:t>
            </a:fld>
            <a:endParaRPr lang="en-GB" sz="800" dirty="0"/>
          </a:p>
        </p:txBody>
      </p:sp>
    </p:spTree>
    <p:extLst>
      <p:ext uri="{BB962C8B-B14F-4D97-AF65-F5344CB8AC3E}">
        <p14:creationId xmlns:p14="http://schemas.microsoft.com/office/powerpoint/2010/main" val="369362849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Scheduling </a:t>
            </a:r>
            <a:r>
              <a:rPr lang="en-US" dirty="0" smtClean="0"/>
              <a:t>Appointments</a:t>
            </a:r>
            <a:br>
              <a:rPr lang="en-US" dirty="0" smtClean="0"/>
            </a:br>
            <a:r>
              <a:rPr lang="en-US" dirty="0" smtClean="0"/>
              <a:t>for New Patients</a:t>
            </a:r>
            <a:br>
              <a:rPr lang="en-US" dirty="0" smtClean="0"/>
            </a:br>
            <a:r>
              <a:rPr lang="en-US" sz="1600" dirty="0" smtClean="0"/>
              <a:t>(Slide </a:t>
            </a:r>
            <a:r>
              <a:rPr lang="en-US" sz="1600" dirty="0"/>
              <a:t>3 of 3)</a:t>
            </a:r>
          </a:p>
        </p:txBody>
      </p:sp>
      <p:sp>
        <p:nvSpPr>
          <p:cNvPr id="3" name="Content Placeholder 2"/>
          <p:cNvSpPr>
            <a:spLocks noGrp="1"/>
          </p:cNvSpPr>
          <p:nvPr>
            <p:ph idx="1"/>
          </p:nvPr>
        </p:nvSpPr>
        <p:spPr/>
        <p:txBody>
          <a:bodyPr/>
          <a:lstStyle/>
          <a:p>
            <a:pPr lvl="0"/>
            <a:r>
              <a:rPr lang="en-US" dirty="0"/>
              <a:t>Some medical offices mail or e-mail an information packet to new patients</a:t>
            </a:r>
          </a:p>
          <a:p>
            <a:pPr lvl="0"/>
            <a:r>
              <a:rPr lang="en-US" dirty="0"/>
              <a:t>If patient is a referral, you may need to call referring provider’s office for additional information before appointment</a:t>
            </a:r>
          </a:p>
          <a:p>
            <a:pPr lvl="0"/>
            <a:r>
              <a:rPr lang="en-US" dirty="0"/>
              <a:t>Print and give referral information to attending provider before patient arrives</a:t>
            </a:r>
          </a:p>
          <a:p>
            <a:pPr lvl="0"/>
            <a:r>
              <a:rPr lang="en-US" dirty="0"/>
              <a:t>Send a thank-you note to anyone who refers a patient to medical office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26</a:t>
            </a:fld>
            <a:endParaRPr lang="en-GB" sz="800" dirty="0"/>
          </a:p>
        </p:txBody>
      </p:sp>
    </p:spTree>
    <p:extLst>
      <p:ext uri="{BB962C8B-B14F-4D97-AF65-F5344CB8AC3E}">
        <p14:creationId xmlns:p14="http://schemas.microsoft.com/office/powerpoint/2010/main" val="354518415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Scheduling Appointments for Established Patients: In Person</a:t>
            </a:r>
          </a:p>
        </p:txBody>
      </p:sp>
      <p:sp>
        <p:nvSpPr>
          <p:cNvPr id="3" name="Content Placeholder 2"/>
          <p:cNvSpPr>
            <a:spLocks noGrp="1"/>
          </p:cNvSpPr>
          <p:nvPr>
            <p:ph idx="1"/>
          </p:nvPr>
        </p:nvSpPr>
        <p:spPr/>
        <p:txBody>
          <a:bodyPr/>
          <a:lstStyle/>
          <a:p>
            <a:pPr lvl="0"/>
            <a:r>
              <a:rPr lang="en-US" dirty="0"/>
              <a:t>Most return appointments are arranged when patient is leaving office</a:t>
            </a:r>
          </a:p>
          <a:p>
            <a:pPr lvl="0"/>
            <a:r>
              <a:rPr lang="en-US" dirty="0"/>
              <a:t>Have all patients stop by front desk before leaving in case information is needed or outside scheduling must be done</a:t>
            </a:r>
          </a:p>
          <a:p>
            <a:pPr lvl="0"/>
            <a:r>
              <a:rPr lang="en-US" dirty="0"/>
              <a:t>Ordered tests or procedures can be discussed and scheduled</a:t>
            </a:r>
          </a:p>
          <a:p>
            <a:pPr lvl="0"/>
            <a:r>
              <a:rPr lang="en-US" dirty="0"/>
              <a:t>Offer patient two choices for time and date</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27</a:t>
            </a:fld>
            <a:endParaRPr lang="en-GB" sz="800" dirty="0"/>
          </a:p>
        </p:txBody>
      </p:sp>
    </p:spTree>
    <p:extLst>
      <p:ext uri="{BB962C8B-B14F-4D97-AF65-F5344CB8AC3E}">
        <p14:creationId xmlns:p14="http://schemas.microsoft.com/office/powerpoint/2010/main" val="25861047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Scheduling Appointments for Established Patients: By Telephone </a:t>
            </a:r>
          </a:p>
        </p:txBody>
      </p:sp>
      <p:sp>
        <p:nvSpPr>
          <p:cNvPr id="3" name="Content Placeholder 2"/>
          <p:cNvSpPr>
            <a:spLocks noGrp="1"/>
          </p:cNvSpPr>
          <p:nvPr>
            <p:ph idx="1"/>
          </p:nvPr>
        </p:nvSpPr>
        <p:spPr/>
        <p:txBody>
          <a:bodyPr/>
          <a:lstStyle/>
          <a:p>
            <a:pPr lvl="0"/>
            <a:r>
              <a:rPr lang="en-US" dirty="0"/>
              <a:t>To find a suitable time in the schedule, only need to know when patient must return</a:t>
            </a:r>
          </a:p>
          <a:p>
            <a:pPr lvl="0"/>
            <a:r>
              <a:rPr lang="en-US" dirty="0"/>
              <a:t>No need for directions or parking information</a:t>
            </a:r>
          </a:p>
          <a:p>
            <a:pPr lvl="0"/>
            <a:r>
              <a:rPr lang="en-US" dirty="0"/>
              <a:t>Recheck information with patient if it has been awhile since last visit</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28</a:t>
            </a:fld>
            <a:endParaRPr lang="en-GB" sz="800" dirty="0"/>
          </a:p>
        </p:txBody>
      </p:sp>
    </p:spTree>
    <p:extLst>
      <p:ext uri="{BB962C8B-B14F-4D97-AF65-F5344CB8AC3E}">
        <p14:creationId xmlns:p14="http://schemas.microsoft.com/office/powerpoint/2010/main" val="535038717"/>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Scheduling Other Types </a:t>
            </a:r>
            <a:br>
              <a:rPr lang="en-US" dirty="0"/>
            </a:br>
            <a:r>
              <a:rPr lang="en-US" dirty="0"/>
              <a:t>of Appointments </a:t>
            </a:r>
          </a:p>
        </p:txBody>
      </p:sp>
      <p:sp>
        <p:nvSpPr>
          <p:cNvPr id="3" name="Content Placeholder 2"/>
          <p:cNvSpPr>
            <a:spLocks noGrp="1"/>
          </p:cNvSpPr>
          <p:nvPr>
            <p:ph idx="1"/>
          </p:nvPr>
        </p:nvSpPr>
        <p:spPr/>
        <p:txBody>
          <a:bodyPr/>
          <a:lstStyle/>
          <a:p>
            <a:pPr lvl="0"/>
            <a:r>
              <a:rPr lang="en-US" dirty="0"/>
              <a:t>Other types of appointments to schedule:</a:t>
            </a:r>
          </a:p>
          <a:p>
            <a:pPr lvl="1"/>
            <a:r>
              <a:rPr lang="en-US" dirty="0"/>
              <a:t>Inpatient surgeries</a:t>
            </a:r>
          </a:p>
          <a:p>
            <a:pPr lvl="1"/>
            <a:r>
              <a:rPr lang="en-US" dirty="0"/>
              <a:t>Outpatient and inpatient procedure appointments</a:t>
            </a:r>
          </a:p>
          <a:p>
            <a:pPr lvl="1"/>
            <a:r>
              <a:rPr lang="en-US" dirty="0"/>
              <a:t>Outside visits</a:t>
            </a:r>
          </a:p>
          <a:p>
            <a:pPr lvl="1"/>
            <a:r>
              <a:rPr lang="en-US" dirty="0"/>
              <a:t>Providers</a:t>
            </a:r>
          </a:p>
          <a:p>
            <a:pPr lvl="1"/>
            <a:r>
              <a:rPr lang="en-US" dirty="0"/>
              <a:t>Pharmaceutical representatives</a:t>
            </a:r>
          </a:p>
          <a:p>
            <a:pPr lvl="1"/>
            <a:r>
              <a:rPr lang="en-US" dirty="0"/>
              <a:t>Salespeople</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29</a:t>
            </a:fld>
            <a:endParaRPr lang="en-GB" sz="800" dirty="0"/>
          </a:p>
        </p:txBody>
      </p:sp>
    </p:spTree>
    <p:extLst>
      <p:ext uri="{BB962C8B-B14F-4D97-AF65-F5344CB8AC3E}">
        <p14:creationId xmlns:p14="http://schemas.microsoft.com/office/powerpoint/2010/main" val="26995712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5" name="Rectangle 7"/>
          <p:cNvSpPr>
            <a:spLocks noGrp="1" noChangeArrowheads="1"/>
          </p:cNvSpPr>
          <p:nvPr>
            <p:ph type="body" idx="4294967295"/>
          </p:nvPr>
        </p:nvSpPr>
        <p:spPr>
          <a:xfrm>
            <a:off x="317500" y="2079171"/>
            <a:ext cx="8585200" cy="4250198"/>
          </a:xfrm>
        </p:spPr>
        <p:txBody>
          <a:bodyPr>
            <a:noAutofit/>
          </a:bodyPr>
          <a:lstStyle/>
          <a:p>
            <a:pPr>
              <a:buFont typeface="+mj-lt"/>
              <a:buAutoNum type="arabicPeriod" startAt="5"/>
            </a:pPr>
            <a:r>
              <a:rPr lang="en-US" dirty="0"/>
              <a:t>Discuss pros and cons of various types of appointment management systems.</a:t>
            </a:r>
          </a:p>
          <a:p>
            <a:pPr>
              <a:buFont typeface="+mj-lt"/>
              <a:buAutoNum type="arabicPeriod" startAt="5"/>
            </a:pPr>
            <a:r>
              <a:rPr lang="en-US" dirty="0" smtClean="0"/>
              <a:t>Discuss </a:t>
            </a:r>
            <a:r>
              <a:rPr lang="en-US" dirty="0"/>
              <a:t>telephone scheduling and identify critical information required for scheduling appointments for new patients.</a:t>
            </a:r>
          </a:p>
          <a:p>
            <a:pPr>
              <a:buFont typeface="+mj-lt"/>
              <a:buAutoNum type="arabicPeriod" startAt="5"/>
            </a:pPr>
            <a:r>
              <a:rPr lang="en-US" dirty="0"/>
              <a:t>Discuss scheduling appointments for established patients.</a:t>
            </a:r>
          </a:p>
          <a:p>
            <a:pPr>
              <a:buFont typeface="+mj-lt"/>
              <a:buAutoNum type="arabicPeriod" startAt="5"/>
            </a:pPr>
            <a:r>
              <a:rPr lang="en-US" dirty="0"/>
              <a:t>Discuss how the medical assistant should handle scheduling of other types of appointments</a:t>
            </a:r>
            <a:r>
              <a:rPr lang="en-US" dirty="0" smtClean="0"/>
              <a:t>.</a:t>
            </a:r>
            <a:endParaRPr lang="en-US" dirty="0"/>
          </a:p>
        </p:txBody>
      </p:sp>
      <p:sp>
        <p:nvSpPr>
          <p:cNvPr id="2" name="Slide Number Placeholder 1"/>
          <p:cNvSpPr>
            <a:spLocks noGrp="1"/>
          </p:cNvSpPr>
          <p:nvPr>
            <p:ph type="sldNum" sz="quarter" idx="10"/>
          </p:nvPr>
        </p:nvSpPr>
        <p:spPr/>
        <p:txBody>
          <a:bodyPr/>
          <a:lstStyle/>
          <a:p>
            <a:pPr>
              <a:defRPr/>
            </a:pPr>
            <a:r>
              <a:rPr lang="en-GB" dirty="0"/>
              <a:t> </a:t>
            </a:r>
            <a:fld id="{E234264E-8860-42A2-83C5-41782AA54ED9}" type="slidenum">
              <a:rPr lang="en-GB" sz="800" smtClean="0"/>
              <a:pPr>
                <a:defRPr/>
              </a:pPr>
              <a:t>3</a:t>
            </a:fld>
            <a:endParaRPr lang="en-GB" sz="800" dirty="0"/>
          </a:p>
        </p:txBody>
      </p:sp>
      <p:sp>
        <p:nvSpPr>
          <p:cNvPr id="5" name="Rectangle 6"/>
          <p:cNvSpPr txBox="1">
            <a:spLocks noChangeArrowheads="1"/>
          </p:cNvSpPr>
          <p:nvPr/>
        </p:nvSpPr>
        <p:spPr bwMode="auto">
          <a:xfrm>
            <a:off x="0" y="542833"/>
            <a:ext cx="9144000" cy="1056706"/>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noAutofit/>
          </a:bodyPr>
          <a:lstStyle>
            <a:lvl1pPr algn="ctr" rtl="0" eaLnBrk="0" fontAlgn="base" hangingPunct="0">
              <a:spcBef>
                <a:spcPct val="0"/>
              </a:spcBef>
              <a:spcAft>
                <a:spcPct val="0"/>
              </a:spcAft>
              <a:defRPr sz="32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a:lstStyle>
          <a:p>
            <a:r>
              <a:rPr lang="en-US" sz="3600" kern="0" dirty="0" smtClean="0"/>
              <a:t>Learning Objectives</a:t>
            </a:r>
            <a:br>
              <a:rPr lang="en-US" sz="3600" kern="0" dirty="0" smtClean="0"/>
            </a:br>
            <a:r>
              <a:rPr lang="en-US" sz="3600" kern="0" dirty="0" smtClean="0"/>
              <a:t>Lesson 9.1: Appointment</a:t>
            </a:r>
            <a:br>
              <a:rPr lang="en-US" sz="3600" kern="0" dirty="0" smtClean="0"/>
            </a:br>
            <a:r>
              <a:rPr lang="en-US" sz="3600" kern="0" dirty="0" smtClean="0"/>
              <a:t>Scheduling Methods</a:t>
            </a:r>
            <a:br>
              <a:rPr lang="en-US" sz="3600" kern="0" dirty="0" smtClean="0"/>
            </a:br>
            <a:r>
              <a:rPr lang="en-US" sz="1600" kern="0" dirty="0" smtClean="0"/>
              <a:t>(Slide 2 of 2)</a:t>
            </a:r>
            <a:endParaRPr lang="en-US" sz="1600" kern="0" dirty="0"/>
          </a:p>
        </p:txBody>
      </p:sp>
    </p:spTree>
    <p:extLst>
      <p:ext uri="{BB962C8B-B14F-4D97-AF65-F5344CB8AC3E}">
        <p14:creationId xmlns:p14="http://schemas.microsoft.com/office/powerpoint/2010/main" val="287962100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 Inpatient Surgeries </a:t>
            </a:r>
          </a:p>
        </p:txBody>
      </p:sp>
      <p:sp>
        <p:nvSpPr>
          <p:cNvPr id="3" name="Content Placeholder 2"/>
          <p:cNvSpPr>
            <a:spLocks noGrp="1"/>
          </p:cNvSpPr>
          <p:nvPr>
            <p:ph idx="1"/>
          </p:nvPr>
        </p:nvSpPr>
        <p:spPr/>
        <p:txBody>
          <a:bodyPr/>
          <a:lstStyle/>
          <a:p>
            <a:pPr lvl="0"/>
            <a:r>
              <a:rPr lang="en-US" dirty="0"/>
              <a:t>When scheduling surgery, call facility where procedure will take place as soon as it is planned</a:t>
            </a:r>
          </a:p>
          <a:p>
            <a:pPr lvl="0"/>
            <a:r>
              <a:rPr lang="en-US" dirty="0"/>
              <a:t>Provide all necessary information and state any special requests provider may have</a:t>
            </a:r>
          </a:p>
          <a:p>
            <a:pPr lvl="0"/>
            <a:r>
              <a:rPr lang="en-US" dirty="0"/>
              <a:t>May need to provide insurance information and certainly phone numbers</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30</a:t>
            </a:fld>
            <a:endParaRPr lang="en-GB" sz="800" dirty="0"/>
          </a:p>
        </p:txBody>
      </p:sp>
    </p:spTree>
    <p:extLst>
      <p:ext uri="{BB962C8B-B14F-4D97-AF65-F5344CB8AC3E}">
        <p14:creationId xmlns:p14="http://schemas.microsoft.com/office/powerpoint/2010/main" val="1239830753"/>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Outpatient and Inpatient </a:t>
            </a:r>
            <a:br>
              <a:rPr lang="en-US" dirty="0"/>
            </a:br>
            <a:r>
              <a:rPr lang="en-US" dirty="0"/>
              <a:t>Procedure Appointments </a:t>
            </a:r>
            <a:br>
              <a:rPr lang="en-US" dirty="0"/>
            </a:br>
            <a:r>
              <a:rPr lang="en-US" sz="1600" dirty="0"/>
              <a:t>(Slide 1 of 3) </a:t>
            </a:r>
          </a:p>
        </p:txBody>
      </p:sp>
      <p:sp>
        <p:nvSpPr>
          <p:cNvPr id="3" name="Content Placeholder 2"/>
          <p:cNvSpPr>
            <a:spLocks noGrp="1"/>
          </p:cNvSpPr>
          <p:nvPr>
            <p:ph idx="1"/>
          </p:nvPr>
        </p:nvSpPr>
        <p:spPr/>
        <p:txBody>
          <a:bodyPr/>
          <a:lstStyle/>
          <a:p>
            <a:pPr lvl="0"/>
            <a:r>
              <a:rPr lang="en-US" dirty="0"/>
              <a:t>Arrange laboratory or radiography appointments for patients</a:t>
            </a:r>
          </a:p>
          <a:p>
            <a:pPr lvl="0"/>
            <a:r>
              <a:rPr lang="en-US" dirty="0"/>
              <a:t>Have all necessary information handy before calling facility to schedule</a:t>
            </a:r>
          </a:p>
          <a:p>
            <a:pPr lvl="0"/>
            <a:r>
              <a:rPr lang="en-US" dirty="0"/>
              <a:t>Relay time and place of appointment, special instructions (also note in medical record) to patient</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31</a:t>
            </a:fld>
            <a:endParaRPr lang="en-GB" sz="800" dirty="0"/>
          </a:p>
        </p:txBody>
      </p:sp>
    </p:spTree>
    <p:extLst>
      <p:ext uri="{BB962C8B-B14F-4D97-AF65-F5344CB8AC3E}">
        <p14:creationId xmlns:p14="http://schemas.microsoft.com/office/powerpoint/2010/main" val="405781955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Outpatient and Inpatient </a:t>
            </a:r>
            <a:br>
              <a:rPr lang="en-US" dirty="0"/>
            </a:br>
            <a:r>
              <a:rPr lang="en-US" dirty="0"/>
              <a:t>Procedure Appointments</a:t>
            </a:r>
            <a:br>
              <a:rPr lang="en-US" dirty="0"/>
            </a:br>
            <a:r>
              <a:rPr lang="en-US" sz="1600" dirty="0"/>
              <a:t>(Slide 2 of 3)</a:t>
            </a:r>
          </a:p>
        </p:txBody>
      </p:sp>
      <p:sp>
        <p:nvSpPr>
          <p:cNvPr id="3" name="Content Placeholder 2"/>
          <p:cNvSpPr>
            <a:spLocks noGrp="1"/>
          </p:cNvSpPr>
          <p:nvPr>
            <p:ph idx="1"/>
          </p:nvPr>
        </p:nvSpPr>
        <p:spPr/>
        <p:txBody>
          <a:bodyPr/>
          <a:lstStyle/>
          <a:p>
            <a:pPr lvl="0"/>
            <a:r>
              <a:rPr lang="en-US" dirty="0"/>
              <a:t>Magnetic resonance imaging (MRI), computed tomography (CT) scans, x-ray evaluations, ultrasonography, and simple blood tests </a:t>
            </a:r>
          </a:p>
          <a:p>
            <a:pPr lvl="0"/>
            <a:r>
              <a:rPr lang="en-US" dirty="0"/>
              <a:t>Provide patient with name, address, and phone number of facility where tests will be done</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32</a:t>
            </a:fld>
            <a:endParaRPr lang="en-GB" sz="800" dirty="0"/>
          </a:p>
        </p:txBody>
      </p:sp>
    </p:spTree>
    <p:extLst>
      <p:ext uri="{BB962C8B-B14F-4D97-AF65-F5344CB8AC3E}">
        <p14:creationId xmlns:p14="http://schemas.microsoft.com/office/powerpoint/2010/main" val="18830775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Outpatient and Inpatient </a:t>
            </a:r>
            <a:br>
              <a:rPr lang="en-US" dirty="0"/>
            </a:br>
            <a:r>
              <a:rPr lang="en-US" dirty="0"/>
              <a:t>Procedure Appointments</a:t>
            </a:r>
            <a:br>
              <a:rPr lang="en-US" dirty="0"/>
            </a:br>
            <a:r>
              <a:rPr lang="en-US" sz="1600" dirty="0"/>
              <a:t>(Slide 3 of 3)</a:t>
            </a:r>
          </a:p>
        </p:txBody>
      </p:sp>
      <p:sp>
        <p:nvSpPr>
          <p:cNvPr id="3" name="Content Placeholder 2"/>
          <p:cNvSpPr>
            <a:spLocks noGrp="1"/>
          </p:cNvSpPr>
          <p:nvPr>
            <p:ph idx="1"/>
          </p:nvPr>
        </p:nvSpPr>
        <p:spPr/>
        <p:txBody>
          <a:bodyPr/>
          <a:lstStyle/>
          <a:p>
            <a:pPr lvl="0"/>
            <a:r>
              <a:rPr lang="en-US" dirty="0"/>
              <a:t>Some patients require a series of appointments</a:t>
            </a:r>
          </a:p>
          <a:p>
            <a:pPr lvl="0"/>
            <a:r>
              <a:rPr lang="en-US" dirty="0"/>
              <a:t>Try to set these up at the same time/day of week to reduce risk of patient forgetting</a:t>
            </a:r>
          </a:p>
          <a:p>
            <a:pPr lvl="0"/>
            <a:r>
              <a:rPr lang="en-US" dirty="0"/>
              <a:t>May be responsible for scheduling inpatient admissions or inpatient surgical procedures</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33</a:t>
            </a:fld>
            <a:endParaRPr lang="en-GB" sz="800" dirty="0"/>
          </a:p>
        </p:txBody>
      </p:sp>
    </p:spTree>
    <p:extLst>
      <p:ext uri="{BB962C8B-B14F-4D97-AF65-F5344CB8AC3E}">
        <p14:creationId xmlns:p14="http://schemas.microsoft.com/office/powerpoint/2010/main" val="8502642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Outside Visits </a:t>
            </a:r>
          </a:p>
        </p:txBody>
      </p:sp>
      <p:sp>
        <p:nvSpPr>
          <p:cNvPr id="3" name="Content Placeholder 2"/>
          <p:cNvSpPr>
            <a:spLocks noGrp="1"/>
          </p:cNvSpPr>
          <p:nvPr>
            <p:ph idx="1"/>
          </p:nvPr>
        </p:nvSpPr>
        <p:spPr/>
        <p:txBody>
          <a:bodyPr/>
          <a:lstStyle/>
          <a:p>
            <a:pPr lvl="0"/>
            <a:r>
              <a:rPr lang="en-US" dirty="0"/>
              <a:t>If provider makes house calls or visits patients in skilled nursing facilities, block out regular time in appointment schedule</a:t>
            </a:r>
          </a:p>
          <a:p>
            <a:pPr lvl="0"/>
            <a:r>
              <a:rPr lang="en-US" dirty="0"/>
              <a:t>Provider needs demographic information, and allow for travel time</a:t>
            </a:r>
          </a:p>
          <a:p>
            <a:pPr lvl="0"/>
            <a:r>
              <a:rPr lang="en-US" dirty="0"/>
              <a:t>Provider’s medical bag should always be prepared and well stocked for outside visits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34</a:t>
            </a:fld>
            <a:endParaRPr lang="en-GB" sz="800" dirty="0"/>
          </a:p>
        </p:txBody>
      </p:sp>
    </p:spTree>
    <p:extLst>
      <p:ext uri="{BB962C8B-B14F-4D97-AF65-F5344CB8AC3E}">
        <p14:creationId xmlns:p14="http://schemas.microsoft.com/office/powerpoint/2010/main" val="108973775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Pharmaceutical Representatives </a:t>
            </a:r>
            <a:br>
              <a:rPr lang="en-US" dirty="0"/>
            </a:br>
            <a:r>
              <a:rPr lang="en-US" dirty="0"/>
              <a:t>and Salespeople</a:t>
            </a:r>
          </a:p>
        </p:txBody>
      </p:sp>
      <p:sp>
        <p:nvSpPr>
          <p:cNvPr id="3" name="Content Placeholder 2"/>
          <p:cNvSpPr>
            <a:spLocks noGrp="1"/>
          </p:cNvSpPr>
          <p:nvPr>
            <p:ph idx="1"/>
          </p:nvPr>
        </p:nvSpPr>
        <p:spPr/>
        <p:txBody>
          <a:bodyPr/>
          <a:lstStyle/>
          <a:p>
            <a:pPr lvl="0"/>
            <a:r>
              <a:rPr lang="en-US" dirty="0"/>
              <a:t>Medical assistants need to screen pharmaceutical representatives</a:t>
            </a:r>
          </a:p>
          <a:p>
            <a:pPr lvl="0"/>
            <a:r>
              <a:rPr lang="en-US" dirty="0"/>
              <a:t>Specialists usually limits their pharmaceutical representatives to their line of practice</a:t>
            </a:r>
          </a:p>
          <a:p>
            <a:pPr lvl="0"/>
            <a:r>
              <a:rPr lang="en-US" dirty="0"/>
              <a:t>Unsolicited salespeople can sometimes present a problem</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35</a:t>
            </a:fld>
            <a:endParaRPr lang="en-GB" sz="800" dirty="0"/>
          </a:p>
        </p:txBody>
      </p:sp>
    </p:spTree>
    <p:extLst>
      <p:ext uri="{BB962C8B-B14F-4D97-AF65-F5344CB8AC3E}">
        <p14:creationId xmlns:p14="http://schemas.microsoft.com/office/powerpoint/2010/main" val="197724149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88900"/>
            <a:ext cx="9144000" cy="1219200"/>
          </a:xfrm>
        </p:spPr>
        <p:txBody>
          <a:bodyPr/>
          <a:lstStyle/>
          <a:p>
            <a:r>
              <a:rPr lang="en-US" dirty="0" smtClean="0"/>
              <a:t/>
            </a:r>
            <a:br>
              <a:rPr lang="en-US" dirty="0" smtClean="0"/>
            </a:br>
            <a:r>
              <a:rPr lang="en-US" dirty="0" smtClean="0"/>
              <a:t>Learning </a:t>
            </a:r>
            <a:r>
              <a:rPr lang="en-US" dirty="0"/>
              <a:t>Objectives</a:t>
            </a:r>
            <a:br>
              <a:rPr lang="en-US" dirty="0"/>
            </a:br>
            <a:r>
              <a:rPr lang="en-US" dirty="0"/>
              <a:t>Lesson 9.2: </a:t>
            </a:r>
            <a:r>
              <a:rPr lang="en-US" dirty="0" smtClean="0"/>
              <a:t>Special </a:t>
            </a:r>
            <a:r>
              <a:rPr lang="en-US" dirty="0"/>
              <a:t>Scheduling </a:t>
            </a:r>
            <a:r>
              <a:rPr lang="en-US" dirty="0" smtClean="0"/>
              <a:t>Appointments and Patient Processing</a:t>
            </a:r>
            <a:br>
              <a:rPr lang="en-US" dirty="0" smtClean="0"/>
            </a:br>
            <a:r>
              <a:rPr lang="en-US" sz="1600" dirty="0" smtClean="0"/>
              <a:t>(Slide 1 of 2)</a:t>
            </a:r>
            <a:endParaRPr lang="en-US" sz="1600" dirty="0"/>
          </a:p>
        </p:txBody>
      </p:sp>
      <p:sp>
        <p:nvSpPr>
          <p:cNvPr id="3" name="Content Placeholder 2"/>
          <p:cNvSpPr>
            <a:spLocks noGrp="1"/>
          </p:cNvSpPr>
          <p:nvPr>
            <p:ph idx="1"/>
          </p:nvPr>
        </p:nvSpPr>
        <p:spPr>
          <a:xfrm>
            <a:off x="457200" y="1831975"/>
            <a:ext cx="8394700" cy="4454525"/>
          </a:xfrm>
        </p:spPr>
        <p:txBody>
          <a:bodyPr/>
          <a:lstStyle/>
          <a:p>
            <a:pPr marL="457200">
              <a:buFont typeface="+mj-lt"/>
              <a:buAutoNum type="arabicPeriod" startAt="9"/>
            </a:pPr>
            <a:r>
              <a:rPr lang="en-US" sz="2500" dirty="0" smtClean="0"/>
              <a:t>Do </a:t>
            </a:r>
            <a:r>
              <a:rPr lang="en-US" sz="2500" dirty="0"/>
              <a:t>the following related to special circumstances in scheduling:</a:t>
            </a:r>
          </a:p>
          <a:p>
            <a:pPr marL="914400" lvl="1" indent="-342900"/>
            <a:r>
              <a:rPr lang="en-US" sz="2200" dirty="0"/>
              <a:t>Discuss several methods of dealing with patients who consistently arrive late.</a:t>
            </a:r>
          </a:p>
          <a:p>
            <a:pPr marL="914400" lvl="1" indent="-342900"/>
            <a:r>
              <a:rPr lang="en-US" sz="2200" dirty="0"/>
              <a:t>Recognize office policies and protocols for rescheduling appointments.</a:t>
            </a:r>
          </a:p>
          <a:p>
            <a:pPr marL="914400" lvl="1" indent="-342900"/>
            <a:r>
              <a:rPr lang="en-US" sz="2200" dirty="0"/>
              <a:t>Discuss how to deal with emergencies, provider referrals, and patients without appointments</a:t>
            </a:r>
            <a:r>
              <a:rPr lang="en-US" sz="2200" dirty="0" smtClean="0"/>
              <a:t>.</a:t>
            </a:r>
          </a:p>
          <a:p>
            <a:pPr marL="457200" lvl="0" indent="-457200">
              <a:buClr>
                <a:srgbClr val="0066FF"/>
              </a:buClr>
              <a:buFont typeface="+mj-lt"/>
              <a:buAutoNum type="arabicPeriod" startAt="10"/>
            </a:pPr>
            <a:r>
              <a:rPr lang="en-US" sz="2500" dirty="0">
                <a:solidFill>
                  <a:srgbClr val="000000"/>
                </a:solidFill>
              </a:rPr>
              <a:t>Discuss how to handle failed appointments and no-shows, in addition to methods to increase appointment show rates.</a:t>
            </a:r>
          </a:p>
          <a:p>
            <a:pPr marL="514350" lvl="1" indent="0">
              <a:buNone/>
            </a:pPr>
            <a:endParaRPr lang="en-US" sz="1900" dirty="0" smtClean="0"/>
          </a:p>
          <a:p>
            <a:pPr marL="514350" lvl="1" indent="0">
              <a:buNone/>
            </a:pPr>
            <a:endParaRPr lang="en-US" sz="1900" dirty="0"/>
          </a:p>
          <a:p>
            <a:endParaRPr lang="en-US" dirty="0"/>
          </a:p>
        </p:txBody>
      </p:sp>
      <p:sp>
        <p:nvSpPr>
          <p:cNvPr id="4" name="Slide Number Placeholder 3"/>
          <p:cNvSpPr>
            <a:spLocks noGrp="1"/>
          </p:cNvSpPr>
          <p:nvPr>
            <p:ph type="sldNum" sz="quarter" idx="10"/>
          </p:nvPr>
        </p:nvSpPr>
        <p:spPr/>
        <p:txBody>
          <a:bodyPr/>
          <a:lstStyle/>
          <a:p>
            <a:pPr>
              <a:defRPr/>
            </a:pPr>
            <a:r>
              <a:rPr lang="en-GB" smtClean="0"/>
              <a:t> </a:t>
            </a:r>
            <a:fld id="{E234264E-8860-42A2-83C5-41782AA54ED9}" type="slidenum">
              <a:rPr lang="en-GB" sz="800" smtClean="0"/>
              <a:pPr>
                <a:defRPr/>
              </a:pPr>
              <a:t>36</a:t>
            </a:fld>
            <a:endParaRPr lang="en-GB" sz="800" dirty="0"/>
          </a:p>
        </p:txBody>
      </p:sp>
    </p:spTree>
    <p:extLst>
      <p:ext uri="{BB962C8B-B14F-4D97-AF65-F5344CB8AC3E}">
        <p14:creationId xmlns:p14="http://schemas.microsoft.com/office/powerpoint/2010/main" val="89639383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831975"/>
            <a:ext cx="8458200" cy="4454525"/>
          </a:xfrm>
        </p:spPr>
        <p:txBody>
          <a:bodyPr/>
          <a:lstStyle/>
          <a:p>
            <a:pPr marL="457200" lvl="0" indent="-457200">
              <a:buClr>
                <a:srgbClr val="0066FF"/>
              </a:buClr>
              <a:buFont typeface="+mj-lt"/>
              <a:buAutoNum type="arabicPeriod" startAt="11"/>
            </a:pPr>
            <a:r>
              <a:rPr lang="en-US" sz="2500" dirty="0" smtClean="0">
                <a:solidFill>
                  <a:srgbClr val="000000"/>
                </a:solidFill>
              </a:rPr>
              <a:t>Discuss </a:t>
            </a:r>
            <a:r>
              <a:rPr lang="en-US" sz="2500" dirty="0">
                <a:solidFill>
                  <a:srgbClr val="000000"/>
                </a:solidFill>
              </a:rPr>
              <a:t>how to handle cancellations and delays.</a:t>
            </a:r>
          </a:p>
          <a:p>
            <a:pPr marL="457200" lvl="0" indent="-457200">
              <a:buClr>
                <a:srgbClr val="0066FF"/>
              </a:buClr>
              <a:buFont typeface="+mj-lt"/>
              <a:buAutoNum type="arabicPeriod" startAt="11"/>
            </a:pPr>
            <a:r>
              <a:rPr lang="en-US" sz="2500" dirty="0">
                <a:solidFill>
                  <a:srgbClr val="000000"/>
                </a:solidFill>
              </a:rPr>
              <a:t>Describe how to prepare for patients’ arrivals, including patient check-in procedures.</a:t>
            </a:r>
          </a:p>
          <a:p>
            <a:pPr marL="457200" lvl="0" indent="-457200">
              <a:buClr>
                <a:srgbClr val="0066FF"/>
              </a:buClr>
              <a:buFont typeface="+mj-lt"/>
              <a:buAutoNum type="arabicPeriod" startAt="11"/>
            </a:pPr>
            <a:r>
              <a:rPr lang="en-US" sz="2500" dirty="0">
                <a:solidFill>
                  <a:srgbClr val="000000"/>
                </a:solidFill>
              </a:rPr>
              <a:t>Do the following related to patient reception and processing</a:t>
            </a:r>
            <a:r>
              <a:rPr lang="en-US" sz="2500" dirty="0" smtClean="0">
                <a:solidFill>
                  <a:srgbClr val="000000"/>
                </a:solidFill>
              </a:rPr>
              <a:t>:</a:t>
            </a:r>
          </a:p>
          <a:p>
            <a:pPr marL="800100" lvl="1" indent="-228600">
              <a:buFont typeface="Arial" panose="020B0604020202020204" pitchFamily="34" charset="0"/>
              <a:buChar char="•"/>
            </a:pPr>
            <a:r>
              <a:rPr lang="en-US" sz="2200" dirty="0"/>
              <a:t>Show consideration for patients’ time.</a:t>
            </a:r>
          </a:p>
          <a:p>
            <a:pPr marL="800100" lvl="1" indent="-228600">
              <a:buFont typeface="Arial" panose="020B0604020202020204" pitchFamily="34" charset="0"/>
              <a:buChar char="•"/>
            </a:pPr>
            <a:r>
              <a:rPr lang="en-US" sz="2200" dirty="0"/>
              <a:t>Properly treat patients with special needs.</a:t>
            </a:r>
          </a:p>
          <a:p>
            <a:pPr marL="800100" lvl="1" indent="-228600">
              <a:buFont typeface="Arial" panose="020B0604020202020204" pitchFamily="34" charset="0"/>
              <a:buChar char="•"/>
            </a:pPr>
            <a:r>
              <a:rPr lang="en-US" sz="2200" dirty="0"/>
              <a:t>Escort and instruct the patient.</a:t>
            </a:r>
          </a:p>
          <a:p>
            <a:pPr marL="800100" lvl="1" indent="-228600">
              <a:buFont typeface="Arial" panose="020B0604020202020204" pitchFamily="34" charset="0"/>
              <a:buChar char="•"/>
            </a:pPr>
            <a:r>
              <a:rPr lang="en-US" sz="2200" dirty="0"/>
              <a:t>Describe where health records should be placed.</a:t>
            </a:r>
          </a:p>
          <a:p>
            <a:pPr marL="457200" lvl="0" indent="-457200">
              <a:buClr>
                <a:srgbClr val="0066FF"/>
              </a:buClr>
              <a:buFont typeface="+mj-lt"/>
              <a:buAutoNum type="arabicPeriod" startAt="11"/>
            </a:pPr>
            <a:r>
              <a:rPr lang="en-US" sz="2500" dirty="0" smtClean="0">
                <a:solidFill>
                  <a:srgbClr val="000000"/>
                </a:solidFill>
              </a:rPr>
              <a:t>Describe </a:t>
            </a:r>
            <a:r>
              <a:rPr lang="en-US" sz="2500" dirty="0">
                <a:solidFill>
                  <a:srgbClr val="000000"/>
                </a:solidFill>
              </a:rPr>
              <a:t>how the medical assistant should deal with challenging situations, such as talkative patients, children, angry patients, and patients’ relatives and friends.</a:t>
            </a:r>
          </a:p>
          <a:p>
            <a:pPr marL="514350" lvl="1" indent="0">
              <a:buNone/>
            </a:pPr>
            <a:endParaRPr lang="en-US" sz="1900" dirty="0" smtClean="0"/>
          </a:p>
          <a:p>
            <a:pPr marL="514350" lvl="1" indent="0">
              <a:buNone/>
            </a:pPr>
            <a:endParaRPr lang="en-US" sz="1900" dirty="0"/>
          </a:p>
          <a:p>
            <a:endParaRPr lang="en-US" dirty="0"/>
          </a:p>
        </p:txBody>
      </p:sp>
      <p:sp>
        <p:nvSpPr>
          <p:cNvPr id="4" name="Slide Number Placeholder 3"/>
          <p:cNvSpPr>
            <a:spLocks noGrp="1"/>
          </p:cNvSpPr>
          <p:nvPr>
            <p:ph type="sldNum" sz="quarter" idx="10"/>
          </p:nvPr>
        </p:nvSpPr>
        <p:spPr/>
        <p:txBody>
          <a:bodyPr/>
          <a:lstStyle/>
          <a:p>
            <a:pPr>
              <a:defRPr/>
            </a:pPr>
            <a:r>
              <a:rPr lang="en-GB" smtClean="0"/>
              <a:t> </a:t>
            </a:r>
            <a:fld id="{E234264E-8860-42A2-83C5-41782AA54ED9}" type="slidenum">
              <a:rPr lang="en-GB" sz="800" smtClean="0"/>
              <a:pPr>
                <a:defRPr/>
              </a:pPr>
              <a:t>37</a:t>
            </a:fld>
            <a:endParaRPr lang="en-GB" sz="800" dirty="0"/>
          </a:p>
        </p:txBody>
      </p:sp>
      <p:sp>
        <p:nvSpPr>
          <p:cNvPr id="8" name="Title 1"/>
          <p:cNvSpPr>
            <a:spLocks noGrp="1"/>
          </p:cNvSpPr>
          <p:nvPr>
            <p:ph type="title"/>
          </p:nvPr>
        </p:nvSpPr>
        <p:spPr>
          <a:xfrm>
            <a:off x="0" y="88900"/>
            <a:ext cx="9144000" cy="1219200"/>
          </a:xfrm>
        </p:spPr>
        <p:txBody>
          <a:bodyPr/>
          <a:lstStyle/>
          <a:p>
            <a:r>
              <a:rPr lang="en-US" dirty="0" smtClean="0"/>
              <a:t/>
            </a:r>
            <a:br>
              <a:rPr lang="en-US" dirty="0" smtClean="0"/>
            </a:br>
            <a:r>
              <a:rPr lang="en-US" dirty="0" smtClean="0"/>
              <a:t>Learning </a:t>
            </a:r>
            <a:r>
              <a:rPr lang="en-US" dirty="0"/>
              <a:t>Objectives</a:t>
            </a:r>
            <a:br>
              <a:rPr lang="en-US" dirty="0"/>
            </a:br>
            <a:r>
              <a:rPr lang="en-US" dirty="0"/>
              <a:t>Lesson 9.2: </a:t>
            </a:r>
            <a:r>
              <a:rPr lang="en-US" dirty="0" smtClean="0"/>
              <a:t>Special </a:t>
            </a:r>
            <a:r>
              <a:rPr lang="en-US" dirty="0"/>
              <a:t>Scheduling </a:t>
            </a:r>
            <a:r>
              <a:rPr lang="en-US" dirty="0" smtClean="0"/>
              <a:t>Appointments and Patient Processing</a:t>
            </a:r>
            <a:br>
              <a:rPr lang="en-US" dirty="0" smtClean="0"/>
            </a:br>
            <a:r>
              <a:rPr lang="en-US" sz="1600" dirty="0" smtClean="0"/>
              <a:t>(Slide 2 of 2)</a:t>
            </a:r>
            <a:endParaRPr lang="en-US" sz="1600" dirty="0"/>
          </a:p>
        </p:txBody>
      </p:sp>
    </p:spTree>
    <p:extLst>
      <p:ext uri="{BB962C8B-B14F-4D97-AF65-F5344CB8AC3E}">
        <p14:creationId xmlns:p14="http://schemas.microsoft.com/office/powerpoint/2010/main" val="3124514293"/>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Late Patients </a:t>
            </a:r>
          </a:p>
        </p:txBody>
      </p:sp>
      <p:sp>
        <p:nvSpPr>
          <p:cNvPr id="3" name="Content Placeholder 2"/>
          <p:cNvSpPr>
            <a:spLocks noGrp="1"/>
          </p:cNvSpPr>
          <p:nvPr>
            <p:ph idx="1"/>
          </p:nvPr>
        </p:nvSpPr>
        <p:spPr/>
        <p:txBody>
          <a:bodyPr/>
          <a:lstStyle/>
          <a:p>
            <a:pPr lvl="0"/>
            <a:r>
              <a:rPr lang="en-US" dirty="0"/>
              <a:t>For habitually late patients, scheduling them last for the day means if they arrive after closing time there is no obligation to wait</a:t>
            </a:r>
          </a:p>
          <a:p>
            <a:pPr lvl="0"/>
            <a:r>
              <a:rPr lang="en-US" dirty="0"/>
              <a:t>Some tell habitually late patients to arrive 30 minutes before appointment time</a:t>
            </a:r>
          </a:p>
          <a:p>
            <a:pPr lvl="0"/>
            <a:r>
              <a:rPr lang="en-US" dirty="0"/>
              <a:t>Make an attempt to work with patients who have occasional difficulties arriving on time</a:t>
            </a:r>
          </a:p>
          <a:p>
            <a:pPr lvl="0"/>
            <a:r>
              <a:rPr lang="en-US" dirty="0"/>
              <a:t>Do not let schedule be disrupted by constantly late patients</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38</a:t>
            </a:fld>
            <a:endParaRPr lang="en-GB" sz="800" dirty="0"/>
          </a:p>
        </p:txBody>
      </p:sp>
    </p:spTree>
    <p:extLst>
      <p:ext uri="{BB962C8B-B14F-4D97-AF65-F5344CB8AC3E}">
        <p14:creationId xmlns:p14="http://schemas.microsoft.com/office/powerpoint/2010/main" val="420688545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Rescheduling Appointments </a:t>
            </a:r>
          </a:p>
        </p:txBody>
      </p:sp>
      <p:sp>
        <p:nvSpPr>
          <p:cNvPr id="3" name="Content Placeholder 2"/>
          <p:cNvSpPr>
            <a:spLocks noGrp="1"/>
          </p:cNvSpPr>
          <p:nvPr>
            <p:ph idx="1"/>
          </p:nvPr>
        </p:nvSpPr>
        <p:spPr/>
        <p:txBody>
          <a:bodyPr/>
          <a:lstStyle/>
          <a:p>
            <a:pPr lvl="0"/>
            <a:r>
              <a:rPr lang="en-US" dirty="0"/>
              <a:t>Unexpected conflicts cause patients to reschedule</a:t>
            </a:r>
          </a:p>
          <a:p>
            <a:pPr lvl="0"/>
            <a:r>
              <a:rPr lang="en-US" dirty="0"/>
              <a:t>Remember to remove first appointment day and time from schedule and then set new appointment</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39</a:t>
            </a:fld>
            <a:endParaRPr lang="en-GB" sz="800" dirty="0"/>
          </a:p>
        </p:txBody>
      </p:sp>
    </p:spTree>
    <p:extLst>
      <p:ext uri="{BB962C8B-B14F-4D97-AF65-F5344CB8AC3E}">
        <p14:creationId xmlns:p14="http://schemas.microsoft.com/office/powerpoint/2010/main" val="137423520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Establishing the Appointment Schedule</a:t>
            </a:r>
          </a:p>
        </p:txBody>
      </p:sp>
      <p:sp>
        <p:nvSpPr>
          <p:cNvPr id="3" name="Content Placeholder 2"/>
          <p:cNvSpPr>
            <a:spLocks noGrp="1"/>
          </p:cNvSpPr>
          <p:nvPr>
            <p:ph idx="1"/>
          </p:nvPr>
        </p:nvSpPr>
        <p:spPr/>
        <p:txBody>
          <a:bodyPr/>
          <a:lstStyle/>
          <a:p>
            <a:pPr lvl="0"/>
            <a:r>
              <a:rPr lang="en-US" dirty="0"/>
              <a:t>Effective scheduling allows providers to spend adequate time with patients</a:t>
            </a:r>
          </a:p>
          <a:p>
            <a:pPr lvl="0"/>
            <a:r>
              <a:rPr lang="en-US" dirty="0"/>
              <a:t>Factors for scheduling:</a:t>
            </a:r>
          </a:p>
          <a:p>
            <a:pPr lvl="1"/>
            <a:r>
              <a:rPr lang="en-US" dirty="0"/>
              <a:t>Patient’s needs</a:t>
            </a:r>
          </a:p>
          <a:p>
            <a:pPr lvl="1"/>
            <a:r>
              <a:rPr lang="en-US" dirty="0"/>
              <a:t>Provider preferences and habits</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4</a:t>
            </a:fld>
            <a:endParaRPr lang="en-GB" sz="800" dirty="0"/>
          </a:p>
        </p:txBody>
      </p:sp>
    </p:spTree>
    <p:extLst>
      <p:ext uri="{BB962C8B-B14F-4D97-AF65-F5344CB8AC3E}">
        <p14:creationId xmlns:p14="http://schemas.microsoft.com/office/powerpoint/2010/main" val="420137773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Emergency Situations</a:t>
            </a:r>
            <a:br>
              <a:rPr lang="en-US" dirty="0"/>
            </a:br>
            <a:r>
              <a:rPr lang="en-US" sz="1600" dirty="0"/>
              <a:t>(Slide 1 of 2) </a:t>
            </a:r>
          </a:p>
        </p:txBody>
      </p:sp>
      <p:sp>
        <p:nvSpPr>
          <p:cNvPr id="3" name="Content Placeholder 2"/>
          <p:cNvSpPr>
            <a:spLocks noGrp="1"/>
          </p:cNvSpPr>
          <p:nvPr>
            <p:ph idx="1"/>
          </p:nvPr>
        </p:nvSpPr>
        <p:spPr/>
        <p:txBody>
          <a:bodyPr/>
          <a:lstStyle/>
          <a:p>
            <a:pPr lvl="0"/>
            <a:r>
              <a:rPr lang="en-US" dirty="0"/>
              <a:t>Calls go through a screening process, prioritizing so that emergencies see provider first</a:t>
            </a:r>
          </a:p>
          <a:p>
            <a:pPr lvl="0"/>
            <a:r>
              <a:rPr lang="en-US" dirty="0"/>
              <a:t>Screening is very important and requires experience and tact</a:t>
            </a:r>
          </a:p>
          <a:p>
            <a:pPr lvl="0"/>
            <a:r>
              <a:rPr lang="en-US" dirty="0"/>
              <a:t>Emergencies can be emotional, as well as physical, crises</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40</a:t>
            </a:fld>
            <a:endParaRPr lang="en-GB" sz="800" dirty="0"/>
          </a:p>
        </p:txBody>
      </p:sp>
    </p:spTree>
    <p:extLst>
      <p:ext uri="{BB962C8B-B14F-4D97-AF65-F5344CB8AC3E}">
        <p14:creationId xmlns:p14="http://schemas.microsoft.com/office/powerpoint/2010/main" val="2673387381"/>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Emergency Situations</a:t>
            </a:r>
            <a:br>
              <a:rPr lang="en-US" dirty="0"/>
            </a:br>
            <a:r>
              <a:rPr lang="en-US" sz="1600" dirty="0"/>
              <a:t>(Slide 2 of 2)</a:t>
            </a:r>
          </a:p>
        </p:txBody>
      </p:sp>
      <p:sp>
        <p:nvSpPr>
          <p:cNvPr id="3" name="Content Placeholder 2"/>
          <p:cNvSpPr>
            <a:spLocks noGrp="1"/>
          </p:cNvSpPr>
          <p:nvPr>
            <p:ph idx="1"/>
          </p:nvPr>
        </p:nvSpPr>
        <p:spPr/>
        <p:txBody>
          <a:bodyPr>
            <a:normAutofit lnSpcReduction="10000"/>
          </a:bodyPr>
          <a:lstStyle/>
          <a:p>
            <a:pPr lvl="0">
              <a:lnSpc>
                <a:spcPct val="110000"/>
              </a:lnSpc>
            </a:pPr>
            <a:r>
              <a:rPr lang="en-US" dirty="0"/>
              <a:t>Patients who are acutely ill should be seen same day</a:t>
            </a:r>
          </a:p>
          <a:p>
            <a:pPr lvl="0">
              <a:lnSpc>
                <a:spcPct val="110000"/>
              </a:lnSpc>
            </a:pPr>
            <a:r>
              <a:rPr lang="en-US" dirty="0"/>
              <a:t>Urgency of calls determined by a list of questions prepared for reference</a:t>
            </a:r>
          </a:p>
          <a:p>
            <a:pPr lvl="0">
              <a:lnSpc>
                <a:spcPct val="110000"/>
              </a:lnSpc>
            </a:pPr>
            <a:r>
              <a:rPr lang="en-US" dirty="0"/>
              <a:t>Patient may need to be directly referred to hospital emergency department</a:t>
            </a:r>
          </a:p>
          <a:p>
            <a:pPr lvl="0">
              <a:lnSpc>
                <a:spcPct val="110000"/>
              </a:lnSpc>
            </a:pPr>
            <a:r>
              <a:rPr lang="en-US" dirty="0"/>
              <a:t>Never place emergency call on hold and stay on line until EMTs or other help arrives</a:t>
            </a:r>
          </a:p>
          <a:p>
            <a:pPr lvl="0">
              <a:lnSpc>
                <a:spcPct val="110000"/>
              </a:lnSpc>
            </a:pPr>
            <a:r>
              <a:rPr lang="en-US" dirty="0"/>
              <a:t>Obtain name, phone number, and location at start of call</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41</a:t>
            </a:fld>
            <a:endParaRPr lang="en-GB" sz="800" dirty="0"/>
          </a:p>
        </p:txBody>
      </p:sp>
    </p:spTree>
    <p:extLst>
      <p:ext uri="{BB962C8B-B14F-4D97-AF65-F5344CB8AC3E}">
        <p14:creationId xmlns:p14="http://schemas.microsoft.com/office/powerpoint/2010/main" val="3428506835"/>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Patients Without Appointments </a:t>
            </a:r>
          </a:p>
        </p:txBody>
      </p:sp>
      <p:sp>
        <p:nvSpPr>
          <p:cNvPr id="3" name="Content Placeholder 2"/>
          <p:cNvSpPr>
            <a:spLocks noGrp="1"/>
          </p:cNvSpPr>
          <p:nvPr>
            <p:ph idx="1"/>
          </p:nvPr>
        </p:nvSpPr>
        <p:spPr/>
        <p:txBody>
          <a:bodyPr/>
          <a:lstStyle/>
          <a:p>
            <a:pPr lvl="0"/>
            <a:r>
              <a:rPr lang="en-US" dirty="0"/>
              <a:t>Providers must agree to a policy for patients with no appointments, and medical assistants must follow through</a:t>
            </a:r>
          </a:p>
          <a:p>
            <a:pPr lvl="0"/>
            <a:r>
              <a:rPr lang="en-US" dirty="0"/>
              <a:t>Patient requiring immediate attention should be accommodated somehow</a:t>
            </a:r>
          </a:p>
          <a:p>
            <a:pPr lvl="0"/>
            <a:r>
              <a:rPr lang="en-US" dirty="0"/>
              <a:t>If immediate care is not needed, a brief visit with provider and scheduled appointment for later on can solve the problem</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42</a:t>
            </a:fld>
            <a:endParaRPr lang="en-GB" sz="800" dirty="0"/>
          </a:p>
        </p:txBody>
      </p:sp>
    </p:spTree>
    <p:extLst>
      <p:ext uri="{BB962C8B-B14F-4D97-AF65-F5344CB8AC3E}">
        <p14:creationId xmlns:p14="http://schemas.microsoft.com/office/powerpoint/2010/main" val="2611034975"/>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Failed Appointments </a:t>
            </a:r>
          </a:p>
        </p:txBody>
      </p:sp>
      <p:sp>
        <p:nvSpPr>
          <p:cNvPr id="3" name="Content Placeholder 2"/>
          <p:cNvSpPr>
            <a:spLocks noGrp="1"/>
          </p:cNvSpPr>
          <p:nvPr>
            <p:ph idx="1"/>
          </p:nvPr>
        </p:nvSpPr>
        <p:spPr/>
        <p:txBody>
          <a:bodyPr/>
          <a:lstStyle/>
          <a:p>
            <a:pPr lvl="0"/>
            <a:r>
              <a:rPr lang="en-US" dirty="0"/>
              <a:t>Why do patients fail to keep appointments?</a:t>
            </a:r>
          </a:p>
          <a:p>
            <a:pPr lvl="1"/>
            <a:r>
              <a:rPr lang="en-US" dirty="0"/>
              <a:t>Forgetfulness</a:t>
            </a:r>
          </a:p>
          <a:p>
            <a:pPr lvl="1"/>
            <a:r>
              <a:rPr lang="en-US" dirty="0"/>
              <a:t>Owing money</a:t>
            </a:r>
          </a:p>
          <a:p>
            <a:pPr lvl="1"/>
            <a:r>
              <a:rPr lang="en-US" dirty="0"/>
              <a:t>Denial about condition</a:t>
            </a:r>
          </a:p>
          <a:p>
            <a:pPr lvl="0"/>
            <a:r>
              <a:rPr lang="en-US" dirty="0"/>
              <a:t>Important to determine reason for failed appointments to remedy the situation</a:t>
            </a:r>
          </a:p>
          <a:p>
            <a:pPr lvl="0"/>
            <a:r>
              <a:rPr lang="en-US" dirty="0"/>
              <a:t>If patient’s health is in jeopardy, send a letter by certified mail to explain this and keep a copy for medical record</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43</a:t>
            </a:fld>
            <a:endParaRPr lang="en-GB" sz="800" dirty="0"/>
          </a:p>
        </p:txBody>
      </p:sp>
    </p:spTree>
    <p:extLst>
      <p:ext uri="{BB962C8B-B14F-4D97-AF65-F5344CB8AC3E}">
        <p14:creationId xmlns:p14="http://schemas.microsoft.com/office/powerpoint/2010/main" val="956771389"/>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No-Show Policy </a:t>
            </a:r>
            <a:br>
              <a:rPr lang="en-US" dirty="0"/>
            </a:br>
            <a:r>
              <a:rPr lang="en-US" sz="1600" dirty="0"/>
              <a:t>(Slide 1 of 2)</a:t>
            </a:r>
          </a:p>
        </p:txBody>
      </p:sp>
      <p:sp>
        <p:nvSpPr>
          <p:cNvPr id="3" name="Content Placeholder 2"/>
          <p:cNvSpPr>
            <a:spLocks noGrp="1"/>
          </p:cNvSpPr>
          <p:nvPr>
            <p:ph idx="1"/>
          </p:nvPr>
        </p:nvSpPr>
        <p:spPr/>
        <p:txBody>
          <a:bodyPr/>
          <a:lstStyle/>
          <a:p>
            <a:pPr lvl="0"/>
            <a:r>
              <a:rPr lang="en-US" dirty="0"/>
              <a:t>Some patients do not realize importance of keeping appointments</a:t>
            </a:r>
          </a:p>
          <a:p>
            <a:pPr lvl="0"/>
            <a:r>
              <a:rPr lang="en-US" dirty="0"/>
              <a:t>Patient who does not arrive is a “no-show”</a:t>
            </a:r>
          </a:p>
          <a:p>
            <a:pPr lvl="0"/>
            <a:r>
              <a:rPr lang="en-US" dirty="0"/>
              <a:t>Policy must exist and be enforced</a:t>
            </a:r>
          </a:p>
          <a:p>
            <a:pPr lvl="0"/>
            <a:r>
              <a:rPr lang="en-US" dirty="0"/>
              <a:t>Note first-time no-show on patient’s medical record and/or ledger card</a:t>
            </a:r>
          </a:p>
          <a:p>
            <a:pPr lvl="0"/>
            <a:r>
              <a:rPr lang="en-US" dirty="0"/>
              <a:t>Second no-show, warn patient; third time, consider dropping the patient</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44</a:t>
            </a:fld>
            <a:endParaRPr lang="en-GB" sz="800" dirty="0"/>
          </a:p>
        </p:txBody>
      </p:sp>
    </p:spTree>
    <p:extLst>
      <p:ext uri="{BB962C8B-B14F-4D97-AF65-F5344CB8AC3E}">
        <p14:creationId xmlns:p14="http://schemas.microsoft.com/office/powerpoint/2010/main" val="38165258"/>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No-Show Policy</a:t>
            </a:r>
            <a:br>
              <a:rPr lang="en-US" dirty="0"/>
            </a:br>
            <a:r>
              <a:rPr lang="en-US" sz="1600" dirty="0"/>
              <a:t>(Slide 2 of 2)</a:t>
            </a:r>
          </a:p>
        </p:txBody>
      </p:sp>
      <p:sp>
        <p:nvSpPr>
          <p:cNvPr id="3" name="Content Placeholder 2"/>
          <p:cNvSpPr>
            <a:spLocks noGrp="1"/>
          </p:cNvSpPr>
          <p:nvPr>
            <p:ph idx="1"/>
          </p:nvPr>
        </p:nvSpPr>
        <p:spPr/>
        <p:txBody>
          <a:bodyPr>
            <a:normAutofit/>
          </a:bodyPr>
          <a:lstStyle/>
          <a:p>
            <a:pPr lvl="0"/>
            <a:r>
              <a:rPr lang="en-US" dirty="0"/>
              <a:t>Provider may wish to charge patients for no-shows or rescheduling appointments</a:t>
            </a:r>
          </a:p>
          <a:p>
            <a:pPr lvl="0"/>
            <a:r>
              <a:rPr lang="en-US" dirty="0"/>
              <a:t>Office policy manual must state patients are charged for not showing up, especially if time slot could not be filled</a:t>
            </a:r>
          </a:p>
          <a:p>
            <a:pPr lvl="0"/>
            <a:r>
              <a:rPr lang="en-US" dirty="0"/>
              <a:t>Be understanding when possible, but do not let a patient take advantage of provider’s time</a:t>
            </a:r>
          </a:p>
          <a:p>
            <a:pPr lvl="0"/>
            <a:r>
              <a:rPr lang="en-US" dirty="0"/>
              <a:t>Make a notation in patient’s medical record and in appointment book or database</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45</a:t>
            </a:fld>
            <a:endParaRPr lang="en-GB" sz="800" dirty="0"/>
          </a:p>
        </p:txBody>
      </p:sp>
    </p:spTree>
    <p:extLst>
      <p:ext uri="{BB962C8B-B14F-4D97-AF65-F5344CB8AC3E}">
        <p14:creationId xmlns:p14="http://schemas.microsoft.com/office/powerpoint/2010/main" val="3417064252"/>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Automated Call </a:t>
            </a:r>
            <a:r>
              <a:rPr lang="en-US" dirty="0" smtClean="0"/>
              <a:t>Routing</a:t>
            </a:r>
            <a:br>
              <a:rPr lang="en-US" dirty="0" smtClean="0"/>
            </a:br>
            <a:r>
              <a:rPr lang="en-US" dirty="0" smtClean="0"/>
              <a:t>and </a:t>
            </a:r>
            <a:r>
              <a:rPr lang="en-US" dirty="0"/>
              <a:t>Appointment Cards</a:t>
            </a:r>
          </a:p>
        </p:txBody>
      </p:sp>
      <p:sp>
        <p:nvSpPr>
          <p:cNvPr id="3" name="Content Placeholder 2"/>
          <p:cNvSpPr>
            <a:spLocks noGrp="1"/>
          </p:cNvSpPr>
          <p:nvPr>
            <p:ph idx="1"/>
          </p:nvPr>
        </p:nvSpPr>
        <p:spPr/>
        <p:txBody>
          <a:bodyPr/>
          <a:lstStyle/>
          <a:p>
            <a:pPr lvl="0"/>
            <a:r>
              <a:rPr lang="en-US" dirty="0"/>
              <a:t>Automated call reminders can contact patients scheduled for appointments</a:t>
            </a:r>
          </a:p>
          <a:p>
            <a:pPr lvl="0"/>
            <a:r>
              <a:rPr lang="en-US" dirty="0"/>
              <a:t>Patient is asked to press a certain key on phone to confirm appointment and a different key to cancel appointment</a:t>
            </a:r>
          </a:p>
          <a:p>
            <a:pPr lvl="0"/>
            <a:r>
              <a:rPr lang="en-US" dirty="0"/>
              <a:t>Most healthcare facilities use appointment cards to remind patients of scheduled appointments</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46</a:t>
            </a:fld>
            <a:endParaRPr lang="en-GB" sz="800" dirty="0"/>
          </a:p>
        </p:txBody>
      </p:sp>
    </p:spTree>
    <p:extLst>
      <p:ext uri="{BB962C8B-B14F-4D97-AF65-F5344CB8AC3E}">
        <p14:creationId xmlns:p14="http://schemas.microsoft.com/office/powerpoint/2010/main" val="378124600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Confirmation Calls </a:t>
            </a:r>
          </a:p>
        </p:txBody>
      </p:sp>
      <p:sp>
        <p:nvSpPr>
          <p:cNvPr id="3" name="Content Placeholder 2"/>
          <p:cNvSpPr>
            <a:spLocks noGrp="1"/>
          </p:cNvSpPr>
          <p:nvPr>
            <p:ph idx="1"/>
          </p:nvPr>
        </p:nvSpPr>
        <p:spPr/>
        <p:txBody>
          <a:bodyPr/>
          <a:lstStyle/>
          <a:p>
            <a:pPr lvl="0"/>
            <a:r>
              <a:rPr lang="en-US" dirty="0"/>
              <a:t>Indicate in records the patient’s preferred phone number for reminders</a:t>
            </a:r>
          </a:p>
          <a:p>
            <a:pPr lvl="0"/>
            <a:r>
              <a:rPr lang="en-US" dirty="0"/>
              <a:t>Privacy guidelines and standards require care when leaving messages for reminders</a:t>
            </a:r>
          </a:p>
          <a:p>
            <a:pPr lvl="0"/>
            <a:r>
              <a:rPr lang="en-US" dirty="0"/>
              <a:t>Patient can sign a release form so that office staff may contact someone else to leave messages or reminders</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47</a:t>
            </a:fld>
            <a:endParaRPr lang="en-GB" sz="800" dirty="0"/>
          </a:p>
        </p:txBody>
      </p:sp>
    </p:spTree>
    <p:extLst>
      <p:ext uri="{BB962C8B-B14F-4D97-AF65-F5344CB8AC3E}">
        <p14:creationId xmlns:p14="http://schemas.microsoft.com/office/powerpoint/2010/main" val="108418510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E-mail and Mailed Reminders </a:t>
            </a:r>
          </a:p>
        </p:txBody>
      </p:sp>
      <p:sp>
        <p:nvSpPr>
          <p:cNvPr id="3" name="Content Placeholder 2"/>
          <p:cNvSpPr>
            <a:spLocks noGrp="1"/>
          </p:cNvSpPr>
          <p:nvPr>
            <p:ph idx="1"/>
          </p:nvPr>
        </p:nvSpPr>
        <p:spPr/>
        <p:txBody>
          <a:bodyPr/>
          <a:lstStyle/>
          <a:p>
            <a:pPr lvl="0"/>
            <a:r>
              <a:rPr lang="en-US" dirty="0"/>
              <a:t>Many computer scheduling programs can send an e-mail to patients the day before an appointment as a reminder</a:t>
            </a:r>
          </a:p>
          <a:p>
            <a:pPr lvl="0"/>
            <a:r>
              <a:rPr lang="en-US" dirty="0"/>
              <a:t>Office staff may mail reminder cards to patients</a:t>
            </a:r>
          </a:p>
          <a:p>
            <a:pPr lvl="0"/>
            <a:r>
              <a:rPr lang="en-US" dirty="0"/>
              <a:t>Patient who is due for an appointment but has not yet arranged a date and time may be sent a reminder</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48</a:t>
            </a:fld>
            <a:endParaRPr lang="en-GB" sz="800" dirty="0"/>
          </a:p>
        </p:txBody>
      </p:sp>
    </p:spTree>
    <p:extLst>
      <p:ext uri="{BB962C8B-B14F-4D97-AF65-F5344CB8AC3E}">
        <p14:creationId xmlns:p14="http://schemas.microsoft.com/office/powerpoint/2010/main" val="349709644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the Patient Cancels </a:t>
            </a:r>
          </a:p>
        </p:txBody>
      </p:sp>
      <p:sp>
        <p:nvSpPr>
          <p:cNvPr id="3" name="Content Placeholder 2"/>
          <p:cNvSpPr>
            <a:spLocks noGrp="1"/>
          </p:cNvSpPr>
          <p:nvPr>
            <p:ph idx="1"/>
          </p:nvPr>
        </p:nvSpPr>
        <p:spPr/>
        <p:txBody>
          <a:bodyPr/>
          <a:lstStyle/>
          <a:p>
            <a:pPr lvl="0"/>
            <a:r>
              <a:rPr lang="en-US" dirty="0"/>
              <a:t>Keep a list of patients with advance appointments who would come in sooner if an appointment opens up due to cancellation</a:t>
            </a:r>
          </a:p>
          <a:p>
            <a:pPr lvl="0"/>
            <a:r>
              <a:rPr lang="en-US" dirty="0"/>
              <a:t>Note each cancellation in patient’s medical record, with reason if possible</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49</a:t>
            </a:fld>
            <a:endParaRPr lang="en-GB" sz="800" dirty="0"/>
          </a:p>
        </p:txBody>
      </p:sp>
    </p:spTree>
    <p:extLst>
      <p:ext uri="{BB962C8B-B14F-4D97-AF65-F5344CB8AC3E}">
        <p14:creationId xmlns:p14="http://schemas.microsoft.com/office/powerpoint/2010/main" val="156679353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Needs </a:t>
            </a:r>
          </a:p>
        </p:txBody>
      </p:sp>
      <p:sp>
        <p:nvSpPr>
          <p:cNvPr id="3" name="Content Placeholder 2"/>
          <p:cNvSpPr>
            <a:spLocks noGrp="1"/>
          </p:cNvSpPr>
          <p:nvPr>
            <p:ph idx="1"/>
          </p:nvPr>
        </p:nvSpPr>
        <p:spPr/>
        <p:txBody>
          <a:bodyPr/>
          <a:lstStyle/>
          <a:p>
            <a:pPr lvl="0"/>
            <a:r>
              <a:rPr lang="en-US" dirty="0"/>
              <a:t>Consider patient demographics when determining office hours and appointment times</a:t>
            </a:r>
          </a:p>
          <a:p>
            <a:pPr lvl="0"/>
            <a:r>
              <a:rPr lang="en-US" dirty="0"/>
              <a:t>Scheduler must allot visit time based on patient’s needs for each individual visit</a:t>
            </a:r>
          </a:p>
          <a:p>
            <a:pPr lvl="0"/>
            <a:r>
              <a:rPr lang="en-US" dirty="0"/>
              <a:t>Balance between meeting patient’s needs and provider’s preferences and available facilities</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5</a:t>
            </a:fld>
            <a:endParaRPr lang="en-GB" sz="800" dirty="0"/>
          </a:p>
        </p:txBody>
      </p:sp>
    </p:spTree>
    <p:extLst>
      <p:ext uri="{BB962C8B-B14F-4D97-AF65-F5344CB8AC3E}">
        <p14:creationId xmlns:p14="http://schemas.microsoft.com/office/powerpoint/2010/main" val="204730696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the Provider Is Delayed </a:t>
            </a:r>
          </a:p>
        </p:txBody>
      </p:sp>
      <p:sp>
        <p:nvSpPr>
          <p:cNvPr id="3" name="Content Placeholder 2"/>
          <p:cNvSpPr>
            <a:spLocks noGrp="1"/>
          </p:cNvSpPr>
          <p:nvPr>
            <p:ph idx="1"/>
          </p:nvPr>
        </p:nvSpPr>
        <p:spPr/>
        <p:txBody>
          <a:bodyPr/>
          <a:lstStyle/>
          <a:p>
            <a:pPr lvl="0"/>
            <a:r>
              <a:rPr lang="en-US" dirty="0"/>
              <a:t>Call patients and suggest they come later if advance notice of delay is known</a:t>
            </a:r>
          </a:p>
          <a:p>
            <a:pPr lvl="0"/>
            <a:r>
              <a:rPr lang="en-US" dirty="0"/>
              <a:t>If patients have arrived, let them know of delay and explain it was an emergency</a:t>
            </a:r>
          </a:p>
          <a:p>
            <a:pPr lvl="0"/>
            <a:r>
              <a:rPr lang="en-US" dirty="0"/>
              <a:t>If delays happen often, consider a different scheduling system</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50</a:t>
            </a:fld>
            <a:endParaRPr lang="en-GB" sz="800" dirty="0"/>
          </a:p>
        </p:txBody>
      </p:sp>
    </p:spTree>
    <p:extLst>
      <p:ext uri="{BB962C8B-B14F-4D97-AF65-F5344CB8AC3E}">
        <p14:creationId xmlns:p14="http://schemas.microsoft.com/office/powerpoint/2010/main" val="3055583861"/>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the Provider Is </a:t>
            </a:r>
            <a:br>
              <a:rPr lang="en-US" dirty="0"/>
            </a:br>
            <a:r>
              <a:rPr lang="en-US" dirty="0"/>
              <a:t>Called to an Emergency </a:t>
            </a:r>
          </a:p>
        </p:txBody>
      </p:sp>
      <p:sp>
        <p:nvSpPr>
          <p:cNvPr id="3" name="Content Placeholder 2"/>
          <p:cNvSpPr>
            <a:spLocks noGrp="1"/>
          </p:cNvSpPr>
          <p:nvPr>
            <p:ph idx="1"/>
          </p:nvPr>
        </p:nvSpPr>
        <p:spPr/>
        <p:txBody>
          <a:bodyPr/>
          <a:lstStyle/>
          <a:p>
            <a:pPr lvl="0"/>
            <a:r>
              <a:rPr lang="en-US" dirty="0"/>
              <a:t>Providers frequently have emergencies, and most patients are understanding</a:t>
            </a:r>
          </a:p>
          <a:p>
            <a:pPr lvl="0"/>
            <a:r>
              <a:rPr lang="en-US" dirty="0"/>
              <a:t>Tell patients they can wait or reschedule for another day</a:t>
            </a:r>
          </a:p>
          <a:p>
            <a:pPr lvl="0"/>
            <a:r>
              <a:rPr lang="en-US" dirty="0"/>
              <a:t>Quickly call patients scheduled for later, if the schedule is affected, to cancel before arrival</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51</a:t>
            </a:fld>
            <a:endParaRPr lang="en-GB" sz="800" dirty="0"/>
          </a:p>
        </p:txBody>
      </p:sp>
    </p:spTree>
    <p:extLst>
      <p:ext uri="{BB962C8B-B14F-4D97-AF65-F5344CB8AC3E}">
        <p14:creationId xmlns:p14="http://schemas.microsoft.com/office/powerpoint/2010/main" val="73143170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When the Provider </a:t>
            </a:r>
            <a:br>
              <a:rPr lang="en-US" dirty="0"/>
            </a:br>
            <a:r>
              <a:rPr lang="en-US" dirty="0"/>
              <a:t>Is Ill or Out of Town </a:t>
            </a:r>
          </a:p>
        </p:txBody>
      </p:sp>
      <p:sp>
        <p:nvSpPr>
          <p:cNvPr id="3" name="Content Placeholder 2"/>
          <p:cNvSpPr>
            <a:spLocks noGrp="1"/>
          </p:cNvSpPr>
          <p:nvPr>
            <p:ph idx="1"/>
          </p:nvPr>
        </p:nvSpPr>
        <p:spPr/>
        <p:txBody>
          <a:bodyPr/>
          <a:lstStyle/>
          <a:p>
            <a:pPr lvl="0"/>
            <a:r>
              <a:rPr lang="en-US" dirty="0"/>
              <a:t>Inform patients scheduled of provider’s illness</a:t>
            </a:r>
          </a:p>
          <a:p>
            <a:pPr lvl="0"/>
            <a:r>
              <a:rPr lang="en-US" dirty="0"/>
              <a:t>If provider is called out of town, appointments must be canceled or rescheduled</a:t>
            </a:r>
          </a:p>
          <a:p>
            <a:pPr lvl="0"/>
            <a:r>
              <a:rPr lang="en-US" dirty="0"/>
              <a:t>Typically, other providers will provide care during absences</a:t>
            </a:r>
          </a:p>
          <a:p>
            <a:pPr lvl="0"/>
            <a:r>
              <a:rPr lang="en-US" dirty="0"/>
              <a:t>For security reasons, state the doctor is unavailable, not that she or he is out of town</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52</a:t>
            </a:fld>
            <a:endParaRPr lang="en-GB" sz="800" dirty="0"/>
          </a:p>
        </p:txBody>
      </p:sp>
    </p:spTree>
    <p:extLst>
      <p:ext uri="{BB962C8B-B14F-4D97-AF65-F5344CB8AC3E}">
        <p14:creationId xmlns:p14="http://schemas.microsoft.com/office/powerpoint/2010/main" val="205293355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Processing Tasks</a:t>
            </a:r>
          </a:p>
        </p:txBody>
      </p:sp>
      <p:sp>
        <p:nvSpPr>
          <p:cNvPr id="3" name="Content Placeholder 2"/>
          <p:cNvSpPr>
            <a:spLocks noGrp="1"/>
          </p:cNvSpPr>
          <p:nvPr>
            <p:ph idx="1"/>
          </p:nvPr>
        </p:nvSpPr>
        <p:spPr/>
        <p:txBody>
          <a:bodyPr/>
          <a:lstStyle/>
          <a:p>
            <a:pPr lvl="0"/>
            <a:r>
              <a:rPr lang="en-US" dirty="0"/>
              <a:t>Medical assistant needs to screen individuals arriving:</a:t>
            </a:r>
          </a:p>
          <a:p>
            <a:pPr lvl="1"/>
            <a:r>
              <a:rPr lang="en-US" dirty="0"/>
              <a:t>People with emergent conditions</a:t>
            </a:r>
          </a:p>
          <a:p>
            <a:pPr lvl="1"/>
            <a:r>
              <a:rPr lang="en-US" dirty="0"/>
              <a:t>Pharmaceutical and equipment representatives</a:t>
            </a:r>
          </a:p>
          <a:p>
            <a:pPr lvl="1"/>
            <a:r>
              <a:rPr lang="en-US" dirty="0"/>
              <a:t>Salespeople and visitors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53</a:t>
            </a:fld>
            <a:endParaRPr lang="en-GB" sz="800" dirty="0"/>
          </a:p>
        </p:txBody>
      </p:sp>
    </p:spTree>
    <p:extLst>
      <p:ext uri="{BB962C8B-B14F-4D97-AF65-F5344CB8AC3E}">
        <p14:creationId xmlns:p14="http://schemas.microsoft.com/office/powerpoint/2010/main" val="2051354496"/>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Patient’s Arrival</a:t>
            </a:r>
            <a:br>
              <a:rPr lang="en-US" dirty="0"/>
            </a:br>
            <a:r>
              <a:rPr lang="en-US" sz="1600" dirty="0"/>
              <a:t>(Slide 1 of 2)</a:t>
            </a:r>
          </a:p>
        </p:txBody>
      </p:sp>
      <p:sp>
        <p:nvSpPr>
          <p:cNvPr id="3" name="Content Placeholder 2"/>
          <p:cNvSpPr>
            <a:spLocks noGrp="1"/>
          </p:cNvSpPr>
          <p:nvPr>
            <p:ph idx="1"/>
          </p:nvPr>
        </p:nvSpPr>
        <p:spPr/>
        <p:txBody>
          <a:bodyPr/>
          <a:lstStyle/>
          <a:p>
            <a:pPr lvl="0"/>
            <a:r>
              <a:rPr lang="en-US" dirty="0"/>
              <a:t>Every patient has the right to expect courteous treatment in a provider’s office</a:t>
            </a:r>
          </a:p>
          <a:p>
            <a:pPr lvl="0"/>
            <a:r>
              <a:rPr lang="en-US" dirty="0"/>
              <a:t>Use patient’s name</a:t>
            </a:r>
          </a:p>
          <a:p>
            <a:pPr lvl="0"/>
            <a:r>
              <a:rPr lang="en-US" dirty="0"/>
              <a:t>Greet each patient as quickly as possible</a:t>
            </a:r>
          </a:p>
          <a:p>
            <a:pPr lvl="0"/>
            <a:endParaRPr lang="en-US" dirty="0"/>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54</a:t>
            </a:fld>
            <a:endParaRPr lang="en-GB" sz="800" dirty="0"/>
          </a:p>
        </p:txBody>
      </p:sp>
    </p:spTree>
    <p:extLst>
      <p:ext uri="{BB962C8B-B14F-4D97-AF65-F5344CB8AC3E}">
        <p14:creationId xmlns:p14="http://schemas.microsoft.com/office/powerpoint/2010/main" val="93717197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Patient’s Arrival</a:t>
            </a:r>
            <a:br>
              <a:rPr lang="en-US" dirty="0"/>
            </a:br>
            <a:r>
              <a:rPr lang="en-US" sz="1600" dirty="0"/>
              <a:t>(Slide 2 of 2)</a:t>
            </a:r>
          </a:p>
        </p:txBody>
      </p:sp>
      <p:sp>
        <p:nvSpPr>
          <p:cNvPr id="3" name="Content Placeholder 2"/>
          <p:cNvSpPr>
            <a:spLocks noGrp="1"/>
          </p:cNvSpPr>
          <p:nvPr>
            <p:ph idx="1"/>
          </p:nvPr>
        </p:nvSpPr>
        <p:spPr/>
        <p:txBody>
          <a:bodyPr/>
          <a:lstStyle/>
          <a:p>
            <a:pPr lvl="0"/>
            <a:r>
              <a:rPr lang="en-US" dirty="0"/>
              <a:t>Sign-in register</a:t>
            </a:r>
          </a:p>
          <a:p>
            <a:pPr lvl="1"/>
            <a:r>
              <a:rPr lang="en-US" dirty="0"/>
              <a:t>HIPAA-appropriate</a:t>
            </a:r>
          </a:p>
          <a:p>
            <a:pPr lvl="0"/>
            <a:r>
              <a:rPr lang="en-US" dirty="0"/>
              <a:t>Infection control in the reception area</a:t>
            </a:r>
          </a:p>
          <a:p>
            <a:pPr lvl="1"/>
            <a:r>
              <a:rPr lang="en-US" dirty="0"/>
              <a:t>Ask a few screening questions</a:t>
            </a:r>
          </a:p>
          <a:p>
            <a:pPr lvl="0"/>
            <a:r>
              <a:rPr lang="en-US" dirty="0"/>
              <a:t>Registration for new patients</a:t>
            </a:r>
          </a:p>
          <a:p>
            <a:pPr lvl="1"/>
            <a:r>
              <a:rPr lang="en-US" dirty="0"/>
              <a:t>Demographic and health history information</a:t>
            </a:r>
          </a:p>
          <a:p>
            <a:pPr lvl="2"/>
            <a:r>
              <a:rPr lang="en-US" dirty="0"/>
              <a:t>Patient’s full name </a:t>
            </a:r>
            <a:r>
              <a:rPr lang="en-US" dirty="0" smtClean="0"/>
              <a:t>and </a:t>
            </a:r>
            <a:r>
              <a:rPr lang="en-US" dirty="0"/>
              <a:t>date of birth</a:t>
            </a:r>
          </a:p>
          <a:p>
            <a:pPr lvl="2"/>
            <a:r>
              <a:rPr lang="en-US" dirty="0"/>
              <a:t>Responsible person’s name </a:t>
            </a:r>
            <a:r>
              <a:rPr lang="en-US" dirty="0" smtClean="0"/>
              <a:t>and </a:t>
            </a:r>
            <a:r>
              <a:rPr lang="en-US" dirty="0"/>
              <a:t>relationship to patient</a:t>
            </a:r>
          </a:p>
          <a:p>
            <a:pPr lvl="2"/>
            <a:r>
              <a:rPr lang="en-US" dirty="0"/>
              <a:t>Address </a:t>
            </a:r>
            <a:r>
              <a:rPr lang="en-US" dirty="0" smtClean="0"/>
              <a:t>and </a:t>
            </a:r>
            <a:r>
              <a:rPr lang="en-US" dirty="0"/>
              <a:t>telephone number</a:t>
            </a:r>
          </a:p>
          <a:p>
            <a:pPr lvl="2"/>
            <a:r>
              <a:rPr lang="en-US" dirty="0"/>
              <a:t>Name, address, </a:t>
            </a:r>
            <a:r>
              <a:rPr lang="en-US" dirty="0" smtClean="0"/>
              <a:t>and </a:t>
            </a:r>
            <a:r>
              <a:rPr lang="en-US" dirty="0"/>
              <a:t>telephone number of contact person</a:t>
            </a:r>
          </a:p>
          <a:p>
            <a:pPr lvl="2"/>
            <a:r>
              <a:rPr lang="en-US" dirty="0"/>
              <a:t>Occupation</a:t>
            </a:r>
          </a:p>
          <a:p>
            <a:pPr lvl="2"/>
            <a:r>
              <a:rPr lang="en-US" dirty="0"/>
              <a:t>Place of employment</a:t>
            </a:r>
          </a:p>
          <a:p>
            <a:pPr lvl="2"/>
            <a:r>
              <a:rPr lang="en-US" dirty="0"/>
              <a:t>Social security number</a:t>
            </a:r>
          </a:p>
          <a:p>
            <a:pPr lvl="0"/>
            <a:endParaRPr lang="en-US" dirty="0"/>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55</a:t>
            </a:fld>
            <a:endParaRPr lang="en-GB" sz="800" dirty="0"/>
          </a:p>
        </p:txBody>
      </p:sp>
    </p:spTree>
    <p:extLst>
      <p:ext uri="{BB962C8B-B14F-4D97-AF65-F5344CB8AC3E}">
        <p14:creationId xmlns:p14="http://schemas.microsoft.com/office/powerpoint/2010/main" val="35033191"/>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New Patient Brochure Content</a:t>
            </a:r>
          </a:p>
        </p:txBody>
      </p:sp>
      <p:sp>
        <p:nvSpPr>
          <p:cNvPr id="3" name="Content Placeholder 2"/>
          <p:cNvSpPr>
            <a:spLocks noGrp="1"/>
          </p:cNvSpPr>
          <p:nvPr>
            <p:ph idx="1"/>
          </p:nvPr>
        </p:nvSpPr>
        <p:spPr/>
        <p:txBody>
          <a:bodyPr/>
          <a:lstStyle/>
          <a:p>
            <a:pPr lvl="0"/>
            <a:r>
              <a:rPr lang="en-US" dirty="0"/>
              <a:t>Description of the practice</a:t>
            </a:r>
          </a:p>
          <a:p>
            <a:pPr lvl="0"/>
            <a:r>
              <a:rPr lang="en-US" dirty="0"/>
              <a:t>Location or a map of practice</a:t>
            </a:r>
          </a:p>
          <a:p>
            <a:pPr lvl="0"/>
            <a:r>
              <a:rPr lang="en-US" dirty="0"/>
              <a:t>Contact information</a:t>
            </a:r>
          </a:p>
          <a:p>
            <a:pPr lvl="0"/>
            <a:r>
              <a:rPr lang="en-US" dirty="0"/>
              <a:t>Providers’ names and credentials</a:t>
            </a:r>
          </a:p>
          <a:p>
            <a:pPr lvl="0"/>
            <a:r>
              <a:rPr lang="en-US" dirty="0"/>
              <a:t>Services offered</a:t>
            </a:r>
          </a:p>
          <a:p>
            <a:pPr lvl="0"/>
            <a:r>
              <a:rPr lang="en-US" dirty="0"/>
              <a:t>Hours of operation</a:t>
            </a:r>
          </a:p>
          <a:p>
            <a:pPr lvl="0"/>
            <a:r>
              <a:rPr lang="en-US" dirty="0"/>
              <a:t>How appointments can be scheduled</a:t>
            </a:r>
          </a:p>
          <a:p>
            <a:pPr lvl="0"/>
            <a:r>
              <a:rPr lang="en-US" dirty="0"/>
              <a:t>Practice policies and procedures</a:t>
            </a:r>
          </a:p>
          <a:p>
            <a:pPr lvl="0"/>
            <a:endParaRPr lang="en-US" dirty="0"/>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56</a:t>
            </a:fld>
            <a:endParaRPr lang="en-GB" sz="800" dirty="0"/>
          </a:p>
        </p:txBody>
      </p:sp>
    </p:spTree>
    <p:extLst>
      <p:ext uri="{BB962C8B-B14F-4D97-AF65-F5344CB8AC3E}">
        <p14:creationId xmlns:p14="http://schemas.microsoft.com/office/powerpoint/2010/main" val="299605680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Check-in Procedures for All Patients</a:t>
            </a:r>
          </a:p>
        </p:txBody>
      </p:sp>
      <p:sp>
        <p:nvSpPr>
          <p:cNvPr id="3" name="Content Placeholder 2"/>
          <p:cNvSpPr>
            <a:spLocks noGrp="1"/>
          </p:cNvSpPr>
          <p:nvPr>
            <p:ph idx="1"/>
          </p:nvPr>
        </p:nvSpPr>
        <p:spPr/>
        <p:txBody>
          <a:bodyPr/>
          <a:lstStyle/>
          <a:p>
            <a:pPr lvl="0"/>
            <a:r>
              <a:rPr lang="en-US" dirty="0"/>
              <a:t>May have to perform verification of eligibility</a:t>
            </a:r>
          </a:p>
          <a:p>
            <a:pPr lvl="0"/>
            <a:r>
              <a:rPr lang="en-US" dirty="0"/>
              <a:t>Scan or copy both sides of patient’s insurance card</a:t>
            </a:r>
          </a:p>
          <a:p>
            <a:pPr lvl="0"/>
            <a:r>
              <a:rPr lang="en-US" dirty="0"/>
              <a:t>Many healthcare facilities are also scanning or copying patient’s legal photo identification</a:t>
            </a:r>
          </a:p>
          <a:p>
            <a:pPr lvl="0"/>
            <a:r>
              <a:rPr lang="en-US" dirty="0"/>
              <a:t>Some facilities insist that copays be collected before office visit</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57</a:t>
            </a:fld>
            <a:endParaRPr lang="en-GB" sz="800" dirty="0"/>
          </a:p>
        </p:txBody>
      </p:sp>
      <p:sp>
        <p:nvSpPr>
          <p:cNvPr id="4" name="TextBox 3">
            <a:extLst>
              <a:ext uri="{FF2B5EF4-FFF2-40B4-BE49-F238E27FC236}">
                <a16:creationId xmlns="" xmlns:a16="http://schemas.microsoft.com/office/drawing/2014/main" id="{F8052EEA-922C-5C4B-8773-3AFC0A777E56}"/>
              </a:ext>
            </a:extLst>
          </p:cNvPr>
          <p:cNvSpPr txBox="1"/>
          <p:nvPr/>
        </p:nvSpPr>
        <p:spPr>
          <a:xfrm>
            <a:off x="1810871" y="2169459"/>
            <a:ext cx="184731" cy="461665"/>
          </a:xfrm>
          <a:prstGeom prst="rect">
            <a:avLst/>
          </a:prstGeom>
          <a:noFill/>
        </p:spPr>
        <p:txBody>
          <a:bodyPr wrap="none" rtlCol="0">
            <a:spAutoFit/>
          </a:bodyPr>
          <a:lstStyle/>
          <a:p>
            <a:endParaRPr lang="en-US" dirty="0"/>
          </a:p>
        </p:txBody>
      </p:sp>
    </p:spTree>
    <p:extLst>
      <p:ext uri="{BB962C8B-B14F-4D97-AF65-F5344CB8AC3E}">
        <p14:creationId xmlns:p14="http://schemas.microsoft.com/office/powerpoint/2010/main" val="766180968"/>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Patients with Special Needs</a:t>
            </a:r>
          </a:p>
        </p:txBody>
      </p:sp>
      <p:sp>
        <p:nvSpPr>
          <p:cNvPr id="3" name="Content Placeholder 2"/>
          <p:cNvSpPr>
            <a:spLocks noGrp="1"/>
          </p:cNvSpPr>
          <p:nvPr>
            <p:ph idx="1"/>
          </p:nvPr>
        </p:nvSpPr>
        <p:spPr/>
        <p:txBody>
          <a:bodyPr/>
          <a:lstStyle/>
          <a:p>
            <a:pPr lvl="0"/>
            <a:r>
              <a:rPr lang="en-US" dirty="0"/>
              <a:t>Some patients are physically challenged, some are very ill, and some are uncomfortable</a:t>
            </a:r>
          </a:p>
          <a:p>
            <a:pPr lvl="0"/>
            <a:r>
              <a:rPr lang="en-US" dirty="0"/>
              <a:t>Language/cultural barriers may exist</a:t>
            </a:r>
          </a:p>
          <a:p>
            <a:pPr lvl="0"/>
            <a:endParaRPr lang="en-US" dirty="0"/>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58</a:t>
            </a:fld>
            <a:endParaRPr lang="en-GB" sz="800" dirty="0"/>
          </a:p>
        </p:txBody>
      </p:sp>
    </p:spTree>
    <p:extLst>
      <p:ext uri="{BB962C8B-B14F-4D97-AF65-F5344CB8AC3E}">
        <p14:creationId xmlns:p14="http://schemas.microsoft.com/office/powerpoint/2010/main" val="2061475990"/>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Showing </a:t>
            </a:r>
            <a:r>
              <a:rPr lang="en-US" dirty="0" smtClean="0"/>
              <a:t>Consideration</a:t>
            </a:r>
            <a:br>
              <a:rPr lang="en-US" dirty="0" smtClean="0"/>
            </a:br>
            <a:r>
              <a:rPr lang="en-US" dirty="0" smtClean="0"/>
              <a:t>for Patients</a:t>
            </a:r>
            <a:r>
              <a:rPr lang="en-US" dirty="0"/>
              <a:t>’ Time</a:t>
            </a:r>
          </a:p>
        </p:txBody>
      </p:sp>
      <p:sp>
        <p:nvSpPr>
          <p:cNvPr id="3" name="Content Placeholder 2"/>
          <p:cNvSpPr>
            <a:spLocks noGrp="1"/>
          </p:cNvSpPr>
          <p:nvPr>
            <p:ph idx="1"/>
          </p:nvPr>
        </p:nvSpPr>
        <p:spPr/>
        <p:txBody>
          <a:bodyPr/>
          <a:lstStyle/>
          <a:p>
            <a:pPr lvl="0"/>
            <a:r>
              <a:rPr lang="en-US" dirty="0"/>
              <a:t>Should be signage in reception area stating the patients should let the receptionist know if they have been waiting for longer than </a:t>
            </a:r>
            <a:r>
              <a:rPr lang="en-US" dirty="0" smtClean="0"/>
              <a:t>15 to 20 </a:t>
            </a:r>
            <a:r>
              <a:rPr lang="en-US" dirty="0"/>
              <a:t>minutes</a:t>
            </a:r>
          </a:p>
          <a:p>
            <a:pPr lvl="0"/>
            <a:r>
              <a:rPr lang="en-US" dirty="0"/>
              <a:t>If provider is delayed, medical assistant should let the patients know</a:t>
            </a:r>
          </a:p>
          <a:p>
            <a:pPr lvl="0"/>
            <a:r>
              <a:rPr lang="en-US" dirty="0"/>
              <a:t>Some facilities will offer patients gift cards if an error occurred in scheduling or if patient needs to reschedule due to long wait time</a:t>
            </a:r>
          </a:p>
          <a:p>
            <a:pPr lvl="0"/>
            <a:endParaRPr lang="en-US" dirty="0"/>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59</a:t>
            </a:fld>
            <a:endParaRPr lang="en-GB" sz="800" dirty="0"/>
          </a:p>
        </p:txBody>
      </p:sp>
    </p:spTree>
    <p:extLst>
      <p:ext uri="{BB962C8B-B14F-4D97-AF65-F5344CB8AC3E}">
        <p14:creationId xmlns:p14="http://schemas.microsoft.com/office/powerpoint/2010/main" val="354575052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Provider Preferences and Habits </a:t>
            </a:r>
          </a:p>
        </p:txBody>
      </p:sp>
      <p:sp>
        <p:nvSpPr>
          <p:cNvPr id="3" name="Content Placeholder 2"/>
          <p:cNvSpPr>
            <a:spLocks noGrp="1"/>
          </p:cNvSpPr>
          <p:nvPr>
            <p:ph idx="1"/>
          </p:nvPr>
        </p:nvSpPr>
        <p:spPr/>
        <p:txBody>
          <a:bodyPr/>
          <a:lstStyle/>
          <a:p>
            <a:pPr lvl="0"/>
            <a:r>
              <a:rPr lang="en-US" dirty="0"/>
              <a:t>All preferences and habits are important to scheduling</a:t>
            </a:r>
          </a:p>
          <a:p>
            <a:pPr lvl="0"/>
            <a:r>
              <a:rPr lang="en-US" dirty="0"/>
              <a:t>Providers also make phone calls, examine and dictate reports, attend meetings, answer mail, and other responsibilities</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6</a:t>
            </a:fld>
            <a:endParaRPr lang="en-GB" sz="800" dirty="0"/>
          </a:p>
        </p:txBody>
      </p:sp>
    </p:spTree>
    <p:extLst>
      <p:ext uri="{BB962C8B-B14F-4D97-AF65-F5344CB8AC3E}">
        <p14:creationId xmlns:p14="http://schemas.microsoft.com/office/powerpoint/2010/main" val="16358775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Escorting and Instructing the Patient</a:t>
            </a:r>
          </a:p>
        </p:txBody>
      </p:sp>
      <p:sp>
        <p:nvSpPr>
          <p:cNvPr id="3" name="Content Placeholder 2"/>
          <p:cNvSpPr>
            <a:spLocks noGrp="1"/>
          </p:cNvSpPr>
          <p:nvPr>
            <p:ph idx="1"/>
          </p:nvPr>
        </p:nvSpPr>
        <p:spPr/>
        <p:txBody>
          <a:bodyPr/>
          <a:lstStyle/>
          <a:p>
            <a:pPr lvl="0"/>
            <a:r>
              <a:rPr lang="en-US" dirty="0"/>
              <a:t>Most patients prefer to be escorted rather than simply told where to go</a:t>
            </a:r>
          </a:p>
          <a:p>
            <a:pPr lvl="0"/>
            <a:r>
              <a:rPr lang="en-US" dirty="0"/>
              <a:t>Pronounce the patient’s name correctly</a:t>
            </a:r>
          </a:p>
          <a:p>
            <a:pPr lvl="0"/>
            <a:r>
              <a:rPr lang="en-US" dirty="0"/>
              <a:t>Know and explain office policies on family members and friends in the examination room</a:t>
            </a:r>
          </a:p>
          <a:p>
            <a:pPr lvl="0"/>
            <a:r>
              <a:rPr lang="en-US" dirty="0"/>
              <a:t>Uncertainty creates anxiety</a:t>
            </a:r>
          </a:p>
          <a:p>
            <a:pPr lvl="0"/>
            <a:endParaRPr lang="en-US" dirty="0"/>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60</a:t>
            </a:fld>
            <a:endParaRPr lang="en-GB" sz="800" dirty="0"/>
          </a:p>
        </p:txBody>
      </p:sp>
    </p:spTree>
    <p:extLst>
      <p:ext uri="{BB962C8B-B14F-4D97-AF65-F5344CB8AC3E}">
        <p14:creationId xmlns:p14="http://schemas.microsoft.com/office/powerpoint/2010/main" val="159391992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Talkative Patients</a:t>
            </a:r>
          </a:p>
        </p:txBody>
      </p:sp>
      <p:sp>
        <p:nvSpPr>
          <p:cNvPr id="3" name="Content Placeholder 2"/>
          <p:cNvSpPr>
            <a:spLocks noGrp="1"/>
          </p:cNvSpPr>
          <p:nvPr>
            <p:ph idx="1"/>
          </p:nvPr>
        </p:nvSpPr>
        <p:spPr/>
        <p:txBody>
          <a:bodyPr/>
          <a:lstStyle/>
          <a:p>
            <a:pPr lvl="0"/>
            <a:r>
              <a:rPr lang="en-US" dirty="0"/>
              <a:t>Medical assistant can spot tendency in an initial interview</a:t>
            </a:r>
          </a:p>
          <a:p>
            <a:pPr lvl="0"/>
            <a:r>
              <a:rPr lang="en-US" dirty="0"/>
              <a:t>Patient’s history can be flagged to alert the provider</a:t>
            </a:r>
          </a:p>
          <a:p>
            <a:pPr lvl="0"/>
            <a:r>
              <a:rPr lang="en-US" dirty="0"/>
              <a:t>Can be booked for the end of the day</a:t>
            </a:r>
          </a:p>
          <a:p>
            <a:pPr lvl="0"/>
            <a:endParaRPr lang="en-US" dirty="0"/>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61</a:t>
            </a:fld>
            <a:endParaRPr lang="en-GB" sz="800" dirty="0"/>
          </a:p>
        </p:txBody>
      </p:sp>
    </p:spTree>
    <p:extLst>
      <p:ext uri="{BB962C8B-B14F-4D97-AF65-F5344CB8AC3E}">
        <p14:creationId xmlns:p14="http://schemas.microsoft.com/office/powerpoint/2010/main" val="1452269920"/>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Children</a:t>
            </a:r>
          </a:p>
        </p:txBody>
      </p:sp>
      <p:sp>
        <p:nvSpPr>
          <p:cNvPr id="3" name="Content Placeholder 2"/>
          <p:cNvSpPr>
            <a:spLocks noGrp="1"/>
          </p:cNvSpPr>
          <p:nvPr>
            <p:ph idx="1"/>
          </p:nvPr>
        </p:nvSpPr>
        <p:spPr/>
        <p:txBody>
          <a:bodyPr/>
          <a:lstStyle/>
          <a:p>
            <a:pPr lvl="0"/>
            <a:r>
              <a:rPr lang="en-US" dirty="0"/>
              <a:t>Usually parent or guardian accompanies child into the examination room, but exceptions exist</a:t>
            </a:r>
          </a:p>
          <a:p>
            <a:pPr lvl="0"/>
            <a:r>
              <a:rPr lang="en-US" dirty="0"/>
              <a:t>Parents are responsible for their children’s behavior while at the provider’s office</a:t>
            </a:r>
          </a:p>
          <a:p>
            <a:pPr lvl="0"/>
            <a:r>
              <a:rPr lang="en-US" dirty="0"/>
              <a:t>Medical assistant should not discipline the child</a:t>
            </a:r>
          </a:p>
          <a:p>
            <a:pPr lvl="0"/>
            <a:endParaRPr lang="en-US" dirty="0"/>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62</a:t>
            </a:fld>
            <a:endParaRPr lang="en-GB" sz="800" dirty="0"/>
          </a:p>
        </p:txBody>
      </p:sp>
    </p:spTree>
    <p:extLst>
      <p:ext uri="{BB962C8B-B14F-4D97-AF65-F5344CB8AC3E}">
        <p14:creationId xmlns:p14="http://schemas.microsoft.com/office/powerpoint/2010/main" val="550848761"/>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Angry Patients in Reception Area</a:t>
            </a:r>
          </a:p>
        </p:txBody>
      </p:sp>
      <p:sp>
        <p:nvSpPr>
          <p:cNvPr id="3" name="Content Placeholder 2"/>
          <p:cNvSpPr>
            <a:spLocks noGrp="1"/>
          </p:cNvSpPr>
          <p:nvPr>
            <p:ph idx="1"/>
          </p:nvPr>
        </p:nvSpPr>
        <p:spPr/>
        <p:txBody>
          <a:bodyPr/>
          <a:lstStyle/>
          <a:p>
            <a:pPr lvl="0"/>
            <a:r>
              <a:rPr lang="en-US" dirty="0"/>
              <a:t>If possible, invite the patient into a room out of the reception area</a:t>
            </a:r>
          </a:p>
          <a:p>
            <a:pPr lvl="0"/>
            <a:r>
              <a:rPr lang="en-US" dirty="0"/>
              <a:t>Present a calm attitude; speak in a low tone of voice</a:t>
            </a:r>
          </a:p>
          <a:p>
            <a:pPr lvl="0"/>
            <a:r>
              <a:rPr lang="en-US" dirty="0"/>
              <a:t>Should be a policy in place for dealing with potentially dangerous individuals</a:t>
            </a:r>
          </a:p>
          <a:p>
            <a:pPr lvl="0"/>
            <a:endParaRPr lang="en-US" dirty="0"/>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63</a:t>
            </a:fld>
            <a:endParaRPr lang="en-GB" sz="800" dirty="0"/>
          </a:p>
        </p:txBody>
      </p:sp>
    </p:spTree>
    <p:extLst>
      <p:ext uri="{BB962C8B-B14F-4D97-AF65-F5344CB8AC3E}">
        <p14:creationId xmlns:p14="http://schemas.microsoft.com/office/powerpoint/2010/main" val="1883965782"/>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Checkout</a:t>
            </a:r>
          </a:p>
        </p:txBody>
      </p:sp>
      <p:sp>
        <p:nvSpPr>
          <p:cNvPr id="3" name="Content Placeholder 2"/>
          <p:cNvSpPr>
            <a:spLocks noGrp="1"/>
          </p:cNvSpPr>
          <p:nvPr>
            <p:ph idx="1"/>
          </p:nvPr>
        </p:nvSpPr>
        <p:spPr/>
        <p:txBody>
          <a:bodyPr/>
          <a:lstStyle/>
          <a:p>
            <a:pPr lvl="0"/>
            <a:r>
              <a:rPr lang="en-US" dirty="0"/>
              <a:t>Greet the patient with a friendly smile and again call the individual by name</a:t>
            </a:r>
          </a:p>
          <a:p>
            <a:pPr lvl="0"/>
            <a:r>
              <a:rPr lang="en-US" dirty="0"/>
              <a:t>Check the health record to see if the provider wants the patient to return</a:t>
            </a:r>
          </a:p>
          <a:p>
            <a:pPr lvl="0"/>
            <a:r>
              <a:rPr lang="en-US" dirty="0"/>
              <a:t>Make any return appointments</a:t>
            </a:r>
          </a:p>
          <a:p>
            <a:pPr lvl="0"/>
            <a:endParaRPr lang="en-US" dirty="0"/>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64</a:t>
            </a:fld>
            <a:endParaRPr lang="en-GB" sz="800" dirty="0"/>
          </a:p>
        </p:txBody>
      </p:sp>
    </p:spTree>
    <p:extLst>
      <p:ext uri="{BB962C8B-B14F-4D97-AF65-F5344CB8AC3E}">
        <p14:creationId xmlns:p14="http://schemas.microsoft.com/office/powerpoint/2010/main" val="884929255"/>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Coaching</a:t>
            </a:r>
          </a:p>
        </p:txBody>
      </p:sp>
      <p:sp>
        <p:nvSpPr>
          <p:cNvPr id="3" name="Content Placeholder 2"/>
          <p:cNvSpPr>
            <a:spLocks noGrp="1"/>
          </p:cNvSpPr>
          <p:nvPr>
            <p:ph idx="1"/>
          </p:nvPr>
        </p:nvSpPr>
        <p:spPr/>
        <p:txBody>
          <a:bodyPr/>
          <a:lstStyle/>
          <a:p>
            <a:pPr lvl="0"/>
            <a:r>
              <a:rPr lang="en-US" dirty="0"/>
              <a:t>Information booklet about office policies and procedures should be given to patients</a:t>
            </a:r>
          </a:p>
          <a:p>
            <a:pPr lvl="0"/>
            <a:r>
              <a:rPr lang="en-US" dirty="0"/>
              <a:t>If facility offers Internet-based appointment scheduling, patients must be taught how to use the system</a:t>
            </a:r>
          </a:p>
          <a:p>
            <a:pPr lvl="0"/>
            <a:r>
              <a:rPr lang="en-US" dirty="0"/>
              <a:t>Choose a simple, user-friendly program, and have a special phone number for patients to call with questions about the program</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65</a:t>
            </a:fld>
            <a:endParaRPr lang="en-GB" sz="800" dirty="0"/>
          </a:p>
        </p:txBody>
      </p:sp>
    </p:spTree>
    <p:extLst>
      <p:ext uri="{BB962C8B-B14F-4D97-AF65-F5344CB8AC3E}">
        <p14:creationId xmlns:p14="http://schemas.microsoft.com/office/powerpoint/2010/main" val="360687461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Legal and Ethical Issues </a:t>
            </a:r>
          </a:p>
        </p:txBody>
      </p:sp>
      <p:sp>
        <p:nvSpPr>
          <p:cNvPr id="3" name="Content Placeholder 2"/>
          <p:cNvSpPr>
            <a:spLocks noGrp="1"/>
          </p:cNvSpPr>
          <p:nvPr>
            <p:ph idx="1"/>
          </p:nvPr>
        </p:nvSpPr>
        <p:spPr/>
        <p:txBody>
          <a:bodyPr/>
          <a:lstStyle/>
          <a:p>
            <a:pPr lvl="0"/>
            <a:r>
              <a:rPr lang="en-US" dirty="0"/>
              <a:t>Appointment schedule can be subpoenaed to court as a legal record</a:t>
            </a:r>
          </a:p>
          <a:p>
            <a:pPr lvl="0"/>
            <a:r>
              <a:rPr lang="en-US" dirty="0"/>
              <a:t>Be sure all handwriting is legible and information collected is consistent</a:t>
            </a:r>
          </a:p>
          <a:p>
            <a:pPr lvl="0"/>
            <a:r>
              <a:rPr lang="en-US" dirty="0"/>
              <a:t>Note all no-shows in appointment book and medical record</a:t>
            </a:r>
          </a:p>
          <a:p>
            <a:pPr lvl="0"/>
            <a:r>
              <a:rPr lang="en-US" dirty="0"/>
              <a:t>Keep old appointment schedules equal to statute of limitations for your state</a:t>
            </a:r>
          </a:p>
          <a:p>
            <a:endParaRPr lang="en-US" dirty="0"/>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66</a:t>
            </a:fld>
            <a:endParaRPr lang="en-GB" sz="800" dirty="0"/>
          </a:p>
        </p:txBody>
      </p:sp>
    </p:spTree>
    <p:extLst>
      <p:ext uri="{BB962C8B-B14F-4D97-AF65-F5344CB8AC3E}">
        <p14:creationId xmlns:p14="http://schemas.microsoft.com/office/powerpoint/2010/main" val="286895515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4" name="Rectangle 6"/>
          <p:cNvSpPr>
            <a:spLocks noGrp="1" noChangeArrowheads="1"/>
          </p:cNvSpPr>
          <p:nvPr>
            <p:ph type="title" idx="4294967295"/>
          </p:nvPr>
        </p:nvSpPr>
        <p:spPr>
          <a:xfrm>
            <a:off x="999460" y="2819400"/>
            <a:ext cx="7145080" cy="1219200"/>
          </a:xfrm>
        </p:spPr>
        <p:txBody>
          <a:bodyPr/>
          <a:lstStyle/>
          <a:p>
            <a:pPr eaLnBrk="1" hangingPunct="1">
              <a:defRPr/>
            </a:pPr>
            <a:r>
              <a:rPr lang="en-US" sz="3600" dirty="0"/>
              <a:t>Questions?</a:t>
            </a:r>
            <a:endParaRPr lang="en-GB" sz="3600" dirty="0">
              <a:effectLst>
                <a:outerShdw blurRad="38100" dist="38100" dir="2700000" algn="tl">
                  <a:srgbClr val="C0C0C0"/>
                </a:outerShdw>
              </a:effectLst>
            </a:endParaRPr>
          </a:p>
        </p:txBody>
      </p:sp>
      <p:sp>
        <p:nvSpPr>
          <p:cNvPr id="2" name="Slide Number Placeholder 1"/>
          <p:cNvSpPr>
            <a:spLocks noGrp="1"/>
          </p:cNvSpPr>
          <p:nvPr>
            <p:ph type="sldNum" sz="quarter" idx="10"/>
          </p:nvPr>
        </p:nvSpPr>
        <p:spPr/>
        <p:txBody>
          <a:bodyPr/>
          <a:lstStyle/>
          <a:p>
            <a:pPr>
              <a:defRPr/>
            </a:pPr>
            <a:r>
              <a:rPr lang="en-GB" dirty="0"/>
              <a:t> </a:t>
            </a:r>
            <a:fld id="{E234264E-8860-42A2-83C5-41782AA54ED9}" type="slidenum">
              <a:rPr lang="en-GB" sz="800" smtClean="0"/>
              <a:pPr>
                <a:defRPr/>
              </a:pPr>
              <a:t>67</a:t>
            </a:fld>
            <a:endParaRPr lang="en-GB" sz="800" dirty="0"/>
          </a:p>
        </p:txBody>
      </p:sp>
    </p:spTree>
    <p:extLst>
      <p:ext uri="{BB962C8B-B14F-4D97-AF65-F5344CB8AC3E}">
        <p14:creationId xmlns:p14="http://schemas.microsoft.com/office/powerpoint/2010/main" val="370895152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Creating the Appointment Matrix</a:t>
            </a:r>
          </a:p>
        </p:txBody>
      </p:sp>
      <p:sp>
        <p:nvSpPr>
          <p:cNvPr id="3" name="Content Placeholder 2"/>
          <p:cNvSpPr>
            <a:spLocks noGrp="1"/>
          </p:cNvSpPr>
          <p:nvPr>
            <p:ph idx="1"/>
          </p:nvPr>
        </p:nvSpPr>
        <p:spPr/>
        <p:txBody>
          <a:bodyPr/>
          <a:lstStyle/>
          <a:p>
            <a:pPr lvl="0"/>
            <a:r>
              <a:rPr lang="en-US" dirty="0"/>
              <a:t>First, block out times when the provider will not be available to see patients</a:t>
            </a:r>
          </a:p>
          <a:p>
            <a:pPr lvl="0"/>
            <a:r>
              <a:rPr lang="en-US" dirty="0"/>
              <a:t>In a paper-based system, the matrix is usually established for 6 months at a time; in a computerized system, the matrix can be set up indefinitely</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7</a:t>
            </a:fld>
            <a:endParaRPr lang="en-GB" sz="800" dirty="0"/>
          </a:p>
        </p:txBody>
      </p:sp>
    </p:spTree>
    <p:extLst>
      <p:ext uri="{BB962C8B-B14F-4D97-AF65-F5344CB8AC3E}">
        <p14:creationId xmlns:p14="http://schemas.microsoft.com/office/powerpoint/2010/main" val="382627708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Establishing </a:t>
            </a:r>
            <a:r>
              <a:rPr lang="en-US" dirty="0" smtClean="0"/>
              <a:t>Guidelines for </a:t>
            </a:r>
            <a:r>
              <a:rPr lang="en-US" dirty="0"/>
              <a:t>Appointment Scheduling</a:t>
            </a:r>
          </a:p>
        </p:txBody>
      </p:sp>
      <p:sp>
        <p:nvSpPr>
          <p:cNvPr id="3" name="Content Placeholder 2"/>
          <p:cNvSpPr>
            <a:spLocks noGrp="1"/>
          </p:cNvSpPr>
          <p:nvPr>
            <p:ph idx="1"/>
          </p:nvPr>
        </p:nvSpPr>
        <p:spPr/>
        <p:txBody>
          <a:bodyPr/>
          <a:lstStyle/>
          <a:p>
            <a:pPr lvl="0"/>
            <a:r>
              <a:rPr lang="en-US" dirty="0"/>
              <a:t>Scheduler must know how long various office visits and procedures take</a:t>
            </a:r>
          </a:p>
          <a:p>
            <a:pPr lvl="0"/>
            <a:r>
              <a:rPr lang="en-US" dirty="0"/>
              <a:t>Use office policies and procedures manual for procedure times</a:t>
            </a:r>
          </a:p>
          <a:p>
            <a:pPr lvl="0"/>
            <a:r>
              <a:rPr lang="en-US" dirty="0"/>
              <a:t>Provider’s reimbursement from insurance companies is partly based on time requirements for procedure or visit</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8</a:t>
            </a:fld>
            <a:endParaRPr lang="en-GB" sz="800" dirty="0"/>
          </a:p>
        </p:txBody>
      </p:sp>
    </p:spTree>
    <p:extLst>
      <p:ext uri="{BB962C8B-B14F-4D97-AF65-F5344CB8AC3E}">
        <p14:creationId xmlns:p14="http://schemas.microsoft.com/office/powerpoint/2010/main" val="61421137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Available Facilities </a:t>
            </a:r>
          </a:p>
        </p:txBody>
      </p:sp>
      <p:sp>
        <p:nvSpPr>
          <p:cNvPr id="3" name="Content Placeholder 2"/>
          <p:cNvSpPr>
            <a:spLocks noGrp="1"/>
          </p:cNvSpPr>
          <p:nvPr>
            <p:ph idx="1"/>
          </p:nvPr>
        </p:nvSpPr>
        <p:spPr/>
        <p:txBody>
          <a:bodyPr/>
          <a:lstStyle/>
          <a:p>
            <a:r>
              <a:rPr lang="en-US" dirty="0"/>
              <a:t>Medical assistant must know how to pair patient needs with available facilities when scheduling</a:t>
            </a:r>
          </a:p>
          <a:p>
            <a:r>
              <a:rPr lang="en-US" dirty="0"/>
              <a:t>As medical assistant gains proficiency in scheduling, it becomes easier to match patient needs with available facilities</a:t>
            </a:r>
          </a:p>
        </p:txBody>
      </p:sp>
      <p:sp>
        <p:nvSpPr>
          <p:cNvPr id="5" name="Slide Number Placeholder 4"/>
          <p:cNvSpPr>
            <a:spLocks noGrp="1"/>
          </p:cNvSpPr>
          <p:nvPr>
            <p:ph type="sldNum" sz="quarter" idx="10"/>
          </p:nvPr>
        </p:nvSpPr>
        <p:spPr/>
        <p:txBody>
          <a:bodyPr/>
          <a:lstStyle/>
          <a:p>
            <a:pPr>
              <a:defRPr/>
            </a:pPr>
            <a:r>
              <a:rPr lang="en-GB" dirty="0"/>
              <a:t> </a:t>
            </a:r>
            <a:fld id="{E234264E-8860-42A2-83C5-41782AA54ED9}" type="slidenum">
              <a:rPr lang="en-GB" sz="800" smtClean="0"/>
              <a:pPr>
                <a:defRPr/>
              </a:pPr>
              <a:t>9</a:t>
            </a:fld>
            <a:endParaRPr lang="en-GB" sz="800" dirty="0"/>
          </a:p>
        </p:txBody>
      </p:sp>
    </p:spTree>
    <p:extLst>
      <p:ext uri="{BB962C8B-B14F-4D97-AF65-F5344CB8AC3E}">
        <p14:creationId xmlns:p14="http://schemas.microsoft.com/office/powerpoint/2010/main" val="661339958"/>
      </p:ext>
    </p:extLst>
  </p:cSld>
  <p:clrMapOvr>
    <a:masterClrMapping/>
  </p:clrMapOvr>
  <p:timing>
    <p:tnLst>
      <p:par>
        <p:cTn id="1" dur="indefinite" restart="never" nodeType="tmRoot"/>
      </p:par>
    </p:tnLst>
  </p:timing>
</p:sld>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8217</TotalTime>
  <Words>5283</Words>
  <Application>Microsoft Office PowerPoint</Application>
  <PresentationFormat>On-screen Show (4:3)</PresentationFormat>
  <Paragraphs>550</Paragraphs>
  <Slides>67</Slides>
  <Notes>65</Notes>
  <HiddenSlides>0</HiddenSlides>
  <MMClips>0</MMClips>
  <ScaleCrop>false</ScaleCrop>
  <HeadingPairs>
    <vt:vector size="4" baseType="variant">
      <vt:variant>
        <vt:lpstr>Theme</vt:lpstr>
      </vt:variant>
      <vt:variant>
        <vt:i4>1</vt:i4>
      </vt:variant>
      <vt:variant>
        <vt:lpstr>Slide Titles</vt:lpstr>
      </vt:variant>
      <vt:variant>
        <vt:i4>67</vt:i4>
      </vt:variant>
    </vt:vector>
  </HeadingPairs>
  <TitlesOfParts>
    <vt:vector size="68" baseType="lpstr">
      <vt:lpstr>2_Blue Diagonal</vt:lpstr>
      <vt:lpstr>PowerPoint Presentation</vt:lpstr>
      <vt:lpstr>Learning Objectives Lesson 9.1: Appointment Scheduling Methods (Slide 1 of 2)</vt:lpstr>
      <vt:lpstr>PowerPoint Presentation</vt:lpstr>
      <vt:lpstr>Establishing the Appointment Schedule</vt:lpstr>
      <vt:lpstr>Patient Needs </vt:lpstr>
      <vt:lpstr>Provider Preferences and Habits </vt:lpstr>
      <vt:lpstr>Creating the Appointment Matrix</vt:lpstr>
      <vt:lpstr>Establishing Guidelines for Appointment Scheduling</vt:lpstr>
      <vt:lpstr>Available Facilities </vt:lpstr>
      <vt:lpstr>Methods of Scheduling Appointments </vt:lpstr>
      <vt:lpstr>Computerized Scheduling </vt:lpstr>
      <vt:lpstr>Appointment Book Scheduling </vt:lpstr>
      <vt:lpstr>Self-Scheduling </vt:lpstr>
      <vt:lpstr>Legality of the Appointment Scheduling System </vt:lpstr>
      <vt:lpstr>Types of Appointment Scheduling </vt:lpstr>
      <vt:lpstr>Time-Specified (Stream) Scheduling</vt:lpstr>
      <vt:lpstr>Wave Scheduling </vt:lpstr>
      <vt:lpstr>Modified Wave Scheduling </vt:lpstr>
      <vt:lpstr>Double-Booking </vt:lpstr>
      <vt:lpstr>Open Office Hours </vt:lpstr>
      <vt:lpstr>Grouping Procedures </vt:lpstr>
      <vt:lpstr>Telephone Scheduling (Slide 1 of 2) </vt:lpstr>
      <vt:lpstr>Telephone Scheduling (Slide 2 of 2)</vt:lpstr>
      <vt:lpstr>Scheduling Appointments  for New Patients  (Slide 1 of 3)</vt:lpstr>
      <vt:lpstr>Scheduling Appointments for New Patients (Slide 2 of 3)</vt:lpstr>
      <vt:lpstr>Scheduling Appointments for New Patients (Slide 3 of 3)</vt:lpstr>
      <vt:lpstr>Scheduling Appointments for Established Patients: In Person</vt:lpstr>
      <vt:lpstr>Scheduling Appointments for Established Patients: By Telephone </vt:lpstr>
      <vt:lpstr>Scheduling Other Types  of Appointments </vt:lpstr>
      <vt:lpstr> Inpatient Surgeries </vt:lpstr>
      <vt:lpstr>Outpatient and Inpatient  Procedure Appointments  (Slide 1 of 3) </vt:lpstr>
      <vt:lpstr>Outpatient and Inpatient  Procedure Appointments (Slide 2 of 3)</vt:lpstr>
      <vt:lpstr>Outpatient and Inpatient  Procedure Appointments (Slide 3 of 3)</vt:lpstr>
      <vt:lpstr>Outside Visits </vt:lpstr>
      <vt:lpstr>Pharmaceutical Representatives  and Salespeople</vt:lpstr>
      <vt:lpstr> Learning Objectives Lesson 9.2: Special Scheduling Appointments and Patient Processing (Slide 1 of 2)</vt:lpstr>
      <vt:lpstr> Learning Objectives Lesson 9.2: Special Scheduling Appointments and Patient Processing (Slide 2 of 2)</vt:lpstr>
      <vt:lpstr>Late Patients </vt:lpstr>
      <vt:lpstr>Rescheduling Appointments </vt:lpstr>
      <vt:lpstr>Emergency Situations (Slide 1 of 2) </vt:lpstr>
      <vt:lpstr>Emergency Situations (Slide 2 of 2)</vt:lpstr>
      <vt:lpstr>Patients Without Appointments </vt:lpstr>
      <vt:lpstr>Failed Appointments </vt:lpstr>
      <vt:lpstr>No-Show Policy  (Slide 1 of 2)</vt:lpstr>
      <vt:lpstr>No-Show Policy (Slide 2 of 2)</vt:lpstr>
      <vt:lpstr>Automated Call Routing and Appointment Cards</vt:lpstr>
      <vt:lpstr>Confirmation Calls </vt:lpstr>
      <vt:lpstr>E-mail and Mailed Reminders </vt:lpstr>
      <vt:lpstr>When the Patient Cancels </vt:lpstr>
      <vt:lpstr>When the Provider Is Delayed </vt:lpstr>
      <vt:lpstr>When the Provider Is  Called to an Emergency </vt:lpstr>
      <vt:lpstr>When the Provider  Is Ill or Out of Town </vt:lpstr>
      <vt:lpstr>Patient Processing Tasks</vt:lpstr>
      <vt:lpstr>Patient’s Arrival (Slide 1 of 2)</vt:lpstr>
      <vt:lpstr>Patient’s Arrival (Slide 2 of 2)</vt:lpstr>
      <vt:lpstr>New Patient Brochure Content</vt:lpstr>
      <vt:lpstr>Check-in Procedures for All Patients</vt:lpstr>
      <vt:lpstr>Patients with Special Needs</vt:lpstr>
      <vt:lpstr>Showing Consideration for Patients’ Time</vt:lpstr>
      <vt:lpstr>Escorting and Instructing the Patient</vt:lpstr>
      <vt:lpstr>Talkative Patients</vt:lpstr>
      <vt:lpstr>Children</vt:lpstr>
      <vt:lpstr>Angry Patients in Reception Area</vt:lpstr>
      <vt:lpstr>Patient Checkout</vt:lpstr>
      <vt:lpstr>Patient Coaching</vt:lpstr>
      <vt:lpstr>Legal and Ethical Issues </vt:lpstr>
      <vt:lpstr>Questions?</vt:lpstr>
    </vt:vector>
  </TitlesOfParts>
  <Company>REED Elsevier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Jori</cp:lastModifiedBy>
  <cp:revision>663</cp:revision>
  <dcterms:created xsi:type="dcterms:W3CDTF">2005-01-16T17:28:53Z</dcterms:created>
  <dcterms:modified xsi:type="dcterms:W3CDTF">2019-07-19T19:05:54Z</dcterms:modified>
</cp:coreProperties>
</file>