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34" r:id="rId1"/>
  </p:sldMasterIdLst>
  <p:notesMasterIdLst>
    <p:notesMasterId r:id="rId27"/>
  </p:notesMasterIdLst>
  <p:sldIdLst>
    <p:sldId id="316" r:id="rId2"/>
    <p:sldId id="372" r:id="rId3"/>
    <p:sldId id="563" r:id="rId4"/>
    <p:sldId id="507" r:id="rId5"/>
    <p:sldId id="531" r:id="rId6"/>
    <p:sldId id="533" r:id="rId7"/>
    <p:sldId id="534" r:id="rId8"/>
    <p:sldId id="564" r:id="rId9"/>
    <p:sldId id="535" r:id="rId10"/>
    <p:sldId id="536" r:id="rId11"/>
    <p:sldId id="537" r:id="rId12"/>
    <p:sldId id="565" r:id="rId13"/>
    <p:sldId id="538" r:id="rId14"/>
    <p:sldId id="566" r:id="rId15"/>
    <p:sldId id="523" r:id="rId16"/>
    <p:sldId id="540" r:id="rId17"/>
    <p:sldId id="567" r:id="rId18"/>
    <p:sldId id="568" r:id="rId19"/>
    <p:sldId id="541" r:id="rId20"/>
    <p:sldId id="542" r:id="rId21"/>
    <p:sldId id="569" r:id="rId22"/>
    <p:sldId id="544" r:id="rId23"/>
    <p:sldId id="545" r:id="rId24"/>
    <p:sldId id="551" r:id="rId25"/>
    <p:sldId id="453" r:id="rId26"/>
  </p:sldIdLst>
  <p:sldSz cx="9144000" cy="6858000" type="screen4x3"/>
  <p:notesSz cx="6858000" cy="91440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34"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34"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34"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34"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34" charset="-128"/>
        <a:cs typeface="+mn-cs"/>
      </a:defRPr>
    </a:lvl5pPr>
    <a:lvl6pPr marL="2286000" algn="l" defTabSz="914400" rtl="0" eaLnBrk="1" latinLnBrk="0" hangingPunct="1">
      <a:defRPr sz="2400" kern="1200">
        <a:solidFill>
          <a:schemeClr val="tx1"/>
        </a:solidFill>
        <a:latin typeface="Arial" charset="0"/>
        <a:ea typeface="ＭＳ Ｐゴシック" pitchFamily="34" charset="-128"/>
        <a:cs typeface="+mn-cs"/>
      </a:defRPr>
    </a:lvl6pPr>
    <a:lvl7pPr marL="2743200" algn="l" defTabSz="914400" rtl="0" eaLnBrk="1" latinLnBrk="0" hangingPunct="1">
      <a:defRPr sz="2400" kern="1200">
        <a:solidFill>
          <a:schemeClr val="tx1"/>
        </a:solidFill>
        <a:latin typeface="Arial" charset="0"/>
        <a:ea typeface="ＭＳ Ｐゴシック" pitchFamily="34" charset="-128"/>
        <a:cs typeface="+mn-cs"/>
      </a:defRPr>
    </a:lvl7pPr>
    <a:lvl8pPr marL="3200400" algn="l" defTabSz="914400" rtl="0" eaLnBrk="1" latinLnBrk="0" hangingPunct="1">
      <a:defRPr sz="2400" kern="1200">
        <a:solidFill>
          <a:schemeClr val="tx1"/>
        </a:solidFill>
        <a:latin typeface="Arial" charset="0"/>
        <a:ea typeface="ＭＳ Ｐゴシック" pitchFamily="34" charset="-128"/>
        <a:cs typeface="+mn-cs"/>
      </a:defRPr>
    </a:lvl8pPr>
    <a:lvl9pPr marL="3657600" algn="l" defTabSz="914400" rtl="0" eaLnBrk="1" latinLnBrk="0" hangingPunct="1">
      <a:defRPr sz="2400"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xmlns="">
        <p15:guide id="1" orient="horz" pos="2160">
          <p15:clr>
            <a:srgbClr val="A4A3A4"/>
          </p15:clr>
        </p15:guide>
        <p15:guide id="2" orient="horz" pos="1002">
          <p15:clr>
            <a:srgbClr val="A4A3A4"/>
          </p15:clr>
        </p15:guide>
        <p15:guide id="3" pos="2880">
          <p15:clr>
            <a:srgbClr val="A4A3A4"/>
          </p15:clr>
        </p15:guide>
        <p15:guide id="4" pos="5246">
          <p15:clr>
            <a:srgbClr val="A4A3A4"/>
          </p15:clr>
        </p15:guide>
      </p15:sldGuideLst>
    </p:ext>
    <p:ext uri="{2D200454-40CA-4A62-9FC3-DE9A4176ACB9}">
      <p15:notesGuideLst xmlns:p15="http://schemas.microsoft.com/office/powerpoint/2012/main" xmlns="">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Ellen Kunkelmann" initials="AU" lastIdx="8"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00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101" autoAdjust="0"/>
    <p:restoredTop sz="89970" autoAdjust="0"/>
  </p:normalViewPr>
  <p:slideViewPr>
    <p:cSldViewPr snapToGrid="0">
      <p:cViewPr varScale="1">
        <p:scale>
          <a:sx n="75" d="100"/>
          <a:sy n="75" d="100"/>
        </p:scale>
        <p:origin x="-1854" y="-96"/>
      </p:cViewPr>
      <p:guideLst>
        <p:guide orient="horz" pos="2160"/>
        <p:guide orient="horz" pos="1002"/>
        <p:guide pos="2880"/>
        <p:guide pos="5246"/>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5" d="100"/>
        <a:sy n="55" d="100"/>
      </p:scale>
      <p:origin x="0" y="0"/>
    </p:cViewPr>
  </p:sorterViewPr>
  <p:notesViewPr>
    <p:cSldViewPr snapToGrid="0">
      <p:cViewPr varScale="1">
        <p:scale>
          <a:sx n="64" d="100"/>
          <a:sy n="64" d="100"/>
        </p:scale>
        <p:origin x="-3282" y="-108"/>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44578" name="Rectangle 2"/>
          <p:cNvSpPr>
            <a:spLocks noGrp="1" noChangeArrowheads="1"/>
          </p:cNvSpPr>
          <p:nvPr>
            <p:ph type="hdr" sz="quarter"/>
          </p:nvPr>
        </p:nvSpPr>
        <p:spPr bwMode="auto">
          <a:xfrm>
            <a:off x="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79" name="Rectangle 3"/>
          <p:cNvSpPr>
            <a:spLocks noGrp="1" noChangeArrowheads="1"/>
          </p:cNvSpPr>
          <p:nvPr>
            <p:ph type="dt" idx="1"/>
          </p:nvPr>
        </p:nvSpPr>
        <p:spPr bwMode="auto">
          <a:xfrm>
            <a:off x="3886200" y="0"/>
            <a:ext cx="2971800" cy="457200"/>
          </a:xfrm>
          <a:prstGeom prst="rect">
            <a:avLst/>
          </a:prstGeom>
          <a:noFill/>
          <a:ln>
            <a:noFill/>
          </a:ln>
          <a:effectLst/>
        </p:spPr>
        <p:txBody>
          <a:bodyPr vert="horz" wrap="none" lIns="91440" tIns="45720" rIns="91440" bIns="45720" numCol="1" anchor="t" anchorCtr="0" compatLnSpc="1">
            <a:prstTxWarp prst="textNoShape">
              <a:avLst/>
            </a:prstTxWarp>
          </a:bodyPr>
          <a:lstStyle>
            <a:lvl1pPr algn="r">
              <a:defRPr sz="1200">
                <a:latin typeface="Arial" charset="0"/>
                <a:ea typeface="ＭＳ Ｐゴシック" charset="0"/>
                <a:cs typeface="+mn-cs"/>
              </a:defRPr>
            </a:lvl1pPr>
          </a:lstStyle>
          <a:p>
            <a:pPr>
              <a:defRPr/>
            </a:pPr>
            <a:endParaRPr lang="en-US" dirty="0"/>
          </a:p>
        </p:txBody>
      </p:sp>
      <p:sp>
        <p:nvSpPr>
          <p:cNvPr id="5222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944581" name="Rectangle 5"/>
          <p:cNvSpPr>
            <a:spLocks noGrp="1" noChangeArrowheads="1"/>
          </p:cNvSpPr>
          <p:nvPr>
            <p:ph type="body" sz="quarter" idx="3"/>
          </p:nvPr>
        </p:nvSpPr>
        <p:spPr bwMode="auto">
          <a:xfrm>
            <a:off x="914400" y="4343400"/>
            <a:ext cx="5029200" cy="4114800"/>
          </a:xfrm>
          <a:prstGeom prst="rect">
            <a:avLst/>
          </a:prstGeom>
          <a:noFill/>
          <a:ln>
            <a:noFill/>
          </a:ln>
          <a:effectLst/>
        </p:spPr>
        <p:txBody>
          <a:bodyPr vert="horz" wrap="square" lIns="91440" tIns="45720" rIns="91440" bIns="45720" numCol="1" anchor="t" anchorCtr="0" compatLnSpc="1">
            <a:prstTxWarp prst="textNoShape">
              <a:avLst/>
            </a:prstTxWarp>
          </a:bodyPr>
          <a:lstStyle/>
          <a:p>
            <a:pPr lvl="0"/>
            <a:r>
              <a:rPr lang="en-US" noProof="0" dirty="0"/>
              <a:t>Click to edit Master text styles</a:t>
            </a:r>
          </a:p>
          <a:p>
            <a:pPr lvl="1"/>
            <a:r>
              <a:rPr lang="en-US" noProof="0" dirty="0"/>
              <a:t>Second level</a:t>
            </a:r>
          </a:p>
          <a:p>
            <a:pPr lvl="2"/>
            <a:r>
              <a:rPr lang="en-US" noProof="0" dirty="0"/>
              <a:t>Third level</a:t>
            </a:r>
          </a:p>
          <a:p>
            <a:pPr lvl="3"/>
            <a:r>
              <a:rPr lang="en-US" noProof="0" dirty="0"/>
              <a:t>Fourth level</a:t>
            </a:r>
          </a:p>
          <a:p>
            <a:pPr lvl="4"/>
            <a:r>
              <a:rPr lang="en-US" noProof="0" dirty="0"/>
              <a:t>Fifth level</a:t>
            </a:r>
          </a:p>
        </p:txBody>
      </p:sp>
      <p:sp>
        <p:nvSpPr>
          <p:cNvPr id="1944582" name="Rectangle 6"/>
          <p:cNvSpPr>
            <a:spLocks noGrp="1" noChangeArrowheads="1"/>
          </p:cNvSpPr>
          <p:nvPr>
            <p:ph type="ftr" sz="quarter" idx="4"/>
          </p:nvPr>
        </p:nvSpPr>
        <p:spPr bwMode="auto">
          <a:xfrm>
            <a:off x="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defRPr sz="1200">
                <a:latin typeface="Arial" charset="0"/>
                <a:ea typeface="ＭＳ Ｐゴシック" charset="0"/>
                <a:cs typeface="+mn-cs"/>
              </a:defRPr>
            </a:lvl1pPr>
          </a:lstStyle>
          <a:p>
            <a:pPr>
              <a:defRPr/>
            </a:pPr>
            <a:endParaRPr lang="en-US" dirty="0"/>
          </a:p>
        </p:txBody>
      </p:sp>
      <p:sp>
        <p:nvSpPr>
          <p:cNvPr id="1944583" name="Rectangle 7"/>
          <p:cNvSpPr>
            <a:spLocks noGrp="1" noChangeArrowheads="1"/>
          </p:cNvSpPr>
          <p:nvPr>
            <p:ph type="sldNum" sz="quarter" idx="5"/>
          </p:nvPr>
        </p:nvSpPr>
        <p:spPr bwMode="auto">
          <a:xfrm>
            <a:off x="3886200" y="8686800"/>
            <a:ext cx="2971800" cy="457200"/>
          </a:xfrm>
          <a:prstGeom prst="rect">
            <a:avLst/>
          </a:prstGeom>
          <a:noFill/>
          <a:ln>
            <a:noFill/>
          </a:ln>
          <a:effectLst/>
        </p:spPr>
        <p:txBody>
          <a:bodyPr vert="horz" wrap="none" lIns="91440" tIns="45720" rIns="91440" bIns="45720" numCol="1" anchor="b" anchorCtr="0" compatLnSpc="1">
            <a:prstTxWarp prst="textNoShape">
              <a:avLst/>
            </a:prstTxWarp>
          </a:bodyPr>
          <a:lstStyle>
            <a:lvl1pPr algn="r">
              <a:defRPr sz="1200">
                <a:latin typeface="Arial" pitchFamily="34" charset="0"/>
                <a:ea typeface="ＭＳ Ｐゴシック" pitchFamily="34" charset="-128"/>
                <a:cs typeface="+mn-cs"/>
              </a:defRPr>
            </a:lvl1pPr>
          </a:lstStyle>
          <a:p>
            <a:pPr>
              <a:defRPr/>
            </a:pPr>
            <a:fld id="{5BF81156-E6AF-44C8-BBE8-65F3689151C1}" type="slidenum">
              <a:rPr lang="en-US"/>
              <a:pPr>
                <a:defRPr/>
              </a:pPr>
              <a:t>‹#›</a:t>
            </a:fld>
            <a:endParaRPr lang="en-US" dirty="0"/>
          </a:p>
        </p:txBody>
      </p:sp>
    </p:spTree>
    <p:extLst>
      <p:ext uri="{BB962C8B-B14F-4D97-AF65-F5344CB8AC3E}">
        <p14:creationId xmlns:p14="http://schemas.microsoft.com/office/powerpoint/2010/main" val="751957324"/>
      </p:ext>
    </p:extLst>
  </p:cSld>
  <p:clrMap bg1="lt1" tx1="dk1" bg2="lt2" tx2="dk2" accent1="accent1" accent2="accent2" accent3="accent3" accent4="accent4" accent5="accent5" accent6="accent6" hlink="hlink" folHlink="folHlink"/>
  <p:notesStyle>
    <a:lvl1pPr marL="1714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ＭＳ Ｐゴシック" charset="0"/>
      </a:defRPr>
    </a:lvl1pPr>
    <a:lvl2pPr marL="6286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2pPr>
    <a:lvl3pPr marL="10858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3pPr>
    <a:lvl4pPr marL="15430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4pPr>
    <a:lvl5pPr marL="2000250" indent="-171450" algn="l" rtl="0" eaLnBrk="0" fontAlgn="base" hangingPunct="0">
      <a:spcBef>
        <a:spcPct val="30000"/>
      </a:spcBef>
      <a:spcAft>
        <a:spcPct val="0"/>
      </a:spcAft>
      <a:buFont typeface="Arial" pitchFamily="34" charset="0"/>
      <a:buChar char="•"/>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171450" indent="-17145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a:t>
            </a:fld>
            <a:endParaRPr lang="en-US" dirty="0"/>
          </a:p>
        </p:txBody>
      </p:sp>
    </p:spTree>
    <p:extLst>
      <p:ext uri="{BB962C8B-B14F-4D97-AF65-F5344CB8AC3E}">
        <p14:creationId xmlns:p14="http://schemas.microsoft.com/office/powerpoint/2010/main" val="140312764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Some healthcare facilities</a:t>
            </a:r>
            <a:r>
              <a:rPr lang="en-US" sz="1200" kern="1200" baseline="0" dirty="0">
                <a:solidFill>
                  <a:schemeClr val="tx1"/>
                </a:solidFill>
                <a:effectLst/>
                <a:latin typeface="Arial" charset="0"/>
                <a:ea typeface="ＭＳ Ｐゴシック" charset="0"/>
                <a:cs typeface="ＭＳ Ｐゴシック" charset="0"/>
              </a:rPr>
              <a:t> that have clinics at a distance may have wide area network (WAN) technology, which consists of two or more LANs.</a:t>
            </a:r>
            <a:endParaRPr lang="en-US" dirty="0"/>
          </a:p>
          <a:p>
            <a:pPr lvl="0"/>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10</a:t>
            </a:fld>
            <a:endParaRPr lang="en-US" dirty="0"/>
          </a:p>
        </p:txBody>
      </p:sp>
    </p:spTree>
    <p:extLst>
      <p:ext uri="{BB962C8B-B14F-4D97-AF65-F5344CB8AC3E}">
        <p14:creationId xmlns:p14="http://schemas.microsoft.com/office/powerpoint/2010/main" val="16312005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Larger facilities usually have their own information technology (IT) department.</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The maintenance level depends on the size</a:t>
            </a:r>
            <a:r>
              <a:rPr lang="en-US" sz="1200" kern="1200" baseline="0" dirty="0">
                <a:solidFill>
                  <a:schemeClr val="tx1"/>
                </a:solidFill>
                <a:effectLst/>
                <a:latin typeface="Arial" charset="0"/>
                <a:ea typeface="ＭＳ Ｐゴシック" charset="0"/>
                <a:cs typeface="ＭＳ Ｐゴシック" charset="0"/>
              </a:rPr>
              <a:t> of the medical office and whether the medical office has IT or external support.</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cs typeface="ＭＳ Ｐゴシック" charset="0"/>
              </a:rPr>
              <a:t>A disc should be handled with care; grasp at its outer edges or center hole.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cs typeface="ＭＳ Ｐゴシック" charset="0"/>
              </a:rPr>
              <a:t>Keep discs and flash drives out of sunlight and extreme heat.</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rPr>
              <a:t>Refer to Figure 6.5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11</a:t>
            </a:fld>
            <a:endParaRPr lang="en-US" dirty="0"/>
          </a:p>
        </p:txBody>
      </p:sp>
    </p:spTree>
    <p:extLst>
      <p:ext uri="{BB962C8B-B14F-4D97-AF65-F5344CB8AC3E}">
        <p14:creationId xmlns:p14="http://schemas.microsoft.com/office/powerpoint/2010/main" val="14682832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rPr>
              <a:t>Refer to Figure 6.6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12</a:t>
            </a:fld>
            <a:endParaRPr lang="en-US" dirty="0"/>
          </a:p>
        </p:txBody>
      </p:sp>
    </p:spTree>
    <p:extLst>
      <p:ext uri="{BB962C8B-B14F-4D97-AF65-F5344CB8AC3E}">
        <p14:creationId xmlns:p14="http://schemas.microsoft.com/office/powerpoint/2010/main" val="40661478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Ergonomics is the field</a:t>
            </a:r>
            <a:r>
              <a:rPr lang="en-US" sz="1200" kern="1200" baseline="0" dirty="0">
                <a:solidFill>
                  <a:schemeClr val="tx1"/>
                </a:solidFill>
                <a:effectLst/>
                <a:latin typeface="Arial" charset="0"/>
                <a:ea typeface="ＭＳ Ｐゴシック" charset="0"/>
                <a:cs typeface="ＭＳ Ｐゴシック" charset="0"/>
              </a:rPr>
              <a:t> of study that involves reducing strain and injuries by improving the workstation design.</a:t>
            </a:r>
            <a:endParaRPr lang="en-US" dirty="0"/>
          </a:p>
          <a:p>
            <a:pPr lvl="0"/>
            <a:r>
              <a:rPr lang="en-US" dirty="0"/>
              <a:t>Refer to Figure 6.7 and Procedure 6.1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13</a:t>
            </a:fld>
            <a:endParaRPr lang="en-US" dirty="0"/>
          </a:p>
        </p:txBody>
      </p:sp>
    </p:spTree>
    <p:extLst>
      <p:ext uri="{BB962C8B-B14F-4D97-AF65-F5344CB8AC3E}">
        <p14:creationId xmlns:p14="http://schemas.microsoft.com/office/powerpoint/2010/main" val="665293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In small ambulatory care facilities, the medical assistant may help the provider with computer hardware purchases. In larger facilities, the IT department purchases and installs computer hardware.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If the medical assistant is installing the computer hardware, it is important to read the directions.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14</a:t>
            </a:fld>
            <a:endParaRPr lang="en-US" dirty="0"/>
          </a:p>
        </p:txBody>
      </p:sp>
    </p:spTree>
    <p:extLst>
      <p:ext uri="{BB962C8B-B14F-4D97-AF65-F5344CB8AC3E}">
        <p14:creationId xmlns:p14="http://schemas.microsoft.com/office/powerpoint/2010/main" val="75754880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is a term that is mostly synonymous with “software”? </a:t>
            </a:r>
            <a:r>
              <a:rPr lang="en-US" sz="1200" i="1" kern="1200" dirty="0" smtClean="0">
                <a:solidFill>
                  <a:schemeClr val="tx1"/>
                </a:solidFill>
                <a:effectLst/>
                <a:latin typeface="Arial" charset="0"/>
                <a:ea typeface="ＭＳ Ｐゴシック" charset="0"/>
                <a:cs typeface="ＭＳ Ｐゴシック" charset="0"/>
              </a:rPr>
              <a:t>(Program</a:t>
            </a:r>
            <a:r>
              <a:rPr lang="en-US" sz="1200" i="1" kern="1200" dirty="0">
                <a:solidFill>
                  <a:schemeClr val="tx1"/>
                </a:solidFill>
                <a:effectLst/>
                <a:latin typeface="Arial" charset="0"/>
                <a:ea typeface="ＭＳ Ｐゴシック" charset="0"/>
                <a:cs typeface="ＭＳ Ｐゴシック" charset="0"/>
              </a:rPr>
              <a:t>)</a:t>
            </a:r>
          </a:p>
          <a:p>
            <a:pPr lvl="0"/>
            <a:r>
              <a:rPr lang="en-US" sz="1200" i="0" kern="1200" dirty="0">
                <a:solidFill>
                  <a:schemeClr val="tx1"/>
                </a:solidFill>
                <a:effectLst/>
                <a:latin typeface="Arial" charset="0"/>
                <a:ea typeface="ＭＳ Ｐゴシック" charset="0"/>
                <a:cs typeface="ＭＳ Ｐゴシック" charset="0"/>
              </a:rPr>
              <a:t>System</a:t>
            </a:r>
            <a:r>
              <a:rPr lang="en-US" sz="1200" i="0" kern="1200" baseline="0" dirty="0">
                <a:solidFill>
                  <a:schemeClr val="tx1"/>
                </a:solidFill>
                <a:effectLst/>
                <a:latin typeface="Arial" charset="0"/>
                <a:ea typeface="ＭＳ Ｐゴシック" charset="0"/>
                <a:cs typeface="ＭＳ Ｐゴシック" charset="0"/>
              </a:rPr>
              <a:t> software is a collection of programs that operate and control the computer.</a:t>
            </a:r>
          </a:p>
          <a:p>
            <a:pPr lvl="0"/>
            <a:r>
              <a:rPr lang="en-US" sz="1200" i="0" kern="1200" baseline="0" dirty="0">
                <a:solidFill>
                  <a:schemeClr val="tx1"/>
                </a:solidFill>
                <a:effectLst/>
                <a:latin typeface="Arial" charset="0"/>
                <a:ea typeface="ＭＳ Ｐゴシック" charset="0"/>
                <a:cs typeface="ＭＳ Ｐゴシック" charset="0"/>
              </a:rPr>
              <a:t>Operating systems and utility software are two types of system software.</a:t>
            </a:r>
          </a:p>
          <a:p>
            <a:pPr lvl="0"/>
            <a:r>
              <a:rPr lang="en-US" sz="1200" i="0" kern="1200" baseline="0" dirty="0">
                <a:solidFill>
                  <a:schemeClr val="tx1"/>
                </a:solidFill>
                <a:effectLst/>
                <a:latin typeface="Arial" charset="0"/>
                <a:ea typeface="ＭＳ Ｐゴシック" charset="0"/>
                <a:cs typeface="ＭＳ Ｐゴシック" charset="0"/>
              </a:rPr>
              <a:t>Application software allows the user or other application programs to perform specific tasks.</a:t>
            </a:r>
          </a:p>
          <a:p>
            <a:pPr lvl="0"/>
            <a:r>
              <a:rPr lang="en-US" sz="1200" i="0" kern="1200" baseline="0" dirty="0">
                <a:solidFill>
                  <a:schemeClr val="tx1"/>
                </a:solidFill>
                <a:effectLst/>
                <a:latin typeface="Arial" charset="0"/>
                <a:ea typeface="ＭＳ Ｐゴシック" charset="0"/>
                <a:cs typeface="ＭＳ Ｐゴシック" charset="0"/>
              </a:rPr>
              <a:t>Database software allows the user to work with large amounts of data stored in the program.</a:t>
            </a:r>
          </a:p>
          <a:p>
            <a:pPr lvl="0"/>
            <a:r>
              <a:rPr lang="en-US" sz="1200" i="0" kern="1200" baseline="0" dirty="0">
                <a:solidFill>
                  <a:schemeClr val="tx1"/>
                </a:solidFill>
                <a:effectLst/>
                <a:latin typeface="Arial" charset="0"/>
                <a:ea typeface="ＭＳ Ｐゴシック" charset="0"/>
              </a:rPr>
              <a:t>Refer to Table 6.4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15</a:t>
            </a:fld>
            <a:endParaRPr lang="en-US" dirty="0"/>
          </a:p>
        </p:txBody>
      </p:sp>
    </p:spTree>
    <p:extLst>
      <p:ext uri="{BB962C8B-B14F-4D97-AF65-F5344CB8AC3E}">
        <p14:creationId xmlns:p14="http://schemas.microsoft.com/office/powerpoint/2010/main" val="22482507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i="0" dirty="0"/>
              <a:t>Practice management software is used for scheduling appointments, new patient registration, billing, coding, and managing finances.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16</a:t>
            </a:fld>
            <a:endParaRPr lang="en-US" dirty="0"/>
          </a:p>
        </p:txBody>
      </p:sp>
    </p:spTree>
    <p:extLst>
      <p:ext uri="{BB962C8B-B14F-4D97-AF65-F5344CB8AC3E}">
        <p14:creationId xmlns:p14="http://schemas.microsoft.com/office/powerpoint/2010/main" val="5320741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i="0" dirty="0"/>
              <a:t>The information from all types of healthcare providers can be stored in the EHR, enhancing functionality and patient care.</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17</a:t>
            </a:fld>
            <a:endParaRPr lang="en-US" dirty="0"/>
          </a:p>
        </p:txBody>
      </p:sp>
    </p:spTree>
    <p:extLst>
      <p:ext uri="{BB962C8B-B14F-4D97-AF65-F5344CB8AC3E}">
        <p14:creationId xmlns:p14="http://schemas.microsoft.com/office/powerpoint/2010/main" val="37556270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i="0" dirty="0"/>
              <a:t>Once a facility moved toward electronic records, the choice had to be made on how to handle the paper records.</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18</a:t>
            </a:fld>
            <a:endParaRPr lang="en-US" dirty="0"/>
          </a:p>
        </p:txBody>
      </p:sp>
    </p:spTree>
    <p:extLst>
      <p:ext uri="{BB962C8B-B14F-4D97-AF65-F5344CB8AC3E}">
        <p14:creationId xmlns:p14="http://schemas.microsoft.com/office/powerpoint/2010/main" val="339541146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What are some common network security procedures used by employees?</a:t>
            </a:r>
            <a:r>
              <a:rPr lang="en-US" sz="1200" kern="1200" baseline="0" dirty="0">
                <a:solidFill>
                  <a:schemeClr val="tx1"/>
                </a:solidFill>
                <a:effectLst/>
                <a:latin typeface="Arial" charset="0"/>
                <a:ea typeface="ＭＳ Ｐゴシック" charset="0"/>
                <a:cs typeface="ＭＳ Ｐゴシック" charset="0"/>
              </a:rPr>
              <a:t> </a:t>
            </a:r>
            <a:r>
              <a:rPr lang="en-US" sz="1200" i="1" kern="1200" baseline="0" dirty="0" smtClean="0">
                <a:solidFill>
                  <a:schemeClr val="tx1"/>
                </a:solidFill>
                <a:effectLst/>
                <a:latin typeface="Arial" charset="0"/>
                <a:ea typeface="ＭＳ Ｐゴシック" charset="0"/>
                <a:cs typeface="ＭＳ Ｐゴシック" charset="0"/>
              </a:rPr>
              <a:t>(Authentication</a:t>
            </a:r>
            <a:r>
              <a:rPr lang="en-US" sz="1200" i="1" kern="1200" baseline="0" dirty="0">
                <a:solidFill>
                  <a:schemeClr val="tx1"/>
                </a:solidFill>
                <a:effectLst/>
                <a:latin typeface="Arial" charset="0"/>
                <a:ea typeface="ＭＳ Ｐゴシック" charset="0"/>
                <a:cs typeface="ＭＳ Ｐゴシック" charset="0"/>
              </a:rPr>
              <a:t>, frequent password changes, logging out of the network when leaving a workstation)</a:t>
            </a:r>
          </a:p>
          <a:p>
            <a:pPr lvl="0"/>
            <a:r>
              <a:rPr lang="en-US" sz="1200" i="0" kern="1200" baseline="0" dirty="0">
                <a:solidFill>
                  <a:schemeClr val="tx1"/>
                </a:solidFill>
                <a:effectLst/>
                <a:latin typeface="Arial" charset="0"/>
                <a:ea typeface="ＭＳ Ｐゴシック" charset="0"/>
                <a:cs typeface="ＭＳ Ｐゴシック" charset="0"/>
              </a:rPr>
              <a:t>To prevent others from seeing the information on the screen, computer users can apply privacy filters to the monitor.</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19</a:t>
            </a:fld>
            <a:endParaRPr lang="en-US" dirty="0"/>
          </a:p>
        </p:txBody>
      </p:sp>
    </p:spTree>
    <p:extLst>
      <p:ext uri="{BB962C8B-B14F-4D97-AF65-F5344CB8AC3E}">
        <p14:creationId xmlns:p14="http://schemas.microsoft.com/office/powerpoint/2010/main" val="12001739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84841861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i="0" dirty="0"/>
              <a:t>Two standards related to privacy and security:</a:t>
            </a:r>
          </a:p>
          <a:p>
            <a:pPr lvl="1"/>
            <a:r>
              <a:rPr lang="en-US" i="0" dirty="0"/>
              <a:t>Standard 2 related to Privacy Rule.</a:t>
            </a:r>
          </a:p>
          <a:p>
            <a:pPr lvl="1"/>
            <a:r>
              <a:rPr lang="en-US" i="0" dirty="0"/>
              <a:t>Standard 3 related to the Security Rule.</a:t>
            </a:r>
          </a:p>
          <a:p>
            <a:pPr lvl="0"/>
            <a:r>
              <a:rPr lang="en-US" i="0" dirty="0"/>
              <a:t>Refer to Table 6.5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20</a:t>
            </a:fld>
            <a:endParaRPr lang="en-US" dirty="0"/>
          </a:p>
        </p:txBody>
      </p:sp>
    </p:spTree>
    <p:extLst>
      <p:ext uri="{BB962C8B-B14F-4D97-AF65-F5344CB8AC3E}">
        <p14:creationId xmlns:p14="http://schemas.microsoft.com/office/powerpoint/2010/main" val="85856484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i="0" dirty="0"/>
              <a:t>Other authorized employees should have access to ePHI.</a:t>
            </a:r>
          </a:p>
          <a:p>
            <a:pPr lvl="0"/>
            <a:r>
              <a:rPr lang="en-US" i="0" dirty="0"/>
              <a:t>Refer to Table 6.6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21</a:t>
            </a:fld>
            <a:endParaRPr lang="en-US" dirty="0"/>
          </a:p>
        </p:txBody>
      </p:sp>
    </p:spTree>
    <p:extLst>
      <p:ext uri="{BB962C8B-B14F-4D97-AF65-F5344CB8AC3E}">
        <p14:creationId xmlns:p14="http://schemas.microsoft.com/office/powerpoint/2010/main" val="557123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Some clinics</a:t>
            </a:r>
            <a:r>
              <a:rPr lang="en-US" sz="1200" kern="1200" baseline="0" dirty="0">
                <a:solidFill>
                  <a:schemeClr val="tx1"/>
                </a:solidFill>
                <a:effectLst/>
                <a:latin typeface="Arial" charset="0"/>
                <a:ea typeface="ＭＳ Ｐゴシック" charset="0"/>
                <a:cs typeface="ＭＳ Ｐゴシック" charset="0"/>
              </a:rPr>
              <a:t> use wireless mobile workstations, such as computers on wheels (COWs) and workstations on wheels (WOWs).</a:t>
            </a:r>
          </a:p>
          <a:p>
            <a:pPr lvl="0"/>
            <a:r>
              <a:rPr lang="en-US" sz="1200" i="0" kern="1200" baseline="0" dirty="0">
                <a:solidFill>
                  <a:schemeClr val="tx1"/>
                </a:solidFill>
                <a:effectLst/>
                <a:latin typeface="Arial" charset="0"/>
                <a:ea typeface="ＭＳ Ｐゴシック" charset="0"/>
              </a:rPr>
              <a:t>Refer to Figure 6.8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22</a:t>
            </a:fld>
            <a:endParaRPr lang="en-US" dirty="0"/>
          </a:p>
        </p:txBody>
      </p:sp>
    </p:spTree>
    <p:extLst>
      <p:ext uri="{BB962C8B-B14F-4D97-AF65-F5344CB8AC3E}">
        <p14:creationId xmlns:p14="http://schemas.microsoft.com/office/powerpoint/2010/main" val="8355835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23</a:t>
            </a:fld>
            <a:endParaRPr lang="en-US" dirty="0"/>
          </a:p>
        </p:txBody>
      </p:sp>
    </p:spTree>
    <p:extLst>
      <p:ext uri="{BB962C8B-B14F-4D97-AF65-F5344CB8AC3E}">
        <p14:creationId xmlns:p14="http://schemas.microsoft.com/office/powerpoint/2010/main" val="74650128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Arial" charset="0"/>
                <a:ea typeface="ＭＳ Ｐゴシック" charset="0"/>
                <a:cs typeface="ＭＳ Ｐゴシック" charset="0"/>
              </a:rPr>
              <a:t>When sending a fax, you must adhere to HIPAA and HITECH rules.</a:t>
            </a:r>
          </a:p>
          <a:p>
            <a:pPr lvl="0"/>
            <a:r>
              <a:rPr lang="en-US" sz="1200" kern="1200" dirty="0">
                <a:solidFill>
                  <a:schemeClr val="tx1"/>
                </a:solidFill>
                <a:effectLst/>
                <a:latin typeface="Arial" charset="0"/>
                <a:ea typeface="ＭＳ Ｐゴシック" charset="0"/>
              </a:rPr>
              <a:t>Refer to Table 6.7 and Procedure 6.2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24</a:t>
            </a:fld>
            <a:endParaRPr lang="en-US" dirty="0"/>
          </a:p>
        </p:txBody>
      </p:sp>
    </p:spTree>
    <p:extLst>
      <p:ext uri="{BB962C8B-B14F-4D97-AF65-F5344CB8AC3E}">
        <p14:creationId xmlns:p14="http://schemas.microsoft.com/office/powerpoint/2010/main" val="15678216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25</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6531359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ln>
            <a:miter lim="800000"/>
            <a:headEnd/>
            <a:tailEnd/>
          </a:ln>
        </p:spPr>
        <p:txBody>
          <a:bodyPr/>
          <a:lstStyle/>
          <a:p>
            <a:pPr>
              <a:defRPr/>
            </a:pPr>
            <a:fld id="{1EC53791-3B67-456B-BE62-314E38E80534}" type="slidenum">
              <a:rPr lang="en-US" smtClean="0">
                <a:latin typeface="Arial" charset="0"/>
                <a:ea typeface="ＭＳ Ｐゴシック" charset="-128"/>
              </a:rPr>
              <a:pPr>
                <a:defRPr/>
              </a:pPr>
              <a:t>3</a:t>
            </a:fld>
            <a:endParaRPr lang="en-US" dirty="0">
              <a:latin typeface="Arial" charset="0"/>
              <a:ea typeface="ＭＳ Ｐゴシック" charset="-128"/>
            </a:endParaRPr>
          </a:p>
        </p:txBody>
      </p:sp>
      <p:sp>
        <p:nvSpPr>
          <p:cNvPr id="63491" name="Rectangle 2"/>
          <p:cNvSpPr>
            <a:spLocks noGrp="1" noRot="1" noChangeAspect="1" noChangeArrowheads="1" noTextEdit="1"/>
          </p:cNvSpPr>
          <p:nvPr>
            <p:ph type="sldImg"/>
          </p:nvPr>
        </p:nvSpPr>
        <p:spPr>
          <a:solidFill>
            <a:srgbClr val="FFFFFF"/>
          </a:solidFill>
          <a:ln/>
        </p:spPr>
      </p:sp>
      <p:sp>
        <p:nvSpPr>
          <p:cNvPr id="63492" name="Rectangle 3"/>
          <p:cNvSpPr>
            <a:spLocks noGrp="1" noChangeArrowheads="1"/>
          </p:cNvSpPr>
          <p:nvPr>
            <p:ph type="body" idx="1"/>
          </p:nvPr>
        </p:nvSpPr>
        <p:spPr>
          <a:solidFill>
            <a:srgbClr val="FFFFFF"/>
          </a:solidFill>
          <a:ln>
            <a:solidFill>
              <a:srgbClr val="000000"/>
            </a:solidFill>
            <a:miter lim="800000"/>
            <a:headEnd/>
            <a:tailEnd/>
          </a:ln>
        </p:spPr>
        <p:txBody>
          <a:bodyPr/>
          <a:lstStyle/>
          <a:p>
            <a:pPr marL="171450" indent="-171450"/>
            <a:endParaRPr lang="en-US" dirty="0">
              <a:ea typeface="ＭＳ Ｐゴシック" pitchFamily="34" charset="-128"/>
            </a:endParaRPr>
          </a:p>
        </p:txBody>
      </p:sp>
    </p:spTree>
    <p:extLst>
      <p:ext uri="{BB962C8B-B14F-4D97-AF65-F5344CB8AC3E}">
        <p14:creationId xmlns:p14="http://schemas.microsoft.com/office/powerpoint/2010/main" val="36159515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dirty="0"/>
              <a:t>Many clinics are using electronic technology in both administrative and patient care areas.</a:t>
            </a:r>
          </a:p>
          <a:p>
            <a:pPr lvl="0"/>
            <a:r>
              <a:rPr lang="en-US" dirty="0"/>
              <a:t>The personal computer is a system unit. All other forms of physical equipment used with the PC are called </a:t>
            </a:r>
            <a:r>
              <a:rPr lang="en-US" i="0" dirty="0"/>
              <a:t>peripheral devices.</a:t>
            </a:r>
          </a:p>
          <a:p>
            <a:pPr lvl="0"/>
            <a:r>
              <a:rPr lang="en-US" dirty="0"/>
              <a:t>Refer to Figure 6.1 in the textbook.</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4</a:t>
            </a:fld>
            <a:endParaRPr lang="en-US" dirty="0"/>
          </a:p>
        </p:txBody>
      </p:sp>
    </p:spTree>
    <p:extLst>
      <p:ext uri="{BB962C8B-B14F-4D97-AF65-F5344CB8AC3E}">
        <p14:creationId xmlns:p14="http://schemas.microsoft.com/office/powerpoint/2010/main" val="155578455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An input device is a</a:t>
            </a:r>
            <a:r>
              <a:rPr lang="en-US" dirty="0"/>
              <a:t>ny peripheral hardware that allows the user to provide data to the computer.</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Keyboards are the most common</a:t>
            </a:r>
            <a:r>
              <a:rPr lang="en-US" baseline="0" dirty="0"/>
              <a:t> input devices. They contain the following categories of keys: typing, numeric, function, control, and special purpose.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baseline="0" dirty="0"/>
              <a:t>Touchpads are becoming more popular on laptops.</a:t>
            </a:r>
            <a:endParaRPr lang="en-US" i="1" baseline="0" dirty="0"/>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i="0" baseline="0" dirty="0"/>
              <a:t>A touchscreen allows a person to interact with computer by touching the display screen with a finger or stylus.</a:t>
            </a:r>
            <a:endParaRPr lang="en-US" i="1" baseline="0" dirty="0"/>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i="0" baseline="0" dirty="0"/>
              <a:t>Microphones can be used to dictate notes into a patient’s health record.</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i="0" baseline="0" dirty="0"/>
              <a:t>In the ambulatory care setting, signature pads are used in the reception area. Patients sign the signature pad, and the signatures are imported into the electronic health record (EHR) as part of the patient’s permanent health record.</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i="0" baseline="0" dirty="0"/>
              <a:t>A picture can be taken and placed into a patient’s electronic health record. Regardless if a picture is taken in the medical facility or sent by the patient to the provider using the patient portal, the images must remain confidential. </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i="0" baseline="0" dirty="0"/>
              <a:t>Different types of scanners include handheld scanners, ID card scanners, sheet-fed scanners, and flatbed scanners.</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i="0" baseline="0" dirty="0"/>
              <a:t>Refer to Figures 6.2 through 6.4, as well as Table 6.1,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5</a:t>
            </a:fld>
            <a:endParaRPr lang="en-US" dirty="0"/>
          </a:p>
        </p:txBody>
      </p:sp>
    </p:spTree>
    <p:extLst>
      <p:ext uri="{BB962C8B-B14F-4D97-AF65-F5344CB8AC3E}">
        <p14:creationId xmlns:p14="http://schemas.microsoft.com/office/powerpoint/2010/main" val="13062147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The data entered into the computer with the</a:t>
            </a:r>
            <a:r>
              <a:rPr lang="en-US" sz="1200" kern="1200" baseline="0" dirty="0">
                <a:solidFill>
                  <a:schemeClr val="tx1"/>
                </a:solidFill>
                <a:effectLst/>
                <a:latin typeface="Arial" charset="0"/>
                <a:ea typeface="ＭＳ Ｐゴシック" charset="0"/>
                <a:cs typeface="ＭＳ Ｐゴシック" charset="0"/>
              </a:rPr>
              <a:t> input devices are processed by the computer and displayed using output devices.</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cs typeface="ＭＳ Ｐゴシック" charset="0"/>
              </a:rPr>
              <a:t>The higher the number of pixels used in a monitor, the clearer the image.</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6</a:t>
            </a:fld>
            <a:endParaRPr lang="en-US" dirty="0"/>
          </a:p>
        </p:txBody>
      </p:sp>
    </p:spTree>
    <p:extLst>
      <p:ext uri="{BB962C8B-B14F-4D97-AF65-F5344CB8AC3E}">
        <p14:creationId xmlns:p14="http://schemas.microsoft.com/office/powerpoint/2010/main" val="10535460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For a desktop</a:t>
            </a:r>
            <a:r>
              <a:rPr lang="en-US" sz="1200" kern="1200" baseline="0" dirty="0">
                <a:solidFill>
                  <a:schemeClr val="tx1"/>
                </a:solidFill>
                <a:effectLst/>
                <a:latin typeface="Arial" charset="0"/>
                <a:ea typeface="ＭＳ Ｐゴシック" charset="0"/>
                <a:cs typeface="ＭＳ Ｐゴシック" charset="0"/>
              </a:rPr>
              <a:t> computer, the internal components are found in the tower or case.</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baseline="0" dirty="0">
                <a:solidFill>
                  <a:schemeClr val="tx1"/>
                </a:solidFill>
                <a:effectLst/>
                <a:latin typeface="Arial" charset="0"/>
                <a:ea typeface="ＭＳ Ｐゴシック" charset="0"/>
                <a:cs typeface="ＭＳ Ｐゴシック" charset="0"/>
              </a:rPr>
              <a:t>What is a motherboard? </a:t>
            </a:r>
            <a:r>
              <a:rPr lang="en-US" sz="1200" i="1" kern="1200" baseline="0" dirty="0">
                <a:solidFill>
                  <a:schemeClr val="tx1"/>
                </a:solidFill>
                <a:effectLst/>
                <a:latin typeface="Arial" charset="0"/>
                <a:ea typeface="ＭＳ Ｐゴシック" charset="0"/>
                <a:cs typeface="ＭＳ Ｐゴシック" charset="0"/>
              </a:rPr>
              <a:t>(A platform where all the internal computer parts attach, including the primary memory, hard drive, optical drive, sound and video cards, and ports.)</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i="0" kern="1200" baseline="0" dirty="0">
                <a:solidFill>
                  <a:schemeClr val="tx1"/>
                </a:solidFill>
                <a:effectLst/>
                <a:latin typeface="Arial" charset="0"/>
                <a:ea typeface="ＭＳ Ｐゴシック" charset="0"/>
              </a:rPr>
              <a:t>Refer to Table 6.2 in the textbook.</a:t>
            </a:r>
            <a:endParaRPr lang="en-US" i="0"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7</a:t>
            </a:fld>
            <a:endParaRPr lang="en-US" dirty="0"/>
          </a:p>
        </p:txBody>
      </p:sp>
    </p:spTree>
    <p:extLst>
      <p:ext uri="{BB962C8B-B14F-4D97-AF65-F5344CB8AC3E}">
        <p14:creationId xmlns:p14="http://schemas.microsoft.com/office/powerpoint/2010/main" val="193167805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Without a storage device, the computer would be considered a “dumb terminal.”</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Besides storage hardware, the use of cloud storage is becoming more popular. </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The capacity of storage devices must be considered.</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cs typeface="ＭＳ Ｐゴシック" charset="0"/>
              </a:rPr>
              <a:t>Flash drives range in size. Some now can hold more than 250 gigabytes (GB) or 268,435,456,000 bytes.</a:t>
            </a:r>
          </a:p>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sz="1200" kern="1200" dirty="0">
                <a:solidFill>
                  <a:schemeClr val="tx1"/>
                </a:solidFill>
                <a:effectLst/>
                <a:latin typeface="Arial" charset="0"/>
                <a:ea typeface="ＭＳ Ｐゴシック" charset="0"/>
              </a:rPr>
              <a:t>Refer to Table 6.3 in the textbook.</a:t>
            </a:r>
            <a:endParaRPr lang="en-US" dirty="0"/>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8</a:t>
            </a:fld>
            <a:endParaRPr lang="en-US" dirty="0"/>
          </a:p>
        </p:txBody>
      </p:sp>
    </p:spTree>
    <p:extLst>
      <p:ext uri="{BB962C8B-B14F-4D97-AF65-F5344CB8AC3E}">
        <p14:creationId xmlns:p14="http://schemas.microsoft.com/office/powerpoint/2010/main" val="7009688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0" fontAlgn="base" latinLnBrk="0" hangingPunct="0">
              <a:lnSpc>
                <a:spcPct val="100000"/>
              </a:lnSpc>
              <a:spcBef>
                <a:spcPct val="30000"/>
              </a:spcBef>
              <a:spcAft>
                <a:spcPct val="0"/>
              </a:spcAft>
              <a:buClrTx/>
              <a:buSzTx/>
              <a:buFont typeface="Arial" pitchFamily="34" charset="0"/>
              <a:buChar char="•"/>
              <a:tabLst/>
              <a:defRPr/>
            </a:pPr>
            <a:r>
              <a:rPr lang="en-US" dirty="0"/>
              <a:t>No matter the location, the provider on call can use the cloud to access the EHR when talking with the patient.</a:t>
            </a:r>
          </a:p>
        </p:txBody>
      </p:sp>
      <p:sp>
        <p:nvSpPr>
          <p:cNvPr id="4" name="Slide Number Placeholder 3"/>
          <p:cNvSpPr>
            <a:spLocks noGrp="1"/>
          </p:cNvSpPr>
          <p:nvPr>
            <p:ph type="sldNum" sz="quarter" idx="10"/>
          </p:nvPr>
        </p:nvSpPr>
        <p:spPr/>
        <p:txBody>
          <a:bodyPr/>
          <a:lstStyle/>
          <a:p>
            <a:pPr>
              <a:defRPr/>
            </a:pPr>
            <a:fld id="{5BF81156-E6AF-44C8-BBE8-65F3689151C1}" type="slidenum">
              <a:rPr lang="en-US" smtClean="0"/>
              <a:pPr>
                <a:defRPr/>
              </a:pPr>
              <a:t>9</a:t>
            </a:fld>
            <a:endParaRPr lang="en-US" dirty="0"/>
          </a:p>
        </p:txBody>
      </p:sp>
    </p:spTree>
    <p:extLst>
      <p:ext uri="{BB962C8B-B14F-4D97-AF65-F5344CB8AC3E}">
        <p14:creationId xmlns:p14="http://schemas.microsoft.com/office/powerpoint/2010/main" val="12011782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600"/>
            </a:lvl1p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Rectangle 13"/>
          <p:cNvSpPr>
            <a:spLocks noGrp="1" noChangeArrowheads="1"/>
          </p:cNvSpPr>
          <p:nvPr>
            <p:ph type="sldNum" sz="quarter" idx="4"/>
          </p:nvPr>
        </p:nvSpPr>
        <p:spPr>
          <a:xfrm>
            <a:off x="7715250" y="6614717"/>
            <a:ext cx="1327150" cy="226351"/>
          </a:xfrm>
          <a:prstGeom prst="rect">
            <a:avLst/>
          </a:prstGeom>
          <a:ln/>
        </p:spPr>
        <p:txBody>
          <a:bodyPr/>
          <a:lstStyle>
            <a:lvl1pPr algn="r">
              <a:defRPr sz="800">
                <a:solidFill>
                  <a:schemeClr val="bg2"/>
                </a:solidFill>
              </a:defRPr>
            </a:lvl1pPr>
          </a:lstStyle>
          <a:p>
            <a:pPr>
              <a:defRPr/>
            </a:pPr>
            <a:fld id="{71EFB42C-6A15-4A9A-871B-37380EDB6A26}" type="slidenum">
              <a:rPr lang="en-GB" smtClean="0"/>
              <a:pPr>
                <a:defRPr/>
              </a:pPr>
              <a:t>‹#›</a:t>
            </a:fld>
            <a:endParaRPr lang="en-GB"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Rectangle 13"/>
          <p:cNvSpPr>
            <a:spLocks noGrp="1" noChangeArrowheads="1"/>
          </p:cNvSpPr>
          <p:nvPr>
            <p:ph type="sldNum" sz="quarter" idx="4"/>
          </p:nvPr>
        </p:nvSpPr>
        <p:spPr>
          <a:xfrm>
            <a:off x="7715250" y="6614717"/>
            <a:ext cx="1327150" cy="226351"/>
          </a:xfrm>
          <a:prstGeom prst="rect">
            <a:avLst/>
          </a:prstGeom>
          <a:ln/>
        </p:spPr>
        <p:txBody>
          <a:bodyPr/>
          <a:lstStyle>
            <a:lvl1pPr algn="r">
              <a:defRPr sz="800">
                <a:solidFill>
                  <a:schemeClr val="bg2"/>
                </a:solidFill>
              </a:defRPr>
            </a:lvl1pPr>
          </a:lstStyle>
          <a:p>
            <a:pPr>
              <a:defRPr/>
            </a:pPr>
            <a:fld id="{71EFB42C-6A15-4A9A-871B-37380EDB6A26}" type="slidenum">
              <a:rPr lang="en-GB" smtClean="0"/>
              <a:pPr>
                <a:defRPr/>
              </a:pPr>
              <a:t>‹#›</a:t>
            </a:fld>
            <a:endParaRPr lang="en-GB"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228600"/>
            <a:ext cx="7772400" cy="1219200"/>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bodyPr>
          <a:lstStyle/>
          <a:p>
            <a:pPr lvl="0"/>
            <a:r>
              <a:rPr lang="en-GB" dirty="0"/>
              <a:t>Click to edit Master title style</a:t>
            </a:r>
          </a:p>
        </p:txBody>
      </p:sp>
      <p:sp>
        <p:nvSpPr>
          <p:cNvPr id="1027" name="Rectangle 3"/>
          <p:cNvSpPr>
            <a:spLocks noGrp="1" noChangeArrowheads="1"/>
          </p:cNvSpPr>
          <p:nvPr>
            <p:ph type="body" idx="1"/>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p>
        </p:txBody>
      </p:sp>
      <p:sp>
        <p:nvSpPr>
          <p:cNvPr id="7" name="Rectangle 13"/>
          <p:cNvSpPr txBox="1">
            <a:spLocks noChangeArrowheads="1"/>
          </p:cNvSpPr>
          <p:nvPr/>
        </p:nvSpPr>
        <p:spPr bwMode="auto">
          <a:xfrm>
            <a:off x="1790700" y="6615921"/>
            <a:ext cx="5562600" cy="238125"/>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a:defRPr sz="800" smtClean="0">
                <a:solidFill>
                  <a:schemeClr val="bg2"/>
                </a:solidFill>
                <a:ea typeface="ＭＳ Ｐゴシック" charset="-128"/>
                <a:cs typeface="Arial" charset="0"/>
              </a:defRPr>
            </a:lvl1pPr>
          </a:lstStyle>
          <a:p>
            <a:pPr algn="ctr"/>
            <a:r>
              <a:rPr lang="en-US" sz="800" kern="1200" dirty="0">
                <a:solidFill>
                  <a:schemeClr val="bg2"/>
                </a:solidFill>
                <a:effectLst/>
                <a:latin typeface="Arial" charset="0"/>
                <a:ea typeface="ＭＳ Ｐゴシック" charset="-128"/>
                <a:cs typeface="Arial" charset="0"/>
              </a:rPr>
              <a:t>Copyright © </a:t>
            </a:r>
            <a:r>
              <a:rPr lang="en-US" sz="800" kern="1200" dirty="0" smtClean="0">
                <a:solidFill>
                  <a:schemeClr val="bg2"/>
                </a:solidFill>
                <a:effectLst/>
                <a:latin typeface="Arial" charset="0"/>
                <a:ea typeface="ＭＳ Ｐゴシック" charset="-128"/>
                <a:cs typeface="Arial" charset="0"/>
              </a:rPr>
              <a:t>2020, </a:t>
            </a:r>
            <a:r>
              <a:rPr lang="en-US" sz="800" kern="1200" dirty="0">
                <a:solidFill>
                  <a:schemeClr val="bg2"/>
                </a:solidFill>
                <a:effectLst/>
                <a:latin typeface="Arial" charset="0"/>
                <a:ea typeface="ＭＳ Ｐゴシック" charset="-128"/>
                <a:cs typeface="Arial" charset="0"/>
              </a:rPr>
              <a:t>Elsevier Inc. All Rights Reserved.</a:t>
            </a:r>
          </a:p>
        </p:txBody>
      </p:sp>
      <p:sp>
        <p:nvSpPr>
          <p:cNvPr id="9" name="Rectangle 13"/>
          <p:cNvSpPr>
            <a:spLocks noGrp="1" noChangeArrowheads="1"/>
          </p:cNvSpPr>
          <p:nvPr>
            <p:ph type="sldNum" sz="quarter" idx="4"/>
          </p:nvPr>
        </p:nvSpPr>
        <p:spPr>
          <a:xfrm>
            <a:off x="7715250" y="6614717"/>
            <a:ext cx="1327150" cy="226351"/>
          </a:xfrm>
          <a:prstGeom prst="rect">
            <a:avLst/>
          </a:prstGeom>
          <a:ln/>
        </p:spPr>
        <p:txBody>
          <a:bodyPr/>
          <a:lstStyle>
            <a:lvl1pPr algn="r">
              <a:defRPr sz="800">
                <a:solidFill>
                  <a:schemeClr val="bg2"/>
                </a:solidFill>
              </a:defRPr>
            </a:lvl1pPr>
          </a:lstStyle>
          <a:p>
            <a:pPr>
              <a:defRPr/>
            </a:pPr>
            <a:fld id="{71EFB42C-6A15-4A9A-871B-37380EDB6A26}" type="slidenum">
              <a:rPr lang="en-GB" smtClean="0"/>
              <a:pPr>
                <a:defRPr/>
              </a:pPr>
              <a:t>‹#›</a:t>
            </a:fld>
            <a:endParaRPr lang="en-GB" dirty="0"/>
          </a:p>
        </p:txBody>
      </p:sp>
    </p:spTree>
  </p:cSld>
  <p:clrMap bg1="dk2" tx1="lt1" bg2="dk1" tx2="lt2" accent1="accent1" accent2="accent2" accent3="accent3" accent4="accent4" accent5="accent5" accent6="accent6" hlink="hlink" folHlink="folHlink"/>
  <p:sldLayoutIdLst>
    <p:sldLayoutId id="2147483737" r:id="rId1"/>
    <p:sldLayoutId id="2147483742" r:id="rId2"/>
  </p:sldLayoutIdLst>
  <p:timing>
    <p:tnLst>
      <p:par>
        <p:cTn id="1" dur="indefinite" restart="never" nodeType="tmRoot"/>
      </p:par>
    </p:tnLst>
  </p:timing>
  <p:hf hdr="0" ftr="0" dt="0"/>
  <p:txStyles>
    <p:title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p:titleStyle>
    <p:body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6"/>
          <p:cNvSpPr>
            <a:spLocks noChangeArrowheads="1"/>
          </p:cNvSpPr>
          <p:nvPr/>
        </p:nvSpPr>
        <p:spPr bwMode="auto">
          <a:xfrm>
            <a:off x="0" y="2254298"/>
            <a:ext cx="9144000" cy="2076401"/>
          </a:xfrm>
          <a:prstGeom prst="rect">
            <a:avLst/>
          </a:prstGeom>
          <a:noFill/>
          <a:ln w="9525">
            <a:noFill/>
            <a:miter lim="800000"/>
            <a:headEnd/>
            <a:tailEnd/>
          </a:ln>
          <a:effectLst/>
        </p:spPr>
        <p:txBody>
          <a:bodyPr lIns="92075" tIns="46038" rIns="92075" bIns="46038" anchor="ctr"/>
          <a:lstStyle/>
          <a:p>
            <a:pPr algn="ctr"/>
            <a:r>
              <a:rPr lang="en-US" sz="4000" dirty="0" smtClean="0">
                <a:solidFill>
                  <a:schemeClr val="bg2"/>
                </a:solidFill>
              </a:rPr>
              <a:t>Technology</a:t>
            </a:r>
          </a:p>
          <a:p>
            <a:pPr algn="ctr"/>
            <a:endParaRPr lang="en-US" sz="4000" dirty="0">
              <a:solidFill>
                <a:schemeClr val="bg2"/>
              </a:solidFill>
            </a:endParaRPr>
          </a:p>
          <a:p>
            <a:pPr algn="ctr"/>
            <a:r>
              <a:rPr lang="en-US" sz="3000" dirty="0" smtClean="0">
                <a:solidFill>
                  <a:schemeClr val="bg2"/>
                </a:solidFill>
              </a:rPr>
              <a:t>Chapter 6</a:t>
            </a:r>
          </a:p>
        </p:txBody>
      </p:sp>
      <p:sp>
        <p:nvSpPr>
          <p:cNvPr id="4" name="TextBox 3"/>
          <p:cNvSpPr txBox="1"/>
          <p:nvPr/>
        </p:nvSpPr>
        <p:spPr>
          <a:xfrm>
            <a:off x="6184669" y="4937760"/>
            <a:ext cx="184731" cy="461665"/>
          </a:xfrm>
          <a:prstGeom prst="rect">
            <a:avLst/>
          </a:prstGeom>
          <a:noFill/>
        </p:spPr>
        <p:txBody>
          <a:bodyPr wrap="none" rtlCol="0">
            <a:spAutoFit/>
          </a:bodyPr>
          <a:lstStyle/>
          <a:p>
            <a:endParaRPr lang="en-US" dirty="0"/>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1</a:t>
            </a:fld>
            <a:endParaRPr lang="en-GB"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Network and Internet Access Devices</a:t>
            </a:r>
          </a:p>
        </p:txBody>
      </p:sp>
      <p:sp>
        <p:nvSpPr>
          <p:cNvPr id="3" name="Content Placeholder 2"/>
          <p:cNvSpPr>
            <a:spLocks noGrp="1"/>
          </p:cNvSpPr>
          <p:nvPr>
            <p:ph idx="1"/>
          </p:nvPr>
        </p:nvSpPr>
        <p:spPr/>
        <p:txBody>
          <a:bodyPr/>
          <a:lstStyle/>
          <a:p>
            <a:pPr lvl="0"/>
            <a:r>
              <a:rPr lang="en-US" dirty="0"/>
              <a:t>Most healthcare facilities have their own intranet (own private network)</a:t>
            </a:r>
          </a:p>
          <a:p>
            <a:pPr lvl="0"/>
            <a:r>
              <a:rPr lang="en-US" dirty="0"/>
              <a:t>All computers and output devices in a healthcare facility are usually connected to the clinic’s network (local area network [LAN])</a:t>
            </a:r>
          </a:p>
          <a:p>
            <a:pPr lvl="0"/>
            <a:r>
              <a:rPr lang="en-US" dirty="0"/>
              <a:t>Router may be used to allow multiple devices on the same network</a:t>
            </a:r>
          </a:p>
          <a:p>
            <a:pPr lvl="0"/>
            <a:r>
              <a:rPr lang="en-US" dirty="0"/>
              <a:t>Medical office must subscribe with an Internet services provider (ISP) and be connected to a modem</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10</a:t>
            </a:fld>
            <a:endParaRPr lang="en-GB" dirty="0"/>
          </a:p>
        </p:txBody>
      </p:sp>
    </p:spTree>
    <p:extLst>
      <p:ext uri="{BB962C8B-B14F-4D97-AF65-F5344CB8AC3E}">
        <p14:creationId xmlns:p14="http://schemas.microsoft.com/office/powerpoint/2010/main" val="52422259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Maintaining Computer Hardware</a:t>
            </a:r>
          </a:p>
        </p:txBody>
      </p:sp>
      <p:sp>
        <p:nvSpPr>
          <p:cNvPr id="4" name="Content Placeholder 3"/>
          <p:cNvSpPr>
            <a:spLocks noGrp="1"/>
          </p:cNvSpPr>
          <p:nvPr>
            <p:ph idx="1"/>
          </p:nvPr>
        </p:nvSpPr>
        <p:spPr/>
        <p:txBody>
          <a:bodyPr/>
          <a:lstStyle/>
          <a:p>
            <a:pPr lvl="0"/>
            <a:r>
              <a:rPr lang="en-US" dirty="0"/>
              <a:t>The medical assistant must maintain the computer hardware</a:t>
            </a:r>
          </a:p>
          <a:p>
            <a:pPr lvl="0"/>
            <a:r>
              <a:rPr lang="en-US" dirty="0"/>
              <a:t>All computer and peripheral devices should be located on a stable, even surface away from heat sources</a:t>
            </a:r>
          </a:p>
          <a:p>
            <a:pPr lvl="0"/>
            <a:r>
              <a:rPr lang="en-US" dirty="0"/>
              <a:t>Liquids and food should be kept away from devices</a:t>
            </a:r>
          </a:p>
          <a:p>
            <a:pPr lvl="0"/>
            <a:r>
              <a:rPr lang="en-US" dirty="0"/>
              <a:t>Unplug flash drive after it is finished writing/reading data</a:t>
            </a:r>
          </a:p>
          <a:p>
            <a:endParaRPr lang="en-US" dirty="0"/>
          </a:p>
        </p:txBody>
      </p:sp>
      <p:sp>
        <p:nvSpPr>
          <p:cNvPr id="7" name="Slide Number Placeholder 6"/>
          <p:cNvSpPr>
            <a:spLocks noGrp="1"/>
          </p:cNvSpPr>
          <p:nvPr>
            <p:ph type="sldNum" sz="quarter" idx="4"/>
          </p:nvPr>
        </p:nvSpPr>
        <p:spPr/>
        <p:txBody>
          <a:bodyPr/>
          <a:lstStyle/>
          <a:p>
            <a:pPr>
              <a:defRPr/>
            </a:pPr>
            <a:fld id="{71EFB42C-6A15-4A9A-871B-37380EDB6A26}" type="slidenum">
              <a:rPr lang="en-GB" smtClean="0"/>
              <a:pPr>
                <a:defRPr/>
              </a:pPr>
              <a:t>11</a:t>
            </a:fld>
            <a:endParaRPr lang="en-GB" dirty="0"/>
          </a:p>
        </p:txBody>
      </p:sp>
    </p:spTree>
    <p:extLst>
      <p:ext uri="{BB962C8B-B14F-4D97-AF65-F5344CB8AC3E}">
        <p14:creationId xmlns:p14="http://schemas.microsoft.com/office/powerpoint/2010/main" val="18345267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Infection Control </a:t>
            </a:r>
            <a:r>
              <a:rPr lang="en-US" dirty="0" smtClean="0"/>
              <a:t>Procedures</a:t>
            </a:r>
            <a:br>
              <a:rPr lang="en-US" dirty="0" smtClean="0"/>
            </a:br>
            <a:r>
              <a:rPr lang="en-US" dirty="0" smtClean="0"/>
              <a:t>for </a:t>
            </a:r>
            <a:r>
              <a:rPr lang="en-US" dirty="0"/>
              <a:t>Computer Hardware</a:t>
            </a:r>
          </a:p>
        </p:txBody>
      </p:sp>
      <p:sp>
        <p:nvSpPr>
          <p:cNvPr id="4" name="Content Placeholder 3"/>
          <p:cNvSpPr>
            <a:spLocks noGrp="1"/>
          </p:cNvSpPr>
          <p:nvPr>
            <p:ph idx="1"/>
          </p:nvPr>
        </p:nvSpPr>
        <p:spPr>
          <a:xfrm>
            <a:off x="685800" y="1641475"/>
            <a:ext cx="8242300" cy="4454525"/>
          </a:xfrm>
        </p:spPr>
        <p:txBody>
          <a:bodyPr/>
          <a:lstStyle/>
          <a:p>
            <a:pPr lvl="0"/>
            <a:r>
              <a:rPr lang="en-US" dirty="0"/>
              <a:t>Kiosks are being used more often in the reception area for checking in</a:t>
            </a:r>
          </a:p>
          <a:p>
            <a:pPr lvl="1"/>
            <a:r>
              <a:rPr lang="en-US" sz="2800" dirty="0"/>
              <a:t>Some manufacturers are using antimicrobial coatings on kiosks and touchscreens</a:t>
            </a:r>
          </a:p>
          <a:p>
            <a:r>
              <a:rPr lang="en-US" dirty="0"/>
              <a:t>Disinfect keyboards daily</a:t>
            </a:r>
          </a:p>
          <a:p>
            <a:r>
              <a:rPr lang="en-US" dirty="0"/>
              <a:t>Touchscreen computer monitors and signature pads should be cleaned and disinfected daily</a:t>
            </a:r>
          </a:p>
          <a:p>
            <a:r>
              <a:rPr lang="en-US" dirty="0"/>
              <a:t>Healthcare professionals should wash hands or use hand sanitizer before/after using keyboard</a:t>
            </a:r>
          </a:p>
          <a:p>
            <a:r>
              <a:rPr lang="en-US" dirty="0"/>
              <a:t>Gloves should not be worn during computer use</a:t>
            </a:r>
          </a:p>
          <a:p>
            <a:r>
              <a:rPr lang="en-US" dirty="0"/>
              <a:t>Plastic covers can be used to enclose keyboards</a:t>
            </a:r>
          </a:p>
          <a:p>
            <a:endParaRPr lang="en-US" sz="3200" dirty="0"/>
          </a:p>
        </p:txBody>
      </p:sp>
      <p:sp>
        <p:nvSpPr>
          <p:cNvPr id="7" name="Slide Number Placeholder 6"/>
          <p:cNvSpPr>
            <a:spLocks noGrp="1"/>
          </p:cNvSpPr>
          <p:nvPr>
            <p:ph type="sldNum" sz="quarter" idx="4"/>
          </p:nvPr>
        </p:nvSpPr>
        <p:spPr/>
        <p:txBody>
          <a:bodyPr/>
          <a:lstStyle/>
          <a:p>
            <a:pPr>
              <a:defRPr/>
            </a:pPr>
            <a:fld id="{71EFB42C-6A15-4A9A-871B-37380EDB6A26}" type="slidenum">
              <a:rPr lang="en-GB" smtClean="0"/>
              <a:pPr>
                <a:defRPr/>
              </a:pPr>
              <a:t>12</a:t>
            </a:fld>
            <a:endParaRPr lang="en-GB" dirty="0"/>
          </a:p>
        </p:txBody>
      </p:sp>
    </p:spTree>
    <p:extLst>
      <p:ext uri="{BB962C8B-B14F-4D97-AF65-F5344CB8AC3E}">
        <p14:creationId xmlns:p14="http://schemas.microsoft.com/office/powerpoint/2010/main" val="26417154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Computer </a:t>
            </a:r>
            <a:r>
              <a:rPr lang="en-US" dirty="0" smtClean="0"/>
              <a:t>Workstation Ergonomics</a:t>
            </a:r>
            <a:endParaRPr lang="en-US" dirty="0"/>
          </a:p>
        </p:txBody>
      </p:sp>
      <p:sp>
        <p:nvSpPr>
          <p:cNvPr id="3" name="Content Placeholder 2"/>
          <p:cNvSpPr>
            <a:spLocks noGrp="1"/>
          </p:cNvSpPr>
          <p:nvPr>
            <p:ph idx="1"/>
          </p:nvPr>
        </p:nvSpPr>
        <p:spPr/>
        <p:txBody>
          <a:bodyPr/>
          <a:lstStyle/>
          <a:p>
            <a:pPr lvl="0"/>
            <a:r>
              <a:rPr lang="en-US" dirty="0"/>
              <a:t>Important to arrange the workstation correctly</a:t>
            </a:r>
          </a:p>
          <a:p>
            <a:pPr lvl="0"/>
            <a:r>
              <a:rPr lang="en-US" dirty="0"/>
              <a:t>Torso and neck should be vertical; in line</a:t>
            </a:r>
          </a:p>
          <a:p>
            <a:pPr lvl="0"/>
            <a:r>
              <a:rPr lang="en-US" dirty="0"/>
              <a:t>For standing workstations, your legs, torso, head, and neck should be vertical and in line</a:t>
            </a:r>
          </a:p>
          <a:p>
            <a:pPr lvl="0"/>
            <a:r>
              <a:rPr lang="en-US" dirty="0"/>
              <a:t>Important to change position every 30 minutes</a:t>
            </a:r>
          </a:p>
          <a:p>
            <a:pPr lvl="0"/>
            <a:r>
              <a:rPr lang="en-US" dirty="0"/>
              <a:t>Preventing repetitive stress injuries is important for all computer users</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13</a:t>
            </a:fld>
            <a:endParaRPr lang="en-GB" dirty="0"/>
          </a:p>
        </p:txBody>
      </p:sp>
    </p:spTree>
    <p:extLst>
      <p:ext uri="{BB962C8B-B14F-4D97-AF65-F5344CB8AC3E}">
        <p14:creationId xmlns:p14="http://schemas.microsoft.com/office/powerpoint/2010/main" val="3639019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Purchasing Computer Hardware</a:t>
            </a:r>
          </a:p>
        </p:txBody>
      </p:sp>
      <p:sp>
        <p:nvSpPr>
          <p:cNvPr id="3" name="Content Placeholder 2"/>
          <p:cNvSpPr>
            <a:spLocks noGrp="1"/>
          </p:cNvSpPr>
          <p:nvPr>
            <p:ph idx="1"/>
          </p:nvPr>
        </p:nvSpPr>
        <p:spPr/>
        <p:txBody>
          <a:bodyPr/>
          <a:lstStyle/>
          <a:p>
            <a:pPr lvl="0"/>
            <a:r>
              <a:rPr lang="en-US" dirty="0"/>
              <a:t>For computers:</a:t>
            </a:r>
          </a:p>
          <a:p>
            <a:pPr lvl="1"/>
            <a:r>
              <a:rPr lang="en-US" dirty="0"/>
              <a:t>Who will use it? What will be done on computer?</a:t>
            </a:r>
          </a:p>
          <a:p>
            <a:pPr lvl="1"/>
            <a:r>
              <a:rPr lang="en-US" dirty="0"/>
              <a:t>Does it need to be portable?</a:t>
            </a:r>
          </a:p>
          <a:p>
            <a:pPr lvl="1"/>
            <a:r>
              <a:rPr lang="en-US" dirty="0"/>
              <a:t>What size processor is needed? </a:t>
            </a:r>
          </a:p>
          <a:p>
            <a:pPr lvl="1"/>
            <a:r>
              <a:rPr lang="en-US" dirty="0"/>
              <a:t>What amount of RAM is needed?</a:t>
            </a:r>
          </a:p>
          <a:p>
            <a:r>
              <a:rPr lang="en-US" dirty="0"/>
              <a:t>For printers:</a:t>
            </a:r>
          </a:p>
          <a:p>
            <a:pPr lvl="1"/>
            <a:r>
              <a:rPr lang="en-US" dirty="0"/>
              <a:t>What will it be used for? How often?</a:t>
            </a:r>
          </a:p>
          <a:p>
            <a:r>
              <a:rPr lang="en-US" dirty="0"/>
              <a:t>For keyboards:</a:t>
            </a:r>
          </a:p>
          <a:p>
            <a:pPr lvl="1"/>
            <a:r>
              <a:rPr lang="en-US" dirty="0"/>
              <a:t>Will an ergonomic version be needed?</a:t>
            </a:r>
          </a:p>
          <a:p>
            <a:pPr lvl="1"/>
            <a:r>
              <a:rPr lang="en-US" dirty="0"/>
              <a:t>Will the numeric keyboard be needed?</a:t>
            </a:r>
          </a:p>
          <a:p>
            <a:pPr lvl="1"/>
            <a:r>
              <a:rPr lang="en-US" dirty="0"/>
              <a:t>Does it need to be wireless?</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14</a:t>
            </a:fld>
            <a:endParaRPr lang="en-GB" dirty="0"/>
          </a:p>
        </p:txBody>
      </p:sp>
    </p:spTree>
    <p:extLst>
      <p:ext uri="{BB962C8B-B14F-4D97-AF65-F5344CB8AC3E}">
        <p14:creationId xmlns:p14="http://schemas.microsoft.com/office/powerpoint/2010/main" val="280580853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228600"/>
            <a:ext cx="9144000" cy="1219200"/>
          </a:xfrm>
        </p:spPr>
        <p:txBody>
          <a:bodyPr/>
          <a:lstStyle/>
          <a:p>
            <a:r>
              <a:rPr lang="en-US" dirty="0"/>
              <a:t>Software Used </a:t>
            </a:r>
            <a:r>
              <a:rPr lang="en-US" dirty="0" smtClean="0"/>
              <a:t>in the </a:t>
            </a:r>
            <a:r>
              <a:rPr lang="en-US" dirty="0"/>
              <a:t>Medical Office</a:t>
            </a:r>
          </a:p>
        </p:txBody>
      </p:sp>
      <p:sp>
        <p:nvSpPr>
          <p:cNvPr id="3" name="Content Placeholder 2"/>
          <p:cNvSpPr>
            <a:spLocks noGrp="1"/>
          </p:cNvSpPr>
          <p:nvPr>
            <p:ph idx="1"/>
          </p:nvPr>
        </p:nvSpPr>
        <p:spPr/>
        <p:txBody>
          <a:bodyPr/>
          <a:lstStyle/>
          <a:p>
            <a:pPr lvl="0"/>
            <a:r>
              <a:rPr lang="en-US" dirty="0"/>
              <a:t>Software</a:t>
            </a:r>
          </a:p>
          <a:p>
            <a:pPr lvl="1"/>
            <a:r>
              <a:rPr lang="en-US" dirty="0"/>
              <a:t>Set of electronic instructions to operate and perform different tasks</a:t>
            </a:r>
          </a:p>
          <a:p>
            <a:pPr lvl="1"/>
            <a:r>
              <a:rPr lang="en-US" dirty="0"/>
              <a:t>Two main categories</a:t>
            </a:r>
          </a:p>
          <a:p>
            <a:pPr lvl="2"/>
            <a:r>
              <a:rPr lang="en-US" dirty="0"/>
              <a:t>System software (operating system and utility software)</a:t>
            </a:r>
          </a:p>
          <a:p>
            <a:pPr lvl="2"/>
            <a:r>
              <a:rPr lang="en-US" dirty="0"/>
              <a:t>Application software</a:t>
            </a:r>
          </a:p>
          <a:p>
            <a:pPr lvl="3"/>
            <a:r>
              <a:rPr lang="en-US" dirty="0"/>
              <a:t>Anti-malware software</a:t>
            </a:r>
          </a:p>
          <a:p>
            <a:pPr lvl="3"/>
            <a:r>
              <a:rPr lang="en-US" dirty="0"/>
              <a:t>Database software</a:t>
            </a:r>
          </a:p>
          <a:p>
            <a:pPr lvl="3"/>
            <a:r>
              <a:rPr lang="en-US" dirty="0"/>
              <a:t>Desktop publishing software</a:t>
            </a:r>
          </a:p>
          <a:p>
            <a:pPr lvl="3"/>
            <a:r>
              <a:rPr lang="en-US" dirty="0"/>
              <a:t>Presentation software</a:t>
            </a:r>
          </a:p>
          <a:p>
            <a:pPr lvl="3"/>
            <a:r>
              <a:rPr lang="en-US" dirty="0"/>
              <a:t>Spreadsheet software</a:t>
            </a:r>
          </a:p>
          <a:p>
            <a:pPr lvl="3"/>
            <a:r>
              <a:rPr lang="en-US" dirty="0"/>
              <a:t>Telecommunication software</a:t>
            </a:r>
          </a:p>
          <a:p>
            <a:pPr lvl="3"/>
            <a:r>
              <a:rPr lang="en-US" dirty="0"/>
              <a:t>Word processing software</a:t>
            </a:r>
          </a:p>
          <a:p>
            <a:pPr lvl="0"/>
            <a:endParaRPr lang="en-US" dirty="0"/>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15</a:t>
            </a:fld>
            <a:endParaRPr lang="en-GB" dirty="0"/>
          </a:p>
        </p:txBody>
      </p:sp>
    </p:spTree>
    <p:extLst>
      <p:ext uri="{BB962C8B-B14F-4D97-AF65-F5344CB8AC3E}">
        <p14:creationId xmlns:p14="http://schemas.microsoft.com/office/powerpoint/2010/main" val="374946478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Practice Management Software</a:t>
            </a:r>
          </a:p>
        </p:txBody>
      </p:sp>
      <p:sp>
        <p:nvSpPr>
          <p:cNvPr id="3" name="Content Placeholder 2"/>
          <p:cNvSpPr>
            <a:spLocks noGrp="1"/>
          </p:cNvSpPr>
          <p:nvPr>
            <p:ph idx="1"/>
          </p:nvPr>
        </p:nvSpPr>
        <p:spPr/>
        <p:txBody>
          <a:bodyPr/>
          <a:lstStyle/>
          <a:p>
            <a:pPr lvl="1"/>
            <a:endParaRPr lang="en-US" dirty="0"/>
          </a:p>
          <a:p>
            <a:pPr lvl="0"/>
            <a:endParaRPr lang="en-US" dirty="0"/>
          </a:p>
        </p:txBody>
      </p:sp>
      <p:sp>
        <p:nvSpPr>
          <p:cNvPr id="6" name="Content Placeholder 2">
            <a:extLst>
              <a:ext uri="{FF2B5EF4-FFF2-40B4-BE49-F238E27FC236}">
                <a16:creationId xmlns:a16="http://schemas.microsoft.com/office/drawing/2014/main" xmlns="" id="{26CDC036-209B-F646-8F37-142F0EAB3CD6}"/>
              </a:ext>
            </a:extLst>
          </p:cNvPr>
          <p:cNvSpPr txBox="1">
            <a:spLocks/>
          </p:cNvSpPr>
          <p:nvPr/>
        </p:nvSpPr>
        <p:spPr bwMode="auto">
          <a:xfrm>
            <a:off x="685800" y="1638300"/>
            <a:ext cx="8318500" cy="499109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kern="0" dirty="0" smtClean="0"/>
              <a:t>Also called </a:t>
            </a:r>
            <a:r>
              <a:rPr lang="en-US" i="1" kern="0" dirty="0"/>
              <a:t>medical practice management </a:t>
            </a:r>
            <a:r>
              <a:rPr lang="en-US" kern="0" dirty="0"/>
              <a:t>(MPM)</a:t>
            </a:r>
          </a:p>
          <a:p>
            <a:r>
              <a:rPr lang="en-US" kern="0" dirty="0"/>
              <a:t>Used to run day-to-day business side of ambulatory care facility</a:t>
            </a:r>
          </a:p>
          <a:p>
            <a:r>
              <a:rPr lang="en-US" kern="0" dirty="0"/>
              <a:t>Interfaces with EHR software</a:t>
            </a:r>
          </a:p>
          <a:p>
            <a:pPr lvl="1"/>
            <a:r>
              <a:rPr lang="en-US" sz="2300" kern="0" dirty="0"/>
              <a:t>Each must work with the other (interoperability)</a:t>
            </a:r>
          </a:p>
          <a:p>
            <a:r>
              <a:rPr lang="en-US" sz="2600" kern="0" dirty="0"/>
              <a:t>Useful features</a:t>
            </a:r>
          </a:p>
          <a:p>
            <a:pPr lvl="1"/>
            <a:r>
              <a:rPr lang="en-US" sz="2300" kern="0" dirty="0"/>
              <a:t>Claim denial management and electronic claim submission</a:t>
            </a:r>
          </a:p>
          <a:p>
            <a:pPr lvl="1"/>
            <a:r>
              <a:rPr lang="en-US" sz="2300" kern="0" dirty="0"/>
              <a:t>Financial and management reporting</a:t>
            </a:r>
          </a:p>
          <a:p>
            <a:pPr lvl="1"/>
            <a:r>
              <a:rPr lang="en-US" sz="2300" kern="0" dirty="0"/>
              <a:t>Scheduler</a:t>
            </a:r>
          </a:p>
          <a:p>
            <a:pPr lvl="1"/>
            <a:r>
              <a:rPr lang="en-US" sz="2300" kern="0" dirty="0"/>
              <a:t>Medical cording or encoder</a:t>
            </a:r>
          </a:p>
          <a:p>
            <a:pPr lvl="1"/>
            <a:r>
              <a:rPr lang="en-US" sz="2300" kern="0" dirty="0"/>
              <a:t>Insurance eligibility verification</a:t>
            </a:r>
          </a:p>
        </p:txBody>
      </p:sp>
      <p:sp>
        <p:nvSpPr>
          <p:cNvPr id="7" name="Slide Number Placeholder 6"/>
          <p:cNvSpPr>
            <a:spLocks noGrp="1"/>
          </p:cNvSpPr>
          <p:nvPr>
            <p:ph type="sldNum" sz="quarter" idx="4"/>
          </p:nvPr>
        </p:nvSpPr>
        <p:spPr/>
        <p:txBody>
          <a:bodyPr/>
          <a:lstStyle/>
          <a:p>
            <a:pPr>
              <a:defRPr/>
            </a:pPr>
            <a:fld id="{71EFB42C-6A15-4A9A-871B-37380EDB6A26}" type="slidenum">
              <a:rPr lang="en-GB" smtClean="0"/>
              <a:pPr>
                <a:defRPr/>
              </a:pPr>
              <a:t>16</a:t>
            </a:fld>
            <a:endParaRPr lang="en-GB" dirty="0"/>
          </a:p>
        </p:txBody>
      </p:sp>
    </p:spTree>
    <p:extLst>
      <p:ext uri="{BB962C8B-B14F-4D97-AF65-F5344CB8AC3E}">
        <p14:creationId xmlns:p14="http://schemas.microsoft.com/office/powerpoint/2010/main" val="93149805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Electronic Health Record and Electronic Medical Records</a:t>
            </a:r>
          </a:p>
        </p:txBody>
      </p:sp>
      <p:sp>
        <p:nvSpPr>
          <p:cNvPr id="3" name="Content Placeholder 2"/>
          <p:cNvSpPr>
            <a:spLocks noGrp="1"/>
          </p:cNvSpPr>
          <p:nvPr>
            <p:ph idx="1"/>
          </p:nvPr>
        </p:nvSpPr>
        <p:spPr/>
        <p:txBody>
          <a:bodyPr/>
          <a:lstStyle/>
          <a:p>
            <a:pPr lvl="1"/>
            <a:endParaRPr lang="en-US" dirty="0"/>
          </a:p>
          <a:p>
            <a:pPr lvl="0"/>
            <a:endParaRPr lang="en-US" dirty="0"/>
          </a:p>
        </p:txBody>
      </p:sp>
      <p:sp>
        <p:nvSpPr>
          <p:cNvPr id="6" name="Content Placeholder 2">
            <a:extLst>
              <a:ext uri="{FF2B5EF4-FFF2-40B4-BE49-F238E27FC236}">
                <a16:creationId xmlns:a16="http://schemas.microsoft.com/office/drawing/2014/main" xmlns="" id="{3CB09A0D-21F4-7547-815E-6209BDE7A296}"/>
              </a:ext>
            </a:extLst>
          </p:cNvPr>
          <p:cNvSpPr txBox="1">
            <a:spLocks/>
          </p:cNvSpPr>
          <p:nvPr/>
        </p:nvSpPr>
        <p:spPr bwMode="auto">
          <a:xfrm>
            <a:off x="685800" y="1641475"/>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kern="0" dirty="0"/>
              <a:t>Many people use electronic medical record (EMR) and electronic health record (EHR) interchangeably</a:t>
            </a:r>
          </a:p>
          <a:p>
            <a:r>
              <a:rPr lang="en-US" kern="0" dirty="0"/>
              <a:t>EMR software contains limited information</a:t>
            </a:r>
          </a:p>
          <a:p>
            <a:pPr lvl="1"/>
            <a:r>
              <a:rPr lang="en-US" kern="0" dirty="0"/>
              <a:t>Digital version of paper medical record</a:t>
            </a:r>
          </a:p>
          <a:p>
            <a:r>
              <a:rPr lang="en-US" kern="0" dirty="0"/>
              <a:t>EHR allows sharing of information with other providers outside the facility</a:t>
            </a:r>
          </a:p>
        </p:txBody>
      </p:sp>
      <p:sp>
        <p:nvSpPr>
          <p:cNvPr id="7" name="Slide Number Placeholder 6"/>
          <p:cNvSpPr>
            <a:spLocks noGrp="1"/>
          </p:cNvSpPr>
          <p:nvPr>
            <p:ph type="sldNum" sz="quarter" idx="4"/>
          </p:nvPr>
        </p:nvSpPr>
        <p:spPr/>
        <p:txBody>
          <a:bodyPr/>
          <a:lstStyle/>
          <a:p>
            <a:pPr>
              <a:defRPr/>
            </a:pPr>
            <a:fld id="{71EFB42C-6A15-4A9A-871B-37380EDB6A26}" type="slidenum">
              <a:rPr lang="en-GB" smtClean="0"/>
              <a:pPr>
                <a:defRPr/>
              </a:pPr>
              <a:t>17</a:t>
            </a:fld>
            <a:endParaRPr lang="en-GB" dirty="0"/>
          </a:p>
        </p:txBody>
      </p:sp>
    </p:spTree>
    <p:extLst>
      <p:ext uri="{BB962C8B-B14F-4D97-AF65-F5344CB8AC3E}">
        <p14:creationId xmlns:p14="http://schemas.microsoft.com/office/powerpoint/2010/main" val="7837802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Hybrid Health Record </a:t>
            </a:r>
          </a:p>
        </p:txBody>
      </p:sp>
      <p:sp>
        <p:nvSpPr>
          <p:cNvPr id="3" name="Content Placeholder 2"/>
          <p:cNvSpPr>
            <a:spLocks noGrp="1"/>
          </p:cNvSpPr>
          <p:nvPr>
            <p:ph idx="1"/>
          </p:nvPr>
        </p:nvSpPr>
        <p:spPr/>
        <p:txBody>
          <a:bodyPr/>
          <a:lstStyle/>
          <a:p>
            <a:pPr lvl="1"/>
            <a:endParaRPr lang="en-US" dirty="0"/>
          </a:p>
          <a:p>
            <a:pPr lvl="0"/>
            <a:endParaRPr lang="en-US" dirty="0"/>
          </a:p>
        </p:txBody>
      </p:sp>
      <p:sp>
        <p:nvSpPr>
          <p:cNvPr id="6" name="Content Placeholder 2">
            <a:extLst>
              <a:ext uri="{FF2B5EF4-FFF2-40B4-BE49-F238E27FC236}">
                <a16:creationId xmlns:a16="http://schemas.microsoft.com/office/drawing/2014/main" xmlns="" id="{E2081577-DCD2-CF45-8B1F-F40997A4FDBD}"/>
              </a:ext>
            </a:extLst>
          </p:cNvPr>
          <p:cNvSpPr txBox="1">
            <a:spLocks/>
          </p:cNvSpPr>
          <p:nvPr/>
        </p:nvSpPr>
        <p:spPr bwMode="auto">
          <a:xfrm>
            <a:off x="679450" y="1638300"/>
            <a:ext cx="7772400" cy="4454525"/>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kern="0" dirty="0"/>
              <a:t>When facilities use both paper and electronic systems</a:t>
            </a:r>
          </a:p>
          <a:p>
            <a:r>
              <a:rPr lang="en-US" kern="0" dirty="0"/>
              <a:t>Requires well-thought-out procedures</a:t>
            </a:r>
          </a:p>
          <a:p>
            <a:r>
              <a:rPr lang="en-US" kern="0" dirty="0"/>
              <a:t>Needs to be clear where all records are stored</a:t>
            </a:r>
          </a:p>
        </p:txBody>
      </p:sp>
      <p:sp>
        <p:nvSpPr>
          <p:cNvPr id="7" name="Slide Number Placeholder 6"/>
          <p:cNvSpPr>
            <a:spLocks noGrp="1"/>
          </p:cNvSpPr>
          <p:nvPr>
            <p:ph type="sldNum" sz="quarter" idx="4"/>
          </p:nvPr>
        </p:nvSpPr>
        <p:spPr/>
        <p:txBody>
          <a:bodyPr/>
          <a:lstStyle/>
          <a:p>
            <a:pPr>
              <a:defRPr/>
            </a:pPr>
            <a:fld id="{71EFB42C-6A15-4A9A-871B-37380EDB6A26}" type="slidenum">
              <a:rPr lang="en-GB" smtClean="0"/>
              <a:pPr>
                <a:defRPr/>
              </a:pPr>
              <a:t>18</a:t>
            </a:fld>
            <a:endParaRPr lang="en-GB" dirty="0"/>
          </a:p>
        </p:txBody>
      </p:sp>
    </p:spTree>
    <p:extLst>
      <p:ext uri="{BB962C8B-B14F-4D97-AF65-F5344CB8AC3E}">
        <p14:creationId xmlns:p14="http://schemas.microsoft.com/office/powerpoint/2010/main" val="11557169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Computer Network </a:t>
            </a:r>
            <a:br>
              <a:rPr lang="en-US" dirty="0"/>
            </a:br>
            <a:r>
              <a:rPr lang="en-US" dirty="0"/>
              <a:t>Privacy and Security</a:t>
            </a:r>
          </a:p>
        </p:txBody>
      </p:sp>
      <p:sp>
        <p:nvSpPr>
          <p:cNvPr id="3" name="Content Placeholder 2"/>
          <p:cNvSpPr>
            <a:spLocks noGrp="1"/>
          </p:cNvSpPr>
          <p:nvPr>
            <p:ph idx="1"/>
          </p:nvPr>
        </p:nvSpPr>
        <p:spPr/>
        <p:txBody>
          <a:bodyPr/>
          <a:lstStyle/>
          <a:p>
            <a:pPr lvl="0"/>
            <a:r>
              <a:rPr lang="en-US" dirty="0"/>
              <a:t>Electronic security is becoming more important in today’s society</a:t>
            </a:r>
          </a:p>
          <a:p>
            <a:pPr lvl="0"/>
            <a:r>
              <a:rPr lang="en-US" dirty="0"/>
              <a:t>Many healthcare facilities have had their network computer systems compromised by hackers and malware</a:t>
            </a:r>
          </a:p>
          <a:p>
            <a:pPr lvl="0"/>
            <a:r>
              <a:rPr lang="en-US" dirty="0"/>
              <a:t>HIPAA and HITECH require privacy, security, and confidentiality of patient records</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19</a:t>
            </a:fld>
            <a:endParaRPr lang="en-GB" dirty="0"/>
          </a:p>
        </p:txBody>
      </p:sp>
    </p:spTree>
    <p:extLst>
      <p:ext uri="{BB962C8B-B14F-4D97-AF65-F5344CB8AC3E}">
        <p14:creationId xmlns:p14="http://schemas.microsoft.com/office/powerpoint/2010/main" val="9040665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0" y="352333"/>
            <a:ext cx="9144000" cy="1056706"/>
          </a:xfrm>
        </p:spPr>
        <p:txBody>
          <a:bodyPr>
            <a:noAutofit/>
          </a:bodyPr>
          <a:lstStyle/>
          <a:p>
            <a:r>
              <a:rPr lang="en-US" sz="3500" dirty="0"/>
              <a:t>Learning Objectives</a:t>
            </a:r>
            <a:br>
              <a:rPr lang="en-US" sz="3500" dirty="0"/>
            </a:br>
            <a:r>
              <a:rPr lang="en-US" sz="3500" dirty="0"/>
              <a:t>Lesson 6.1: Technology</a:t>
            </a:r>
            <a:br>
              <a:rPr lang="en-US" sz="3500" dirty="0"/>
            </a:br>
            <a:r>
              <a:rPr lang="en-US" sz="1600" dirty="0"/>
              <a:t>(Slide 1 of 2)</a:t>
            </a:r>
          </a:p>
        </p:txBody>
      </p:sp>
      <p:sp>
        <p:nvSpPr>
          <p:cNvPr id="1963015" name="Rectangle 7"/>
          <p:cNvSpPr>
            <a:spLocks noGrp="1" noChangeArrowheads="1"/>
          </p:cNvSpPr>
          <p:nvPr>
            <p:ph type="body" idx="4294967295"/>
          </p:nvPr>
        </p:nvSpPr>
        <p:spPr>
          <a:xfrm>
            <a:off x="292100" y="1672771"/>
            <a:ext cx="8724900" cy="4250198"/>
          </a:xfrm>
        </p:spPr>
        <p:txBody>
          <a:bodyPr>
            <a:noAutofit/>
          </a:bodyPr>
          <a:lstStyle/>
          <a:p>
            <a:pPr>
              <a:buFont typeface="+mj-lt"/>
              <a:buAutoNum type="arabicPeriod"/>
              <a:tabLst>
                <a:tab pos="3263900" algn="l"/>
              </a:tabLst>
            </a:pPr>
            <a:r>
              <a:rPr lang="en-US" sz="2500" dirty="0"/>
              <a:t>Describe types of personal computers used in ambulatory care facilities.</a:t>
            </a:r>
          </a:p>
          <a:p>
            <a:pPr>
              <a:buFont typeface="+mj-lt"/>
              <a:buAutoNum type="arabicPeriod"/>
              <a:tabLst>
                <a:tab pos="3263900" algn="l"/>
              </a:tabLst>
            </a:pPr>
            <a:r>
              <a:rPr lang="en-US" sz="2500" dirty="0"/>
              <a:t>Discuss the difference between input and output hardware, list examples of each type of hardware, describe computer storage devices, and list examples for each category of computer storage device. Also, discuss cloud storage.</a:t>
            </a:r>
          </a:p>
          <a:p>
            <a:pPr>
              <a:buFont typeface="+mj-lt"/>
              <a:buAutoNum type="arabicPeriod"/>
              <a:tabLst>
                <a:tab pos="3263900" algn="l"/>
              </a:tabLst>
            </a:pPr>
            <a:r>
              <a:rPr lang="en-US" sz="2500" dirty="0"/>
              <a:t>Describe how to maintain computer hardware and explain infection control procedures with computer hardware.</a:t>
            </a:r>
          </a:p>
          <a:p>
            <a:pPr>
              <a:buFont typeface="+mj-lt"/>
              <a:buAutoNum type="arabicPeriod"/>
              <a:tabLst>
                <a:tab pos="3263900" algn="l"/>
              </a:tabLst>
            </a:pPr>
            <a:r>
              <a:rPr lang="en-US" sz="2500" dirty="0"/>
              <a:t>Identify principles of ergonomics that apply to a computer workstation.</a:t>
            </a:r>
          </a:p>
          <a:p>
            <a:pPr>
              <a:buFont typeface="+mj-lt"/>
              <a:buAutoNum type="arabicPeriod"/>
              <a:tabLst>
                <a:tab pos="3263900" algn="l"/>
              </a:tabLst>
            </a:pPr>
            <a:r>
              <a:rPr lang="en-US" sz="2500" dirty="0"/>
              <a:t>Identify questions to ask when purchasing hardware.</a:t>
            </a:r>
          </a:p>
        </p:txBody>
      </p:sp>
      <p:sp>
        <p:nvSpPr>
          <p:cNvPr id="4" name="Slide Number Placeholder 3"/>
          <p:cNvSpPr>
            <a:spLocks noGrp="1"/>
          </p:cNvSpPr>
          <p:nvPr>
            <p:ph type="sldNum" sz="quarter" idx="4"/>
          </p:nvPr>
        </p:nvSpPr>
        <p:spPr/>
        <p:txBody>
          <a:bodyPr/>
          <a:lstStyle/>
          <a:p>
            <a:pPr>
              <a:defRPr/>
            </a:pPr>
            <a:fld id="{71EFB42C-6A15-4A9A-871B-37380EDB6A26}" type="slidenum">
              <a:rPr lang="en-GB" smtClean="0"/>
              <a:pPr>
                <a:defRPr/>
              </a:pPr>
              <a:t>2</a:t>
            </a:fld>
            <a:endParaRPr lang="en-GB"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Security Rule</a:t>
            </a:r>
            <a:br>
              <a:rPr lang="en-US" dirty="0"/>
            </a:br>
            <a:r>
              <a:rPr lang="en-US" sz="1600" dirty="0"/>
              <a:t>(Slide 1 of 2)</a:t>
            </a:r>
          </a:p>
        </p:txBody>
      </p:sp>
      <p:sp>
        <p:nvSpPr>
          <p:cNvPr id="3" name="Content Placeholder 2"/>
          <p:cNvSpPr>
            <a:spLocks noGrp="1"/>
          </p:cNvSpPr>
          <p:nvPr>
            <p:ph idx="1"/>
          </p:nvPr>
        </p:nvSpPr>
        <p:spPr/>
        <p:txBody>
          <a:bodyPr/>
          <a:lstStyle/>
          <a:p>
            <a:pPr lvl="1"/>
            <a:endParaRPr lang="en-US" dirty="0"/>
          </a:p>
          <a:p>
            <a:pPr lvl="0"/>
            <a:endParaRPr lang="en-US" dirty="0"/>
          </a:p>
        </p:txBody>
      </p:sp>
      <p:sp>
        <p:nvSpPr>
          <p:cNvPr id="6" name="Content Placeholder 2">
            <a:extLst>
              <a:ext uri="{FF2B5EF4-FFF2-40B4-BE49-F238E27FC236}">
                <a16:creationId xmlns:a16="http://schemas.microsoft.com/office/drawing/2014/main" xmlns="" id="{4307A487-115A-0D4A-90D7-2E7E6380A116}"/>
              </a:ext>
            </a:extLst>
          </p:cNvPr>
          <p:cNvSpPr txBox="1">
            <a:spLocks/>
          </p:cNvSpPr>
          <p:nvPr/>
        </p:nvSpPr>
        <p:spPr bwMode="auto">
          <a:xfrm>
            <a:off x="685800" y="1638301"/>
            <a:ext cx="77724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kern="0" dirty="0"/>
              <a:t>Administrative safeguards</a:t>
            </a:r>
          </a:p>
          <a:p>
            <a:pPr lvl="1"/>
            <a:r>
              <a:rPr lang="en-US" kern="0" dirty="0"/>
              <a:t>Policies and procedures for assessing and managing risk to ePHI</a:t>
            </a:r>
          </a:p>
          <a:p>
            <a:pPr lvl="1"/>
            <a:r>
              <a:rPr lang="en-US" kern="0" dirty="0"/>
              <a:t>Security risk analysis</a:t>
            </a:r>
          </a:p>
          <a:p>
            <a:pPr lvl="1"/>
            <a:r>
              <a:rPr lang="en-US" kern="0" dirty="0"/>
              <a:t>Risk management programs</a:t>
            </a:r>
          </a:p>
          <a:p>
            <a:pPr lvl="1"/>
            <a:r>
              <a:rPr lang="en-US" kern="0" dirty="0"/>
              <a:t>Implementation of employee training</a:t>
            </a:r>
          </a:p>
          <a:p>
            <a:pPr lvl="1"/>
            <a:r>
              <a:rPr lang="en-US" kern="0" dirty="0"/>
              <a:t>Execution of business associate agreements</a:t>
            </a:r>
          </a:p>
          <a:p>
            <a:r>
              <a:rPr lang="en-US" kern="0" dirty="0"/>
              <a:t>Physical safeguards</a:t>
            </a:r>
          </a:p>
          <a:p>
            <a:pPr lvl="1"/>
            <a:r>
              <a:rPr lang="en-US" kern="0" dirty="0"/>
              <a:t>Security policies and procedures</a:t>
            </a:r>
          </a:p>
          <a:p>
            <a:pPr lvl="1"/>
            <a:r>
              <a:rPr lang="en-US" kern="0" dirty="0"/>
              <a:t>Inventory of equipment</a:t>
            </a:r>
          </a:p>
          <a:p>
            <a:pPr lvl="1"/>
            <a:r>
              <a:rPr lang="en-US" kern="0" dirty="0"/>
              <a:t>Workstation security</a:t>
            </a:r>
          </a:p>
          <a:p>
            <a:pPr lvl="1"/>
            <a:r>
              <a:rPr lang="en-US" kern="0" dirty="0"/>
              <a:t>Access restrictions</a:t>
            </a:r>
          </a:p>
        </p:txBody>
      </p:sp>
      <p:sp>
        <p:nvSpPr>
          <p:cNvPr id="7" name="Slide Number Placeholder 6"/>
          <p:cNvSpPr>
            <a:spLocks noGrp="1"/>
          </p:cNvSpPr>
          <p:nvPr>
            <p:ph type="sldNum" sz="quarter" idx="4"/>
          </p:nvPr>
        </p:nvSpPr>
        <p:spPr/>
        <p:txBody>
          <a:bodyPr/>
          <a:lstStyle/>
          <a:p>
            <a:pPr>
              <a:defRPr/>
            </a:pPr>
            <a:fld id="{71EFB42C-6A15-4A9A-871B-37380EDB6A26}" type="slidenum">
              <a:rPr lang="en-GB" smtClean="0"/>
              <a:pPr>
                <a:defRPr/>
              </a:pPr>
              <a:t>20</a:t>
            </a:fld>
            <a:endParaRPr lang="en-GB" dirty="0"/>
          </a:p>
        </p:txBody>
      </p:sp>
    </p:spTree>
    <p:extLst>
      <p:ext uri="{BB962C8B-B14F-4D97-AF65-F5344CB8AC3E}">
        <p14:creationId xmlns:p14="http://schemas.microsoft.com/office/powerpoint/2010/main" val="3506093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Security Rule</a:t>
            </a:r>
            <a:br>
              <a:rPr lang="en-US" dirty="0"/>
            </a:br>
            <a:r>
              <a:rPr lang="en-US" sz="1600" dirty="0"/>
              <a:t>(Slide 2 of 2)</a:t>
            </a:r>
          </a:p>
        </p:txBody>
      </p:sp>
      <p:sp>
        <p:nvSpPr>
          <p:cNvPr id="3" name="Content Placeholder 2"/>
          <p:cNvSpPr>
            <a:spLocks noGrp="1"/>
          </p:cNvSpPr>
          <p:nvPr>
            <p:ph idx="1"/>
          </p:nvPr>
        </p:nvSpPr>
        <p:spPr/>
        <p:txBody>
          <a:bodyPr/>
          <a:lstStyle/>
          <a:p>
            <a:pPr lvl="1"/>
            <a:endParaRPr lang="en-US" dirty="0"/>
          </a:p>
          <a:p>
            <a:pPr lvl="0"/>
            <a:endParaRPr lang="en-US" dirty="0"/>
          </a:p>
        </p:txBody>
      </p:sp>
      <p:sp>
        <p:nvSpPr>
          <p:cNvPr id="6" name="Content Placeholder 2">
            <a:extLst>
              <a:ext uri="{FF2B5EF4-FFF2-40B4-BE49-F238E27FC236}">
                <a16:creationId xmlns:a16="http://schemas.microsoft.com/office/drawing/2014/main" xmlns="" id="{4307A487-115A-0D4A-90D7-2E7E6380A116}"/>
              </a:ext>
            </a:extLst>
          </p:cNvPr>
          <p:cNvSpPr txBox="1">
            <a:spLocks/>
          </p:cNvSpPr>
          <p:nvPr/>
        </p:nvSpPr>
        <p:spPr bwMode="auto">
          <a:xfrm>
            <a:off x="685800" y="1638301"/>
            <a:ext cx="77724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ts val="0"/>
              </a:spcBef>
              <a:spcAft>
                <a:spcPct val="0"/>
              </a:spcAft>
              <a:buClr>
                <a:schemeClr val="bg1"/>
              </a:buClr>
              <a:buSzPct val="70000"/>
              <a:buFont typeface="Wingdings 2" pitchFamily="18" charset="2"/>
              <a:buChar char=""/>
              <a:defRPr sz="2800">
                <a:solidFill>
                  <a:schemeClr val="bg2"/>
                </a:solidFill>
                <a:latin typeface="+mn-lt"/>
                <a:ea typeface="+mn-ea"/>
                <a:cs typeface="+mn-cs"/>
              </a:defRPr>
            </a:lvl1pPr>
            <a:lvl2pPr marL="742950" indent="-285750" algn="l" rtl="0" eaLnBrk="0" fontAlgn="base" hangingPunct="0">
              <a:spcBef>
                <a:spcPts val="0"/>
              </a:spcBef>
              <a:spcAft>
                <a:spcPct val="0"/>
              </a:spcAft>
              <a:buClr>
                <a:schemeClr val="bg1"/>
              </a:buClr>
              <a:buSzPct val="70000"/>
              <a:buFont typeface="Wingdings" pitchFamily="2" charset="2"/>
              <a:buChar char="Ø"/>
              <a:defRPr sz="2400">
                <a:solidFill>
                  <a:schemeClr val="bg2"/>
                </a:solidFill>
                <a:latin typeface="+mn-lt"/>
                <a:ea typeface="+mn-ea"/>
              </a:defRPr>
            </a:lvl2pPr>
            <a:lvl3pPr marL="1143000" indent="-228600" algn="l" rtl="0" eaLnBrk="0" fontAlgn="base" hangingPunct="0">
              <a:spcBef>
                <a:spcPts val="0"/>
              </a:spcBef>
              <a:spcAft>
                <a:spcPct val="0"/>
              </a:spcAft>
              <a:buClr>
                <a:schemeClr val="bg1"/>
              </a:buClr>
              <a:buSzPct val="70000"/>
              <a:buChar char="•"/>
              <a:defRPr sz="2000">
                <a:solidFill>
                  <a:schemeClr val="bg2"/>
                </a:solidFill>
                <a:latin typeface="+mn-lt"/>
                <a:ea typeface="+mn-ea"/>
              </a:defRPr>
            </a:lvl3pPr>
            <a:lvl4pPr marL="1600200" indent="-228600" algn="l" rtl="0" eaLnBrk="0" fontAlgn="base" hangingPunct="0">
              <a:spcBef>
                <a:spcPts val="0"/>
              </a:spcBef>
              <a:spcAft>
                <a:spcPct val="0"/>
              </a:spcAft>
              <a:buClr>
                <a:schemeClr val="bg1"/>
              </a:buClr>
              <a:buSzPct val="70000"/>
              <a:buFont typeface="Wingdings 3" pitchFamily="18" charset="2"/>
              <a:buChar char=""/>
              <a:defRPr>
                <a:solidFill>
                  <a:schemeClr val="bg2"/>
                </a:solidFill>
                <a:latin typeface="+mn-lt"/>
                <a:ea typeface="+mn-ea"/>
              </a:defRPr>
            </a:lvl4pPr>
            <a:lvl5pPr marL="2057400" indent="-228600" algn="l" rtl="0" eaLnBrk="0" fontAlgn="base" hangingPunct="0">
              <a:spcBef>
                <a:spcPts val="0"/>
              </a:spcBef>
              <a:spcAft>
                <a:spcPct val="0"/>
              </a:spcAft>
              <a:buClr>
                <a:schemeClr val="bg1"/>
              </a:buClr>
              <a:buSzPct val="70000"/>
              <a:buFont typeface="Times New Roman" pitchFamily="18" charset="0"/>
              <a:buChar char="–"/>
              <a:defRPr sz="1600">
                <a:solidFill>
                  <a:schemeClr val="bg2"/>
                </a:solidFill>
                <a:latin typeface="+mn-lt"/>
                <a:ea typeface="+mn-ea"/>
              </a:defRPr>
            </a:lvl5pPr>
            <a:lvl6pPr marL="25146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6pPr>
            <a:lvl7pPr marL="29718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7pPr>
            <a:lvl8pPr marL="34290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8pPr>
            <a:lvl9pPr marL="3886200" indent="-228600" algn="l" rtl="0" fontAlgn="base">
              <a:spcBef>
                <a:spcPct val="20000"/>
              </a:spcBef>
              <a:spcAft>
                <a:spcPct val="0"/>
              </a:spcAft>
              <a:buClr>
                <a:schemeClr val="bg1"/>
              </a:buClr>
              <a:buFont typeface="Times New Roman" pitchFamily="18" charset="0"/>
              <a:buChar char="–"/>
              <a:defRPr sz="1600">
                <a:solidFill>
                  <a:schemeClr val="bg2"/>
                </a:solidFill>
                <a:latin typeface="+mn-lt"/>
                <a:ea typeface="+mn-ea"/>
              </a:defRPr>
            </a:lvl9pPr>
          </a:lstStyle>
          <a:p>
            <a:r>
              <a:rPr lang="en-US" kern="0" dirty="0"/>
              <a:t>Technical safeguards</a:t>
            </a:r>
          </a:p>
          <a:p>
            <a:pPr lvl="1"/>
            <a:r>
              <a:rPr lang="en-US" kern="0" dirty="0"/>
              <a:t>Encryption</a:t>
            </a:r>
          </a:p>
          <a:p>
            <a:pPr lvl="1"/>
            <a:r>
              <a:rPr lang="en-US" kern="0" dirty="0"/>
              <a:t>Data backup</a:t>
            </a:r>
          </a:p>
          <a:p>
            <a:pPr lvl="1"/>
            <a:r>
              <a:rPr lang="en-US" kern="0" dirty="0"/>
              <a:t>Cloud backup services</a:t>
            </a:r>
          </a:p>
          <a:p>
            <a:r>
              <a:rPr lang="en-US" kern="0" dirty="0"/>
              <a:t>All facilities that are using EHRs and/or practice management software need to have downtime policies and procedures</a:t>
            </a:r>
          </a:p>
        </p:txBody>
      </p:sp>
      <p:sp>
        <p:nvSpPr>
          <p:cNvPr id="7" name="Slide Number Placeholder 6"/>
          <p:cNvSpPr>
            <a:spLocks noGrp="1"/>
          </p:cNvSpPr>
          <p:nvPr>
            <p:ph type="sldNum" sz="quarter" idx="4"/>
          </p:nvPr>
        </p:nvSpPr>
        <p:spPr/>
        <p:txBody>
          <a:bodyPr/>
          <a:lstStyle/>
          <a:p>
            <a:pPr>
              <a:defRPr/>
            </a:pPr>
            <a:fld id="{71EFB42C-6A15-4A9A-871B-37380EDB6A26}" type="slidenum">
              <a:rPr lang="en-GB" smtClean="0"/>
              <a:pPr>
                <a:defRPr/>
              </a:pPr>
              <a:t>21</a:t>
            </a:fld>
            <a:endParaRPr lang="en-GB" dirty="0"/>
          </a:p>
        </p:txBody>
      </p:sp>
    </p:spTree>
    <p:extLst>
      <p:ext uri="{BB962C8B-B14F-4D97-AF65-F5344CB8AC3E}">
        <p14:creationId xmlns:p14="http://schemas.microsoft.com/office/powerpoint/2010/main" val="74487443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Continual Technologic </a:t>
            </a:r>
            <a:br>
              <a:rPr lang="en-US" dirty="0"/>
            </a:br>
            <a:r>
              <a:rPr lang="en-US" dirty="0"/>
              <a:t>Advances in </a:t>
            </a:r>
            <a:r>
              <a:rPr lang="en-US" dirty="0" smtClean="0"/>
              <a:t>Healthcare</a:t>
            </a:r>
            <a:br>
              <a:rPr lang="en-US" dirty="0" smtClean="0"/>
            </a:br>
            <a:r>
              <a:rPr lang="en-US" sz="1600" dirty="0" smtClean="0"/>
              <a:t>(Slide </a:t>
            </a:r>
            <a:r>
              <a:rPr lang="en-US" sz="1600" dirty="0"/>
              <a:t>1 of 2)</a:t>
            </a:r>
          </a:p>
        </p:txBody>
      </p:sp>
      <p:sp>
        <p:nvSpPr>
          <p:cNvPr id="3" name="Content Placeholder 2"/>
          <p:cNvSpPr>
            <a:spLocks noGrp="1"/>
          </p:cNvSpPr>
          <p:nvPr>
            <p:ph idx="1"/>
          </p:nvPr>
        </p:nvSpPr>
        <p:spPr>
          <a:xfrm>
            <a:off x="685800" y="1641475"/>
            <a:ext cx="7994176" cy="4454525"/>
          </a:xfrm>
        </p:spPr>
        <p:txBody>
          <a:bodyPr/>
          <a:lstStyle/>
          <a:p>
            <a:pPr lvl="0"/>
            <a:r>
              <a:rPr lang="en-US" dirty="0"/>
              <a:t>Sign-in sheets are being replaced with sign-in kiosks</a:t>
            </a:r>
          </a:p>
          <a:p>
            <a:pPr lvl="0"/>
            <a:r>
              <a:rPr lang="en-US" dirty="0"/>
              <a:t>Clinics are using wristbands with bar codes</a:t>
            </a:r>
          </a:p>
          <a:p>
            <a:pPr lvl="0"/>
            <a:r>
              <a:rPr lang="en-US" dirty="0"/>
              <a:t>Medical labs, ambulatory surgery centers, and walk-in clinics are using patient tracking systems</a:t>
            </a:r>
          </a:p>
          <a:p>
            <a:pPr lvl="0"/>
            <a:r>
              <a:rPr lang="en-US" dirty="0"/>
              <a:t>Some clinics use wireless mobile workstations</a:t>
            </a:r>
          </a:p>
          <a:p>
            <a:pPr lvl="1"/>
            <a:endParaRPr lang="en-US" dirty="0"/>
          </a:p>
          <a:p>
            <a:pPr lvl="0"/>
            <a:endParaRPr lang="en-US" dirty="0"/>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22</a:t>
            </a:fld>
            <a:endParaRPr lang="en-GB" dirty="0"/>
          </a:p>
        </p:txBody>
      </p:sp>
    </p:spTree>
    <p:extLst>
      <p:ext uri="{BB962C8B-B14F-4D97-AF65-F5344CB8AC3E}">
        <p14:creationId xmlns:p14="http://schemas.microsoft.com/office/powerpoint/2010/main" val="121410562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Continual Technologic </a:t>
            </a:r>
            <a:br>
              <a:rPr lang="en-US" dirty="0"/>
            </a:br>
            <a:r>
              <a:rPr lang="en-US" dirty="0"/>
              <a:t>Advances in </a:t>
            </a:r>
            <a:r>
              <a:rPr lang="en-US" dirty="0" smtClean="0"/>
              <a:t>Healthcare</a:t>
            </a:r>
            <a:br>
              <a:rPr lang="en-US" dirty="0" smtClean="0"/>
            </a:br>
            <a:r>
              <a:rPr lang="en-US" sz="1600" dirty="0" smtClean="0"/>
              <a:t>(Slide </a:t>
            </a:r>
            <a:r>
              <a:rPr lang="en-US" sz="1600" dirty="0"/>
              <a:t>2 of 2)</a:t>
            </a:r>
          </a:p>
        </p:txBody>
      </p:sp>
      <p:sp>
        <p:nvSpPr>
          <p:cNvPr id="3" name="Content Placeholder 2"/>
          <p:cNvSpPr>
            <a:spLocks noGrp="1"/>
          </p:cNvSpPr>
          <p:nvPr>
            <p:ph idx="1"/>
          </p:nvPr>
        </p:nvSpPr>
        <p:spPr/>
        <p:txBody>
          <a:bodyPr/>
          <a:lstStyle/>
          <a:p>
            <a:pPr lvl="0"/>
            <a:r>
              <a:rPr lang="en-US" dirty="0"/>
              <a:t>Point-of-care tools and apps are available for providers to use in the exam rooms with patients</a:t>
            </a:r>
          </a:p>
          <a:p>
            <a:pPr lvl="0"/>
            <a:r>
              <a:rPr lang="en-US" dirty="0"/>
              <a:t>E-prescribing allows providers to send prescriptions electronically</a:t>
            </a:r>
          </a:p>
          <a:p>
            <a:pPr lvl="0"/>
            <a:r>
              <a:rPr lang="en-US" dirty="0"/>
              <a:t>Telehealth</a:t>
            </a:r>
          </a:p>
          <a:p>
            <a:pPr lvl="1"/>
            <a:endParaRPr lang="en-US" dirty="0"/>
          </a:p>
          <a:p>
            <a:pPr lvl="0"/>
            <a:endParaRPr lang="en-US" dirty="0"/>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23</a:t>
            </a:fld>
            <a:endParaRPr lang="en-GB" dirty="0"/>
          </a:p>
        </p:txBody>
      </p:sp>
    </p:spTree>
    <p:extLst>
      <p:ext uri="{BB962C8B-B14F-4D97-AF65-F5344CB8AC3E}">
        <p14:creationId xmlns:p14="http://schemas.microsoft.com/office/powerpoint/2010/main" val="29226165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Patient Coaching</a:t>
            </a:r>
          </a:p>
        </p:txBody>
      </p:sp>
      <p:sp>
        <p:nvSpPr>
          <p:cNvPr id="3" name="Content Placeholder 2"/>
          <p:cNvSpPr>
            <a:spLocks noGrp="1"/>
          </p:cNvSpPr>
          <p:nvPr>
            <p:ph idx="1"/>
          </p:nvPr>
        </p:nvSpPr>
        <p:spPr/>
        <p:txBody>
          <a:bodyPr/>
          <a:lstStyle/>
          <a:p>
            <a:pPr lvl="0"/>
            <a:r>
              <a:rPr lang="en-US" dirty="0"/>
              <a:t>Only use reliable health websites</a:t>
            </a:r>
          </a:p>
          <a:p>
            <a:pPr lvl="1"/>
            <a:r>
              <a:rPr lang="en-US" dirty="0"/>
              <a:t>Government and educational websites</a:t>
            </a:r>
          </a:p>
          <a:p>
            <a:pPr lvl="1"/>
            <a:r>
              <a:rPr lang="en-US" dirty="0"/>
              <a:t>Large, respected healthcare and educational agencies</a:t>
            </a:r>
          </a:p>
          <a:p>
            <a:pPr lvl="1"/>
            <a:r>
              <a:rPr lang="en-US" dirty="0"/>
              <a:t>Wikipedia is not reliable</a:t>
            </a:r>
          </a:p>
          <a:p>
            <a:r>
              <a:rPr lang="en-US" dirty="0"/>
              <a:t>Important to verify the content with provider before using material to coach patients</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24</a:t>
            </a:fld>
            <a:endParaRPr lang="en-GB" dirty="0"/>
          </a:p>
        </p:txBody>
      </p:sp>
    </p:spTree>
    <p:extLst>
      <p:ext uri="{BB962C8B-B14F-4D97-AF65-F5344CB8AC3E}">
        <p14:creationId xmlns:p14="http://schemas.microsoft.com/office/powerpoint/2010/main" val="100379534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4" name="Rectangle 6"/>
          <p:cNvSpPr>
            <a:spLocks noGrp="1" noChangeArrowheads="1"/>
          </p:cNvSpPr>
          <p:nvPr>
            <p:ph type="title" idx="4294967295"/>
          </p:nvPr>
        </p:nvSpPr>
        <p:spPr>
          <a:xfrm>
            <a:off x="999460" y="2819400"/>
            <a:ext cx="7145080" cy="1219200"/>
          </a:xfrm>
        </p:spPr>
        <p:txBody>
          <a:bodyPr/>
          <a:lstStyle/>
          <a:p>
            <a:pPr eaLnBrk="1" hangingPunct="1">
              <a:defRPr/>
            </a:pPr>
            <a:r>
              <a:rPr lang="en-US" sz="3600" dirty="0"/>
              <a:t>Questions?</a:t>
            </a:r>
            <a:endParaRPr lang="en-GB" sz="3600" dirty="0">
              <a:effectLst>
                <a:outerShdw blurRad="38100" dist="38100" dir="2700000" algn="tl">
                  <a:srgbClr val="C0C0C0"/>
                </a:outerShdw>
              </a:effectLst>
            </a:endParaRPr>
          </a:p>
        </p:txBody>
      </p:sp>
      <p:sp>
        <p:nvSpPr>
          <p:cNvPr id="4" name="Slide Number Placeholder 3"/>
          <p:cNvSpPr>
            <a:spLocks noGrp="1"/>
          </p:cNvSpPr>
          <p:nvPr>
            <p:ph type="sldNum" sz="quarter" idx="4"/>
          </p:nvPr>
        </p:nvSpPr>
        <p:spPr/>
        <p:txBody>
          <a:bodyPr/>
          <a:lstStyle/>
          <a:p>
            <a:pPr>
              <a:defRPr/>
            </a:pPr>
            <a:fld id="{71EFB42C-6A15-4A9A-871B-37380EDB6A26}" type="slidenum">
              <a:rPr lang="en-GB" smtClean="0"/>
              <a:pPr>
                <a:defRPr/>
              </a:pPr>
              <a:t>25</a:t>
            </a:fld>
            <a:endParaRPr lang="en-GB" dirty="0"/>
          </a:p>
        </p:txBody>
      </p:sp>
    </p:spTree>
    <p:extLst>
      <p:ext uri="{BB962C8B-B14F-4D97-AF65-F5344CB8AC3E}">
        <p14:creationId xmlns:p14="http://schemas.microsoft.com/office/powerpoint/2010/main" val="370895152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3015" name="Rectangle 7"/>
          <p:cNvSpPr>
            <a:spLocks noGrp="1" noChangeArrowheads="1"/>
          </p:cNvSpPr>
          <p:nvPr>
            <p:ph type="body" idx="4294967295"/>
          </p:nvPr>
        </p:nvSpPr>
        <p:spPr>
          <a:xfrm>
            <a:off x="292100" y="1672771"/>
            <a:ext cx="8699500" cy="4250198"/>
          </a:xfrm>
        </p:spPr>
        <p:txBody>
          <a:bodyPr>
            <a:noAutofit/>
          </a:bodyPr>
          <a:lstStyle/>
          <a:p>
            <a:pPr>
              <a:buFont typeface="+mj-lt"/>
              <a:buAutoNum type="arabicPeriod" startAt="6"/>
            </a:pPr>
            <a:r>
              <a:rPr lang="en-US" sz="2500" dirty="0"/>
              <a:t>Differentiate between system software and application software and provide examples of each.</a:t>
            </a:r>
          </a:p>
          <a:p>
            <a:pPr>
              <a:buFont typeface="+mj-lt"/>
              <a:buAutoNum type="arabicPeriod" startAt="6"/>
            </a:pPr>
            <a:r>
              <a:rPr lang="en-US" sz="2500" dirty="0"/>
              <a:t>Differentiate between practice management software, electronic health records, and electronic medical records. Also, discuss hybrid health records.</a:t>
            </a:r>
          </a:p>
          <a:p>
            <a:pPr>
              <a:buFont typeface="+mj-lt"/>
              <a:buAutoNum type="arabicPeriod" startAt="6"/>
            </a:pPr>
            <a:r>
              <a:rPr lang="en-US" sz="2500" dirty="0"/>
              <a:t>Discuss HIPAA’s Security Rule safeguards and list examples of each type of safeguard.</a:t>
            </a:r>
          </a:p>
          <a:p>
            <a:pPr>
              <a:buFont typeface="+mj-lt"/>
              <a:buAutoNum type="arabicPeriod" startAt="6"/>
            </a:pPr>
            <a:r>
              <a:rPr lang="en-US" sz="2500" dirty="0"/>
              <a:t>Discuss technologic advances in healthcare.</a:t>
            </a:r>
          </a:p>
          <a:p>
            <a:pPr>
              <a:buFont typeface="+mj-lt"/>
              <a:buAutoNum type="arabicPeriod" startAt="6"/>
            </a:pPr>
            <a:r>
              <a:rPr lang="en-US" sz="2500" dirty="0"/>
              <a:t>Describe how to identify reliable health websites.</a:t>
            </a:r>
          </a:p>
        </p:txBody>
      </p:sp>
      <p:sp>
        <p:nvSpPr>
          <p:cNvPr id="5" name="Rectangle 6"/>
          <p:cNvSpPr txBox="1">
            <a:spLocks noChangeArrowheads="1"/>
          </p:cNvSpPr>
          <p:nvPr/>
        </p:nvSpPr>
        <p:spPr bwMode="auto">
          <a:xfrm>
            <a:off x="0" y="352333"/>
            <a:ext cx="9144000" cy="1056706"/>
          </a:xfrm>
          <a:prstGeom prst="rect">
            <a:avLst/>
          </a:prstGeom>
          <a:noFill/>
          <a:ln w="9525">
            <a:noFill/>
            <a:miter lim="800000"/>
            <a:headEnd/>
            <a:tailEnd/>
          </a:ln>
        </p:spPr>
        <p:txBody>
          <a:bodyPr vert="horz" wrap="square" lIns="92075" tIns="46038" rIns="92075" bIns="46038" numCol="1" anchor="ctr" anchorCtr="0" compatLnSpc="1">
            <a:prstTxWarp prst="textNoShape">
              <a:avLst/>
            </a:prstTxWarp>
            <a:noAutofit/>
          </a:bodyPr>
          <a:lstStyle>
            <a:lvl1pPr algn="ctr" rtl="0" eaLnBrk="0" fontAlgn="base" hangingPunct="0">
              <a:spcBef>
                <a:spcPct val="0"/>
              </a:spcBef>
              <a:spcAft>
                <a:spcPct val="0"/>
              </a:spcAft>
              <a:defRPr sz="3600">
                <a:solidFill>
                  <a:schemeClr val="bg2"/>
                </a:solidFill>
                <a:latin typeface="+mj-lt"/>
                <a:ea typeface="+mj-ea"/>
                <a:cs typeface="+mj-cs"/>
              </a:defRPr>
            </a:lvl1pPr>
            <a:lvl2pPr algn="ctr" rtl="0" eaLnBrk="0" fontAlgn="base" hangingPunct="0">
              <a:spcBef>
                <a:spcPct val="0"/>
              </a:spcBef>
              <a:spcAft>
                <a:spcPct val="0"/>
              </a:spcAft>
              <a:defRPr sz="3400">
                <a:solidFill>
                  <a:schemeClr val="bg2"/>
                </a:solidFill>
                <a:latin typeface="ArialMT" pitchFamily="34" charset="0"/>
                <a:ea typeface="ＭＳ Ｐゴシック" charset="-128"/>
              </a:defRPr>
            </a:lvl2pPr>
            <a:lvl3pPr algn="ctr" rtl="0" eaLnBrk="0" fontAlgn="base" hangingPunct="0">
              <a:spcBef>
                <a:spcPct val="0"/>
              </a:spcBef>
              <a:spcAft>
                <a:spcPct val="0"/>
              </a:spcAft>
              <a:defRPr sz="3400">
                <a:solidFill>
                  <a:schemeClr val="bg2"/>
                </a:solidFill>
                <a:latin typeface="ArialMT" pitchFamily="34" charset="0"/>
                <a:ea typeface="ＭＳ Ｐゴシック" charset="-128"/>
              </a:defRPr>
            </a:lvl3pPr>
            <a:lvl4pPr algn="ctr" rtl="0" eaLnBrk="0" fontAlgn="base" hangingPunct="0">
              <a:spcBef>
                <a:spcPct val="0"/>
              </a:spcBef>
              <a:spcAft>
                <a:spcPct val="0"/>
              </a:spcAft>
              <a:defRPr sz="3400">
                <a:solidFill>
                  <a:schemeClr val="bg2"/>
                </a:solidFill>
                <a:latin typeface="ArialMT" pitchFamily="34" charset="0"/>
                <a:ea typeface="ＭＳ Ｐゴシック" charset="-128"/>
              </a:defRPr>
            </a:lvl4pPr>
            <a:lvl5pPr algn="ctr" rtl="0" eaLnBrk="0" fontAlgn="base" hangingPunct="0">
              <a:spcBef>
                <a:spcPct val="0"/>
              </a:spcBef>
              <a:spcAft>
                <a:spcPct val="0"/>
              </a:spcAft>
              <a:defRPr sz="3400">
                <a:solidFill>
                  <a:schemeClr val="bg2"/>
                </a:solidFill>
                <a:latin typeface="ArialMT" pitchFamily="34" charset="0"/>
                <a:ea typeface="ＭＳ Ｐゴシック" charset="-128"/>
              </a:defRPr>
            </a:lvl5pPr>
            <a:lvl6pPr marL="457200" algn="ctr" rtl="0" fontAlgn="base">
              <a:spcBef>
                <a:spcPct val="0"/>
              </a:spcBef>
              <a:spcAft>
                <a:spcPct val="0"/>
              </a:spcAft>
              <a:defRPr sz="4000">
                <a:solidFill>
                  <a:schemeClr val="bg2"/>
                </a:solidFill>
                <a:latin typeface="ArialMT" pitchFamily="34" charset="0"/>
                <a:ea typeface="ＭＳ Ｐゴシック" charset="-128"/>
              </a:defRPr>
            </a:lvl6pPr>
            <a:lvl7pPr marL="914400" algn="ctr" rtl="0" fontAlgn="base">
              <a:spcBef>
                <a:spcPct val="0"/>
              </a:spcBef>
              <a:spcAft>
                <a:spcPct val="0"/>
              </a:spcAft>
              <a:defRPr sz="4000">
                <a:solidFill>
                  <a:schemeClr val="bg2"/>
                </a:solidFill>
                <a:latin typeface="ArialMT" pitchFamily="34" charset="0"/>
                <a:ea typeface="ＭＳ Ｐゴシック" charset="-128"/>
              </a:defRPr>
            </a:lvl7pPr>
            <a:lvl8pPr marL="1371600" algn="ctr" rtl="0" fontAlgn="base">
              <a:spcBef>
                <a:spcPct val="0"/>
              </a:spcBef>
              <a:spcAft>
                <a:spcPct val="0"/>
              </a:spcAft>
              <a:defRPr sz="4000">
                <a:solidFill>
                  <a:schemeClr val="bg2"/>
                </a:solidFill>
                <a:latin typeface="ArialMT" pitchFamily="34" charset="0"/>
                <a:ea typeface="ＭＳ Ｐゴシック" charset="-128"/>
              </a:defRPr>
            </a:lvl8pPr>
            <a:lvl9pPr marL="1828800" algn="ctr" rtl="0" fontAlgn="base">
              <a:spcBef>
                <a:spcPct val="0"/>
              </a:spcBef>
              <a:spcAft>
                <a:spcPct val="0"/>
              </a:spcAft>
              <a:defRPr sz="4000">
                <a:solidFill>
                  <a:schemeClr val="bg2"/>
                </a:solidFill>
                <a:latin typeface="ArialMT" pitchFamily="34" charset="0"/>
                <a:ea typeface="ＭＳ Ｐゴシック" charset="-128"/>
              </a:defRPr>
            </a:lvl9pPr>
          </a:lstStyle>
          <a:p>
            <a:r>
              <a:rPr lang="en-US" sz="3500" kern="0" dirty="0" smtClean="0"/>
              <a:t>Learning Objectives</a:t>
            </a:r>
            <a:br>
              <a:rPr lang="en-US" sz="3500" kern="0" dirty="0" smtClean="0"/>
            </a:br>
            <a:r>
              <a:rPr lang="en-US" sz="3500" kern="0" dirty="0" smtClean="0"/>
              <a:t>Lesson 6.1: Technology</a:t>
            </a:r>
            <a:br>
              <a:rPr lang="en-US" sz="3500" kern="0" dirty="0" smtClean="0"/>
            </a:br>
            <a:r>
              <a:rPr lang="en-US" sz="1600" kern="0" dirty="0" smtClean="0"/>
              <a:t>(Slide 2 of 2)</a:t>
            </a:r>
            <a:endParaRPr lang="en-US" sz="1600" kern="0" dirty="0"/>
          </a:p>
        </p:txBody>
      </p:sp>
      <p:sp>
        <p:nvSpPr>
          <p:cNvPr id="4" name="Slide Number Placeholder 3"/>
          <p:cNvSpPr>
            <a:spLocks noGrp="1"/>
          </p:cNvSpPr>
          <p:nvPr>
            <p:ph type="sldNum" sz="quarter" idx="4"/>
          </p:nvPr>
        </p:nvSpPr>
        <p:spPr/>
        <p:txBody>
          <a:bodyPr/>
          <a:lstStyle/>
          <a:p>
            <a:pPr>
              <a:defRPr/>
            </a:pPr>
            <a:fld id="{71EFB42C-6A15-4A9A-871B-37380EDB6A26}" type="slidenum">
              <a:rPr lang="en-GB" smtClean="0"/>
              <a:pPr>
                <a:defRPr/>
              </a:pPr>
              <a:t>3</a:t>
            </a:fld>
            <a:endParaRPr lang="en-GB" dirty="0"/>
          </a:p>
        </p:txBody>
      </p:sp>
    </p:spTree>
    <p:extLst>
      <p:ext uri="{BB962C8B-B14F-4D97-AF65-F5344CB8AC3E}">
        <p14:creationId xmlns:p14="http://schemas.microsoft.com/office/powerpoint/2010/main" val="265508352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Personal Computer</a:t>
            </a:r>
          </a:p>
        </p:txBody>
      </p:sp>
      <p:sp>
        <p:nvSpPr>
          <p:cNvPr id="3" name="Content Placeholder 2"/>
          <p:cNvSpPr>
            <a:spLocks noGrp="1"/>
          </p:cNvSpPr>
          <p:nvPr>
            <p:ph idx="1"/>
          </p:nvPr>
        </p:nvSpPr>
        <p:spPr/>
        <p:txBody>
          <a:bodyPr/>
          <a:lstStyle/>
          <a:p>
            <a:pPr lvl="0"/>
            <a:r>
              <a:rPr lang="en-US" dirty="0"/>
              <a:t>Single-user electronic data processing device</a:t>
            </a:r>
          </a:p>
          <a:p>
            <a:pPr lvl="0"/>
            <a:r>
              <a:rPr lang="en-US" dirty="0"/>
              <a:t>Types:</a:t>
            </a:r>
          </a:p>
          <a:p>
            <a:pPr lvl="1"/>
            <a:r>
              <a:rPr lang="en-US" dirty="0"/>
              <a:t>Desktop</a:t>
            </a:r>
          </a:p>
          <a:p>
            <a:pPr lvl="1"/>
            <a:r>
              <a:rPr lang="en-US" dirty="0"/>
              <a:t>Laptop</a:t>
            </a:r>
          </a:p>
          <a:p>
            <a:pPr lvl="1"/>
            <a:r>
              <a:rPr lang="en-US" dirty="0"/>
              <a:t>Tablet PC</a:t>
            </a:r>
          </a:p>
          <a:p>
            <a:pPr lvl="2"/>
            <a:r>
              <a:rPr lang="en-US" dirty="0"/>
              <a:t>Slate-style tablet</a:t>
            </a:r>
          </a:p>
          <a:p>
            <a:pPr lvl="2"/>
            <a:r>
              <a:rPr lang="en-US" dirty="0"/>
              <a:t>Convertible tablet</a:t>
            </a:r>
          </a:p>
          <a:p>
            <a:pPr lvl="2"/>
            <a:r>
              <a:rPr lang="en-US" dirty="0"/>
              <a:t>Hybrid tablet</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4</a:t>
            </a:fld>
            <a:endParaRPr lang="en-GB" dirty="0"/>
          </a:p>
        </p:txBody>
      </p:sp>
    </p:spTree>
    <p:extLst>
      <p:ext uri="{BB962C8B-B14F-4D97-AF65-F5344CB8AC3E}">
        <p14:creationId xmlns:p14="http://schemas.microsoft.com/office/powerpoint/2010/main" val="41545419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Input Devices</a:t>
            </a:r>
          </a:p>
        </p:txBody>
      </p:sp>
      <p:sp>
        <p:nvSpPr>
          <p:cNvPr id="3" name="Content Placeholder 2"/>
          <p:cNvSpPr>
            <a:spLocks noGrp="1"/>
          </p:cNvSpPr>
          <p:nvPr>
            <p:ph idx="1"/>
          </p:nvPr>
        </p:nvSpPr>
        <p:spPr/>
        <p:txBody>
          <a:bodyPr/>
          <a:lstStyle/>
          <a:p>
            <a:pPr lvl="0"/>
            <a:r>
              <a:rPr lang="en-US" dirty="0"/>
              <a:t>Keyboards</a:t>
            </a:r>
          </a:p>
          <a:p>
            <a:pPr lvl="0"/>
            <a:r>
              <a:rPr lang="en-US" dirty="0"/>
              <a:t>Mouse and touchpads</a:t>
            </a:r>
          </a:p>
          <a:p>
            <a:pPr lvl="0"/>
            <a:r>
              <a:rPr lang="en-US" dirty="0"/>
              <a:t>Touchscreens</a:t>
            </a:r>
          </a:p>
          <a:p>
            <a:pPr lvl="0"/>
            <a:r>
              <a:rPr lang="en-US" dirty="0"/>
              <a:t>Cameras</a:t>
            </a:r>
          </a:p>
          <a:p>
            <a:pPr lvl="0"/>
            <a:r>
              <a:rPr lang="en-US" dirty="0"/>
              <a:t>Webcams</a:t>
            </a:r>
          </a:p>
          <a:p>
            <a:pPr lvl="0"/>
            <a:r>
              <a:rPr lang="en-US" dirty="0"/>
              <a:t>Microphones</a:t>
            </a:r>
          </a:p>
          <a:p>
            <a:pPr lvl="0"/>
            <a:r>
              <a:rPr lang="en-US" dirty="0"/>
              <a:t>Scanners</a:t>
            </a:r>
          </a:p>
          <a:p>
            <a:pPr lvl="0"/>
            <a:r>
              <a:rPr lang="en-US" dirty="0"/>
              <a:t>Signature pads</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5</a:t>
            </a:fld>
            <a:endParaRPr lang="en-GB" dirty="0"/>
          </a:p>
        </p:txBody>
      </p:sp>
    </p:spTree>
    <p:extLst>
      <p:ext uri="{BB962C8B-B14F-4D97-AF65-F5344CB8AC3E}">
        <p14:creationId xmlns:p14="http://schemas.microsoft.com/office/powerpoint/2010/main" val="18522104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Output Devices</a:t>
            </a:r>
          </a:p>
        </p:txBody>
      </p:sp>
      <p:sp>
        <p:nvSpPr>
          <p:cNvPr id="3" name="Content Placeholder 2"/>
          <p:cNvSpPr>
            <a:spLocks noGrp="1"/>
          </p:cNvSpPr>
          <p:nvPr>
            <p:ph idx="1"/>
          </p:nvPr>
        </p:nvSpPr>
        <p:spPr/>
        <p:txBody>
          <a:bodyPr/>
          <a:lstStyle/>
          <a:p>
            <a:pPr lvl="0"/>
            <a:r>
              <a:rPr lang="en-US" dirty="0"/>
              <a:t>Monitors</a:t>
            </a:r>
          </a:p>
          <a:p>
            <a:pPr lvl="0"/>
            <a:r>
              <a:rPr lang="en-US" dirty="0"/>
              <a:t>Printers</a:t>
            </a:r>
          </a:p>
          <a:p>
            <a:pPr lvl="0"/>
            <a:r>
              <a:rPr lang="en-US" dirty="0"/>
              <a:t>Speakers</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6</a:t>
            </a:fld>
            <a:endParaRPr lang="en-GB" dirty="0"/>
          </a:p>
        </p:txBody>
      </p:sp>
    </p:spTree>
    <p:extLst>
      <p:ext uri="{BB962C8B-B14F-4D97-AF65-F5344CB8AC3E}">
        <p14:creationId xmlns:p14="http://schemas.microsoft.com/office/powerpoint/2010/main" val="89664701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Internal Components</a:t>
            </a:r>
          </a:p>
        </p:txBody>
      </p:sp>
      <p:sp>
        <p:nvSpPr>
          <p:cNvPr id="3" name="Content Placeholder 2"/>
          <p:cNvSpPr>
            <a:spLocks noGrp="1"/>
          </p:cNvSpPr>
          <p:nvPr>
            <p:ph idx="1"/>
          </p:nvPr>
        </p:nvSpPr>
        <p:spPr/>
        <p:txBody>
          <a:bodyPr/>
          <a:lstStyle/>
          <a:p>
            <a:pPr lvl="0"/>
            <a:r>
              <a:rPr lang="en-US" dirty="0"/>
              <a:t>The central processing unit is the “brains” of the computer</a:t>
            </a:r>
          </a:p>
          <a:p>
            <a:pPr lvl="0"/>
            <a:r>
              <a:rPr lang="en-US" dirty="0"/>
              <a:t>Random access memory (RAM) is the working memory of the computer</a:t>
            </a:r>
          </a:p>
          <a:p>
            <a:pPr lvl="0"/>
            <a:r>
              <a:rPr lang="en-US" dirty="0"/>
              <a:t>Hard disk drive (HDD) reads and writes on the hard disk</a:t>
            </a:r>
          </a:p>
          <a:p>
            <a:pPr lvl="1"/>
            <a:r>
              <a:rPr lang="en-US" dirty="0"/>
              <a:t>Solid-state drive (SSD) is more expensive than an HDD; it is not affected by magnetism</a:t>
            </a:r>
          </a:p>
          <a:p>
            <a:r>
              <a:rPr lang="en-US" dirty="0"/>
              <a:t>Most desktops and laptops have a number of USB ports</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7</a:t>
            </a:fld>
            <a:endParaRPr lang="en-GB" dirty="0"/>
          </a:p>
        </p:txBody>
      </p:sp>
    </p:spTree>
    <p:extLst>
      <p:ext uri="{BB962C8B-B14F-4D97-AF65-F5344CB8AC3E}">
        <p14:creationId xmlns:p14="http://schemas.microsoft.com/office/powerpoint/2010/main" val="160622366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Secondary Storage Devices</a:t>
            </a:r>
          </a:p>
        </p:txBody>
      </p:sp>
      <p:sp>
        <p:nvSpPr>
          <p:cNvPr id="3" name="Content Placeholder 2"/>
          <p:cNvSpPr>
            <a:spLocks noGrp="1"/>
          </p:cNvSpPr>
          <p:nvPr>
            <p:ph idx="1"/>
          </p:nvPr>
        </p:nvSpPr>
        <p:spPr/>
        <p:txBody>
          <a:bodyPr/>
          <a:lstStyle/>
          <a:p>
            <a:pPr lvl="0"/>
            <a:r>
              <a:rPr lang="en-US" dirty="0"/>
              <a:t>Permanently store data until they are replaced or deleted by the user</a:t>
            </a:r>
          </a:p>
          <a:p>
            <a:pPr lvl="0"/>
            <a:r>
              <a:rPr lang="en-US" dirty="0"/>
              <a:t>Types:</a:t>
            </a:r>
          </a:p>
          <a:p>
            <a:pPr lvl="1"/>
            <a:r>
              <a:rPr lang="en-US" dirty="0"/>
              <a:t>Magnetic (internal hard drive, portable hard drive)</a:t>
            </a:r>
          </a:p>
          <a:p>
            <a:pPr lvl="1"/>
            <a:r>
              <a:rPr lang="en-US" dirty="0"/>
              <a:t>Optical (i.e., blue ray disc, compact disc, DVD)</a:t>
            </a:r>
          </a:p>
          <a:p>
            <a:pPr lvl="1"/>
            <a:r>
              <a:rPr lang="en-US" dirty="0"/>
              <a:t>Flash (jump drive/USB drive, memory stick)</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8</a:t>
            </a:fld>
            <a:endParaRPr lang="en-GB" dirty="0"/>
          </a:p>
        </p:txBody>
      </p:sp>
    </p:spTree>
    <p:extLst>
      <p:ext uri="{BB962C8B-B14F-4D97-AF65-F5344CB8AC3E}">
        <p14:creationId xmlns:p14="http://schemas.microsoft.com/office/powerpoint/2010/main" val="102851001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Cloud Storage </a:t>
            </a:r>
          </a:p>
        </p:txBody>
      </p:sp>
      <p:sp>
        <p:nvSpPr>
          <p:cNvPr id="3" name="Content Placeholder 2"/>
          <p:cNvSpPr>
            <a:spLocks noGrp="1"/>
          </p:cNvSpPr>
          <p:nvPr>
            <p:ph idx="1"/>
          </p:nvPr>
        </p:nvSpPr>
        <p:spPr/>
        <p:txBody>
          <a:bodyPr/>
          <a:lstStyle/>
          <a:p>
            <a:pPr lvl="0"/>
            <a:r>
              <a:rPr lang="en-US" dirty="0"/>
              <a:t>Also called </a:t>
            </a:r>
            <a:r>
              <a:rPr lang="en-US" i="1" dirty="0"/>
              <a:t>file sharing</a:t>
            </a:r>
            <a:r>
              <a:rPr lang="en-US" dirty="0"/>
              <a:t> or </a:t>
            </a:r>
            <a:r>
              <a:rPr lang="en-US" i="1" dirty="0"/>
              <a:t>online storage</a:t>
            </a:r>
            <a:endParaRPr lang="en-US" dirty="0"/>
          </a:p>
          <a:p>
            <a:pPr lvl="0"/>
            <a:r>
              <a:rPr lang="en-US" dirty="0"/>
              <a:t>Allows computer files to be stored using the internet and a third-party service</a:t>
            </a:r>
          </a:p>
          <a:p>
            <a:pPr lvl="0"/>
            <a:r>
              <a:rPr lang="en-US" dirty="0"/>
              <a:t>Many companies allow free minimal storage</a:t>
            </a:r>
          </a:p>
          <a:p>
            <a:pPr lvl="0"/>
            <a:r>
              <a:rPr lang="en-US" dirty="0"/>
              <a:t>Use internet to send computer files to service company’s data servers</a:t>
            </a:r>
          </a:p>
          <a:p>
            <a:pPr lvl="0"/>
            <a:r>
              <a:rPr lang="en-US" dirty="0"/>
              <a:t>Gaining in popularity</a:t>
            </a:r>
          </a:p>
        </p:txBody>
      </p:sp>
      <p:sp>
        <p:nvSpPr>
          <p:cNvPr id="6" name="Slide Number Placeholder 5"/>
          <p:cNvSpPr>
            <a:spLocks noGrp="1"/>
          </p:cNvSpPr>
          <p:nvPr>
            <p:ph type="sldNum" sz="quarter" idx="4"/>
          </p:nvPr>
        </p:nvSpPr>
        <p:spPr/>
        <p:txBody>
          <a:bodyPr/>
          <a:lstStyle/>
          <a:p>
            <a:pPr>
              <a:defRPr/>
            </a:pPr>
            <a:fld id="{71EFB42C-6A15-4A9A-871B-37380EDB6A26}" type="slidenum">
              <a:rPr lang="en-GB" smtClean="0"/>
              <a:pPr>
                <a:defRPr/>
              </a:pPr>
              <a:t>9</a:t>
            </a:fld>
            <a:endParaRPr lang="en-GB" dirty="0"/>
          </a:p>
        </p:txBody>
      </p:sp>
    </p:spTree>
    <p:extLst>
      <p:ext uri="{BB962C8B-B14F-4D97-AF65-F5344CB8AC3E}">
        <p14:creationId xmlns:p14="http://schemas.microsoft.com/office/powerpoint/2010/main" val="220480185"/>
      </p:ext>
    </p:extLst>
  </p:cSld>
  <p:clrMapOvr>
    <a:masterClrMapping/>
  </p:clrMapOvr>
  <p:timing>
    <p:tnLst>
      <p:par>
        <p:cTn id="1" dur="indefinite" restart="never" nodeType="tmRoot"/>
      </p:par>
    </p:tnLst>
  </p:timing>
</p:sld>
</file>

<file path=ppt/theme/theme1.xml><?xml version="1.0" encoding="utf-8"?>
<a:theme xmlns:a="http://schemas.openxmlformats.org/drawingml/2006/main" name="2_Blue Diagonal">
  <a:themeElements>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fontScheme name="2_Blue Diagonal">
      <a:majorFont>
        <a:latin typeface="ArialMT"/>
        <a:ea typeface="ＭＳ Ｐゴシック"/>
        <a:cs typeface=""/>
      </a:majorFont>
      <a:minorFont>
        <a:latin typeface="ArialMT"/>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2_Blue Diagonal 1">
        <a:dk1>
          <a:srgbClr val="000000"/>
        </a:dk1>
        <a:lt1>
          <a:srgbClr val="FFFFFF"/>
        </a:lt1>
        <a:dk2>
          <a:srgbClr val="0066FF"/>
        </a:dk2>
        <a:lt2>
          <a:srgbClr val="FFFF00"/>
        </a:lt2>
        <a:accent1>
          <a:srgbClr val="00CCCC"/>
        </a:accent1>
        <a:accent2>
          <a:srgbClr val="FF33CC"/>
        </a:accent2>
        <a:accent3>
          <a:srgbClr val="AAB8FF"/>
        </a:accent3>
        <a:accent4>
          <a:srgbClr val="DADADA"/>
        </a:accent4>
        <a:accent5>
          <a:srgbClr val="AAE2E2"/>
        </a:accent5>
        <a:accent6>
          <a:srgbClr val="E72DB9"/>
        </a:accent6>
        <a:hlink>
          <a:srgbClr val="FF4568"/>
        </a:hlink>
        <a:folHlink>
          <a:srgbClr val="CCECFF"/>
        </a:folHlink>
      </a:clrScheme>
      <a:clrMap bg1="dk2" tx1="lt1" bg2="dk1" tx2="lt2" accent1="accent1" accent2="accent2" accent3="accent3" accent4="accent4" accent5="accent5" accent6="accent6" hlink="hlink" folHlink="folHlink"/>
    </a:extraClrScheme>
    <a:extraClrScheme>
      <a:clrScheme name="2_Blue Diagonal 2">
        <a:dk1>
          <a:srgbClr val="000000"/>
        </a:dk1>
        <a:lt1>
          <a:srgbClr val="9999FF"/>
        </a:lt1>
        <a:dk2>
          <a:srgbClr val="6600FF"/>
        </a:dk2>
        <a:lt2>
          <a:srgbClr val="FFFFFF"/>
        </a:lt2>
        <a:accent1>
          <a:srgbClr val="CCCCFF"/>
        </a:accent1>
        <a:accent2>
          <a:srgbClr val="FF99FF"/>
        </a:accent2>
        <a:accent3>
          <a:srgbClr val="CACAFF"/>
        </a:accent3>
        <a:accent4>
          <a:srgbClr val="000000"/>
        </a:accent4>
        <a:accent5>
          <a:srgbClr val="E2E2FF"/>
        </a:accent5>
        <a:accent6>
          <a:srgbClr val="E78AE7"/>
        </a:accent6>
        <a:hlink>
          <a:srgbClr val="00CC66"/>
        </a:hlink>
        <a:folHlink>
          <a:srgbClr val="CCECFF"/>
        </a:folHlink>
      </a:clrScheme>
      <a:clrMap bg1="lt1" tx1="dk1" bg2="lt2" tx2="dk2" accent1="accent1" accent2="accent2" accent3="accent3" accent4="accent4" accent5="accent5" accent6="accent6" hlink="hlink" folHlink="folHlink"/>
    </a:extraClrScheme>
    <a:extraClrScheme>
      <a:clrScheme name="2_Blue Diagonal 3">
        <a:dk1>
          <a:srgbClr val="000000"/>
        </a:dk1>
        <a:lt1>
          <a:srgbClr val="FFFFFF"/>
        </a:lt1>
        <a:dk2>
          <a:srgbClr val="000000"/>
        </a:dk2>
        <a:lt2>
          <a:srgbClr val="CBCBCB"/>
        </a:lt2>
        <a:accent1>
          <a:srgbClr val="DDDDDD"/>
        </a:accent1>
        <a:accent2>
          <a:srgbClr val="B2B2B2"/>
        </a:accent2>
        <a:accent3>
          <a:srgbClr val="FFFFFF"/>
        </a:accent3>
        <a:accent4>
          <a:srgbClr val="000000"/>
        </a:accent4>
        <a:accent5>
          <a:srgbClr val="EBEBEB"/>
        </a:accent5>
        <a:accent6>
          <a:srgbClr val="A1A1A1"/>
        </a:accent6>
        <a:hlink>
          <a:srgbClr val="4D4D4D"/>
        </a:hlink>
        <a:folHlink>
          <a:srgbClr val="777777"/>
        </a:folHlink>
      </a:clrScheme>
      <a:clrMap bg1="lt1" tx1="dk1" bg2="lt2" tx2="dk2" accent1="accent1" accent2="accent2" accent3="accent3" accent4="accent4" accent5="accent5" accent6="accent6" hlink="hlink" folHlink="folHlink"/>
    </a:extraClrScheme>
    <a:extraClrScheme>
      <a:clrScheme name="2_Blue Diagonal 4">
        <a:dk1>
          <a:srgbClr val="000000"/>
        </a:dk1>
        <a:lt1>
          <a:srgbClr val="FFFFFF"/>
        </a:lt1>
        <a:dk2>
          <a:srgbClr val="990066"/>
        </a:dk2>
        <a:lt2>
          <a:srgbClr val="FFFF00"/>
        </a:lt2>
        <a:accent1>
          <a:srgbClr val="996633"/>
        </a:accent1>
        <a:accent2>
          <a:srgbClr val="CC6600"/>
        </a:accent2>
        <a:accent3>
          <a:srgbClr val="CAAAB8"/>
        </a:accent3>
        <a:accent4>
          <a:srgbClr val="DADADA"/>
        </a:accent4>
        <a:accent5>
          <a:srgbClr val="CAB8AD"/>
        </a:accent5>
        <a:accent6>
          <a:srgbClr val="B95C00"/>
        </a:accent6>
        <a:hlink>
          <a:srgbClr val="999933"/>
        </a:hlink>
        <a:folHlink>
          <a:srgbClr val="CCCCFF"/>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EMS Templateppt</Template>
  <TotalTime>6055</TotalTime>
  <Words>2015</Words>
  <Application>Microsoft Office PowerPoint</Application>
  <PresentationFormat>On-screen Show (4:3)</PresentationFormat>
  <Paragraphs>267</Paragraphs>
  <Slides>25</Slides>
  <Notes>25</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2_Blue Diagonal</vt:lpstr>
      <vt:lpstr>PowerPoint Presentation</vt:lpstr>
      <vt:lpstr>Learning Objectives Lesson 6.1: Technology (Slide 1 of 2)</vt:lpstr>
      <vt:lpstr>PowerPoint Presentation</vt:lpstr>
      <vt:lpstr>Personal Computer</vt:lpstr>
      <vt:lpstr>Input Devices</vt:lpstr>
      <vt:lpstr>Output Devices</vt:lpstr>
      <vt:lpstr>Internal Components</vt:lpstr>
      <vt:lpstr>Secondary Storage Devices</vt:lpstr>
      <vt:lpstr>Cloud Storage </vt:lpstr>
      <vt:lpstr>Network and Internet Access Devices</vt:lpstr>
      <vt:lpstr>Maintaining Computer Hardware</vt:lpstr>
      <vt:lpstr>Infection Control Procedures for Computer Hardware</vt:lpstr>
      <vt:lpstr>Computer Workstation Ergonomics</vt:lpstr>
      <vt:lpstr>Purchasing Computer Hardware</vt:lpstr>
      <vt:lpstr>Software Used in the Medical Office</vt:lpstr>
      <vt:lpstr>Practice Management Software</vt:lpstr>
      <vt:lpstr>Electronic Health Record and Electronic Medical Records</vt:lpstr>
      <vt:lpstr>Hybrid Health Record </vt:lpstr>
      <vt:lpstr>Computer Network  Privacy and Security</vt:lpstr>
      <vt:lpstr>Security Rule (Slide 1 of 2)</vt:lpstr>
      <vt:lpstr>Security Rule (Slide 2 of 2)</vt:lpstr>
      <vt:lpstr>Continual Technologic  Advances in Healthcare (Slide 1 of 2)</vt:lpstr>
      <vt:lpstr>Continual Technologic  Advances in Healthcare (Slide 2 of 2)</vt:lpstr>
      <vt:lpstr>Patient Coaching</vt:lpstr>
      <vt:lpstr>Questions?</vt:lpstr>
    </vt:vector>
  </TitlesOfParts>
  <Company>REED Elsevier</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Chapter 7 Body Systems</dc:title>
  <dc:creator>Linda Honeycutt</dc:creator>
  <cp:lastModifiedBy>Jori</cp:lastModifiedBy>
  <cp:revision>654</cp:revision>
  <dcterms:created xsi:type="dcterms:W3CDTF">2005-01-16T17:28:53Z</dcterms:created>
  <dcterms:modified xsi:type="dcterms:W3CDTF">2019-07-19T18:21:04Z</dcterms:modified>
</cp:coreProperties>
</file>