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758" r:id="rId1"/>
  </p:sldMasterIdLst>
  <p:notesMasterIdLst>
    <p:notesMasterId r:id="rId74"/>
  </p:notesMasterIdLst>
  <p:sldIdLst>
    <p:sldId id="316" r:id="rId2"/>
    <p:sldId id="674" r:id="rId3"/>
    <p:sldId id="682" r:id="rId4"/>
    <p:sldId id="683" r:id="rId5"/>
    <p:sldId id="507" r:id="rId6"/>
    <p:sldId id="620" r:id="rId7"/>
    <p:sldId id="510" r:id="rId8"/>
    <p:sldId id="624" r:id="rId9"/>
    <p:sldId id="625" r:id="rId10"/>
    <p:sldId id="627" r:id="rId11"/>
    <p:sldId id="628" r:id="rId12"/>
    <p:sldId id="529" r:id="rId13"/>
    <p:sldId id="631" r:id="rId14"/>
    <p:sldId id="632" r:id="rId15"/>
    <p:sldId id="634" r:id="rId16"/>
    <p:sldId id="635" r:id="rId17"/>
    <p:sldId id="636" r:id="rId18"/>
    <p:sldId id="637" r:id="rId19"/>
    <p:sldId id="680" r:id="rId20"/>
    <p:sldId id="681" r:id="rId21"/>
    <p:sldId id="539" r:id="rId22"/>
    <p:sldId id="641" r:id="rId23"/>
    <p:sldId id="642" r:id="rId24"/>
    <p:sldId id="643" r:id="rId25"/>
    <p:sldId id="644" r:id="rId26"/>
    <p:sldId id="645" r:id="rId27"/>
    <p:sldId id="646" r:id="rId28"/>
    <p:sldId id="647" r:id="rId29"/>
    <p:sldId id="648" r:id="rId30"/>
    <p:sldId id="649" r:id="rId31"/>
    <p:sldId id="650" r:id="rId32"/>
    <p:sldId id="651" r:id="rId33"/>
    <p:sldId id="685" r:id="rId34"/>
    <p:sldId id="652" r:id="rId35"/>
    <p:sldId id="566" r:id="rId36"/>
    <p:sldId id="653" r:id="rId37"/>
    <p:sldId id="567" r:id="rId38"/>
    <p:sldId id="570" r:id="rId39"/>
    <p:sldId id="572" r:id="rId40"/>
    <p:sldId id="654" r:id="rId41"/>
    <p:sldId id="573" r:id="rId42"/>
    <p:sldId id="574" r:id="rId43"/>
    <p:sldId id="655" r:id="rId44"/>
    <p:sldId id="684" r:id="rId45"/>
    <p:sldId id="579" r:id="rId46"/>
    <p:sldId id="580" r:id="rId47"/>
    <p:sldId id="582" r:id="rId48"/>
    <p:sldId id="657" r:id="rId49"/>
    <p:sldId id="658" r:id="rId50"/>
    <p:sldId id="659" r:id="rId51"/>
    <p:sldId id="584" r:id="rId52"/>
    <p:sldId id="586" r:id="rId53"/>
    <p:sldId id="661" r:id="rId54"/>
    <p:sldId id="662" r:id="rId55"/>
    <p:sldId id="663" r:id="rId56"/>
    <p:sldId id="588" r:id="rId57"/>
    <p:sldId id="664" r:id="rId58"/>
    <p:sldId id="665" r:id="rId59"/>
    <p:sldId id="666" r:id="rId60"/>
    <p:sldId id="598" r:id="rId61"/>
    <p:sldId id="599" r:id="rId62"/>
    <p:sldId id="600" r:id="rId63"/>
    <p:sldId id="607" r:id="rId64"/>
    <p:sldId id="667" r:id="rId65"/>
    <p:sldId id="668" r:id="rId66"/>
    <p:sldId id="669" r:id="rId67"/>
    <p:sldId id="670" r:id="rId68"/>
    <p:sldId id="671" r:id="rId69"/>
    <p:sldId id="672" r:id="rId70"/>
    <p:sldId id="673" r:id="rId71"/>
    <p:sldId id="618" r:id="rId72"/>
    <p:sldId id="453" r:id="rId73"/>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 id="1" name="Ellen Kunkelmann" initials="" lastIdx="1" clrIdx="1"/>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91" autoAdjust="0"/>
    <p:restoredTop sz="89671" autoAdjust="0"/>
  </p:normalViewPr>
  <p:slideViewPr>
    <p:cSldViewPr snapToGrid="0">
      <p:cViewPr varScale="1">
        <p:scale>
          <a:sx n="75" d="100"/>
          <a:sy n="75" d="100"/>
        </p:scale>
        <p:origin x="-1644" y="-90"/>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9360"/>
    </p:cViewPr>
  </p:sorterViewPr>
  <p:notesViewPr>
    <p:cSldViewPr snapToGrid="0">
      <p:cViewPr varScale="1">
        <p:scale>
          <a:sx n="64" d="100"/>
          <a:sy n="64" d="100"/>
        </p:scale>
        <p:origin x="-3330"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16" Type="http://schemas.openxmlformats.org/officeDocument/2006/relationships/slide" Target="slides/slide1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notesMaster" Target="notesMasters/notesMaster1.xml"/><Relationship Id="rId79"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indent="0">
              <a:buNone/>
            </a:pP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10075314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For coding purposes, in the table of neoplasms,</a:t>
            </a:r>
            <a:r>
              <a:rPr lang="en-US" sz="1200" kern="1200" baseline="0" dirty="0">
                <a:solidFill>
                  <a:schemeClr val="tx1"/>
                </a:solidFill>
                <a:effectLst/>
                <a:latin typeface="Arial" charset="0"/>
                <a:ea typeface="ＭＳ Ｐゴシック" charset="0"/>
                <a:cs typeface="ＭＳ Ｐゴシック" charset="0"/>
              </a:rPr>
              <a:t> neoplasms are further classified into six categories: Malignant Primary, Malignant Secondary, Ca (cancer) in situ, Benign, Uncertain Behavior, and Unspecified Behavior.</a:t>
            </a:r>
          </a:p>
          <a:p>
            <a:r>
              <a:rPr lang="en-US" sz="1200" kern="1200" baseline="0" dirty="0">
                <a:solidFill>
                  <a:schemeClr val="tx1"/>
                </a:solidFill>
                <a:effectLst/>
                <a:latin typeface="Arial" charset="0"/>
                <a:ea typeface="ＭＳ Ｐゴシック" charset="0"/>
                <a:cs typeface="ＭＳ Ｐゴシック" charset="0"/>
              </a:rPr>
              <a:t>What are the six coding classifications in the Table of Drugs and Chemicals? </a:t>
            </a:r>
            <a:r>
              <a:rPr lang="en-US" sz="1200" i="1" kern="1200" baseline="0" dirty="0">
                <a:solidFill>
                  <a:schemeClr val="tx1"/>
                </a:solidFill>
                <a:effectLst/>
                <a:latin typeface="Arial" charset="0"/>
                <a:ea typeface="ＭＳ Ｐゴシック" charset="0"/>
                <a:cs typeface="ＭＳ Ｐゴシック" charset="0"/>
              </a:rPr>
              <a:t>(Poisoning, Accidental [Unintentional]; Poisoning, Intentional Self-Harm; Poisoning, Assault; Poisoning, Undetermined; Adverse Effect; and Underdosing)</a:t>
            </a:r>
            <a:endParaRPr lang="en-US" sz="1200" i="1"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2474149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a:t>
            </a:r>
            <a:r>
              <a:rPr lang="en-US" sz="1200" kern="1200" baseline="0" dirty="0">
                <a:solidFill>
                  <a:schemeClr val="tx1"/>
                </a:solidFill>
                <a:effectLst/>
                <a:latin typeface="Arial" charset="0"/>
                <a:ea typeface="ＭＳ Ｐゴシック" charset="0"/>
                <a:cs typeface="ＭＳ Ｐゴシック" charset="0"/>
              </a:rPr>
              <a:t> to Table 13.1 for a list of the chapters in the Tabular List.</a:t>
            </a:r>
          </a:p>
          <a:p>
            <a:r>
              <a:rPr lang="en-US" sz="1200" kern="1200" baseline="0" dirty="0">
                <a:solidFill>
                  <a:schemeClr val="tx1"/>
                </a:solidFill>
                <a:effectLst/>
                <a:latin typeface="Arial" charset="0"/>
                <a:ea typeface="ＭＳ Ｐゴシック" charset="0"/>
                <a:cs typeface="ＭＳ Ｐゴシック" charset="0"/>
              </a:rPr>
              <a:t>It is important to note that some codes do not need to be extended beyond the 3-character code. For example, I10, which represents “Essential (primary) hypertension.”</a:t>
            </a:r>
          </a:p>
          <a:p>
            <a:r>
              <a:rPr lang="en-US" sz="1200" kern="1200" baseline="0" dirty="0">
                <a:solidFill>
                  <a:schemeClr val="tx1"/>
                </a:solidFill>
                <a:effectLst/>
                <a:latin typeface="Arial" charset="0"/>
                <a:ea typeface="ＭＳ Ｐゴシック" charset="0"/>
                <a:cs typeface="ＭＳ Ｐゴシック" charset="0"/>
              </a:rPr>
              <a:t>If a code has more than 3 characters, add a decimal point after the third character.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143072473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These are found in the Tabular List, but not in the Alphabetic</a:t>
            </a:r>
            <a:r>
              <a:rPr lang="en-US" sz="1200" kern="1200" baseline="0" dirty="0">
                <a:solidFill>
                  <a:schemeClr val="tx1"/>
                </a:solidFill>
                <a:effectLst/>
                <a:latin typeface="Arial" charset="0"/>
                <a:ea typeface="ＭＳ Ｐゴシック" charset="0"/>
                <a:cs typeface="ＭＳ Ｐゴシック" charset="0"/>
              </a:rPr>
              <a:t> Index.</a:t>
            </a:r>
          </a:p>
          <a:p>
            <a:r>
              <a:rPr lang="en-US" sz="1200" kern="1200" baseline="0" dirty="0">
                <a:solidFill>
                  <a:schemeClr val="tx1"/>
                </a:solidFill>
                <a:effectLst/>
                <a:latin typeface="Arial" charset="0"/>
                <a:ea typeface="ＭＳ Ｐゴシック" charset="0"/>
                <a:cs typeface="ＭＳ Ｐゴシック" charset="0"/>
              </a:rPr>
              <a:t>Understanding the meaning and using them as guides are a crucial part to accurate coding.</a:t>
            </a:r>
          </a:p>
          <a:p>
            <a:r>
              <a:rPr lang="en-US" sz="1200" kern="1200" baseline="0" dirty="0">
                <a:solidFill>
                  <a:schemeClr val="tx1"/>
                </a:solidFill>
                <a:effectLst/>
                <a:latin typeface="Arial" charset="0"/>
                <a:ea typeface="ＭＳ Ｐゴシック" charset="0"/>
              </a:rPr>
              <a:t>Refer to Table 13.2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20654385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Note</a:t>
            </a:r>
            <a:r>
              <a:rPr lang="en-US" sz="1200" kern="1200" baseline="0" dirty="0">
                <a:solidFill>
                  <a:schemeClr val="tx1"/>
                </a:solidFill>
                <a:effectLst/>
                <a:latin typeface="Arial" charset="0"/>
                <a:ea typeface="ＭＳ Ｐゴシック" charset="0"/>
                <a:cs typeface="ＭＳ Ｐゴシック" charset="0"/>
              </a:rPr>
              <a:t> that a dummy placeholder would not be needed for codes with fewer than 7 characters.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9556231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18317465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ICD-10-CM uses two types of exclusion</a:t>
            </a:r>
            <a:r>
              <a:rPr lang="en-US" baseline="0" dirty="0"/>
              <a:t> notes. Either or both of these statements may be present under a category, subcategory, or code.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14457675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Manifestation codes specify</a:t>
            </a:r>
            <a:r>
              <a:rPr lang="en-US" baseline="0" dirty="0"/>
              <a:t> the way in which an underlying condition appears, or manifests, as a result of an underlying etiology.</a:t>
            </a:r>
          </a:p>
          <a:p>
            <a:r>
              <a:rPr lang="en-US" baseline="0" dirty="0"/>
              <a:t>The main terms of most manifestation codes include what words? </a:t>
            </a:r>
            <a:r>
              <a:rPr lang="en-US" i="1" baseline="0" dirty="0"/>
              <a:t>(“In diseases classified elsewhere”)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14595306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“See” follows a main term. It directs</a:t>
            </a:r>
            <a:r>
              <a:rPr lang="en-US" baseline="0" dirty="0"/>
              <a:t> the coder to another main term.</a:t>
            </a:r>
          </a:p>
          <a:p>
            <a:r>
              <a:rPr lang="en-US" baseline="0" dirty="0"/>
              <a:t>“See also” follows a main term and indicates that another main term may be checked that may provide additional useful Index entries.</a:t>
            </a:r>
          </a:p>
          <a:p>
            <a:r>
              <a:rPr lang="en-US" baseline="0" dirty="0"/>
              <a:t>”See” category note directs the coder to a specific category.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117031529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“And” should be interpreted</a:t>
            </a:r>
            <a:r>
              <a:rPr lang="en-US" baseline="0" dirty="0"/>
              <a:t> as “and/or.”</a:t>
            </a:r>
          </a:p>
          <a:p>
            <a:r>
              <a:rPr lang="en-US" baseline="0" dirty="0"/>
              <a:t>“With” should be interpreted as meaning “associated with” or “due to” when it appears in the Alphabetic Index, or in an instructional note or code title in the Tabular List.</a:t>
            </a:r>
          </a:p>
          <a:p>
            <a:r>
              <a:rPr lang="en-US" baseline="0" dirty="0"/>
              <a:t>In both the Tabular List and the Alphabetic Index, the term “due to” signifies a relationship between two conditions.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14253397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Every</a:t>
            </a:r>
            <a:r>
              <a:rPr lang="en-US" baseline="0" dirty="0"/>
              <a:t> coding guideline for the entire ICD-10-CM code set is included in this section.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137797811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37097360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coding guidelines begin</a:t>
            </a:r>
            <a:r>
              <a:rPr lang="en-US" baseline="0" dirty="0"/>
              <a:t> with a table of contents for each of the four sections, including the related chapters of disease and injury.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2688901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encounter</a:t>
            </a:r>
            <a:r>
              <a:rPr lang="en-US" sz="1200" kern="1200" baseline="0" dirty="0">
                <a:solidFill>
                  <a:schemeClr val="tx1"/>
                </a:solidFill>
                <a:effectLst/>
                <a:latin typeface="Arial" charset="0"/>
                <a:ea typeface="ＭＳ Ｐゴシック" charset="0"/>
                <a:cs typeface="ＭＳ Ｐゴシック" charset="0"/>
              </a:rPr>
              <a:t> form is also called a </a:t>
            </a:r>
            <a:r>
              <a:rPr lang="en-US" sz="1200" i="1" kern="1200" baseline="0" dirty="0">
                <a:solidFill>
                  <a:schemeClr val="tx1"/>
                </a:solidFill>
                <a:effectLst/>
                <a:latin typeface="Arial" charset="0"/>
                <a:ea typeface="ＭＳ Ｐゴシック" charset="0"/>
                <a:cs typeface="ＭＳ Ｐゴシック" charset="0"/>
              </a:rPr>
              <a:t>superbill</a:t>
            </a:r>
            <a:r>
              <a:rPr lang="en-US" sz="1200" i="0" kern="1200" baseline="0" dirty="0">
                <a:solidFill>
                  <a:schemeClr val="tx1"/>
                </a:solidFill>
                <a:effectLst/>
                <a:latin typeface="Arial" charset="0"/>
                <a:ea typeface="ＭＳ Ｐゴシック" charset="0"/>
                <a:cs typeface="ＭＳ Ｐゴシック" charset="0"/>
              </a:rPr>
              <a: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34630031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Medical practices should ensure that their current encounter form uses ICD-10-CM</a:t>
            </a:r>
            <a:r>
              <a:rPr lang="en-US" sz="1200" kern="1200" baseline="0" dirty="0">
                <a:solidFill>
                  <a:schemeClr val="tx1"/>
                </a:solidFill>
                <a:effectLst/>
                <a:latin typeface="Arial" charset="0"/>
                <a:ea typeface="ＭＳ Ｐゴシック" charset="0"/>
                <a:cs typeface="ＭＳ Ｐゴシック" charset="0"/>
              </a:rPr>
              <a:t> codes, not ICD-9-CM codes. If outdated codes are used, it can delay or reduce the amount paid by the insurance company.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125621904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After</a:t>
            </a:r>
            <a:r>
              <a:rPr lang="en-US" sz="1200" kern="1200" baseline="0" dirty="0">
                <a:solidFill>
                  <a:schemeClr val="tx1"/>
                </a:solidFill>
                <a:effectLst/>
                <a:latin typeface="Arial" charset="0"/>
                <a:ea typeface="ＭＳ Ｐゴシック" charset="0"/>
                <a:cs typeface="ＭＳ Ｐゴシック" charset="0"/>
              </a:rPr>
              <a:t> recording the patient’s history, the provider performs a physical examination. This includes both objective and subjective assessments of the patient’s physical status.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12239266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does SOAP represent?</a:t>
            </a:r>
            <a:r>
              <a:rPr lang="en-US" sz="1200" kern="1200" baseline="0" dirty="0">
                <a:solidFill>
                  <a:schemeClr val="tx1"/>
                </a:solidFill>
                <a:effectLst/>
                <a:latin typeface="Arial" charset="0"/>
                <a:ea typeface="ＭＳ Ｐゴシック" charset="0"/>
                <a:cs typeface="ＭＳ Ｐゴシック" charset="0"/>
              </a:rPr>
              <a:t> </a:t>
            </a:r>
            <a:r>
              <a:rPr lang="en-US" sz="1200" i="1" kern="1200" dirty="0">
                <a:solidFill>
                  <a:schemeClr val="tx1"/>
                </a:solidFill>
                <a:effectLst/>
                <a:latin typeface="Arial" charset="0"/>
                <a:ea typeface="ＭＳ Ｐゴシック" charset="0"/>
                <a:cs typeface="ＭＳ Ｐゴシック" charset="0"/>
              </a:rPr>
              <a:t>(Subjective,</a:t>
            </a:r>
            <a:r>
              <a:rPr lang="en-US" sz="1200" i="1" kern="1200" baseline="0" dirty="0">
                <a:solidFill>
                  <a:schemeClr val="tx1"/>
                </a:solidFill>
                <a:effectLst/>
                <a:latin typeface="Arial" charset="0"/>
                <a:ea typeface="ＭＳ Ｐゴシック" charset="0"/>
                <a:cs typeface="ＭＳ Ｐゴシック" charset="0"/>
              </a:rPr>
              <a:t> objective, assessment, and plan</a:t>
            </a:r>
            <a:r>
              <a:rPr lang="en-US" sz="1200" i="0" kern="1200" baseline="0" dirty="0">
                <a:solidFill>
                  <a:schemeClr val="tx1"/>
                </a:solidFill>
                <a:effectLst/>
                <a:latin typeface="Arial" charset="0"/>
                <a:ea typeface="ＭＳ Ｐゴシック" charset="0"/>
                <a:cs typeface="ＭＳ Ｐゴシック" charset="0"/>
              </a:rPr>
              <a:t> </a:t>
            </a:r>
            <a:r>
              <a:rPr lang="en-US" sz="1200" i="1" kern="1200" baseline="0" dirty="0">
                <a:solidFill>
                  <a:schemeClr val="tx1"/>
                </a:solidFill>
                <a:effectLst/>
                <a:latin typeface="Arial" charset="0"/>
                <a:ea typeface="ＭＳ Ｐゴシック" charset="0"/>
                <a:cs typeface="ＭＳ Ｐゴシック" charset="0"/>
              </a:rPr>
              <a:t>for treatment)</a:t>
            </a:r>
            <a:endParaRPr lang="en-US" i="1"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4228662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medical office can use a discharge summary as an overview</a:t>
            </a:r>
            <a:r>
              <a:rPr lang="en-US" sz="1200" kern="1200" baseline="0" dirty="0">
                <a:solidFill>
                  <a:schemeClr val="tx1"/>
                </a:solidFill>
                <a:effectLst/>
                <a:latin typeface="Arial" charset="0"/>
                <a:ea typeface="ＭＳ Ｐゴシック" charset="0"/>
                <a:cs typeface="ＭＳ Ｐゴシック" charset="0"/>
              </a:rPr>
              <a:t> of the patient’s condition, especially if the discharge was recent.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103877087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medical assistant</a:t>
            </a:r>
            <a:r>
              <a:rPr lang="en-US" sz="1200" kern="1200" baseline="0" dirty="0">
                <a:solidFill>
                  <a:schemeClr val="tx1"/>
                </a:solidFill>
                <a:effectLst/>
                <a:latin typeface="Arial" charset="0"/>
                <a:ea typeface="ＭＳ Ｐゴシック" charset="0"/>
                <a:cs typeface="ＭＳ Ｐゴシック" charset="0"/>
              </a:rPr>
              <a:t> uses the final diagnosis when searching for and selecting a diagnosis code.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31443733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Any findings</a:t>
            </a:r>
            <a:r>
              <a:rPr lang="en-US" sz="1200" kern="1200" baseline="0" dirty="0">
                <a:solidFill>
                  <a:schemeClr val="tx1"/>
                </a:solidFill>
                <a:effectLst/>
                <a:latin typeface="Arial" charset="0"/>
                <a:ea typeface="ＭＳ Ｐゴシック" charset="0"/>
                <a:cs typeface="ＭＳ Ｐゴシック" charset="0"/>
              </a:rPr>
              <a:t> from these reports must be documented in treatment notes so that they can be used for diagnostic coding, charge entry, or insurance billing purposes.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153804101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Accurate ICD-10-CM</a:t>
            </a:r>
            <a:r>
              <a:rPr lang="en-US" sz="1200" kern="1200" baseline="0" dirty="0">
                <a:solidFill>
                  <a:schemeClr val="tx1"/>
                </a:solidFill>
                <a:effectLst/>
                <a:latin typeface="Arial" charset="0"/>
                <a:ea typeface="ＭＳ Ｐゴシック" charset="0"/>
                <a:cs typeface="ＭＳ Ｐゴシック" charset="0"/>
              </a:rPr>
              <a:t> coding requires 10 basic steps. Refer to Procedure 13.1 and Table 13.3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4613888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20523174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39066437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It is important to note that the Alphabetic Index should be used</a:t>
            </a:r>
            <a:r>
              <a:rPr lang="en-US" sz="1200" kern="1200" baseline="0" dirty="0">
                <a:solidFill>
                  <a:schemeClr val="tx1"/>
                </a:solidFill>
                <a:effectLst/>
                <a:latin typeface="Arial" charset="0"/>
                <a:ea typeface="ＭＳ Ｐゴシック" charset="0"/>
                <a:cs typeface="ＭＳ Ｐゴシック" charset="0"/>
              </a:rPr>
              <a:t> only as a tool to locate the appropriate code. The Tabular List must always be used to confirm that the code or codes selected are accurate and specific.</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a:solidFill>
                  <a:schemeClr val="tx1"/>
                </a:solidFill>
                <a:effectLst/>
                <a:latin typeface="Arial" charset="0"/>
                <a:ea typeface="ＭＳ Ｐゴシック" charset="0"/>
                <a:cs typeface="ＭＳ Ｐゴシック" charset="0"/>
              </a:rPr>
              <a:t>Figure 13.4 in the textbook presents an excerpt from the Alphabetic Index for the main term “</a:t>
            </a:r>
            <a:r>
              <a:rPr lang="en-US" sz="1200" i="0" kern="1200" baseline="0" dirty="0">
                <a:solidFill>
                  <a:schemeClr val="tx1"/>
                </a:solidFill>
                <a:effectLst/>
                <a:latin typeface="Arial" charset="0"/>
                <a:ea typeface="ＭＳ Ｐゴシック" charset="0"/>
                <a:cs typeface="ＭＳ Ｐゴシック" charset="0"/>
              </a:rPr>
              <a:t>Cyst.” </a:t>
            </a:r>
            <a:r>
              <a:rPr lang="en-US" sz="1200" kern="1200" baseline="0" dirty="0">
                <a:solidFill>
                  <a:schemeClr val="tx1"/>
                </a:solidFill>
                <a:effectLst/>
                <a:latin typeface="Arial" charset="0"/>
                <a:ea typeface="ＭＳ Ｐゴシック" charset="0"/>
                <a:cs typeface="ＭＳ Ｐゴシック" charset="0"/>
              </a:rPr>
              <a:t>Have the students note the essential and nonessential modifiers. Note the nonessential modifier – sebaceous – in parentheses after eyelid.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26261762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The chapters</a:t>
            </a:r>
            <a:r>
              <a:rPr lang="en-US" sz="1200" kern="1200" baseline="0" dirty="0">
                <a:solidFill>
                  <a:schemeClr val="tx1"/>
                </a:solidFill>
                <a:effectLst/>
                <a:latin typeface="Arial" charset="0"/>
                <a:ea typeface="ＭＳ Ｐゴシック" charset="0"/>
                <a:cs typeface="ＭＳ Ｐゴシック" charset="0"/>
              </a:rPr>
              <a:t> in the Tabular List are arranged alphabetically according to the initial letter of the 3-character code or code assigned to each chapter.</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a:solidFill>
                  <a:schemeClr val="tx1"/>
                </a:solidFill>
                <a:effectLst/>
                <a:latin typeface="Arial" charset="0"/>
                <a:ea typeface="ＭＳ Ｐゴシック" charset="0"/>
                <a:cs typeface="ＭＳ Ｐゴシック" charset="0"/>
              </a:rPr>
              <a:t>Figure 13.5 in the textbook shows an excerpt from the Tabular List, showing </a:t>
            </a:r>
            <a:r>
              <a:rPr lang="en-US" sz="1200" i="0" kern="1200" baseline="0" dirty="0">
                <a:solidFill>
                  <a:schemeClr val="tx1"/>
                </a:solidFill>
                <a:effectLst/>
                <a:latin typeface="Arial" charset="0"/>
                <a:ea typeface="ＭＳ Ｐゴシック" charset="0"/>
                <a:cs typeface="ＭＳ Ｐゴシック" charset="0"/>
              </a:rPr>
              <a:t>“Cysts of eyelid” </a:t>
            </a:r>
            <a:r>
              <a:rPr lang="en-US" sz="1200" kern="1200" baseline="0" dirty="0">
                <a:solidFill>
                  <a:schemeClr val="tx1"/>
                </a:solidFill>
                <a:effectLst/>
                <a:latin typeface="Arial" charset="0"/>
                <a:ea typeface="ＭＳ Ｐゴシック" charset="0"/>
                <a:cs typeface="ＭＳ Ｐゴシック" charset="0"/>
              </a:rPr>
              <a:t>as a main term.</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1273352664"/>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i="0" kern="1200" dirty="0">
                <a:solidFill>
                  <a:schemeClr val="tx1"/>
                </a:solidFill>
                <a:effectLst/>
                <a:latin typeface="Arial" charset="0"/>
                <a:ea typeface="ＭＳ Ｐゴシック" charset="0"/>
                <a:cs typeface="ＭＳ Ｐゴシック" charset="0"/>
              </a:rPr>
              <a:t>What </a:t>
            </a:r>
            <a:r>
              <a:rPr lang="en-US" sz="1200" i="0" kern="1200" baseline="0" dirty="0">
                <a:solidFill>
                  <a:schemeClr val="tx1"/>
                </a:solidFill>
                <a:effectLst/>
                <a:latin typeface="Arial" charset="0"/>
                <a:ea typeface="ＭＳ Ｐゴシック" charset="0"/>
                <a:cs typeface="ＭＳ Ｐゴシック" charset="0"/>
              </a:rPr>
              <a:t>is TruCode? </a:t>
            </a:r>
            <a:r>
              <a:rPr lang="en-US" sz="1200" i="1" kern="1200" baseline="0" dirty="0">
                <a:solidFill>
                  <a:schemeClr val="tx1"/>
                </a:solidFill>
                <a:effectLst/>
                <a:latin typeface="Arial" charset="0"/>
                <a:ea typeface="ＭＳ Ｐゴシック" charset="0"/>
                <a:cs typeface="ＭＳ Ｐゴシック" charset="0"/>
              </a:rPr>
              <a:t>(An example of encoder software)</a:t>
            </a:r>
            <a:endParaRPr lang="en-US" i="1"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6920963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i="0" kern="1200" dirty="0">
                <a:solidFill>
                  <a:schemeClr val="tx1"/>
                </a:solidFill>
                <a:effectLst/>
                <a:latin typeface="Arial" charset="0"/>
                <a:ea typeface="ＭＳ Ｐゴシック" charset="0"/>
                <a:cs typeface="ＭＳ Ｐゴシック" charset="0"/>
              </a:rPr>
              <a:t>How</a:t>
            </a:r>
            <a:r>
              <a:rPr lang="en-US" sz="1200" i="0" kern="1200" baseline="0" dirty="0">
                <a:solidFill>
                  <a:schemeClr val="tx1"/>
                </a:solidFill>
                <a:effectLst/>
                <a:latin typeface="Arial" charset="0"/>
                <a:ea typeface="ＭＳ Ｐゴシック" charset="0"/>
                <a:cs typeface="ＭＳ Ｐゴシック" charset="0"/>
              </a:rPr>
              <a:t> is TruCode especially helpful to students? </a:t>
            </a:r>
            <a:r>
              <a:rPr lang="en-US" sz="1200" i="1" kern="1200" baseline="0" dirty="0">
                <a:solidFill>
                  <a:schemeClr val="tx1"/>
                </a:solidFill>
                <a:effectLst/>
                <a:latin typeface="Arial" charset="0"/>
                <a:ea typeface="ＭＳ Ｐゴシック" charset="0"/>
                <a:cs typeface="ＭＳ Ｐゴシック" charset="0"/>
              </a:rPr>
              <a:t>(It allows them to search the ICD-10-CM manual using a few key terms.)</a:t>
            </a:r>
            <a:endParaRPr lang="en-US" i="1"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123290060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In the Tabular List, where are ill-defined conditions, signs, and symptoms found? </a:t>
            </a:r>
            <a:r>
              <a:rPr lang="en-US" sz="1200" i="1" kern="1200" dirty="0">
                <a:solidFill>
                  <a:schemeClr val="tx1"/>
                </a:solidFill>
                <a:effectLst/>
                <a:latin typeface="Arial" charset="0"/>
                <a:ea typeface="ＭＳ Ｐゴシック" charset="0"/>
                <a:cs typeface="ＭＳ Ｐゴシック" charset="0"/>
              </a:rPr>
              <a:t>(Chapter</a:t>
            </a:r>
            <a:r>
              <a:rPr lang="en-US" sz="1200" i="1" kern="1200" baseline="0" dirty="0">
                <a:solidFill>
                  <a:schemeClr val="tx1"/>
                </a:solidFill>
                <a:effectLst/>
                <a:latin typeface="Arial" charset="0"/>
                <a:ea typeface="ＭＳ Ｐゴシック" charset="0"/>
                <a:cs typeface="ＭＳ Ｐゴシック" charset="0"/>
              </a:rPr>
              <a:t> 18)</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7976463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font</a:t>
            </a:r>
            <a:r>
              <a:rPr lang="en-US" sz="1200" kern="1200" baseline="0" dirty="0">
                <a:solidFill>
                  <a:schemeClr val="tx1"/>
                </a:solidFill>
                <a:effectLst/>
                <a:latin typeface="Arial" charset="0"/>
                <a:ea typeface="ＭＳ Ｐゴシック" charset="0"/>
                <a:cs typeface="ＭＳ Ｐゴシック" charset="0"/>
              </a:rPr>
              <a:t> is used for a manifestation code? </a:t>
            </a:r>
            <a:r>
              <a:rPr lang="en-US" sz="1200" i="1" kern="1200" baseline="0" dirty="0">
                <a:solidFill>
                  <a:schemeClr val="tx1"/>
                </a:solidFill>
                <a:effectLst/>
                <a:latin typeface="Arial" charset="0"/>
                <a:ea typeface="ＭＳ Ｐゴシック" charset="0"/>
                <a:cs typeface="ＭＳ Ｐゴシック" charset="0"/>
              </a:rPr>
              <a:t>(Italics and enclosed within brackets)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21044600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Always review the ICD-10-CM manual guidelines, instructional notes, and conventions to determine when the use of multiple codes is appropriate. </a:t>
            </a:r>
          </a:p>
          <a:p>
            <a:r>
              <a:rPr lang="en-US" sz="1200" kern="1200" dirty="0">
                <a:solidFill>
                  <a:schemeClr val="tx1"/>
                </a:solidFill>
                <a:effectLst/>
                <a:latin typeface="Arial" charset="0"/>
                <a:ea typeface="ＭＳ Ｐゴシック" charset="0"/>
                <a:cs typeface="ＭＳ Ｐゴシック" charset="0"/>
              </a:rPr>
              <a:t>Multiple codes may be needed for sequelae, and complication</a:t>
            </a:r>
            <a:r>
              <a:rPr lang="en-US" sz="1200" kern="1200" baseline="0" dirty="0">
                <a:solidFill>
                  <a:schemeClr val="tx1"/>
                </a:solidFill>
                <a:effectLst/>
                <a:latin typeface="Arial" charset="0"/>
                <a:ea typeface="ＭＳ Ｐゴシック" charset="0"/>
                <a:cs typeface="ＭＳ Ｐゴシック" charset="0"/>
              </a:rPr>
              <a:t> codes and obstetric codes may be needed to more fully describe a condition.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198140902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An exception to these guidelines are instances in which the</a:t>
            </a:r>
            <a:r>
              <a:rPr lang="en-US" sz="1200" kern="1200" baseline="0" dirty="0">
                <a:solidFill>
                  <a:schemeClr val="tx1"/>
                </a:solidFill>
                <a:effectLst/>
                <a:latin typeface="Arial" charset="0"/>
                <a:ea typeface="ＭＳ Ｐゴシック" charset="0"/>
                <a:cs typeface="ＭＳ Ｐゴシック" charset="0"/>
              </a:rPr>
              <a:t> code for the sequela is followed by a manifestation code identified in the Tabular List, or the sequela code has been expanded to include the manifestation or manifestation code.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364430732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It is important to review the medical documentation to determine whether a complication exists and to code the complication in addition to the diagnostic</a:t>
            </a:r>
            <a:r>
              <a:rPr lang="en-US" sz="1200" kern="1200" baseline="0" dirty="0">
                <a:solidFill>
                  <a:schemeClr val="tx1"/>
                </a:solidFill>
                <a:effectLst/>
                <a:latin typeface="Arial" charset="0"/>
                <a:ea typeface="ＭＳ Ｐゴシック" charset="0"/>
                <a:cs typeface="ＭＳ Ｐゴシック" charset="0"/>
              </a:rPr>
              <a:t> statement.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268088649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basic coding principles for the use of either combination or multiple codes apply throughout this section of the ICD-10-CM.</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6957750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4</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20000110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Discuss</a:t>
            </a:r>
            <a:r>
              <a:rPr lang="en-US" sz="1200" kern="1200" baseline="0" dirty="0">
                <a:solidFill>
                  <a:schemeClr val="tx1"/>
                </a:solidFill>
                <a:effectLst/>
                <a:latin typeface="Arial" charset="0"/>
                <a:ea typeface="ＭＳ Ｐゴシック" charset="0"/>
                <a:cs typeface="ＭＳ Ｐゴシック" charset="0"/>
              </a:rPr>
              <a:t> examples of this with students.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297333824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Never code a patient as having HIV unless it is clearly documented as confirmed. </a:t>
            </a:r>
          </a:p>
          <a:p>
            <a:pPr lvl="0"/>
            <a:r>
              <a:rPr lang="en-US" sz="1200" kern="1200" dirty="0">
                <a:solidFill>
                  <a:schemeClr val="tx1"/>
                </a:solidFill>
                <a:effectLst/>
                <a:latin typeface="Arial" charset="0"/>
                <a:ea typeface="ＭＳ Ｐゴシック" charset="0"/>
                <a:cs typeface="ＭＳ Ｐゴシック" charset="0"/>
              </a:rPr>
              <a:t>Probable and suspected cases are never coded; instead, the signs and symptoms present should be coded. </a:t>
            </a:r>
          </a:p>
          <a:p>
            <a:r>
              <a:rPr lang="en-US" sz="1200" kern="1200" dirty="0">
                <a:solidFill>
                  <a:schemeClr val="tx1"/>
                </a:solidFill>
                <a:effectLst/>
                <a:latin typeface="Arial" charset="0"/>
                <a:ea typeface="ＭＳ Ｐゴシック" charset="0"/>
                <a:cs typeface="ＭＳ Ｐゴシック" charset="0"/>
              </a:rPr>
              <a:t>Make sure the patient has signed the appropriate release of medical information form before any disclosures are made to third parties.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78285301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a patient is admitted for an HIV-related condition, the principal diagnosis should</a:t>
            </a:r>
            <a:r>
              <a:rPr lang="en-US" sz="1200" kern="1200" baseline="0" dirty="0">
                <a:solidFill>
                  <a:schemeClr val="tx1"/>
                </a:solidFill>
                <a:effectLst/>
                <a:latin typeface="Arial" charset="0"/>
                <a:ea typeface="ＭＳ Ｐゴシック" charset="0"/>
                <a:cs typeface="ＭＳ Ｐゴシック" charset="0"/>
              </a:rPr>
              <a:t> be B20, followed by additional diagnostic codes for all reported HIV-related conditions.</a:t>
            </a:r>
          </a:p>
          <a:p>
            <a:pPr lvl="0"/>
            <a:r>
              <a:rPr lang="en-US" sz="1200" kern="1200" baseline="0" dirty="0">
                <a:solidFill>
                  <a:schemeClr val="tx1"/>
                </a:solidFill>
                <a:effectLst/>
                <a:latin typeface="Arial" charset="0"/>
                <a:ea typeface="ＭＳ Ｐゴシック" charset="0"/>
                <a:cs typeface="ＭＳ Ｐゴシック" charset="0"/>
              </a:rPr>
              <a:t>If a patient with HIV is admitted for an unrelated condition, the code for the unrelated condition should be the principal diagnosis.</a:t>
            </a:r>
          </a:p>
          <a:p>
            <a:pPr lvl="0"/>
            <a:r>
              <a:rPr lang="en-US" sz="1200" kern="1200" baseline="0" dirty="0">
                <a:solidFill>
                  <a:schemeClr val="tx1"/>
                </a:solidFill>
                <a:effectLst/>
                <a:latin typeface="Arial" charset="0"/>
                <a:ea typeface="ＭＳ Ｐゴシック" charset="0"/>
                <a:cs typeface="ＭＳ Ｐゴシック" charset="0"/>
              </a:rPr>
              <a:t>During pregnancy, childbirth, or the puerperium, a patient admitted because of an HIV-related illness should receive a principal diagnosis code of O98.7.</a:t>
            </a:r>
          </a:p>
          <a:p>
            <a:pPr lvl="0"/>
            <a:r>
              <a:rPr lang="en-US" sz="1200" kern="1200" baseline="0" dirty="0">
                <a:solidFill>
                  <a:schemeClr val="tx1"/>
                </a:solidFill>
                <a:effectLst/>
                <a:latin typeface="Arial" charset="0"/>
                <a:ea typeface="ＭＳ Ｐゴシック" charset="0"/>
                <a:cs typeface="ＭＳ Ｐゴシック" charset="0"/>
              </a:rPr>
              <a:t>If a patient is being seen for HIV testing, code the signs and symptoms. An additional counseling code (Z71.7) can be used if counseling is provided during the encounter for the test.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47346487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Figure 13.7 in the textbook shows the Table of Neoplasms.</a:t>
            </a:r>
          </a:p>
          <a:p>
            <a:pPr lvl="0"/>
            <a:r>
              <a:rPr lang="en-US" sz="1200" kern="1200" baseline="0" dirty="0">
                <a:solidFill>
                  <a:schemeClr val="tx1"/>
                </a:solidFill>
                <a:effectLst/>
                <a:latin typeface="Arial" charset="0"/>
                <a:ea typeface="ＭＳ Ｐゴシック" charset="0"/>
                <a:cs typeface="ＭＳ Ｐゴシック" charset="0"/>
              </a:rPr>
              <a:t>Six possible code numbers exist for each anatomic site.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46638743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 primary malignancy is defined as the original site or sites of the cancer.</a:t>
            </a:r>
          </a:p>
          <a:p>
            <a:pPr lvl="0"/>
            <a:r>
              <a:rPr lang="en-US" sz="1200" kern="1200" dirty="0">
                <a:solidFill>
                  <a:schemeClr val="tx1"/>
                </a:solidFill>
                <a:effectLst/>
                <a:latin typeface="Arial" charset="0"/>
                <a:ea typeface="ＭＳ Ｐゴシック" charset="0"/>
                <a:cs typeface="ＭＳ Ｐゴシック" charset="0"/>
              </a:rPr>
              <a:t>A secondary malignancy is defined as a second location to which the cancer has spread from the primary location.</a:t>
            </a:r>
          </a:p>
          <a:p>
            <a:r>
              <a:rPr lang="en-US" sz="1200" kern="1200" dirty="0">
                <a:solidFill>
                  <a:schemeClr val="tx1"/>
                </a:solidFill>
                <a:effectLst/>
                <a:latin typeface="Arial" charset="0"/>
                <a:ea typeface="ＭＳ Ｐゴシック" charset="0"/>
                <a:cs typeface="ＭＳ Ｐゴシック" charset="0"/>
              </a:rPr>
              <a:t>The ”Ca</a:t>
            </a:r>
            <a:r>
              <a:rPr lang="en-US" sz="1200" kern="1200" baseline="0" dirty="0">
                <a:solidFill>
                  <a:schemeClr val="tx1"/>
                </a:solidFill>
                <a:effectLst/>
                <a:latin typeface="Arial" charset="0"/>
                <a:ea typeface="ＭＳ Ｐゴシック" charset="0"/>
                <a:cs typeface="ＭＳ Ｐゴシック" charset="0"/>
              </a:rPr>
              <a:t> i</a:t>
            </a:r>
            <a:r>
              <a:rPr lang="en-US" sz="1200" kern="1200" dirty="0">
                <a:solidFill>
                  <a:schemeClr val="tx1"/>
                </a:solidFill>
                <a:effectLst/>
                <a:latin typeface="Arial" charset="0"/>
                <a:ea typeface="ＭＳ Ｐゴシック" charset="0"/>
                <a:cs typeface="ＭＳ Ｐゴシック" charset="0"/>
              </a:rPr>
              <a:t>n situ” column is used only if the provider uses that precise terminology.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210602500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ICD-10-CM instructional notes state that the behavior of the neoplasm should be determined first when coding.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46</a:t>
            </a:fld>
            <a:endParaRPr lang="en-US" dirty="0"/>
          </a:p>
        </p:txBody>
      </p:sp>
    </p:spTree>
    <p:extLst>
      <p:ext uri="{BB962C8B-B14F-4D97-AF65-F5344CB8AC3E}">
        <p14:creationId xmlns:p14="http://schemas.microsoft.com/office/powerpoint/2010/main" val="19054840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These steps can help determine the most specific and accurate diagnostic code for a neoplasm.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47</a:t>
            </a:fld>
            <a:endParaRPr lang="en-US" dirty="0"/>
          </a:p>
        </p:txBody>
      </p:sp>
    </p:spTree>
    <p:extLst>
      <p:ext uri="{BB962C8B-B14F-4D97-AF65-F5344CB8AC3E}">
        <p14:creationId xmlns:p14="http://schemas.microsoft.com/office/powerpoint/2010/main" val="18065212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These steps can help determine the most specific and accurate diagnostic code for a neoplasm.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48</a:t>
            </a:fld>
            <a:endParaRPr lang="en-US" dirty="0"/>
          </a:p>
        </p:txBody>
      </p:sp>
    </p:spTree>
    <p:extLst>
      <p:ext uri="{BB962C8B-B14F-4D97-AF65-F5344CB8AC3E}">
        <p14:creationId xmlns:p14="http://schemas.microsoft.com/office/powerpoint/2010/main" val="57374175"/>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Assign as many codes</a:t>
            </a:r>
            <a:r>
              <a:rPr lang="en-US" sz="1200" kern="1200" baseline="0" dirty="0">
                <a:solidFill>
                  <a:schemeClr val="tx1"/>
                </a:solidFill>
                <a:effectLst/>
                <a:latin typeface="Arial" charset="0"/>
                <a:ea typeface="ＭＳ Ｐゴシック" charset="0"/>
                <a:cs typeface="ＭＳ Ｐゴシック" charset="0"/>
              </a:rPr>
              <a:t> from category/block E08 to E13 as needed to identify all the patient’s associated conditions.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49</a:t>
            </a:fld>
            <a:endParaRPr lang="en-US" dirty="0"/>
          </a:p>
        </p:txBody>
      </p:sp>
    </p:spTree>
    <p:extLst>
      <p:ext uri="{BB962C8B-B14F-4D97-AF65-F5344CB8AC3E}">
        <p14:creationId xmlns:p14="http://schemas.microsoft.com/office/powerpoint/2010/main" val="6939546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Code Z79.4 should not be assigned</a:t>
            </a:r>
            <a:r>
              <a:rPr lang="en-US" sz="1200" kern="1200" baseline="0" dirty="0">
                <a:solidFill>
                  <a:schemeClr val="tx1"/>
                </a:solidFill>
                <a:effectLst/>
                <a:latin typeface="Arial" charset="0"/>
                <a:ea typeface="ＭＳ Ｐゴシック" charset="0"/>
                <a:cs typeface="ＭＳ Ｐゴシック" charset="0"/>
              </a:rPr>
              <a:t> if insulin is given temporarily during an encounter to bring the blood glucose level under control in a patient with diabetes mellitus type 2.</a:t>
            </a:r>
          </a:p>
          <a:p>
            <a:r>
              <a:rPr lang="en-US" sz="1200" kern="1200" baseline="0" dirty="0">
                <a:solidFill>
                  <a:schemeClr val="tx1"/>
                </a:solidFill>
                <a:effectLst/>
                <a:latin typeface="Arial" charset="0"/>
                <a:ea typeface="ＭＳ Ｐゴシック" charset="0"/>
                <a:cs typeface="ＭＳ Ｐゴシック" charset="0"/>
              </a:rPr>
              <a:t>An abnormal glucose tolerance level in pregnancy is assigned a code from subcategory O99.81.</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50</a:t>
            </a:fld>
            <a:endParaRPr lang="en-US" dirty="0"/>
          </a:p>
        </p:txBody>
      </p:sp>
    </p:spTree>
    <p:extLst>
      <p:ext uri="{BB962C8B-B14F-4D97-AF65-F5344CB8AC3E}">
        <p14:creationId xmlns:p14="http://schemas.microsoft.com/office/powerpoint/2010/main" val="19380322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In the mid-1800s, William Farr, a medical statistician, established an</a:t>
            </a:r>
            <a:r>
              <a:rPr lang="en-US" sz="1200" kern="1200" baseline="0" dirty="0">
                <a:solidFill>
                  <a:schemeClr val="tx1"/>
                </a:solidFill>
                <a:effectLst/>
                <a:latin typeface="Arial" charset="0"/>
                <a:ea typeface="ＭＳ Ｐゴシック" charset="0"/>
                <a:cs typeface="ＭＳ Ｐゴシック" charset="0"/>
              </a:rPr>
              <a:t> organized disease classification to widen the system to all patients of all ages.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85605403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To code disorders of the circulatory system accurately, the coder must carefully review all inclusions, exclusions, conventions, guidelines, and instructional notations associated with each potential code selected.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51</a:t>
            </a:fld>
            <a:endParaRPr lang="en-US" dirty="0"/>
          </a:p>
        </p:txBody>
      </p:sp>
    </p:spTree>
    <p:extLst>
      <p:ext uri="{BB962C8B-B14F-4D97-AF65-F5344CB8AC3E}">
        <p14:creationId xmlns:p14="http://schemas.microsoft.com/office/powerpoint/2010/main" val="42811929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 distinction is made in the ICD-10-CM between “elevated” and “high” blood pressure.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52</a:t>
            </a:fld>
            <a:endParaRPr lang="en-US" dirty="0"/>
          </a:p>
        </p:txBody>
      </p:sp>
    </p:spTree>
    <p:extLst>
      <p:ext uri="{BB962C8B-B14F-4D97-AF65-F5344CB8AC3E}">
        <p14:creationId xmlns:p14="http://schemas.microsoft.com/office/powerpoint/2010/main" val="4012579687"/>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Assign codes from category I12 (Hypertensive chronic kidney disease) when both hypertension and a condition classifiable</a:t>
            </a:r>
            <a:r>
              <a:rPr lang="en-US" baseline="0" dirty="0"/>
              <a:t> to category N18 (Chronic kidney disease) are present.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53</a:t>
            </a:fld>
            <a:endParaRPr lang="en-US" dirty="0"/>
          </a:p>
        </p:txBody>
      </p:sp>
    </p:spTree>
    <p:extLst>
      <p:ext uri="{BB962C8B-B14F-4D97-AF65-F5344CB8AC3E}">
        <p14:creationId xmlns:p14="http://schemas.microsoft.com/office/powerpoint/2010/main" val="489688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If a patient with coronary artery disease is</a:t>
            </a:r>
            <a:r>
              <a:rPr lang="en-US" baseline="0" dirty="0"/>
              <a:t> admitted because of an acute myocardial infarction, the acute myocardial infarction should be sequenced before the coronary artery disease.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54</a:t>
            </a:fld>
            <a:endParaRPr lang="en-US" dirty="0"/>
          </a:p>
        </p:txBody>
      </p:sp>
    </p:spTree>
    <p:extLst>
      <p:ext uri="{BB962C8B-B14F-4D97-AF65-F5344CB8AC3E}">
        <p14:creationId xmlns:p14="http://schemas.microsoft.com/office/powerpoint/2010/main" val="203811289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a:t>
            </a:r>
            <a:r>
              <a:rPr lang="en-US" baseline="0" dirty="0"/>
              <a:t> </a:t>
            </a:r>
            <a:r>
              <a:rPr lang="en-US" dirty="0"/>
              <a:t>Figure 13.8 in the textbook to see an</a:t>
            </a:r>
            <a:r>
              <a:rPr lang="en-US" baseline="0" dirty="0"/>
              <a:t> example of coding of a skin ulcer.</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55</a:t>
            </a:fld>
            <a:endParaRPr lang="en-US" dirty="0"/>
          </a:p>
        </p:txBody>
      </p:sp>
    </p:spTree>
    <p:extLst>
      <p:ext uri="{BB962C8B-B14F-4D97-AF65-F5344CB8AC3E}">
        <p14:creationId xmlns:p14="http://schemas.microsoft.com/office/powerpoint/2010/main" val="60634607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Coding for the obstetric patient is like using a specialty codebook within the main codebook. </a:t>
            </a:r>
          </a:p>
          <a:p>
            <a:r>
              <a:rPr lang="en-US" sz="1200" kern="1200" dirty="0">
                <a:solidFill>
                  <a:schemeClr val="tx1"/>
                </a:solidFill>
                <a:effectLst/>
                <a:latin typeface="Arial" charset="0"/>
                <a:ea typeface="ＭＳ Ｐゴシック" charset="0"/>
                <a:cs typeface="ＭＳ Ｐゴシック" charset="0"/>
              </a:rPr>
              <a:t>Obstetrics cases require codes from Chapter 15.</a:t>
            </a:r>
          </a:p>
          <a:p>
            <a:r>
              <a:rPr lang="en-US" sz="1200" kern="1200" dirty="0">
                <a:solidFill>
                  <a:schemeClr val="tx1"/>
                </a:solidFill>
                <a:effectLst/>
                <a:latin typeface="Arial" charset="0"/>
                <a:ea typeface="ＭＳ Ｐゴシック" charset="0"/>
                <a:cs typeface="ＭＳ Ｐゴシック" charset="0"/>
              </a:rPr>
              <a:t>Additional codes from other chapters may be used in conjunction</a:t>
            </a:r>
            <a:r>
              <a:rPr lang="en-US" sz="1200" kern="1200" baseline="0" dirty="0">
                <a:solidFill>
                  <a:schemeClr val="tx1"/>
                </a:solidFill>
                <a:effectLst/>
                <a:latin typeface="Arial" charset="0"/>
                <a:ea typeface="ＭＳ Ｐゴシック" charset="0"/>
                <a:cs typeface="ＭＳ Ｐゴシック" charset="0"/>
              </a:rPr>
              <a:t> with Chapter 15 codes to further specify conditions.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56</a:t>
            </a:fld>
            <a:endParaRPr lang="en-US" dirty="0"/>
          </a:p>
        </p:txBody>
      </p:sp>
    </p:spTree>
    <p:extLst>
      <p:ext uri="{BB962C8B-B14F-4D97-AF65-F5344CB8AC3E}">
        <p14:creationId xmlns:p14="http://schemas.microsoft.com/office/powerpoint/2010/main" val="3569882371"/>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Follow these rules when assigning</a:t>
            </a:r>
            <a:r>
              <a:rPr lang="en-US" sz="1200" kern="1200" baseline="0" dirty="0">
                <a:solidFill>
                  <a:schemeClr val="tx1"/>
                </a:solidFill>
                <a:effectLst/>
                <a:latin typeface="Arial" charset="0"/>
                <a:ea typeface="ＭＳ Ｐゴシック" charset="0"/>
                <a:cs typeface="ＭＳ Ｐゴシック" charset="0"/>
              </a:rPr>
              <a:t> the 7th character for fetus identification.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57</a:t>
            </a:fld>
            <a:endParaRPr lang="en-US" dirty="0"/>
          </a:p>
        </p:txBody>
      </p:sp>
    </p:spTree>
    <p:extLst>
      <p:ext uri="{BB962C8B-B14F-4D97-AF65-F5344CB8AC3E}">
        <p14:creationId xmlns:p14="http://schemas.microsoft.com/office/powerpoint/2010/main" val="70203571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Code O80</a:t>
            </a:r>
            <a:r>
              <a:rPr lang="en-US" sz="1200" kern="1200" baseline="0" dirty="0">
                <a:solidFill>
                  <a:schemeClr val="tx1"/>
                </a:solidFill>
                <a:effectLst/>
                <a:latin typeface="Arial" charset="0"/>
                <a:ea typeface="ＭＳ Ｐゴシック" charset="0"/>
                <a:cs typeface="ＭＳ Ｐゴシック" charset="0"/>
              </a:rPr>
              <a:t> is always a principal diagnosis.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58</a:t>
            </a:fld>
            <a:endParaRPr lang="en-US" dirty="0"/>
          </a:p>
        </p:txBody>
      </p:sp>
    </p:spTree>
    <p:extLst>
      <p:ext uri="{BB962C8B-B14F-4D97-AF65-F5344CB8AC3E}">
        <p14:creationId xmlns:p14="http://schemas.microsoft.com/office/powerpoint/2010/main" val="1242098419"/>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When a newborn is</a:t>
            </a:r>
            <a:r>
              <a:rPr lang="en-US" sz="1200" kern="1200" baseline="0" dirty="0">
                <a:solidFill>
                  <a:schemeClr val="tx1"/>
                </a:solidFill>
                <a:effectLst/>
                <a:latin typeface="Arial" charset="0"/>
                <a:ea typeface="ＭＳ Ｐゴシック" charset="0"/>
                <a:cs typeface="ＭＳ Ｐゴシック" charset="0"/>
              </a:rPr>
              <a:t> admitted to another hospital, the newborn’s admitting diagnosis is the health condition that required the hospital transfer.</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59</a:t>
            </a:fld>
            <a:endParaRPr lang="en-US" dirty="0"/>
          </a:p>
        </p:txBody>
      </p:sp>
    </p:spTree>
    <p:extLst>
      <p:ext uri="{BB962C8B-B14F-4D97-AF65-F5344CB8AC3E}">
        <p14:creationId xmlns:p14="http://schemas.microsoft.com/office/powerpoint/2010/main" val="605180637"/>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When a</a:t>
            </a:r>
            <a:r>
              <a:rPr lang="en-US" sz="1200" kern="1200" baseline="0" dirty="0">
                <a:solidFill>
                  <a:schemeClr val="tx1"/>
                </a:solidFill>
                <a:effectLst/>
                <a:latin typeface="Arial" charset="0"/>
                <a:ea typeface="ＭＳ Ｐゴシック" charset="0"/>
                <a:cs typeface="ＭＳ Ｐゴシック" charset="0"/>
              </a:rPr>
              <a:t> primary injury results in minor damage to peripheral nerves or blood vessels, the primary injury is sequenced first.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60</a:t>
            </a:fld>
            <a:endParaRPr lang="en-US" dirty="0"/>
          </a:p>
        </p:txBody>
      </p:sp>
    </p:spTree>
    <p:extLst>
      <p:ext uri="{BB962C8B-B14F-4D97-AF65-F5344CB8AC3E}">
        <p14:creationId xmlns:p14="http://schemas.microsoft.com/office/powerpoint/2010/main" val="21410991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ICD = International version, copyrighted and published by WHO. WHO authorized an adaption</a:t>
            </a:r>
            <a:r>
              <a:rPr lang="en-US" sz="1200" kern="1200" baseline="0" dirty="0">
                <a:solidFill>
                  <a:schemeClr val="tx1"/>
                </a:solidFill>
                <a:effectLst/>
                <a:latin typeface="Arial" charset="0"/>
                <a:ea typeface="ＭＳ Ｐゴシック" charset="0"/>
                <a:cs typeface="ＭＳ Ｐゴシック" charset="0"/>
              </a:rPr>
              <a:t> for use in the United States.</a:t>
            </a:r>
          </a:p>
          <a:p>
            <a:pPr lvl="0"/>
            <a:r>
              <a:rPr lang="en-US" sz="1200" kern="1200" baseline="0" dirty="0">
                <a:solidFill>
                  <a:schemeClr val="tx1"/>
                </a:solidFill>
                <a:effectLst/>
                <a:latin typeface="Arial" charset="0"/>
                <a:ea typeface="ＭＳ Ｐゴシック" charset="0"/>
                <a:cs typeface="ＭＳ Ｐゴシック" charset="0"/>
              </a:rPr>
              <a:t>The ICD-11 is currently being developed; according to WHO, the ICD-11 timeline will be adopted by member states no sooner than January 2022.</a:t>
            </a:r>
          </a:p>
          <a:p>
            <a:pPr lvl="0"/>
            <a:endParaRPr lang="en-US" sz="1200" kern="1200" baseline="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11680173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Principles</a:t>
            </a:r>
            <a:r>
              <a:rPr lang="en-US" sz="1200" kern="1200" baseline="0" dirty="0">
                <a:solidFill>
                  <a:schemeClr val="tx1"/>
                </a:solidFill>
                <a:effectLst/>
                <a:latin typeface="Arial" charset="0"/>
                <a:ea typeface="ＭＳ Ｐゴシック" charset="0"/>
                <a:cs typeface="ＭＳ Ｐゴシック" charset="0"/>
              </a:rPr>
              <a:t> of multiple coding of injuries should be followed in the coding of fractures.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61</a:t>
            </a:fld>
            <a:endParaRPr lang="en-US" dirty="0"/>
          </a:p>
        </p:txBody>
      </p:sp>
    </p:spTree>
    <p:extLst>
      <p:ext uri="{BB962C8B-B14F-4D97-AF65-F5344CB8AC3E}">
        <p14:creationId xmlns:p14="http://schemas.microsoft.com/office/powerpoint/2010/main" val="16026740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same principles for combination and multiple coding apply to burns.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62</a:t>
            </a:fld>
            <a:endParaRPr lang="en-US" dirty="0"/>
          </a:p>
        </p:txBody>
      </p:sp>
    </p:spTree>
    <p:extLst>
      <p:ext uri="{BB962C8B-B14F-4D97-AF65-F5344CB8AC3E}">
        <p14:creationId xmlns:p14="http://schemas.microsoft.com/office/powerpoint/2010/main" val="3749659682"/>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Codes in categories T36-T65 are combination codes that include the substance</a:t>
            </a:r>
            <a:r>
              <a:rPr lang="en-US" sz="1200" kern="1200" baseline="0" dirty="0">
                <a:solidFill>
                  <a:schemeClr val="tx1"/>
                </a:solidFill>
                <a:effectLst/>
                <a:latin typeface="Arial" charset="0"/>
                <a:ea typeface="ＭＳ Ｐゴシック" charset="0"/>
                <a:cs typeface="ＭＳ Ｐゴシック" charset="0"/>
              </a:rPr>
              <a:t> taken and the intent.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63</a:t>
            </a:fld>
            <a:endParaRPr lang="en-US" dirty="0"/>
          </a:p>
        </p:txBody>
      </p:sp>
    </p:spTree>
    <p:extLst>
      <p:ext uri="{BB962C8B-B14F-4D97-AF65-F5344CB8AC3E}">
        <p14:creationId xmlns:p14="http://schemas.microsoft.com/office/powerpoint/2010/main" val="31150407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These codes are often used for workers’ compensation claims.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64</a:t>
            </a:fld>
            <a:endParaRPr lang="en-US" dirty="0"/>
          </a:p>
        </p:txBody>
      </p:sp>
    </p:spTree>
    <p:extLst>
      <p:ext uri="{BB962C8B-B14F-4D97-AF65-F5344CB8AC3E}">
        <p14:creationId xmlns:p14="http://schemas.microsoft.com/office/powerpoint/2010/main" val="173753538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Do not use</a:t>
            </a:r>
            <a:r>
              <a:rPr lang="en-US" sz="1200" kern="1200" baseline="0" dirty="0">
                <a:solidFill>
                  <a:schemeClr val="tx1"/>
                </a:solidFill>
                <a:effectLst/>
                <a:latin typeface="Arial" charset="0"/>
                <a:ea typeface="ＭＳ Ｐゴシック" charset="0"/>
                <a:cs typeface="ＭＳ Ｐゴシック" charset="0"/>
              </a:rPr>
              <a:t> place of occurrence code Y92.9 if the place is not stated or if it is not applicable.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65</a:t>
            </a:fld>
            <a:endParaRPr lang="en-US" dirty="0"/>
          </a:p>
        </p:txBody>
      </p:sp>
    </p:spTree>
    <p:extLst>
      <p:ext uri="{BB962C8B-B14F-4D97-AF65-F5344CB8AC3E}">
        <p14:creationId xmlns:p14="http://schemas.microsoft.com/office/powerpoint/2010/main" val="174112415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Do not use</a:t>
            </a:r>
            <a:r>
              <a:rPr lang="en-US" sz="1200" kern="1200" baseline="0" dirty="0">
                <a:solidFill>
                  <a:schemeClr val="tx1"/>
                </a:solidFill>
                <a:effectLst/>
                <a:latin typeface="Arial" charset="0"/>
                <a:ea typeface="ＭＳ Ｐゴシック" charset="0"/>
                <a:cs typeface="ＭＳ Ｐゴシック" charset="0"/>
              </a:rPr>
              <a:t> place of occurrence code Y93.9 if activity is not stated.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66</a:t>
            </a:fld>
            <a:endParaRPr lang="en-US" dirty="0"/>
          </a:p>
        </p:txBody>
      </p:sp>
    </p:spTree>
    <p:extLst>
      <p:ext uri="{BB962C8B-B14F-4D97-AF65-F5344CB8AC3E}">
        <p14:creationId xmlns:p14="http://schemas.microsoft.com/office/powerpoint/2010/main" val="105525057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Do not use</a:t>
            </a:r>
            <a:r>
              <a:rPr lang="en-US" sz="1200" kern="1200" baseline="0" dirty="0">
                <a:solidFill>
                  <a:schemeClr val="tx1"/>
                </a:solidFill>
                <a:effectLst/>
                <a:latin typeface="Arial" charset="0"/>
                <a:ea typeface="ＭＳ Ｐゴシック" charset="0"/>
                <a:cs typeface="ＭＳ Ｐゴシック" charset="0"/>
              </a:rPr>
              <a:t> place of occurrence code Y93.9 if activity is not stated.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67</a:t>
            </a:fld>
            <a:endParaRPr lang="en-US" dirty="0"/>
          </a:p>
        </p:txBody>
      </p:sp>
    </p:spTree>
    <p:extLst>
      <p:ext uri="{BB962C8B-B14F-4D97-AF65-F5344CB8AC3E}">
        <p14:creationId xmlns:p14="http://schemas.microsoft.com/office/powerpoint/2010/main" val="1246696475"/>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Incomplete or inaccurate codes may result in delay or denial</a:t>
            </a:r>
            <a:r>
              <a:rPr lang="en-US" sz="1200" kern="1200" baseline="0" dirty="0">
                <a:solidFill>
                  <a:schemeClr val="tx1"/>
                </a:solidFill>
                <a:effectLst/>
                <a:latin typeface="Arial" charset="0"/>
                <a:ea typeface="ＭＳ Ｐゴシック" charset="0"/>
                <a:cs typeface="ＭＳ Ｐゴシック" charset="0"/>
              </a:rPr>
              <a:t> of reimbursement.</a:t>
            </a:r>
          </a:p>
          <a:p>
            <a:pPr lvl="0"/>
            <a:r>
              <a:rPr lang="en-US" sz="1200" kern="1200" baseline="0" dirty="0">
                <a:solidFill>
                  <a:schemeClr val="tx1"/>
                </a:solidFill>
                <a:effectLst/>
                <a:latin typeface="Arial" charset="0"/>
                <a:ea typeface="ＭＳ Ｐゴシック" charset="0"/>
                <a:cs typeface="ＭＳ Ｐゴシック" charset="0"/>
              </a:rPr>
              <a:t>An inaccurate diagnosis may have a life-long negative effect on the patient.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68</a:t>
            </a:fld>
            <a:endParaRPr lang="en-US" dirty="0"/>
          </a:p>
        </p:txBody>
      </p:sp>
    </p:spTree>
    <p:extLst>
      <p:ext uri="{BB962C8B-B14F-4D97-AF65-F5344CB8AC3E}">
        <p14:creationId xmlns:p14="http://schemas.microsoft.com/office/powerpoint/2010/main" val="1995968896"/>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Respectfully</a:t>
            </a:r>
            <a:r>
              <a:rPr lang="en-US" sz="1200" kern="1200" baseline="0" dirty="0">
                <a:solidFill>
                  <a:schemeClr val="tx1"/>
                </a:solidFill>
                <a:effectLst/>
                <a:latin typeface="Arial" charset="0"/>
                <a:ea typeface="ＭＳ Ｐゴシック" charset="0"/>
                <a:cs typeface="ＭＳ Ｐゴシック" charset="0"/>
              </a:rPr>
              <a:t> discuss with providers that diagnostic codes cannot be assigned unless clear documentation is found in the patient’s health record.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69</a:t>
            </a:fld>
            <a:endParaRPr lang="en-US" dirty="0"/>
          </a:p>
        </p:txBody>
      </p:sp>
    </p:spTree>
    <p:extLst>
      <p:ext uri="{BB962C8B-B14F-4D97-AF65-F5344CB8AC3E}">
        <p14:creationId xmlns:p14="http://schemas.microsoft.com/office/powerpoint/2010/main" val="93433556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At times coders can feel pressured by decreasing insurance</a:t>
            </a:r>
            <a:r>
              <a:rPr lang="en-US" sz="1200" kern="1200" baseline="0" dirty="0">
                <a:solidFill>
                  <a:schemeClr val="tx1"/>
                </a:solidFill>
                <a:effectLst/>
                <a:latin typeface="Arial" charset="0"/>
                <a:ea typeface="ＭＳ Ｐゴシック" charset="0"/>
                <a:cs typeface="ＭＳ Ｐゴシック" charset="0"/>
              </a:rPr>
              <a:t> reimbursements and their employers to use fraudulent coding practices.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70</a:t>
            </a:fld>
            <a:endParaRPr lang="en-US" dirty="0"/>
          </a:p>
        </p:txBody>
      </p:sp>
    </p:spTree>
    <p:extLst>
      <p:ext uri="{BB962C8B-B14F-4D97-AF65-F5344CB8AC3E}">
        <p14:creationId xmlns:p14="http://schemas.microsoft.com/office/powerpoint/2010/main" val="2248801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ICD-10-CM codes are used in the claims submission process to request reimbursement from payers, to track the diagnoses treated by the provider to provide statistical data for research, and for other purposes.</a:t>
            </a:r>
          </a:p>
          <a:p>
            <a:r>
              <a:rPr lang="en-US" sz="1200" kern="1200" dirty="0">
                <a:solidFill>
                  <a:schemeClr val="tx1"/>
                </a:solidFill>
                <a:effectLst/>
                <a:latin typeface="Arial" charset="0"/>
                <a:ea typeface="ＭＳ Ｐゴシック" charset="0"/>
                <a:cs typeface="ＭＳ Ｐゴシック" charset="0"/>
              </a:rPr>
              <a:t>Diagnostic</a:t>
            </a:r>
            <a:r>
              <a:rPr lang="en-US" sz="1200" kern="1200" baseline="0" dirty="0">
                <a:solidFill>
                  <a:schemeClr val="tx1"/>
                </a:solidFill>
                <a:effectLst/>
                <a:latin typeface="Arial" charset="0"/>
                <a:ea typeface="ＭＳ Ｐゴシック" charset="0"/>
                <a:cs typeface="ＭＳ Ｐゴシック" charset="0"/>
              </a:rPr>
              <a:t> statements are found in operative reports, discharge summaries, history and physical examination reports, and reports on ancillary diagnostic services.</a:t>
            </a:r>
          </a:p>
          <a:p>
            <a:r>
              <a:rPr lang="en-US" sz="1200" kern="1200" baseline="0" dirty="0">
                <a:solidFill>
                  <a:schemeClr val="tx1"/>
                </a:solidFill>
                <a:effectLst/>
                <a:latin typeface="Arial" charset="0"/>
                <a:ea typeface="ＭＳ Ｐゴシック" charset="0"/>
                <a:cs typeface="ＭＳ Ｐゴシック" charset="0"/>
              </a:rPr>
              <a:t>Practice management software, clearinghouses, and third-party payers recognize these codes, which simplifies the coding process and speeds reimbursement to healthcare providers.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3260194893"/>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When in doubt, a medical assistant should consult the attending healthcare provider for clarification. </a:t>
            </a:r>
          </a:p>
          <a:p>
            <a:r>
              <a:rPr lang="en-US" sz="1200" kern="1200" dirty="0">
                <a:solidFill>
                  <a:schemeClr val="tx1"/>
                </a:solidFill>
                <a:effectLst/>
                <a:latin typeface="Arial" charset="0"/>
                <a:ea typeface="ＭＳ Ｐゴシック" charset="0"/>
                <a:cs typeface="ＭＳ Ｐゴシック" charset="0"/>
              </a:rPr>
              <a:t>Diagnostic coding using the ICD-10-CM</a:t>
            </a:r>
            <a:r>
              <a:rPr lang="en-US" sz="1200" kern="1200" baseline="0" dirty="0">
                <a:solidFill>
                  <a:schemeClr val="tx1"/>
                </a:solidFill>
                <a:effectLst/>
                <a:latin typeface="Arial" charset="0"/>
                <a:ea typeface="ＭＳ Ｐゴシック" charset="0"/>
                <a:cs typeface="ＭＳ Ｐゴシック" charset="0"/>
              </a:rPr>
              <a:t> and its almost 70,000 codes can seem overwhelming.</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71</a:t>
            </a:fld>
            <a:endParaRPr lang="en-US" dirty="0"/>
          </a:p>
        </p:txBody>
      </p:sp>
    </p:spTree>
    <p:extLst>
      <p:ext uri="{BB962C8B-B14F-4D97-AF65-F5344CB8AC3E}">
        <p14:creationId xmlns:p14="http://schemas.microsoft.com/office/powerpoint/2010/main" val="2948374101"/>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72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4868041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letter is the only letter</a:t>
            </a:r>
            <a:r>
              <a:rPr lang="en-US" sz="1200" kern="1200" baseline="0" dirty="0">
                <a:solidFill>
                  <a:schemeClr val="tx1"/>
                </a:solidFill>
                <a:effectLst/>
                <a:latin typeface="Arial" charset="0"/>
                <a:ea typeface="ＭＳ Ｐゴシック" charset="0"/>
                <a:cs typeface="ＭＳ Ｐゴシック" charset="0"/>
              </a:rPr>
              <a:t> of the English alphabet not used in the Tabular List? </a:t>
            </a:r>
            <a:r>
              <a:rPr lang="en-US" sz="1200" i="1" kern="1200" baseline="0" dirty="0">
                <a:solidFill>
                  <a:schemeClr val="tx1"/>
                </a:solidFill>
                <a:effectLst/>
                <a:latin typeface="Arial" charset="0"/>
                <a:ea typeface="ＭＳ Ｐゴシック" charset="0"/>
                <a:cs typeface="ＭＳ Ｐゴシック" charset="0"/>
              </a:rPr>
              <a:t>(All the letters of the English alphabet are used except “U,” which WHO has reserved to assign to new diseases of uncertain etiology.)</a:t>
            </a:r>
          </a:p>
          <a:p>
            <a:r>
              <a:rPr lang="en-US" sz="1200" i="0" kern="1200" baseline="0" dirty="0">
                <a:solidFill>
                  <a:schemeClr val="tx1"/>
                </a:solidFill>
                <a:effectLst/>
                <a:latin typeface="Arial" charset="0"/>
                <a:ea typeface="ＭＳ Ｐゴシック" charset="0"/>
                <a:cs typeface="ＭＳ Ｐゴシック" charset="0"/>
              </a:rPr>
              <a:t>Refer to Table 13.1 in the textbook to see the ICD-10-CM Tabular List of Diseases and Injuries.</a:t>
            </a:r>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7363513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Main terms appear in bold type. </a:t>
            </a:r>
          </a:p>
          <a:p>
            <a:r>
              <a:rPr lang="en-US" sz="1200" kern="1200" dirty="0">
                <a:solidFill>
                  <a:schemeClr val="tx1"/>
                </a:solidFill>
                <a:effectLst/>
                <a:latin typeface="Arial" charset="0"/>
                <a:ea typeface="ＭＳ Ｐゴシック" charset="0"/>
                <a:cs typeface="ＭＳ Ｐゴシック" charset="0"/>
              </a:rPr>
              <a:t>Nonessential</a:t>
            </a:r>
            <a:r>
              <a:rPr lang="en-US" sz="1200" kern="1200" baseline="0" dirty="0">
                <a:solidFill>
                  <a:schemeClr val="tx1"/>
                </a:solidFill>
                <a:effectLst/>
                <a:latin typeface="Arial" charset="0"/>
                <a:ea typeface="ＭＳ Ｐゴシック" charset="0"/>
                <a:cs typeface="ＭＳ Ｐゴシック" charset="0"/>
              </a:rPr>
              <a:t> modifiers follow the main term and are enclosed in parentheses.</a:t>
            </a:r>
          </a:p>
          <a:p>
            <a:r>
              <a:rPr lang="en-US" sz="1200" kern="1200" baseline="0" dirty="0">
                <a:solidFill>
                  <a:schemeClr val="tx1"/>
                </a:solidFill>
                <a:effectLst/>
                <a:latin typeface="Arial" charset="0"/>
                <a:ea typeface="ＭＳ Ｐゴシック" charset="0"/>
                <a:cs typeface="ＭＳ Ｐゴシック" charset="0"/>
              </a:rPr>
              <a:t>Essential modifiers are indented one space to the right under the main term.</a:t>
            </a:r>
          </a:p>
          <a:p>
            <a:r>
              <a:rPr lang="en-US" sz="1200" kern="1200" baseline="0" dirty="0">
                <a:solidFill>
                  <a:schemeClr val="tx1"/>
                </a:solidFill>
                <a:effectLst/>
                <a:latin typeface="Arial" charset="0"/>
                <a:ea typeface="ＭＳ Ｐゴシック" charset="0"/>
                <a:cs typeface="ＭＳ Ｐゴシック" charset="0"/>
              </a:rPr>
              <a:t>Refer to Figure 13.2 in the textbook.</a:t>
            </a:r>
            <a:endParaRPr lang="en-US" sz="1200" kern="1200" dirty="0">
              <a:solidFill>
                <a:schemeClr val="tx1"/>
              </a:solidFill>
              <a:effectLst/>
              <a:latin typeface="Arial" charset="0"/>
              <a:ea typeface="ＭＳ Ｐゴシック" charset="0"/>
              <a:cs typeface="ＭＳ Ｐゴシック" charset="0"/>
            </a:endParaRP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6157045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lvl1pPr>
              <a:buSzPct val="70000"/>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832199226"/>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Tree>
    <p:extLst>
      <p:ext uri="{BB962C8B-B14F-4D97-AF65-F5344CB8AC3E}">
        <p14:creationId xmlns:p14="http://schemas.microsoft.com/office/powerpoint/2010/main" val="288112769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5534238"/>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bodyPr>
          <a:lstStyle/>
          <a:p>
            <a:pPr lvl="0"/>
            <a:r>
              <a:rPr lang="en-US" altLang="en-US"/>
              <a:t>Click to edit Master title style</a:t>
            </a:r>
            <a:endParaRPr lang="en-GB" altLang="en-US"/>
          </a:p>
        </p:txBody>
      </p:sp>
      <p:sp>
        <p:nvSpPr>
          <p:cNvPr id="1027" name="Rectangle 3"/>
          <p:cNvSpPr>
            <a:spLocks noGrp="1" noChangeArrowheads="1"/>
          </p:cNvSpPr>
          <p:nvPr>
            <p:ph type="body" idx="1"/>
          </p:nvPr>
        </p:nvSpPr>
        <p:spPr bwMode="auto">
          <a:xfrm>
            <a:off x="685800" y="1676400"/>
            <a:ext cx="7772400" cy="445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endParaRPr lang="en-GB" altLang="en-US"/>
          </a:p>
        </p:txBody>
      </p:sp>
      <p:sp>
        <p:nvSpPr>
          <p:cNvPr id="1029" name="Rectangle 1"/>
          <p:cNvSpPr>
            <a:spLocks noChangeArrowheads="1"/>
          </p:cNvSpPr>
          <p:nvPr/>
        </p:nvSpPr>
        <p:spPr bwMode="auto">
          <a:xfrm>
            <a:off x="3268663" y="6575502"/>
            <a:ext cx="2569934"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sz="1000">
                <a:solidFill>
                  <a:schemeClr val="tx1"/>
                </a:solidFill>
                <a:latin typeface="Arial" pitchFamily="34" charset="0"/>
                <a:ea typeface="ＭＳ Ｐゴシック" pitchFamily="34" charset="-128"/>
              </a:defRPr>
            </a:lvl1pPr>
            <a:lvl2pPr marL="742950" indent="-285750" eaLnBrk="0" hangingPunct="0">
              <a:defRPr sz="1000">
                <a:solidFill>
                  <a:schemeClr val="tx1"/>
                </a:solidFill>
                <a:latin typeface="Arial" pitchFamily="34" charset="0"/>
                <a:ea typeface="ＭＳ Ｐゴシック" pitchFamily="34" charset="-128"/>
              </a:defRPr>
            </a:lvl2pPr>
            <a:lvl3pPr marL="1143000" indent="-228600" eaLnBrk="0" hangingPunct="0">
              <a:defRPr sz="1000">
                <a:solidFill>
                  <a:schemeClr val="tx1"/>
                </a:solidFill>
                <a:latin typeface="Arial" pitchFamily="34" charset="0"/>
                <a:ea typeface="ＭＳ Ｐゴシック" pitchFamily="34" charset="-128"/>
              </a:defRPr>
            </a:lvl3pPr>
            <a:lvl4pPr marL="1600200" indent="-228600" eaLnBrk="0" hangingPunct="0">
              <a:defRPr sz="1000">
                <a:solidFill>
                  <a:schemeClr val="tx1"/>
                </a:solidFill>
                <a:latin typeface="Arial" pitchFamily="34" charset="0"/>
                <a:ea typeface="ＭＳ Ｐゴシック" pitchFamily="34" charset="-128"/>
              </a:defRPr>
            </a:lvl4pPr>
            <a:lvl5pPr marL="2057400" indent="-228600" eaLnBrk="0" hangingPunct="0">
              <a:defRPr sz="1000">
                <a:solidFill>
                  <a:schemeClr val="tx1"/>
                </a:solidFill>
                <a:latin typeface="Arial" pitchFamily="34" charset="0"/>
                <a:ea typeface="ＭＳ Ｐゴシック" pitchFamily="34" charset="-128"/>
              </a:defRPr>
            </a:lvl5pPr>
            <a:lvl6pPr marL="25146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6pPr>
            <a:lvl7pPr marL="29718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7pPr>
            <a:lvl8pPr marL="34290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8pPr>
            <a:lvl9pPr marL="3886200" indent="-228600" algn="ctr" eaLnBrk="0" fontAlgn="base" hangingPunct="0">
              <a:spcBef>
                <a:spcPct val="0"/>
              </a:spcBef>
              <a:spcAft>
                <a:spcPct val="0"/>
              </a:spcAft>
              <a:defRPr sz="1000">
                <a:solidFill>
                  <a:schemeClr val="tx1"/>
                </a:solidFill>
                <a:latin typeface="Arial" pitchFamily="34" charset="0"/>
                <a:ea typeface="ＭＳ Ｐゴシック" pitchFamily="34" charset="-128"/>
              </a:defRPr>
            </a:lvl9pPr>
          </a:lstStyle>
          <a:p>
            <a:pPr eaLnBrk="1" hangingPunct="1">
              <a:defRPr/>
            </a:pPr>
            <a:r>
              <a:rPr lang="en-US" altLang="en-US" sz="800" dirty="0">
                <a:solidFill>
                  <a:schemeClr val="bg2"/>
                </a:solidFill>
                <a:cs typeface="Arial" pitchFamily="34" charset="0"/>
              </a:rPr>
              <a:t>Copyright © </a:t>
            </a:r>
            <a:r>
              <a:rPr lang="en-US" altLang="en-US" sz="800" dirty="0" smtClean="0">
                <a:solidFill>
                  <a:schemeClr val="bg2"/>
                </a:solidFill>
                <a:cs typeface="Arial" pitchFamily="34" charset="0"/>
              </a:rPr>
              <a:t>2020, </a:t>
            </a:r>
            <a:r>
              <a:rPr lang="en-US" altLang="en-US" sz="800" dirty="0">
                <a:solidFill>
                  <a:schemeClr val="bg2"/>
                </a:solidFill>
                <a:cs typeface="Arial" pitchFamily="34" charset="0"/>
              </a:rPr>
              <a:t>Elsevier Inc. All Rights Reserved.</a:t>
            </a:r>
          </a:p>
        </p:txBody>
      </p:sp>
      <p:sp>
        <p:nvSpPr>
          <p:cNvPr id="2" name="TextBox 1"/>
          <p:cNvSpPr txBox="1"/>
          <p:nvPr/>
        </p:nvSpPr>
        <p:spPr>
          <a:xfrm>
            <a:off x="8737598" y="6567714"/>
            <a:ext cx="406399" cy="215444"/>
          </a:xfrm>
          <a:prstGeom prst="rect">
            <a:avLst/>
          </a:prstGeom>
          <a:noFill/>
        </p:spPr>
        <p:txBody>
          <a:bodyPr wrap="square" rtlCol="0">
            <a:spAutoFit/>
          </a:bodyPr>
          <a:lstStyle/>
          <a:p>
            <a:fld id="{7B5C58BE-DE87-4B4A-BCBB-19C2646AEDC2}" type="slidenum">
              <a:rPr lang="en-US" sz="800" smtClean="0">
                <a:solidFill>
                  <a:schemeClr val="bg2"/>
                </a:solidFill>
              </a:rPr>
              <a:pPr/>
              <a:t>‹#›</a:t>
            </a:fld>
            <a:endParaRPr lang="en-US" sz="800" dirty="0">
              <a:solidFill>
                <a:schemeClr val="bg2"/>
              </a:solidFill>
            </a:endParaRPr>
          </a:p>
        </p:txBody>
      </p:sp>
    </p:spTree>
  </p:cSld>
  <p:clrMap bg1="dk2" tx1="lt1" bg2="dk1" tx2="lt2" accent1="accent1" accent2="accent2" accent3="accent3" accent4="accent4" accent5="accent5" accent6="accent6" hlink="hlink" folHlink="folHlink"/>
  <p:sldLayoutIdLst>
    <p:sldLayoutId id="2147483759" r:id="rId1"/>
    <p:sldLayoutId id="2147483760" r:id="rId2"/>
    <p:sldLayoutId id="2147483761" r:id="rId3"/>
  </p:sldLayoutIdLst>
  <p:timing>
    <p:tnLst>
      <p:par>
        <p:cTn id="1" dur="indefinite" restart="never" nodeType="tmRoot"/>
      </p:par>
    </p:tnLst>
  </p:timing>
  <p:hf hdr="0" dt="0"/>
  <p:txStyles>
    <p:titleStyle>
      <a:lvl1pPr algn="ctr" rtl="0" eaLnBrk="1" fontAlgn="base" hangingPunct="1">
        <a:spcBef>
          <a:spcPct val="0"/>
        </a:spcBef>
        <a:spcAft>
          <a:spcPct val="0"/>
        </a:spcAft>
        <a:defRPr sz="3600">
          <a:solidFill>
            <a:schemeClr val="bg2"/>
          </a:solidFill>
          <a:latin typeface="+mj-lt"/>
          <a:ea typeface="ＭＳ Ｐゴシック" pitchFamily="34" charset="-128"/>
          <a:cs typeface="+mj-cs"/>
        </a:defRPr>
      </a:lvl1pPr>
      <a:lvl2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2pPr>
      <a:lvl3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3pPr>
      <a:lvl4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4pPr>
      <a:lvl5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5pPr>
      <a:lvl6pPr marL="457200" algn="ctr" rtl="0" eaLnBrk="1" fontAlgn="base" hangingPunct="1">
        <a:spcBef>
          <a:spcPct val="0"/>
        </a:spcBef>
        <a:spcAft>
          <a:spcPct val="0"/>
        </a:spcAft>
        <a:defRPr sz="4000">
          <a:solidFill>
            <a:schemeClr val="bg2"/>
          </a:solidFill>
          <a:latin typeface="ArialMT" pitchFamily="34" charset="0"/>
          <a:ea typeface="ＭＳ Ｐゴシック" charset="-128"/>
        </a:defRPr>
      </a:lvl6pPr>
      <a:lvl7pPr marL="914400" algn="ctr" rtl="0" eaLnBrk="1" fontAlgn="base" hangingPunct="1">
        <a:spcBef>
          <a:spcPct val="0"/>
        </a:spcBef>
        <a:spcAft>
          <a:spcPct val="0"/>
        </a:spcAft>
        <a:defRPr sz="4000">
          <a:solidFill>
            <a:schemeClr val="bg2"/>
          </a:solidFill>
          <a:latin typeface="ArialMT" pitchFamily="34" charset="0"/>
          <a:ea typeface="ＭＳ Ｐゴシック" charset="-128"/>
        </a:defRPr>
      </a:lvl7pPr>
      <a:lvl8pPr marL="1371600" algn="ctr" rtl="0" eaLnBrk="1" fontAlgn="base" hangingPunct="1">
        <a:spcBef>
          <a:spcPct val="0"/>
        </a:spcBef>
        <a:spcAft>
          <a:spcPct val="0"/>
        </a:spcAft>
        <a:defRPr sz="4000">
          <a:solidFill>
            <a:schemeClr val="bg2"/>
          </a:solidFill>
          <a:latin typeface="ArialMT" pitchFamily="34" charset="0"/>
          <a:ea typeface="ＭＳ Ｐゴシック" charset="-128"/>
        </a:defRPr>
      </a:lvl8pPr>
      <a:lvl9pPr marL="1828800" algn="ctr" rtl="0" eaLnBrk="1" fontAlgn="base" hangingPunct="1">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1" fontAlgn="base" hangingPunct="1">
        <a:spcBef>
          <a:spcPct val="0"/>
        </a:spcBef>
        <a:spcAft>
          <a:spcPct val="0"/>
        </a:spcAft>
        <a:buClr>
          <a:schemeClr val="bg1"/>
        </a:buClr>
        <a:buSzPct val="70000"/>
        <a:buFont typeface="Wingdings 2" pitchFamily="18" charset="2"/>
        <a:buChar char=""/>
        <a:defRPr sz="2800">
          <a:solidFill>
            <a:schemeClr val="bg2"/>
          </a:solidFill>
          <a:latin typeface="+mn-lt"/>
          <a:ea typeface="ＭＳ Ｐゴシック" pitchFamily="34" charset="-128"/>
          <a:cs typeface="+mn-cs"/>
        </a:defRPr>
      </a:lvl1pPr>
      <a:lvl2pPr marL="742950" indent="-285750" algn="l" rtl="0" eaLnBrk="1" fontAlgn="base" hangingPunct="1">
        <a:spcBef>
          <a:spcPct val="0"/>
        </a:spcBef>
        <a:spcAft>
          <a:spcPct val="0"/>
        </a:spcAft>
        <a:buClr>
          <a:schemeClr val="bg1"/>
        </a:buClr>
        <a:buSzPct val="70000"/>
        <a:buFont typeface="Wingdings" pitchFamily="2" charset="2"/>
        <a:buChar char="Ø"/>
        <a:defRPr sz="2400">
          <a:solidFill>
            <a:schemeClr val="bg2"/>
          </a:solidFill>
          <a:latin typeface="+mn-lt"/>
          <a:ea typeface="ＭＳ Ｐゴシック" pitchFamily="34" charset="-128"/>
        </a:defRPr>
      </a:lvl2pPr>
      <a:lvl3pPr marL="1143000" indent="-228600" algn="l" rtl="0" eaLnBrk="1" fontAlgn="base" hangingPunct="1">
        <a:spcBef>
          <a:spcPct val="0"/>
        </a:spcBef>
        <a:spcAft>
          <a:spcPct val="0"/>
        </a:spcAft>
        <a:buClr>
          <a:schemeClr val="bg1"/>
        </a:buClr>
        <a:buSzPct val="70000"/>
        <a:buChar char="•"/>
        <a:defRPr sz="2000">
          <a:solidFill>
            <a:schemeClr val="bg2"/>
          </a:solidFill>
          <a:latin typeface="+mn-lt"/>
          <a:ea typeface="ＭＳ Ｐゴシック" pitchFamily="34" charset="-128"/>
        </a:defRPr>
      </a:lvl3pPr>
      <a:lvl4pPr marL="1600200" indent="-228600" algn="l" rtl="0" eaLnBrk="1" fontAlgn="base" hangingPunct="1">
        <a:spcBef>
          <a:spcPct val="0"/>
        </a:spcBef>
        <a:spcAft>
          <a:spcPct val="0"/>
        </a:spcAft>
        <a:buClr>
          <a:schemeClr val="bg1"/>
        </a:buClr>
        <a:buSzPct val="70000"/>
        <a:buFont typeface="Wingdings 3" pitchFamily="18" charset="2"/>
        <a:buChar char=""/>
        <a:defRPr>
          <a:solidFill>
            <a:schemeClr val="bg2"/>
          </a:solidFill>
          <a:latin typeface="+mn-lt"/>
          <a:ea typeface="ＭＳ Ｐゴシック" pitchFamily="34" charset="-128"/>
        </a:defRPr>
      </a:lvl4pPr>
      <a:lvl5pPr marL="2057400" indent="-228600" algn="l" rtl="0" eaLnBrk="1" fontAlgn="base" hangingPunct="1">
        <a:spcBef>
          <a:spcPct val="0"/>
        </a:spcBef>
        <a:spcAft>
          <a:spcPct val="0"/>
        </a:spcAft>
        <a:buClr>
          <a:schemeClr val="bg1"/>
        </a:buClr>
        <a:buSzPct val="70000"/>
        <a:buFont typeface="Times New Roman" pitchFamily="18" charset="0"/>
        <a:buChar char="–"/>
        <a:defRPr sz="1600">
          <a:solidFill>
            <a:schemeClr val="bg2"/>
          </a:solidFill>
          <a:latin typeface="+mn-lt"/>
          <a:ea typeface="ＭＳ Ｐゴシック" pitchFamily="34" charset="-128"/>
        </a:defRPr>
      </a:lvl5pPr>
      <a:lvl6pPr marL="25146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eaLnBrk="1" fontAlgn="base" hangingPunct="1">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994634"/>
            <a:ext cx="7977558" cy="1143000"/>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Diagnostic Coding Essentials</a:t>
            </a:r>
          </a:p>
          <a:p>
            <a:pPr algn="ctr"/>
            <a:endParaRPr lang="en-US" sz="4000" dirty="0">
              <a:solidFill>
                <a:schemeClr val="bg2"/>
              </a:solidFill>
            </a:endParaRPr>
          </a:p>
          <a:p>
            <a:pPr algn="ctr"/>
            <a:r>
              <a:rPr lang="en-US" sz="3000" dirty="0">
                <a:solidFill>
                  <a:schemeClr val="bg2"/>
                </a:solidFill>
              </a:rPr>
              <a:t>Chapter 13</a:t>
            </a:r>
          </a:p>
        </p:txBody>
      </p:sp>
      <p:sp>
        <p:nvSpPr>
          <p:cNvPr id="7" name="Slide Number Placeholder 3"/>
          <p:cNvSpPr>
            <a:spLocks noGrp="1"/>
          </p:cNvSpPr>
          <p:nvPr>
            <p:ph type="sldNum" sz="quarter" idx="4294967295"/>
          </p:nvPr>
        </p:nvSpPr>
        <p:spPr>
          <a:xfrm>
            <a:off x="7010400" y="6359525"/>
            <a:ext cx="2133600" cy="476250"/>
          </a:xfrm>
          <a:prstGeom prst="rect">
            <a:avLst/>
          </a:prstGeom>
          <a:noFill/>
          <a:ln>
            <a:miter lim="800000"/>
            <a:headEnd/>
            <a:tailEnd/>
          </a:ln>
        </p:spPr>
        <p:txBody>
          <a:bodyPr/>
          <a:lstStyle/>
          <a:p>
            <a:r>
              <a:rPr lang="en-GB" sz="1000" dirty="0">
                <a:ea typeface="ＭＳ Ｐゴシック" pitchFamily="34" charset="-128"/>
              </a:rPr>
              <a:t> </a:t>
            </a:r>
            <a:fld id="{B2E7F25F-EFA4-4863-9136-A9152A78A8BC}" type="slidenum">
              <a:rPr lang="en-GB" sz="1000">
                <a:ea typeface="ＭＳ Ｐゴシック" pitchFamily="34" charset="-128"/>
              </a:rPr>
              <a:pPr/>
              <a:t>1</a:t>
            </a:fld>
            <a:endParaRPr lang="en-GB" sz="1000" dirty="0">
              <a:ea typeface="ＭＳ Ｐゴシック" pitchFamily="34"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Supplementary Sections </a:t>
            </a:r>
            <a:br>
              <a:rPr lang="en-US" dirty="0"/>
            </a:br>
            <a:r>
              <a:rPr lang="en-US" dirty="0"/>
              <a:t>of the Alphabetic Index</a:t>
            </a:r>
          </a:p>
        </p:txBody>
      </p:sp>
      <p:sp>
        <p:nvSpPr>
          <p:cNvPr id="3" name="Content Placeholder 2"/>
          <p:cNvSpPr>
            <a:spLocks noGrp="1"/>
          </p:cNvSpPr>
          <p:nvPr>
            <p:ph idx="1"/>
          </p:nvPr>
        </p:nvSpPr>
        <p:spPr/>
        <p:txBody>
          <a:bodyPr/>
          <a:lstStyle/>
          <a:p>
            <a:pPr lvl="0"/>
            <a:r>
              <a:rPr lang="en-US" dirty="0"/>
              <a:t>Table of Neoplasms</a:t>
            </a:r>
          </a:p>
          <a:p>
            <a:pPr lvl="1"/>
            <a:r>
              <a:rPr lang="en-US" dirty="0"/>
              <a:t>Lists neoplasms by anatomic location</a:t>
            </a:r>
          </a:p>
          <a:p>
            <a:pPr lvl="0"/>
            <a:r>
              <a:rPr lang="en-US" dirty="0"/>
              <a:t>Table of Drugs and Chemicals</a:t>
            </a:r>
          </a:p>
          <a:p>
            <a:pPr lvl="1"/>
            <a:r>
              <a:rPr lang="en-US" dirty="0"/>
              <a:t>Presents a classification of drugs and other chemical substances</a:t>
            </a:r>
          </a:p>
          <a:p>
            <a:pPr lvl="1"/>
            <a:r>
              <a:rPr lang="en-US" dirty="0"/>
              <a:t>Used to identify poisonings and external causes of adverse effects</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10</a:t>
            </a:fld>
            <a:endParaRPr lang="en-GB" dirty="0"/>
          </a:p>
        </p:txBody>
      </p:sp>
    </p:spTree>
    <p:extLst>
      <p:ext uri="{BB962C8B-B14F-4D97-AF65-F5344CB8AC3E}">
        <p14:creationId xmlns:p14="http://schemas.microsoft.com/office/powerpoint/2010/main" val="11963416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Tabular List</a:t>
            </a:r>
          </a:p>
        </p:txBody>
      </p:sp>
      <p:sp>
        <p:nvSpPr>
          <p:cNvPr id="3" name="Content Placeholder 2"/>
          <p:cNvSpPr>
            <a:spLocks noGrp="1"/>
          </p:cNvSpPr>
          <p:nvPr>
            <p:ph idx="1"/>
          </p:nvPr>
        </p:nvSpPr>
        <p:spPr/>
        <p:txBody>
          <a:bodyPr/>
          <a:lstStyle/>
          <a:p>
            <a:pPr lvl="0"/>
            <a:r>
              <a:rPr lang="en-US" dirty="0"/>
              <a:t>Divided into 21 chapters</a:t>
            </a:r>
          </a:p>
          <a:p>
            <a:pPr lvl="0"/>
            <a:r>
              <a:rPr lang="en-US" dirty="0"/>
              <a:t>Each chapter is subdivided into categories</a:t>
            </a:r>
          </a:p>
          <a:p>
            <a:pPr lvl="0"/>
            <a:r>
              <a:rPr lang="en-US" dirty="0"/>
              <a:t>In each chapter, all of the 3-character category codes begin with the alphabetic letter assigned to that chapter</a:t>
            </a:r>
          </a:p>
          <a:p>
            <a:pPr lvl="0"/>
            <a:r>
              <a:rPr lang="en-US" dirty="0"/>
              <a:t>Each chapter has a different-colored border strip</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11</a:t>
            </a:fld>
            <a:endParaRPr lang="en-GB" dirty="0"/>
          </a:p>
        </p:txBody>
      </p:sp>
    </p:spTree>
    <p:extLst>
      <p:ext uri="{BB962C8B-B14F-4D97-AF65-F5344CB8AC3E}">
        <p14:creationId xmlns:p14="http://schemas.microsoft.com/office/powerpoint/2010/main" val="2744141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Conventions Used </a:t>
            </a:r>
            <a:r>
              <a:rPr lang="en-US" dirty="0" smtClean="0"/>
              <a:t>in </a:t>
            </a:r>
            <a:r>
              <a:rPr lang="en-US" dirty="0"/>
              <a:t>the Tabular List </a:t>
            </a:r>
            <a:r>
              <a:rPr lang="en-US" sz="1600" dirty="0"/>
              <a:t>(Slide 1 of 7)</a:t>
            </a:r>
          </a:p>
        </p:txBody>
      </p:sp>
      <p:sp>
        <p:nvSpPr>
          <p:cNvPr id="3" name="Content Placeholder 2"/>
          <p:cNvSpPr>
            <a:spLocks noGrp="1"/>
          </p:cNvSpPr>
          <p:nvPr>
            <p:ph idx="1"/>
          </p:nvPr>
        </p:nvSpPr>
        <p:spPr/>
        <p:txBody>
          <a:bodyPr/>
          <a:lstStyle/>
          <a:p>
            <a:pPr lvl="0"/>
            <a:r>
              <a:rPr lang="en-US" dirty="0"/>
              <a:t>Abbreviations</a:t>
            </a:r>
          </a:p>
          <a:p>
            <a:pPr lvl="0"/>
            <a:r>
              <a:rPr lang="en-US" dirty="0"/>
              <a:t>Punctuation</a:t>
            </a:r>
          </a:p>
          <a:p>
            <a:pPr lvl="0"/>
            <a:r>
              <a:rPr lang="en-US" dirty="0"/>
              <a:t>Symbols</a:t>
            </a:r>
          </a:p>
          <a:p>
            <a:pPr lvl="0"/>
            <a:r>
              <a:rPr lang="en-US" dirty="0"/>
              <a:t>Instructional notations</a:t>
            </a:r>
          </a:p>
          <a:p>
            <a:pPr lvl="0"/>
            <a:r>
              <a:rPr lang="en-US" dirty="0"/>
              <a:t>Related entities</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12</a:t>
            </a:fld>
            <a:endParaRPr lang="en-GB" dirty="0"/>
          </a:p>
        </p:txBody>
      </p:sp>
    </p:spTree>
    <p:extLst>
      <p:ext uri="{BB962C8B-B14F-4D97-AF65-F5344CB8AC3E}">
        <p14:creationId xmlns:p14="http://schemas.microsoft.com/office/powerpoint/2010/main" val="167948905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Conventions Used </a:t>
            </a:r>
            <a:r>
              <a:rPr lang="en-US" dirty="0" smtClean="0"/>
              <a:t>in </a:t>
            </a:r>
            <a:r>
              <a:rPr lang="en-US" dirty="0"/>
              <a:t>the Tabular </a:t>
            </a:r>
            <a:r>
              <a:rPr lang="en-US" dirty="0" smtClean="0"/>
              <a:t>List</a:t>
            </a:r>
            <a:br>
              <a:rPr lang="en-US" dirty="0" smtClean="0"/>
            </a:br>
            <a:r>
              <a:rPr lang="en-US" sz="1600" dirty="0" smtClean="0"/>
              <a:t>(Slide </a:t>
            </a:r>
            <a:r>
              <a:rPr lang="en-US" sz="1600" dirty="0"/>
              <a:t>2 of 7)</a:t>
            </a:r>
          </a:p>
        </p:txBody>
      </p:sp>
      <p:sp>
        <p:nvSpPr>
          <p:cNvPr id="3" name="Content Placeholder 2"/>
          <p:cNvSpPr>
            <a:spLocks noGrp="1"/>
          </p:cNvSpPr>
          <p:nvPr>
            <p:ph idx="1"/>
          </p:nvPr>
        </p:nvSpPr>
        <p:spPr/>
        <p:txBody>
          <a:bodyPr/>
          <a:lstStyle/>
          <a:p>
            <a:pPr lvl="0"/>
            <a:r>
              <a:rPr lang="en-US" dirty="0"/>
              <a:t>Placeholder character</a:t>
            </a:r>
          </a:p>
          <a:p>
            <a:pPr lvl="1"/>
            <a:r>
              <a:rPr lang="en-US" dirty="0"/>
              <a:t>ICD-10-CM uses the dummy placeholder X in two different ways</a:t>
            </a:r>
          </a:p>
          <a:p>
            <a:pPr lvl="2"/>
            <a:r>
              <a:rPr lang="en-US" dirty="0"/>
              <a:t>As the 5th character in certain 6-character codes</a:t>
            </a:r>
          </a:p>
          <a:p>
            <a:pPr lvl="2"/>
            <a:r>
              <a:rPr lang="en-US" dirty="0"/>
              <a:t>To fill empty character space</a:t>
            </a:r>
          </a:p>
          <a:p>
            <a:pPr lvl="2"/>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13</a:t>
            </a:fld>
            <a:endParaRPr lang="en-GB" dirty="0"/>
          </a:p>
        </p:txBody>
      </p:sp>
    </p:spTree>
    <p:extLst>
      <p:ext uri="{BB962C8B-B14F-4D97-AF65-F5344CB8AC3E}">
        <p14:creationId xmlns:p14="http://schemas.microsoft.com/office/powerpoint/2010/main" val="20978367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Conventions Used </a:t>
            </a:r>
            <a:r>
              <a:rPr lang="en-US" dirty="0" smtClean="0"/>
              <a:t>in </a:t>
            </a:r>
            <a:r>
              <a:rPr lang="en-US" dirty="0"/>
              <a:t>the Tabular List </a:t>
            </a:r>
            <a:r>
              <a:rPr lang="en-US" sz="1600" dirty="0"/>
              <a:t>(Slide 3 of 7)</a:t>
            </a:r>
          </a:p>
        </p:txBody>
      </p:sp>
      <p:sp>
        <p:nvSpPr>
          <p:cNvPr id="3" name="Content Placeholder 2"/>
          <p:cNvSpPr>
            <a:spLocks noGrp="1"/>
          </p:cNvSpPr>
          <p:nvPr>
            <p:ph idx="1"/>
          </p:nvPr>
        </p:nvSpPr>
        <p:spPr/>
        <p:txBody>
          <a:bodyPr/>
          <a:lstStyle/>
          <a:p>
            <a:pPr lvl="0"/>
            <a:r>
              <a:rPr lang="en-US" dirty="0"/>
              <a:t>Codes with 7 characters</a:t>
            </a:r>
          </a:p>
          <a:p>
            <a:pPr lvl="1"/>
            <a:r>
              <a:rPr lang="en-US" dirty="0"/>
              <a:t>7th character typically provides specificity about the coded condition</a:t>
            </a:r>
          </a:p>
          <a:p>
            <a:pPr lvl="1"/>
            <a:r>
              <a:rPr lang="en-US" dirty="0"/>
              <a:t>A: Initial encounter</a:t>
            </a:r>
          </a:p>
          <a:p>
            <a:pPr lvl="1"/>
            <a:r>
              <a:rPr lang="en-US" dirty="0"/>
              <a:t>D: Subsequent encounter</a:t>
            </a:r>
          </a:p>
          <a:p>
            <a:pPr lvl="1"/>
            <a:r>
              <a:rPr lang="en-US" dirty="0"/>
              <a:t>S: Sequela</a:t>
            </a:r>
          </a:p>
          <a:p>
            <a:pPr lvl="2"/>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14</a:t>
            </a:fld>
            <a:endParaRPr lang="en-GB" dirty="0"/>
          </a:p>
        </p:txBody>
      </p:sp>
    </p:spTree>
    <p:extLst>
      <p:ext uri="{BB962C8B-B14F-4D97-AF65-F5344CB8AC3E}">
        <p14:creationId xmlns:p14="http://schemas.microsoft.com/office/powerpoint/2010/main" val="17598010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Conventions Used </a:t>
            </a:r>
            <a:r>
              <a:rPr lang="en-US" dirty="0" smtClean="0"/>
              <a:t>in </a:t>
            </a:r>
            <a:r>
              <a:rPr lang="en-US" dirty="0"/>
              <a:t>the Tabular List </a:t>
            </a:r>
            <a:r>
              <a:rPr lang="en-US" sz="1600" dirty="0"/>
              <a:t>(Slide 4 of 7)</a:t>
            </a:r>
          </a:p>
        </p:txBody>
      </p:sp>
      <p:sp>
        <p:nvSpPr>
          <p:cNvPr id="3" name="Content Placeholder 2"/>
          <p:cNvSpPr>
            <a:spLocks noGrp="1"/>
          </p:cNvSpPr>
          <p:nvPr>
            <p:ph idx="1"/>
          </p:nvPr>
        </p:nvSpPr>
        <p:spPr/>
        <p:txBody>
          <a:bodyPr/>
          <a:lstStyle/>
          <a:p>
            <a:pPr lvl="0"/>
            <a:r>
              <a:rPr lang="en-US" dirty="0"/>
              <a:t>Includes notes</a:t>
            </a:r>
          </a:p>
          <a:p>
            <a:pPr lvl="1"/>
            <a:r>
              <a:rPr lang="en-US" dirty="0"/>
              <a:t>Used to clarify when conditions are included within a particular chapter</a:t>
            </a:r>
          </a:p>
          <a:p>
            <a:pPr lvl="0"/>
            <a:r>
              <a:rPr lang="en-US" dirty="0"/>
              <a:t>Excludes notes</a:t>
            </a:r>
          </a:p>
          <a:p>
            <a:pPr lvl="1"/>
            <a:r>
              <a:rPr lang="en-US" dirty="0"/>
              <a:t>Excludes1: Clear “NOT CODED HERE” message</a:t>
            </a:r>
          </a:p>
          <a:p>
            <a:pPr lvl="1"/>
            <a:r>
              <a:rPr lang="en-US" dirty="0"/>
              <a:t>Excludes2: Means “not included here”</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15</a:t>
            </a:fld>
            <a:endParaRPr lang="en-GB" dirty="0"/>
          </a:p>
        </p:txBody>
      </p:sp>
    </p:spTree>
    <p:extLst>
      <p:ext uri="{BB962C8B-B14F-4D97-AF65-F5344CB8AC3E}">
        <p14:creationId xmlns:p14="http://schemas.microsoft.com/office/powerpoint/2010/main" val="32360768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Conventions Used </a:t>
            </a:r>
            <a:r>
              <a:rPr lang="en-US" dirty="0" smtClean="0"/>
              <a:t>in </a:t>
            </a:r>
            <a:r>
              <a:rPr lang="en-US" dirty="0"/>
              <a:t>the Tabular List </a:t>
            </a:r>
            <a:r>
              <a:rPr lang="en-US" sz="1600" dirty="0"/>
              <a:t>(Slide 5 of 7)</a:t>
            </a:r>
          </a:p>
        </p:txBody>
      </p:sp>
      <p:sp>
        <p:nvSpPr>
          <p:cNvPr id="3" name="Content Placeholder 2"/>
          <p:cNvSpPr>
            <a:spLocks noGrp="1"/>
          </p:cNvSpPr>
          <p:nvPr>
            <p:ph idx="1"/>
          </p:nvPr>
        </p:nvSpPr>
        <p:spPr/>
        <p:txBody>
          <a:bodyPr/>
          <a:lstStyle/>
          <a:p>
            <a:pPr lvl="0"/>
            <a:r>
              <a:rPr lang="en-US" dirty="0"/>
              <a:t>Code first </a:t>
            </a:r>
          </a:p>
          <a:p>
            <a:pPr lvl="1"/>
            <a:r>
              <a:rPr lang="en-US" dirty="0"/>
              <a:t>Code first notes appear under “manifestation” codes</a:t>
            </a:r>
          </a:p>
          <a:p>
            <a:pPr lvl="2"/>
            <a:r>
              <a:rPr lang="en-US" dirty="0"/>
              <a:t>Indicates that the underlying condition must be sequenced first, before that manifestation code</a:t>
            </a:r>
          </a:p>
          <a:p>
            <a:r>
              <a:rPr lang="en-US" dirty="0"/>
              <a:t>Use additional code</a:t>
            </a:r>
          </a:p>
          <a:p>
            <a:pPr lvl="1"/>
            <a:r>
              <a:rPr lang="en-US" dirty="0"/>
              <a:t>Use additional code notes indicate the order in which the codes are arranged: etiology code first, followed by manifestation code</a:t>
            </a:r>
            <a:endParaRPr lang="en-US" i="1"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16</a:t>
            </a:fld>
            <a:endParaRPr lang="en-GB" dirty="0"/>
          </a:p>
        </p:txBody>
      </p:sp>
    </p:spTree>
    <p:extLst>
      <p:ext uri="{BB962C8B-B14F-4D97-AF65-F5344CB8AC3E}">
        <p14:creationId xmlns:p14="http://schemas.microsoft.com/office/powerpoint/2010/main" val="546317137"/>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Conventions Used </a:t>
            </a:r>
            <a:r>
              <a:rPr lang="en-US" dirty="0" smtClean="0"/>
              <a:t>in </a:t>
            </a:r>
            <a:r>
              <a:rPr lang="en-US" dirty="0"/>
              <a:t>the Tabular List </a:t>
            </a:r>
            <a:r>
              <a:rPr lang="en-US" sz="1600" dirty="0"/>
              <a:t>(Slide 6 of 7)</a:t>
            </a:r>
          </a:p>
        </p:txBody>
      </p:sp>
      <p:sp>
        <p:nvSpPr>
          <p:cNvPr id="3" name="Content Placeholder 2"/>
          <p:cNvSpPr>
            <a:spLocks noGrp="1"/>
          </p:cNvSpPr>
          <p:nvPr>
            <p:ph idx="1"/>
          </p:nvPr>
        </p:nvSpPr>
        <p:spPr/>
        <p:txBody>
          <a:bodyPr/>
          <a:lstStyle/>
          <a:p>
            <a:pPr lvl="0"/>
            <a:r>
              <a:rPr lang="en-US" dirty="0"/>
              <a:t>Cross reference notes</a:t>
            </a:r>
          </a:p>
          <a:p>
            <a:pPr lvl="1"/>
            <a:r>
              <a:rPr lang="en-US" dirty="0"/>
              <a:t>Instruct the coder to check elsewhere in the Index before assigning a code</a:t>
            </a:r>
          </a:p>
          <a:p>
            <a:pPr lvl="1"/>
            <a:r>
              <a:rPr lang="en-US" i="1" dirty="0"/>
              <a:t>See</a:t>
            </a:r>
          </a:p>
          <a:p>
            <a:pPr lvl="1"/>
            <a:r>
              <a:rPr lang="en-US" i="1" dirty="0"/>
              <a:t>See also</a:t>
            </a:r>
          </a:p>
          <a:p>
            <a:pPr lvl="1"/>
            <a:r>
              <a:rPr lang="en-US" i="1" dirty="0"/>
              <a:t>See</a:t>
            </a:r>
            <a:r>
              <a:rPr lang="en-US" dirty="0"/>
              <a:t> category</a:t>
            </a:r>
            <a:endParaRPr lang="en-US" i="1"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17</a:t>
            </a:fld>
            <a:endParaRPr lang="en-GB" dirty="0"/>
          </a:p>
        </p:txBody>
      </p:sp>
    </p:spTree>
    <p:extLst>
      <p:ext uri="{BB962C8B-B14F-4D97-AF65-F5344CB8AC3E}">
        <p14:creationId xmlns:p14="http://schemas.microsoft.com/office/powerpoint/2010/main" val="79469096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Conventions Used </a:t>
            </a:r>
            <a:r>
              <a:rPr lang="en-US" dirty="0" smtClean="0"/>
              <a:t>in </a:t>
            </a:r>
            <a:r>
              <a:rPr lang="en-US" dirty="0"/>
              <a:t>the Tabular List </a:t>
            </a:r>
            <a:r>
              <a:rPr lang="en-US" sz="1600" dirty="0"/>
              <a:t>(Slide 7 of 7)</a:t>
            </a:r>
          </a:p>
        </p:txBody>
      </p:sp>
      <p:sp>
        <p:nvSpPr>
          <p:cNvPr id="3" name="Content Placeholder 2"/>
          <p:cNvSpPr>
            <a:spLocks noGrp="1"/>
          </p:cNvSpPr>
          <p:nvPr>
            <p:ph idx="1"/>
          </p:nvPr>
        </p:nvSpPr>
        <p:spPr/>
        <p:txBody>
          <a:bodyPr/>
          <a:lstStyle/>
          <a:p>
            <a:pPr lvl="0"/>
            <a:r>
              <a:rPr lang="en-US" dirty="0"/>
              <a:t>Relational terms</a:t>
            </a:r>
          </a:p>
          <a:p>
            <a:pPr lvl="1"/>
            <a:r>
              <a:rPr lang="en-US" i="1" dirty="0"/>
              <a:t>And</a:t>
            </a:r>
          </a:p>
          <a:p>
            <a:pPr lvl="1"/>
            <a:r>
              <a:rPr lang="en-US" i="1" dirty="0"/>
              <a:t>With</a:t>
            </a:r>
          </a:p>
          <a:p>
            <a:pPr lvl="1"/>
            <a:r>
              <a:rPr lang="en-US" i="1" dirty="0"/>
              <a:t>Due to</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18</a:t>
            </a:fld>
            <a:endParaRPr lang="en-GB" dirty="0"/>
          </a:p>
        </p:txBody>
      </p:sp>
    </p:spTree>
    <p:extLst>
      <p:ext uri="{BB962C8B-B14F-4D97-AF65-F5344CB8AC3E}">
        <p14:creationId xmlns:p14="http://schemas.microsoft.com/office/powerpoint/2010/main" val="139843436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Guidelines</a:t>
            </a:r>
            <a:br>
              <a:rPr lang="en-US" dirty="0"/>
            </a:br>
            <a:r>
              <a:rPr lang="en-US" sz="1600" dirty="0"/>
              <a:t>(Slide 1 of 2)</a:t>
            </a:r>
          </a:p>
        </p:txBody>
      </p:sp>
      <p:sp>
        <p:nvSpPr>
          <p:cNvPr id="3" name="Content Placeholder 2"/>
          <p:cNvSpPr>
            <a:spLocks noGrp="1"/>
          </p:cNvSpPr>
          <p:nvPr>
            <p:ph idx="1"/>
          </p:nvPr>
        </p:nvSpPr>
        <p:spPr/>
        <p:txBody>
          <a:bodyPr/>
          <a:lstStyle/>
          <a:p>
            <a:pPr lvl="0"/>
            <a:r>
              <a:rPr lang="en-US" dirty="0"/>
              <a:t>Coding Manual begins with the ICD-10-CM Official Guidelines for Coding and Reporting (OGCR)</a:t>
            </a:r>
          </a:p>
          <a:p>
            <a:pPr lvl="1"/>
            <a:r>
              <a:rPr lang="en-US" dirty="0"/>
              <a:t>Set of rules that have been developed to complement the official conventions and instructions provided in the ICD-10-CM proper</a:t>
            </a:r>
          </a:p>
          <a:p>
            <a:pPr lvl="1"/>
            <a:r>
              <a:rPr lang="en-US" dirty="0"/>
              <a:t>Organized into four sections</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19</a:t>
            </a:fld>
            <a:endParaRPr lang="en-GB" dirty="0"/>
          </a:p>
        </p:txBody>
      </p:sp>
    </p:spTree>
    <p:extLst>
      <p:ext uri="{BB962C8B-B14F-4D97-AF65-F5344CB8AC3E}">
        <p14:creationId xmlns:p14="http://schemas.microsoft.com/office/powerpoint/2010/main" val="20915065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0" y="485052"/>
            <a:ext cx="9144000" cy="1056706"/>
          </a:xfrm>
        </p:spPr>
        <p:txBody>
          <a:bodyPr>
            <a:noAutofit/>
          </a:bodyPr>
          <a:lstStyle/>
          <a:p>
            <a:r>
              <a:rPr lang="en-US" sz="3600" dirty="0"/>
              <a:t>Learning Objectives</a:t>
            </a:r>
            <a:br>
              <a:rPr lang="en-US" sz="3600" dirty="0"/>
            </a:br>
            <a:r>
              <a:rPr lang="en-US" sz="3600" dirty="0"/>
              <a:t>Lesson 13.1: </a:t>
            </a:r>
            <a:r>
              <a:rPr lang="en-US" dirty="0"/>
              <a:t>Basics of Diagnostic </a:t>
            </a:r>
            <a:r>
              <a:rPr lang="en-US" dirty="0" smtClean="0"/>
              <a:t/>
            </a:r>
            <a:br>
              <a:rPr lang="en-US" dirty="0" smtClean="0"/>
            </a:br>
            <a:r>
              <a:rPr lang="en-US" dirty="0" smtClean="0"/>
              <a:t>Coding </a:t>
            </a:r>
            <a:r>
              <a:rPr lang="en-US" dirty="0"/>
              <a:t>and Encoder Software</a:t>
            </a:r>
            <a:br>
              <a:rPr lang="en-US" dirty="0"/>
            </a:br>
            <a:r>
              <a:rPr lang="en-US" sz="1600" dirty="0"/>
              <a:t>(Slide 1 of 3)</a:t>
            </a:r>
          </a:p>
        </p:txBody>
      </p:sp>
      <p:sp>
        <p:nvSpPr>
          <p:cNvPr id="1963015" name="Rectangle 7"/>
          <p:cNvSpPr>
            <a:spLocks noGrp="1" noChangeArrowheads="1"/>
          </p:cNvSpPr>
          <p:nvPr>
            <p:ph type="body" idx="4294967295"/>
          </p:nvPr>
        </p:nvSpPr>
        <p:spPr>
          <a:xfrm>
            <a:off x="457201" y="2057400"/>
            <a:ext cx="8273828" cy="4404937"/>
          </a:xfrm>
        </p:spPr>
        <p:txBody>
          <a:bodyPr>
            <a:noAutofit/>
          </a:bodyPr>
          <a:lstStyle/>
          <a:p>
            <a:pPr indent="-336550">
              <a:buFont typeface="+mj-lt"/>
              <a:buAutoNum type="arabicPeriod"/>
            </a:pPr>
            <a:r>
              <a:rPr lang="en-US" dirty="0"/>
              <a:t>Describe the historical use of the International Classification of Disease (ICD) in the United </a:t>
            </a:r>
            <a:r>
              <a:rPr lang="en-US" dirty="0" smtClean="0"/>
              <a:t>States and </a:t>
            </a:r>
            <a:r>
              <a:rPr lang="en-US" dirty="0"/>
              <a:t>describe how diagnostic coding is related to medical necessity.</a:t>
            </a:r>
          </a:p>
          <a:p>
            <a:pPr indent="-336550">
              <a:buFont typeface="+mj-lt"/>
              <a:buAutoNum type="arabicPeriod"/>
            </a:pPr>
            <a:r>
              <a:rPr lang="en-US" dirty="0"/>
              <a:t>Identify the structure and format of the </a:t>
            </a:r>
            <a:r>
              <a:rPr lang="en-US" i="1" dirty="0"/>
              <a:t>International Classification of Diseases, 10</a:t>
            </a:r>
            <a:r>
              <a:rPr lang="en-US" i="1" baseline="30000" dirty="0"/>
              <a:t>th</a:t>
            </a:r>
            <a:r>
              <a:rPr lang="en-US" i="1" dirty="0"/>
              <a:t> Revision, Clinical Modification</a:t>
            </a:r>
            <a:r>
              <a:rPr lang="en-US" dirty="0"/>
              <a:t> (ICD-10-CM).</a:t>
            </a:r>
          </a:p>
          <a:p>
            <a:pPr indent="-336550">
              <a:buFont typeface="+mj-lt"/>
              <a:buAutoNum type="arabicPeriod"/>
            </a:pPr>
            <a:r>
              <a:rPr lang="en-US" dirty="0"/>
              <a:t>Describe how to use the Alphabetic Index to select main terms, essential modifiers, and the appropriate code (or codes) and code ranges. </a:t>
            </a:r>
          </a:p>
        </p:txBody>
      </p:sp>
      <p:sp>
        <p:nvSpPr>
          <p:cNvPr id="2" name="Slide Number Placeholder 1"/>
          <p:cNvSpPr>
            <a:spLocks noGrp="1"/>
          </p:cNvSpPr>
          <p:nvPr>
            <p:ph type="sldNum" sz="quarter" idx="4294967295"/>
          </p:nvPr>
        </p:nvSpPr>
        <p:spPr>
          <a:xfrm>
            <a:off x="7715250" y="6571317"/>
            <a:ext cx="1327150" cy="242156"/>
          </a:xfrm>
          <a:prstGeom prst="rect">
            <a:avLst/>
          </a:prstGeom>
        </p:spPr>
        <p:txBody>
          <a:bodyPr/>
          <a:lstStyle/>
          <a:p>
            <a:pPr>
              <a:defRPr/>
            </a:pPr>
            <a:r>
              <a:rPr lang="en-GB" dirty="0"/>
              <a:t> </a:t>
            </a:r>
          </a:p>
        </p:txBody>
      </p:sp>
    </p:spTree>
    <p:extLst>
      <p:ext uri="{BB962C8B-B14F-4D97-AF65-F5344CB8AC3E}">
        <p14:creationId xmlns:p14="http://schemas.microsoft.com/office/powerpoint/2010/main" val="211945358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Guidelines</a:t>
            </a:r>
            <a:br>
              <a:rPr lang="en-US" dirty="0"/>
            </a:br>
            <a:r>
              <a:rPr lang="en-US" sz="1600" dirty="0"/>
              <a:t>(Slide 2 of 2)</a:t>
            </a:r>
          </a:p>
        </p:txBody>
      </p:sp>
      <p:sp>
        <p:nvSpPr>
          <p:cNvPr id="3" name="Content Placeholder 2"/>
          <p:cNvSpPr>
            <a:spLocks noGrp="1"/>
          </p:cNvSpPr>
          <p:nvPr>
            <p:ph idx="1"/>
          </p:nvPr>
        </p:nvSpPr>
        <p:spPr/>
        <p:txBody>
          <a:bodyPr/>
          <a:lstStyle/>
          <a:p>
            <a:pPr lvl="0"/>
            <a:r>
              <a:rPr lang="en-US" dirty="0"/>
              <a:t>Guidelines are organized into four sections:</a:t>
            </a:r>
          </a:p>
          <a:p>
            <a:pPr lvl="1"/>
            <a:r>
              <a:rPr lang="en-US" dirty="0"/>
              <a:t>Section I: Conventions, General Coding Guidelines, and Chapter Specific Guidelines</a:t>
            </a:r>
          </a:p>
          <a:p>
            <a:pPr lvl="1"/>
            <a:r>
              <a:rPr lang="en-US" dirty="0"/>
              <a:t>Section II: Selection of Principal Diagnosis</a:t>
            </a:r>
          </a:p>
          <a:p>
            <a:pPr lvl="1"/>
            <a:r>
              <a:rPr lang="en-US" dirty="0"/>
              <a:t>Section III: Reporting Additional Diagnosis</a:t>
            </a:r>
          </a:p>
          <a:p>
            <a:pPr lvl="1"/>
            <a:r>
              <a:rPr lang="en-US" dirty="0"/>
              <a:t>Section IV: Diagnostic Coding and Reporting Guidelines for Outpatient Services</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20</a:t>
            </a:fld>
            <a:endParaRPr lang="en-GB" dirty="0"/>
          </a:p>
        </p:txBody>
      </p:sp>
    </p:spTree>
    <p:extLst>
      <p:ext uri="{BB962C8B-B14F-4D97-AF65-F5344CB8AC3E}">
        <p14:creationId xmlns:p14="http://schemas.microsoft.com/office/powerpoint/2010/main" val="322592609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Preparing for Diagnostic Coding</a:t>
            </a:r>
          </a:p>
        </p:txBody>
      </p:sp>
      <p:sp>
        <p:nvSpPr>
          <p:cNvPr id="3" name="Content Placeholder 2"/>
          <p:cNvSpPr>
            <a:spLocks noGrp="1"/>
          </p:cNvSpPr>
          <p:nvPr>
            <p:ph idx="1"/>
          </p:nvPr>
        </p:nvSpPr>
        <p:spPr/>
        <p:txBody>
          <a:bodyPr>
            <a:normAutofit/>
          </a:bodyPr>
          <a:lstStyle/>
          <a:p>
            <a:pPr lvl="0"/>
            <a:r>
              <a:rPr lang="en-US" dirty="0"/>
              <a:t>Abstracting diagnostic statements</a:t>
            </a:r>
          </a:p>
          <a:p>
            <a:pPr lvl="1"/>
            <a:r>
              <a:rPr lang="en-US" dirty="0"/>
              <a:t>Must analyze the patient’s health record and abstract the diagnostic statement documented in the various reports</a:t>
            </a:r>
          </a:p>
          <a:p>
            <a:pPr lvl="1"/>
            <a:r>
              <a:rPr lang="en-US" dirty="0"/>
              <a:t>Sources of diagnostic statements include:</a:t>
            </a:r>
          </a:p>
          <a:p>
            <a:pPr lvl="2"/>
            <a:r>
              <a:rPr lang="en-US" dirty="0"/>
              <a:t>Encounter form</a:t>
            </a:r>
          </a:p>
          <a:p>
            <a:pPr lvl="2"/>
            <a:r>
              <a:rPr lang="en-US" dirty="0"/>
              <a:t>Treatment notes</a:t>
            </a:r>
          </a:p>
          <a:p>
            <a:pPr lvl="2"/>
            <a:r>
              <a:rPr lang="en-US" dirty="0"/>
              <a:t>Discharge summary</a:t>
            </a:r>
          </a:p>
          <a:p>
            <a:pPr lvl="2"/>
            <a:r>
              <a:rPr lang="en-US" dirty="0"/>
              <a:t>Operative report</a:t>
            </a:r>
          </a:p>
          <a:p>
            <a:pPr lvl="2"/>
            <a:r>
              <a:rPr lang="en-US" dirty="0"/>
              <a:t>Radiology, pathology, and laboratory reports</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21</a:t>
            </a:fld>
            <a:endParaRPr lang="en-GB" dirty="0"/>
          </a:p>
        </p:txBody>
      </p:sp>
    </p:spTree>
    <p:extLst>
      <p:ext uri="{BB962C8B-B14F-4D97-AF65-F5344CB8AC3E}">
        <p14:creationId xmlns:p14="http://schemas.microsoft.com/office/powerpoint/2010/main" val="31485789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Encounter Form</a:t>
            </a:r>
          </a:p>
        </p:txBody>
      </p:sp>
      <p:sp>
        <p:nvSpPr>
          <p:cNvPr id="3" name="Content Placeholder 2"/>
          <p:cNvSpPr>
            <a:spLocks noGrp="1"/>
          </p:cNvSpPr>
          <p:nvPr>
            <p:ph idx="1"/>
          </p:nvPr>
        </p:nvSpPr>
        <p:spPr/>
        <p:txBody>
          <a:bodyPr>
            <a:normAutofit/>
          </a:bodyPr>
          <a:lstStyle/>
          <a:p>
            <a:pPr lvl="0"/>
            <a:r>
              <a:rPr lang="en-US" dirty="0"/>
              <a:t>Can be viewed in EHR </a:t>
            </a:r>
          </a:p>
          <a:p>
            <a:pPr lvl="0"/>
            <a:r>
              <a:rPr lang="en-US" dirty="0"/>
              <a:t>Most commonly used to obtain the list of medical services rendered and the treating diagnosis when the total charges are calculated</a:t>
            </a:r>
          </a:p>
          <a:p>
            <a:pPr lvl="0"/>
            <a:r>
              <a:rPr lang="en-US" dirty="0"/>
              <a:t>Vital that the form used by the medical practice be reviewed annually</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22</a:t>
            </a:fld>
            <a:endParaRPr lang="en-GB" dirty="0"/>
          </a:p>
        </p:txBody>
      </p:sp>
    </p:spTree>
    <p:extLst>
      <p:ext uri="{BB962C8B-B14F-4D97-AF65-F5344CB8AC3E}">
        <p14:creationId xmlns:p14="http://schemas.microsoft.com/office/powerpoint/2010/main" val="118376537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History and Physical (H&amp;P) Examination</a:t>
            </a:r>
          </a:p>
        </p:txBody>
      </p:sp>
      <p:sp>
        <p:nvSpPr>
          <p:cNvPr id="3" name="Content Placeholder 2"/>
          <p:cNvSpPr>
            <a:spLocks noGrp="1"/>
          </p:cNvSpPr>
          <p:nvPr>
            <p:ph idx="1"/>
          </p:nvPr>
        </p:nvSpPr>
        <p:spPr/>
        <p:txBody>
          <a:bodyPr>
            <a:normAutofit/>
          </a:bodyPr>
          <a:lstStyle/>
          <a:p>
            <a:pPr lvl="0"/>
            <a:r>
              <a:rPr lang="en-US" dirty="0"/>
              <a:t>H&amp;P are the starting point of the patient’s narrative medical evaluation</a:t>
            </a:r>
          </a:p>
          <a:p>
            <a:pPr lvl="0"/>
            <a:r>
              <a:rPr lang="en-US" dirty="0"/>
              <a:t>H&amp;P begin with a statement in the patient’s own words that describes the reason for seeking medical attention</a:t>
            </a:r>
          </a:p>
          <a:p>
            <a:pPr lvl="0"/>
            <a:r>
              <a:rPr lang="en-US" dirty="0"/>
              <a:t>Chief complaint (CC)</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23</a:t>
            </a:fld>
            <a:endParaRPr lang="en-GB" dirty="0"/>
          </a:p>
        </p:txBody>
      </p:sp>
    </p:spTree>
    <p:extLst>
      <p:ext uri="{BB962C8B-B14F-4D97-AF65-F5344CB8AC3E}">
        <p14:creationId xmlns:p14="http://schemas.microsoft.com/office/powerpoint/2010/main" val="64111081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Progress Notes</a:t>
            </a:r>
          </a:p>
        </p:txBody>
      </p:sp>
      <p:sp>
        <p:nvSpPr>
          <p:cNvPr id="3" name="Content Placeholder 2"/>
          <p:cNvSpPr>
            <a:spLocks noGrp="1"/>
          </p:cNvSpPr>
          <p:nvPr>
            <p:ph idx="1"/>
          </p:nvPr>
        </p:nvSpPr>
        <p:spPr/>
        <p:txBody>
          <a:bodyPr>
            <a:normAutofit/>
          </a:bodyPr>
          <a:lstStyle/>
          <a:p>
            <a:pPr lvl="0"/>
            <a:r>
              <a:rPr lang="en-US" dirty="0"/>
              <a:t>Second most common medical document from which diagnostic statements can be extracted</a:t>
            </a:r>
          </a:p>
          <a:p>
            <a:pPr lvl="0"/>
            <a:r>
              <a:rPr lang="en-US" dirty="0"/>
              <a:t>Most commonly used format is SOAP</a:t>
            </a:r>
          </a:p>
          <a:p>
            <a:pPr lvl="0"/>
            <a:r>
              <a:rPr lang="en-US" dirty="0"/>
              <a:t>Diagnostic statement can most often be found in the assessment section</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24</a:t>
            </a:fld>
            <a:endParaRPr lang="en-GB" dirty="0"/>
          </a:p>
        </p:txBody>
      </p:sp>
    </p:spTree>
    <p:extLst>
      <p:ext uri="{BB962C8B-B14F-4D97-AF65-F5344CB8AC3E}">
        <p14:creationId xmlns:p14="http://schemas.microsoft.com/office/powerpoint/2010/main" val="140691287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Discharge Summary</a:t>
            </a:r>
          </a:p>
        </p:txBody>
      </p:sp>
      <p:sp>
        <p:nvSpPr>
          <p:cNvPr id="3" name="Content Placeholder 2"/>
          <p:cNvSpPr>
            <a:spLocks noGrp="1"/>
          </p:cNvSpPr>
          <p:nvPr>
            <p:ph idx="1"/>
          </p:nvPr>
        </p:nvSpPr>
        <p:spPr/>
        <p:txBody>
          <a:bodyPr>
            <a:normAutofit fontScale="92500" lnSpcReduction="20000"/>
          </a:bodyPr>
          <a:lstStyle/>
          <a:p>
            <a:pPr lvl="0">
              <a:lnSpc>
                <a:spcPct val="120000"/>
              </a:lnSpc>
            </a:pPr>
            <a:r>
              <a:rPr lang="en-US" sz="3000" dirty="0"/>
              <a:t>Used primarily for abstracting diagnostic information for patients who were hospitalized, rather than those seen in a provider’s office</a:t>
            </a:r>
          </a:p>
          <a:p>
            <a:pPr lvl="0">
              <a:lnSpc>
                <a:spcPct val="120000"/>
              </a:lnSpc>
            </a:pPr>
            <a:r>
              <a:rPr lang="en-US" sz="3000" dirty="0"/>
              <a:t>Main elements</a:t>
            </a:r>
          </a:p>
          <a:p>
            <a:pPr lvl="1">
              <a:lnSpc>
                <a:spcPct val="120000"/>
              </a:lnSpc>
            </a:pPr>
            <a:r>
              <a:rPr lang="en-US" sz="2600" dirty="0"/>
              <a:t>Patient’s admission date</a:t>
            </a:r>
          </a:p>
          <a:p>
            <a:pPr lvl="1">
              <a:lnSpc>
                <a:spcPct val="120000"/>
              </a:lnSpc>
            </a:pPr>
            <a:r>
              <a:rPr lang="en-US" sz="2600" dirty="0"/>
              <a:t>Date of discharge</a:t>
            </a:r>
          </a:p>
          <a:p>
            <a:pPr lvl="1">
              <a:lnSpc>
                <a:spcPct val="120000"/>
              </a:lnSpc>
            </a:pPr>
            <a:r>
              <a:rPr lang="en-US" sz="2600" dirty="0"/>
              <a:t>H&amp;P findings</a:t>
            </a:r>
          </a:p>
          <a:p>
            <a:pPr lvl="1">
              <a:lnSpc>
                <a:spcPct val="120000"/>
              </a:lnSpc>
            </a:pPr>
            <a:r>
              <a:rPr lang="en-US" sz="2600" dirty="0"/>
              <a:t>Clinical course during hospitalization</a:t>
            </a:r>
          </a:p>
          <a:p>
            <a:pPr lvl="1">
              <a:lnSpc>
                <a:spcPct val="120000"/>
              </a:lnSpc>
            </a:pPr>
            <a:r>
              <a:rPr lang="en-US" sz="2600" dirty="0"/>
              <a:t>Health condition on discharge</a:t>
            </a:r>
          </a:p>
          <a:p>
            <a:pPr lvl="1">
              <a:lnSpc>
                <a:spcPct val="120000"/>
              </a:lnSpc>
            </a:pPr>
            <a:r>
              <a:rPr lang="en-US" sz="2600" dirty="0"/>
              <a:t>Discharge diagnosis</a:t>
            </a:r>
          </a:p>
          <a:p>
            <a:pPr lvl="1">
              <a:lnSpc>
                <a:spcPct val="120000"/>
              </a:lnSpc>
            </a:pPr>
            <a:r>
              <a:rPr lang="en-US" sz="2600" dirty="0"/>
              <a:t>Aftercare plan</a:t>
            </a:r>
          </a:p>
          <a:p>
            <a:pPr>
              <a:lnSpc>
                <a:spcPct val="120000"/>
              </a:lnSpc>
            </a:pPr>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25</a:t>
            </a:fld>
            <a:endParaRPr lang="en-GB" dirty="0"/>
          </a:p>
        </p:txBody>
      </p:sp>
    </p:spTree>
    <p:extLst>
      <p:ext uri="{BB962C8B-B14F-4D97-AF65-F5344CB8AC3E}">
        <p14:creationId xmlns:p14="http://schemas.microsoft.com/office/powerpoint/2010/main" val="137605106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Operative Report</a:t>
            </a:r>
          </a:p>
        </p:txBody>
      </p:sp>
      <p:sp>
        <p:nvSpPr>
          <p:cNvPr id="3" name="Content Placeholder 2"/>
          <p:cNvSpPr>
            <a:spLocks noGrp="1"/>
          </p:cNvSpPr>
          <p:nvPr>
            <p:ph idx="1"/>
          </p:nvPr>
        </p:nvSpPr>
        <p:spPr/>
        <p:txBody>
          <a:bodyPr>
            <a:normAutofit/>
          </a:bodyPr>
          <a:lstStyle/>
          <a:p>
            <a:pPr lvl="0"/>
            <a:r>
              <a:rPr lang="en-US" dirty="0"/>
              <a:t>Used for patients who underwent surgery as an outpatient or inpatient</a:t>
            </a:r>
          </a:p>
          <a:p>
            <a:pPr lvl="0"/>
            <a:r>
              <a:rPr lang="en-US" dirty="0"/>
              <a:t>Includes preliminary diagnosis and procedure, final diagnosis and procedure, and detailed description of operative procedure from start to finish</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26</a:t>
            </a:fld>
            <a:endParaRPr lang="en-GB" dirty="0"/>
          </a:p>
        </p:txBody>
      </p:sp>
    </p:spTree>
    <p:extLst>
      <p:ext uri="{BB962C8B-B14F-4D97-AF65-F5344CB8AC3E}">
        <p14:creationId xmlns:p14="http://schemas.microsoft.com/office/powerpoint/2010/main" val="1189075817"/>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Radiology, Laboratory, </a:t>
            </a:r>
            <a:br>
              <a:rPr lang="en-US" dirty="0"/>
            </a:br>
            <a:r>
              <a:rPr lang="en-US" dirty="0"/>
              <a:t>and Pathology Reports</a:t>
            </a:r>
          </a:p>
        </p:txBody>
      </p:sp>
      <p:sp>
        <p:nvSpPr>
          <p:cNvPr id="3" name="Content Placeholder 2"/>
          <p:cNvSpPr>
            <a:spLocks noGrp="1"/>
          </p:cNvSpPr>
          <p:nvPr>
            <p:ph idx="1"/>
          </p:nvPr>
        </p:nvSpPr>
        <p:spPr/>
        <p:txBody>
          <a:bodyPr>
            <a:normAutofit/>
          </a:bodyPr>
          <a:lstStyle/>
          <a:p>
            <a:pPr lvl="0"/>
            <a:r>
              <a:rPr lang="en-US" dirty="0"/>
              <a:t>Used to support/establish diagnostic statement</a:t>
            </a:r>
          </a:p>
          <a:p>
            <a:pPr lvl="0"/>
            <a:r>
              <a:rPr lang="en-US" dirty="0"/>
              <a:t>Any findings from these reports must be documented in treatment notes in the health record</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27</a:t>
            </a:fld>
            <a:endParaRPr lang="en-GB" dirty="0"/>
          </a:p>
        </p:txBody>
      </p:sp>
    </p:spTree>
    <p:extLst>
      <p:ext uri="{BB962C8B-B14F-4D97-AF65-F5344CB8AC3E}">
        <p14:creationId xmlns:p14="http://schemas.microsoft.com/office/powerpoint/2010/main" val="1473699467"/>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in ICD-10-CM Coding</a:t>
            </a:r>
            <a:br>
              <a:rPr lang="en-US" dirty="0"/>
            </a:br>
            <a:r>
              <a:rPr lang="en-US" sz="1600" dirty="0"/>
              <a:t>(Slide 1 of 2)</a:t>
            </a:r>
          </a:p>
        </p:txBody>
      </p:sp>
      <p:sp>
        <p:nvSpPr>
          <p:cNvPr id="3" name="Content Placeholder 2"/>
          <p:cNvSpPr>
            <a:spLocks noGrp="1"/>
          </p:cNvSpPr>
          <p:nvPr>
            <p:ph idx="1"/>
          </p:nvPr>
        </p:nvSpPr>
        <p:spPr/>
        <p:txBody>
          <a:bodyPr>
            <a:normAutofit lnSpcReduction="10000"/>
          </a:bodyPr>
          <a:lstStyle/>
          <a:p>
            <a:pPr lvl="0">
              <a:lnSpc>
                <a:spcPct val="110000"/>
              </a:lnSpc>
            </a:pPr>
            <a:r>
              <a:rPr lang="en-US" dirty="0"/>
              <a:t>Step 1: Determine the correct diagnosis from the diagnostic statement</a:t>
            </a:r>
          </a:p>
          <a:p>
            <a:pPr lvl="0">
              <a:lnSpc>
                <a:spcPct val="110000"/>
              </a:lnSpc>
            </a:pPr>
            <a:r>
              <a:rPr lang="en-US" dirty="0"/>
              <a:t>Step 2: Use the main term to look up the diagnosis in the Alphabetic Index</a:t>
            </a:r>
          </a:p>
          <a:p>
            <a:pPr lvl="0">
              <a:lnSpc>
                <a:spcPct val="110000"/>
              </a:lnSpc>
            </a:pPr>
            <a:r>
              <a:rPr lang="en-US" dirty="0"/>
              <a:t>Step 3: Look up the “see” term in the Alphabetic Index</a:t>
            </a:r>
          </a:p>
          <a:p>
            <a:pPr lvl="0">
              <a:lnSpc>
                <a:spcPct val="110000"/>
              </a:lnSpc>
            </a:pPr>
            <a:r>
              <a:rPr lang="en-US" dirty="0"/>
              <a:t>Step 4: Review the essential modifiers under the main term</a:t>
            </a:r>
          </a:p>
          <a:p>
            <a:pPr lvl="0">
              <a:lnSpc>
                <a:spcPct val="110000"/>
              </a:lnSpc>
            </a:pPr>
            <a:r>
              <a:rPr lang="en-US" dirty="0"/>
              <a:t>Step 5: Choose the correct essential modifier based on the diagnostic statement</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28</a:t>
            </a:fld>
            <a:endParaRPr lang="en-GB" dirty="0"/>
          </a:p>
        </p:txBody>
      </p:sp>
    </p:spTree>
    <p:extLst>
      <p:ext uri="{BB962C8B-B14F-4D97-AF65-F5344CB8AC3E}">
        <p14:creationId xmlns:p14="http://schemas.microsoft.com/office/powerpoint/2010/main" val="211556780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Steps in ICD-10-CM Coding</a:t>
            </a:r>
            <a:br>
              <a:rPr lang="en-US" dirty="0"/>
            </a:br>
            <a:r>
              <a:rPr lang="en-US" sz="1600" dirty="0"/>
              <a:t>(Slide 2 of 2)</a:t>
            </a:r>
          </a:p>
        </p:txBody>
      </p:sp>
      <p:sp>
        <p:nvSpPr>
          <p:cNvPr id="3" name="Content Placeholder 2"/>
          <p:cNvSpPr>
            <a:spLocks noGrp="1"/>
          </p:cNvSpPr>
          <p:nvPr>
            <p:ph idx="1"/>
          </p:nvPr>
        </p:nvSpPr>
        <p:spPr/>
        <p:txBody>
          <a:bodyPr>
            <a:normAutofit/>
          </a:bodyPr>
          <a:lstStyle/>
          <a:p>
            <a:pPr lvl="0"/>
            <a:r>
              <a:rPr lang="en-US" dirty="0"/>
              <a:t>Step 6: Look up code in the Tabular List</a:t>
            </a:r>
          </a:p>
          <a:p>
            <a:pPr lvl="0"/>
            <a:r>
              <a:rPr lang="en-US" dirty="0"/>
              <a:t>Step 7: Check for any coding guidelines, conventions, inclusion or exclusion notes, or an additional character symbol</a:t>
            </a:r>
          </a:p>
          <a:p>
            <a:pPr lvl="0"/>
            <a:r>
              <a:rPr lang="en-US" dirty="0"/>
              <a:t>Step 8: Assign the final ICD-10-CM code</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29</a:t>
            </a:fld>
            <a:endParaRPr lang="en-GB" dirty="0"/>
          </a:p>
        </p:txBody>
      </p:sp>
    </p:spTree>
    <p:extLst>
      <p:ext uri="{BB962C8B-B14F-4D97-AF65-F5344CB8AC3E}">
        <p14:creationId xmlns:p14="http://schemas.microsoft.com/office/powerpoint/2010/main" val="195006843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0" y="485052"/>
            <a:ext cx="9144000" cy="1056706"/>
          </a:xfrm>
        </p:spPr>
        <p:txBody>
          <a:bodyPr>
            <a:noAutofit/>
          </a:bodyPr>
          <a:lstStyle/>
          <a:p>
            <a:r>
              <a:rPr lang="en-US" sz="3600" dirty="0"/>
              <a:t>Learning Objectives</a:t>
            </a:r>
            <a:br>
              <a:rPr lang="en-US" sz="3600" dirty="0"/>
            </a:br>
            <a:r>
              <a:rPr lang="en-US" sz="3600" dirty="0"/>
              <a:t>Lesson 13.1: </a:t>
            </a:r>
            <a:r>
              <a:rPr lang="en-US" dirty="0"/>
              <a:t>Basics of Diagnostic </a:t>
            </a:r>
            <a:r>
              <a:rPr lang="en-US" dirty="0" smtClean="0"/>
              <a:t/>
            </a:r>
            <a:br>
              <a:rPr lang="en-US" dirty="0" smtClean="0"/>
            </a:br>
            <a:r>
              <a:rPr lang="en-US" dirty="0" smtClean="0"/>
              <a:t>Coding </a:t>
            </a:r>
            <a:r>
              <a:rPr lang="en-US" dirty="0"/>
              <a:t>and Encoder </a:t>
            </a:r>
            <a:r>
              <a:rPr lang="en-US" dirty="0" smtClean="0"/>
              <a:t>Software</a:t>
            </a:r>
            <a:r>
              <a:rPr lang="en-US" dirty="0"/>
              <a:t/>
            </a:r>
            <a:br>
              <a:rPr lang="en-US" dirty="0"/>
            </a:br>
            <a:r>
              <a:rPr lang="en-US" sz="1600" dirty="0"/>
              <a:t>(Slide 2 of 3)</a:t>
            </a:r>
          </a:p>
        </p:txBody>
      </p:sp>
      <p:sp>
        <p:nvSpPr>
          <p:cNvPr id="1963015" name="Rectangle 7"/>
          <p:cNvSpPr>
            <a:spLocks noGrp="1" noChangeArrowheads="1"/>
          </p:cNvSpPr>
          <p:nvPr>
            <p:ph type="body" idx="4294967295"/>
          </p:nvPr>
        </p:nvSpPr>
        <p:spPr>
          <a:xfrm>
            <a:off x="457201" y="2057400"/>
            <a:ext cx="8273828" cy="4404937"/>
          </a:xfrm>
        </p:spPr>
        <p:txBody>
          <a:bodyPr>
            <a:noAutofit/>
          </a:bodyPr>
          <a:lstStyle/>
          <a:p>
            <a:pPr>
              <a:buFont typeface="+mj-lt"/>
              <a:buAutoNum type="arabicPeriod" startAt="4"/>
            </a:pPr>
            <a:r>
              <a:rPr lang="en-US" dirty="0"/>
              <a:t>Do the following related to the Tabular List:</a:t>
            </a:r>
          </a:p>
          <a:p>
            <a:pPr marL="800100" lvl="1" indent="-342900">
              <a:buFont typeface="Arial" panose="020B0604020202020204" pitchFamily="34" charset="0"/>
              <a:buChar char="•"/>
            </a:pPr>
            <a:r>
              <a:rPr lang="en-US" dirty="0"/>
              <a:t>Explain how to use the Tabular List to select main terms, essential modifiers, and the appropriate code (or codes) or code ranges.</a:t>
            </a:r>
          </a:p>
          <a:p>
            <a:pPr marL="800100" lvl="1" indent="-342900">
              <a:buFont typeface="Arial" panose="020B0604020202020204" pitchFamily="34" charset="0"/>
              <a:buChar char="•"/>
            </a:pPr>
            <a:r>
              <a:rPr lang="en-US" dirty="0"/>
              <a:t>Summarize coding conventions as defined in the ICD-10-CM coding manual.</a:t>
            </a:r>
          </a:p>
          <a:p>
            <a:pPr>
              <a:buFont typeface="+mj-lt"/>
              <a:buAutoNum type="arabicPeriod" startAt="4"/>
            </a:pPr>
            <a:r>
              <a:rPr lang="en-US" dirty="0"/>
              <a:t>Review the Official Coding Guidelines to assign the most accurate ICD-10-CM diagnostic code.</a:t>
            </a:r>
          </a:p>
          <a:p>
            <a:pPr>
              <a:buFont typeface="+mj-lt"/>
              <a:buAutoNum type="arabicPeriod" startAt="4"/>
            </a:pPr>
            <a:r>
              <a:rPr lang="en-US" dirty="0"/>
              <a:t>Explain how to abstract the diagnostic statement from a patient’s health record.</a:t>
            </a:r>
          </a:p>
        </p:txBody>
      </p:sp>
      <p:sp>
        <p:nvSpPr>
          <p:cNvPr id="2" name="Slide Number Placeholder 1"/>
          <p:cNvSpPr>
            <a:spLocks noGrp="1"/>
          </p:cNvSpPr>
          <p:nvPr>
            <p:ph type="sldNum" sz="quarter" idx="4294967295"/>
          </p:nvPr>
        </p:nvSpPr>
        <p:spPr>
          <a:xfrm>
            <a:off x="7715250" y="6571317"/>
            <a:ext cx="1327150" cy="242156"/>
          </a:xfrm>
          <a:prstGeom prst="rect">
            <a:avLst/>
          </a:prstGeom>
        </p:spPr>
        <p:txBody>
          <a:bodyPr/>
          <a:lstStyle/>
          <a:p>
            <a:pPr>
              <a:defRPr/>
            </a:pPr>
            <a:r>
              <a:rPr lang="en-GB" dirty="0"/>
              <a:t> </a:t>
            </a:r>
          </a:p>
        </p:txBody>
      </p:sp>
    </p:spTree>
    <p:extLst>
      <p:ext uri="{BB962C8B-B14F-4D97-AF65-F5344CB8AC3E}">
        <p14:creationId xmlns:p14="http://schemas.microsoft.com/office/powerpoint/2010/main" val="316737131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Alphabetic Index</a:t>
            </a:r>
          </a:p>
        </p:txBody>
      </p:sp>
      <p:sp>
        <p:nvSpPr>
          <p:cNvPr id="3" name="Content Placeholder 2"/>
          <p:cNvSpPr>
            <a:spLocks noGrp="1"/>
          </p:cNvSpPr>
          <p:nvPr>
            <p:ph idx="1"/>
          </p:nvPr>
        </p:nvSpPr>
        <p:spPr>
          <a:xfrm>
            <a:off x="685800" y="1676400"/>
            <a:ext cx="7531100" cy="4454525"/>
          </a:xfrm>
        </p:spPr>
        <p:txBody>
          <a:bodyPr>
            <a:normAutofit/>
          </a:bodyPr>
          <a:lstStyle/>
          <a:p>
            <a:pPr lvl="0"/>
            <a:r>
              <a:rPr lang="en-US" dirty="0"/>
              <a:t>After you have abstracted the diagnostic statement and identified main terms, start searching for the best code (or code range) in the Alphabetic Index</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30</a:t>
            </a:fld>
            <a:endParaRPr lang="en-GB" dirty="0"/>
          </a:p>
        </p:txBody>
      </p:sp>
    </p:spTree>
    <p:extLst>
      <p:ext uri="{BB962C8B-B14F-4D97-AF65-F5344CB8AC3E}">
        <p14:creationId xmlns:p14="http://schemas.microsoft.com/office/powerpoint/2010/main" val="189118629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Using the Tabular List</a:t>
            </a:r>
          </a:p>
        </p:txBody>
      </p:sp>
      <p:sp>
        <p:nvSpPr>
          <p:cNvPr id="3" name="Content Placeholder 2"/>
          <p:cNvSpPr>
            <a:spLocks noGrp="1"/>
          </p:cNvSpPr>
          <p:nvPr>
            <p:ph idx="1"/>
          </p:nvPr>
        </p:nvSpPr>
        <p:spPr>
          <a:xfrm>
            <a:off x="685800" y="1676400"/>
            <a:ext cx="7772400" cy="4454525"/>
          </a:xfrm>
        </p:spPr>
        <p:txBody>
          <a:bodyPr>
            <a:normAutofit/>
          </a:bodyPr>
          <a:lstStyle/>
          <a:p>
            <a:pPr lvl="0"/>
            <a:r>
              <a:rPr lang="en-US" dirty="0"/>
              <a:t>Once you have identified at least the first three characters of the code in the Alphabetic Index, turn to the Tabular List</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31</a:t>
            </a:fld>
            <a:endParaRPr lang="en-GB" dirty="0"/>
          </a:p>
        </p:txBody>
      </p:sp>
    </p:spTree>
    <p:extLst>
      <p:ext uri="{BB962C8B-B14F-4D97-AF65-F5344CB8AC3E}">
        <p14:creationId xmlns:p14="http://schemas.microsoft.com/office/powerpoint/2010/main" val="113649032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Encoder Software</a:t>
            </a:r>
          </a:p>
        </p:txBody>
      </p:sp>
      <p:sp>
        <p:nvSpPr>
          <p:cNvPr id="3" name="Content Placeholder 2"/>
          <p:cNvSpPr>
            <a:spLocks noGrp="1"/>
          </p:cNvSpPr>
          <p:nvPr>
            <p:ph idx="1"/>
          </p:nvPr>
        </p:nvSpPr>
        <p:spPr/>
        <p:txBody>
          <a:bodyPr>
            <a:normAutofit/>
          </a:bodyPr>
          <a:lstStyle/>
          <a:p>
            <a:pPr lvl="0"/>
            <a:r>
              <a:rPr lang="en-US" dirty="0"/>
              <a:t>Tool commonly used by coders to assist in medical coding</a:t>
            </a:r>
          </a:p>
          <a:p>
            <a:pPr lvl="0"/>
            <a:r>
              <a:rPr lang="en-US" dirty="0"/>
              <a:t>Performs computer-aided coding to assign the most accurate code possible</a:t>
            </a:r>
          </a:p>
          <a:p>
            <a:pPr lvl="0"/>
            <a:r>
              <a:rPr lang="en-US" dirty="0"/>
              <a:t>Coder types a few key words into a Search box and software finds the most likely matches in the Alphabetic Index</a:t>
            </a:r>
          </a:p>
          <a:p>
            <a:pPr lvl="0"/>
            <a:r>
              <a:rPr lang="en-US" dirty="0"/>
              <a:t>Can increase the speed and efficiency of coding for a wide variety of medical causes</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32</a:t>
            </a:fld>
            <a:endParaRPr lang="en-GB" dirty="0"/>
          </a:p>
        </p:txBody>
      </p:sp>
    </p:spTree>
    <p:extLst>
      <p:ext uri="{BB962C8B-B14F-4D97-AF65-F5344CB8AC3E}">
        <p14:creationId xmlns:p14="http://schemas.microsoft.com/office/powerpoint/2010/main" val="1065413860"/>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114300"/>
            <a:ext cx="7772400" cy="1219200"/>
          </a:xfrm>
        </p:spPr>
        <p:txBody>
          <a:bodyPr/>
          <a:lstStyle/>
          <a:p>
            <a:r>
              <a:rPr lang="en-US" dirty="0" smtClean="0"/>
              <a:t/>
            </a:r>
            <a:br>
              <a:rPr lang="en-US" dirty="0" smtClean="0"/>
            </a:br>
            <a:r>
              <a:rPr lang="en-US" dirty="0"/>
              <a:t/>
            </a:r>
            <a:br>
              <a:rPr lang="en-US" dirty="0"/>
            </a:br>
            <a:r>
              <a:rPr lang="en-US" dirty="0" smtClean="0"/>
              <a:t>Learning </a:t>
            </a:r>
            <a:r>
              <a:rPr lang="en-US" dirty="0"/>
              <a:t>Objectives</a:t>
            </a:r>
            <a:br>
              <a:rPr lang="en-US" dirty="0"/>
            </a:br>
            <a:r>
              <a:rPr lang="en-US" dirty="0"/>
              <a:t>Lesson </a:t>
            </a:r>
            <a:r>
              <a:rPr lang="en-US" dirty="0" smtClean="0"/>
              <a:t>13.2: Coding </a:t>
            </a:r>
            <a:r>
              <a:rPr lang="en-US" dirty="0" smtClean="0"/>
              <a:t>Guidelines</a:t>
            </a:r>
            <a:br>
              <a:rPr lang="en-US" dirty="0" smtClean="0"/>
            </a:br>
            <a:r>
              <a:rPr lang="en-US" dirty="0" smtClean="0"/>
              <a:t>and </a:t>
            </a:r>
            <a:r>
              <a:rPr lang="en-US" dirty="0" smtClean="0"/>
              <a:t>Ethical Standards</a:t>
            </a:r>
            <a:r>
              <a:rPr lang="en-US" dirty="0"/>
              <a:t/>
            </a:r>
            <a:br>
              <a:rPr lang="en-US" dirty="0"/>
            </a:br>
            <a:endParaRPr lang="en-US" dirty="0"/>
          </a:p>
        </p:txBody>
      </p:sp>
      <p:sp>
        <p:nvSpPr>
          <p:cNvPr id="3" name="Content Placeholder 2"/>
          <p:cNvSpPr>
            <a:spLocks noGrp="1"/>
          </p:cNvSpPr>
          <p:nvPr>
            <p:ph idx="1"/>
          </p:nvPr>
        </p:nvSpPr>
        <p:spPr>
          <a:xfrm>
            <a:off x="685800" y="1803400"/>
            <a:ext cx="7772400" cy="4454525"/>
          </a:xfrm>
        </p:spPr>
        <p:txBody>
          <a:bodyPr/>
          <a:lstStyle/>
          <a:p>
            <a:pPr marL="457200">
              <a:buFont typeface="+mj-lt"/>
              <a:buAutoNum type="arabicPeriod" startAt="9"/>
            </a:pPr>
            <a:r>
              <a:rPr lang="en-US" dirty="0" smtClean="0"/>
              <a:t>Explain </a:t>
            </a:r>
            <a:r>
              <a:rPr lang="en-US" dirty="0"/>
              <a:t>the importance of coding guidelines for accuracy, discuss special rules and considerations that apply to the code selection process, and maximize third-party reimbursement.</a:t>
            </a:r>
          </a:p>
          <a:p>
            <a:pPr marL="457200" indent="-457200">
              <a:buFont typeface="+mj-lt"/>
              <a:buAutoNum type="arabicPeriod" startAt="9"/>
            </a:pPr>
            <a:r>
              <a:rPr lang="en-US" dirty="0"/>
              <a:t>Review medical coding ethical standards.</a:t>
            </a:r>
          </a:p>
          <a:p>
            <a:pPr marL="457200" indent="-457200"/>
            <a:endParaRPr lang="en-US" dirty="0"/>
          </a:p>
        </p:txBody>
      </p:sp>
    </p:spTree>
    <p:extLst>
      <p:ext uri="{BB962C8B-B14F-4D97-AF65-F5344CB8AC3E}">
        <p14:creationId xmlns:p14="http://schemas.microsoft.com/office/powerpoint/2010/main" val="165325667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Understanding Coding Guidelines</a:t>
            </a:r>
          </a:p>
        </p:txBody>
      </p:sp>
      <p:sp>
        <p:nvSpPr>
          <p:cNvPr id="3" name="Content Placeholder 2"/>
          <p:cNvSpPr>
            <a:spLocks noGrp="1"/>
          </p:cNvSpPr>
          <p:nvPr>
            <p:ph idx="1"/>
          </p:nvPr>
        </p:nvSpPr>
        <p:spPr/>
        <p:txBody>
          <a:bodyPr>
            <a:normAutofit/>
          </a:bodyPr>
          <a:lstStyle/>
          <a:p>
            <a:pPr lvl="0"/>
            <a:r>
              <a:rPr lang="en-US" dirty="0"/>
              <a:t>All ICD-10-CM coding manuals have comprehensive instructional notations and conventions</a:t>
            </a:r>
          </a:p>
          <a:p>
            <a:pPr lvl="0"/>
            <a:r>
              <a:rPr lang="en-US" dirty="0"/>
              <a:t>Must always refer to and thoroughly review the conventions, instructional notations, code definitions, and other guidelines in the Alphabetic Index and Tabular List in the current year’s version of the ICD-10-CM</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34</a:t>
            </a:fld>
            <a:endParaRPr lang="en-GB" dirty="0"/>
          </a:p>
        </p:txBody>
      </p:sp>
    </p:spTree>
    <p:extLst>
      <p:ext uri="{BB962C8B-B14F-4D97-AF65-F5344CB8AC3E}">
        <p14:creationId xmlns:p14="http://schemas.microsoft.com/office/powerpoint/2010/main" val="3057067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of Signs and Symptoms</a:t>
            </a:r>
          </a:p>
        </p:txBody>
      </p:sp>
      <p:sp>
        <p:nvSpPr>
          <p:cNvPr id="3" name="Content Placeholder 2"/>
          <p:cNvSpPr>
            <a:spLocks noGrp="1"/>
          </p:cNvSpPr>
          <p:nvPr>
            <p:ph idx="1"/>
          </p:nvPr>
        </p:nvSpPr>
        <p:spPr/>
        <p:txBody>
          <a:bodyPr/>
          <a:lstStyle/>
          <a:p>
            <a:pPr lvl="0"/>
            <a:r>
              <a:rPr lang="en-US" dirty="0"/>
              <a:t>Signs and symptoms are coded only if the provider has not yet reached a final diagnosis</a:t>
            </a:r>
          </a:p>
          <a:p>
            <a:pPr lvl="0"/>
            <a:r>
              <a:rPr lang="en-US" dirty="0"/>
              <a:t>Subjective findings include patient’s CC</a:t>
            </a:r>
          </a:p>
          <a:p>
            <a:pPr lvl="0"/>
            <a:r>
              <a:rPr lang="en-US" dirty="0"/>
              <a:t>Objective findings are any measurable indicators found during physical examination</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35</a:t>
            </a:fld>
            <a:endParaRPr lang="en-GB" dirty="0"/>
          </a:p>
        </p:txBody>
      </p:sp>
    </p:spTree>
    <p:extLst>
      <p:ext uri="{BB962C8B-B14F-4D97-AF65-F5344CB8AC3E}">
        <p14:creationId xmlns:p14="http://schemas.microsoft.com/office/powerpoint/2010/main" val="342095189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the Etiology </a:t>
            </a:r>
            <a:br>
              <a:rPr lang="en-US" dirty="0"/>
            </a:br>
            <a:r>
              <a:rPr lang="en-US" dirty="0"/>
              <a:t>and Manifestation</a:t>
            </a:r>
          </a:p>
        </p:txBody>
      </p:sp>
      <p:sp>
        <p:nvSpPr>
          <p:cNvPr id="3" name="Content Placeholder 2"/>
          <p:cNvSpPr>
            <a:spLocks noGrp="1"/>
          </p:cNvSpPr>
          <p:nvPr>
            <p:ph idx="1"/>
          </p:nvPr>
        </p:nvSpPr>
        <p:spPr/>
        <p:txBody>
          <a:bodyPr/>
          <a:lstStyle/>
          <a:p>
            <a:pPr lvl="0"/>
            <a:r>
              <a:rPr lang="en-US" dirty="0"/>
              <a:t>Etiology</a:t>
            </a:r>
          </a:p>
          <a:p>
            <a:pPr lvl="1"/>
            <a:r>
              <a:rPr lang="en-US" dirty="0"/>
              <a:t>Underlying cause or origin of disease</a:t>
            </a:r>
          </a:p>
          <a:p>
            <a:pPr lvl="0"/>
            <a:r>
              <a:rPr lang="en-US" dirty="0"/>
              <a:t>Manifestation</a:t>
            </a:r>
          </a:p>
          <a:p>
            <a:pPr lvl="1"/>
            <a:r>
              <a:rPr lang="en-US" dirty="0"/>
              <a:t>Signs and symptoms of the disease</a:t>
            </a:r>
          </a:p>
          <a:p>
            <a:pPr lvl="0"/>
            <a:r>
              <a:rPr lang="en-US" dirty="0"/>
              <a:t>Etiology code is always listed first</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36</a:t>
            </a:fld>
            <a:endParaRPr lang="en-GB" dirty="0"/>
          </a:p>
        </p:txBody>
      </p:sp>
    </p:spTree>
    <p:extLst>
      <p:ext uri="{BB962C8B-B14F-4D97-AF65-F5344CB8AC3E}">
        <p14:creationId xmlns:p14="http://schemas.microsoft.com/office/powerpoint/2010/main" val="190279546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Multiple Coding </a:t>
            </a:r>
          </a:p>
        </p:txBody>
      </p:sp>
      <p:sp>
        <p:nvSpPr>
          <p:cNvPr id="3" name="Content Placeholder 2"/>
          <p:cNvSpPr>
            <a:spLocks noGrp="1"/>
          </p:cNvSpPr>
          <p:nvPr>
            <p:ph idx="1"/>
          </p:nvPr>
        </p:nvSpPr>
        <p:spPr/>
        <p:txBody>
          <a:bodyPr/>
          <a:lstStyle/>
          <a:p>
            <a:pPr lvl="0"/>
            <a:r>
              <a:rPr lang="en-US" dirty="0"/>
              <a:t>Some conditions require more than one code</a:t>
            </a:r>
          </a:p>
          <a:p>
            <a:pPr lvl="0"/>
            <a:r>
              <a:rPr lang="en-US" dirty="0"/>
              <a:t>“Use additional code” means use another code in conjunction with one selected</a:t>
            </a:r>
          </a:p>
          <a:p>
            <a:pPr lvl="0"/>
            <a:r>
              <a:rPr lang="en-US" dirty="0"/>
              <a:t>“Code first” means if more than one code is used, code with notation “Code first” should be first or primary diagnosis</a:t>
            </a:r>
          </a:p>
          <a:p>
            <a:pPr lvl="0"/>
            <a:r>
              <a:rPr lang="en-US" dirty="0"/>
              <a:t>“Code, if applicable, any causal condition” note indicates that this code may be assigned as a principal diagnosis when the causal condition is unknown or not applicable</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37</a:t>
            </a:fld>
            <a:endParaRPr lang="en-GB" dirty="0"/>
          </a:p>
        </p:txBody>
      </p:sp>
    </p:spTree>
    <p:extLst>
      <p:ext uri="{BB962C8B-B14F-4D97-AF65-F5344CB8AC3E}">
        <p14:creationId xmlns:p14="http://schemas.microsoft.com/office/powerpoint/2010/main" val="92737699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Sequela (Late Effects) Codes</a:t>
            </a:r>
          </a:p>
        </p:txBody>
      </p:sp>
      <p:sp>
        <p:nvSpPr>
          <p:cNvPr id="3" name="Content Placeholder 2"/>
          <p:cNvSpPr>
            <a:spLocks noGrp="1"/>
          </p:cNvSpPr>
          <p:nvPr>
            <p:ph idx="1"/>
          </p:nvPr>
        </p:nvSpPr>
        <p:spPr/>
        <p:txBody>
          <a:bodyPr/>
          <a:lstStyle/>
          <a:p>
            <a:pPr lvl="0"/>
            <a:r>
              <a:rPr lang="en-US" dirty="0"/>
              <a:t>Sequelae are the lingering effects produced by a health condition after the acute phase of an illness or injury has ended</a:t>
            </a:r>
          </a:p>
          <a:p>
            <a:pPr lvl="0"/>
            <a:r>
              <a:rPr lang="en-US" dirty="0"/>
              <a:t>Coding of sequelae generally requires two codes sequenced in the following order: original condition is sequenced first; the sequela code sequenced second</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38</a:t>
            </a:fld>
            <a:endParaRPr lang="en-GB" dirty="0"/>
          </a:p>
        </p:txBody>
      </p:sp>
    </p:spTree>
    <p:extLst>
      <p:ext uri="{BB962C8B-B14F-4D97-AF65-F5344CB8AC3E}">
        <p14:creationId xmlns:p14="http://schemas.microsoft.com/office/powerpoint/2010/main" val="3322490954"/>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Complications of Care</a:t>
            </a:r>
          </a:p>
        </p:txBody>
      </p:sp>
      <p:sp>
        <p:nvSpPr>
          <p:cNvPr id="3" name="Content Placeholder 2"/>
          <p:cNvSpPr>
            <a:spLocks noGrp="1"/>
          </p:cNvSpPr>
          <p:nvPr>
            <p:ph idx="1"/>
          </p:nvPr>
        </p:nvSpPr>
        <p:spPr/>
        <p:txBody>
          <a:bodyPr/>
          <a:lstStyle/>
          <a:p>
            <a:pPr lvl="0"/>
            <a:r>
              <a:rPr lang="en-US" dirty="0"/>
              <a:t>Generally requires additional procedures or services, but often complication is not mentioned as part of the diagnostic statement, which results in reduced reimbursement</a:t>
            </a:r>
          </a:p>
          <a:p>
            <a:pPr lvl="0"/>
            <a:r>
              <a:rPr lang="en-US" dirty="0"/>
              <a:t>Two criteria must be met:</a:t>
            </a:r>
          </a:p>
          <a:p>
            <a:pPr lvl="1"/>
            <a:r>
              <a:rPr lang="en-US" dirty="0"/>
              <a:t>Cause-and-effect relationship</a:t>
            </a:r>
          </a:p>
          <a:p>
            <a:pPr lvl="1"/>
            <a:r>
              <a:rPr lang="en-US" dirty="0"/>
              <a:t>Documentation must indicate that the condition is a complication</a:t>
            </a:r>
          </a:p>
          <a:p>
            <a:pPr marL="0" indent="0">
              <a:buNone/>
            </a:pPr>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39</a:t>
            </a:fld>
            <a:endParaRPr lang="en-GB" dirty="0"/>
          </a:p>
        </p:txBody>
      </p:sp>
    </p:spTree>
    <p:extLst>
      <p:ext uri="{BB962C8B-B14F-4D97-AF65-F5344CB8AC3E}">
        <p14:creationId xmlns:p14="http://schemas.microsoft.com/office/powerpoint/2010/main" val="164046357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5" name="Rectangle 7"/>
          <p:cNvSpPr>
            <a:spLocks noGrp="1" noChangeArrowheads="1"/>
          </p:cNvSpPr>
          <p:nvPr>
            <p:ph type="body" idx="4294967295"/>
          </p:nvPr>
        </p:nvSpPr>
        <p:spPr>
          <a:xfrm>
            <a:off x="457201" y="2057400"/>
            <a:ext cx="8273828" cy="4404937"/>
          </a:xfrm>
        </p:spPr>
        <p:txBody>
          <a:bodyPr>
            <a:noAutofit/>
          </a:bodyPr>
          <a:lstStyle/>
          <a:p>
            <a:pPr>
              <a:buFont typeface="+mj-lt"/>
              <a:buAutoNum type="arabicPeriod" startAt="7"/>
            </a:pPr>
            <a:r>
              <a:rPr lang="en-US" dirty="0" smtClean="0"/>
              <a:t>Describe </a:t>
            </a:r>
            <a:r>
              <a:rPr lang="en-US" dirty="0"/>
              <a:t>how to use the most current diagnostic codes and perform diagnostic coding.</a:t>
            </a:r>
          </a:p>
          <a:p>
            <a:pPr>
              <a:buFont typeface="+mj-lt"/>
              <a:buAutoNum type="arabicPeriod" startAt="7"/>
            </a:pPr>
            <a:r>
              <a:rPr lang="en-US" dirty="0"/>
              <a:t>Identify how encoder software can help the coder assign the most accurate diagnostic codes</a:t>
            </a:r>
            <a:r>
              <a:rPr lang="en-US" dirty="0" smtClean="0"/>
              <a:t>.</a:t>
            </a:r>
            <a:endParaRPr lang="en-US" dirty="0"/>
          </a:p>
        </p:txBody>
      </p:sp>
      <p:sp>
        <p:nvSpPr>
          <p:cNvPr id="2" name="Slide Number Placeholder 1"/>
          <p:cNvSpPr>
            <a:spLocks noGrp="1"/>
          </p:cNvSpPr>
          <p:nvPr>
            <p:ph type="sldNum" sz="quarter" idx="4294967295"/>
          </p:nvPr>
        </p:nvSpPr>
        <p:spPr>
          <a:xfrm>
            <a:off x="7715250" y="6571317"/>
            <a:ext cx="1327150" cy="242156"/>
          </a:xfrm>
          <a:prstGeom prst="rect">
            <a:avLst/>
          </a:prstGeom>
        </p:spPr>
        <p:txBody>
          <a:bodyPr/>
          <a:lstStyle/>
          <a:p>
            <a:pPr>
              <a:defRPr/>
            </a:pPr>
            <a:r>
              <a:rPr lang="en-GB" dirty="0"/>
              <a:t> </a:t>
            </a:r>
          </a:p>
        </p:txBody>
      </p:sp>
      <p:sp>
        <p:nvSpPr>
          <p:cNvPr id="5" name="Rectangle 6"/>
          <p:cNvSpPr txBox="1">
            <a:spLocks noChangeArrowheads="1"/>
          </p:cNvSpPr>
          <p:nvPr/>
        </p:nvSpPr>
        <p:spPr bwMode="auto">
          <a:xfrm>
            <a:off x="0" y="485052"/>
            <a:ext cx="9144000" cy="10567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2075" tIns="46038" rIns="92075" bIns="46038" numCol="1" anchor="ctr" anchorCtr="0" compatLnSpc="1">
            <a:prstTxWarp prst="textNoShape">
              <a:avLst/>
            </a:prstTxWarp>
            <a:noAutofit/>
          </a:bodyPr>
          <a:lstStyle>
            <a:lvl1pPr algn="ctr" rtl="0" eaLnBrk="1" fontAlgn="base" hangingPunct="1">
              <a:spcBef>
                <a:spcPct val="0"/>
              </a:spcBef>
              <a:spcAft>
                <a:spcPct val="0"/>
              </a:spcAft>
              <a:defRPr sz="3600">
                <a:solidFill>
                  <a:schemeClr val="bg2"/>
                </a:solidFill>
                <a:latin typeface="+mj-lt"/>
                <a:ea typeface="ＭＳ Ｐゴシック" pitchFamily="34" charset="-128"/>
                <a:cs typeface="+mj-cs"/>
              </a:defRPr>
            </a:lvl1pPr>
            <a:lvl2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2pPr>
            <a:lvl3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3pPr>
            <a:lvl4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4pPr>
            <a:lvl5pPr algn="ctr" rtl="0" eaLnBrk="1" fontAlgn="base" hangingPunct="1">
              <a:spcBef>
                <a:spcPct val="0"/>
              </a:spcBef>
              <a:spcAft>
                <a:spcPct val="0"/>
              </a:spcAft>
              <a:defRPr sz="3600">
                <a:solidFill>
                  <a:schemeClr val="bg2"/>
                </a:solidFill>
                <a:latin typeface="ArialMT" pitchFamily="34" charset="0"/>
                <a:ea typeface="ＭＳ Ｐゴシック" pitchFamily="34" charset="-128"/>
              </a:defRPr>
            </a:lvl5pPr>
            <a:lvl6pPr marL="457200" algn="ctr" rtl="0" eaLnBrk="1" fontAlgn="base" hangingPunct="1">
              <a:spcBef>
                <a:spcPct val="0"/>
              </a:spcBef>
              <a:spcAft>
                <a:spcPct val="0"/>
              </a:spcAft>
              <a:defRPr sz="4000">
                <a:solidFill>
                  <a:schemeClr val="bg2"/>
                </a:solidFill>
                <a:latin typeface="ArialMT" pitchFamily="34" charset="0"/>
                <a:ea typeface="ＭＳ Ｐゴシック" charset="-128"/>
              </a:defRPr>
            </a:lvl6pPr>
            <a:lvl7pPr marL="914400" algn="ctr" rtl="0" eaLnBrk="1" fontAlgn="base" hangingPunct="1">
              <a:spcBef>
                <a:spcPct val="0"/>
              </a:spcBef>
              <a:spcAft>
                <a:spcPct val="0"/>
              </a:spcAft>
              <a:defRPr sz="4000">
                <a:solidFill>
                  <a:schemeClr val="bg2"/>
                </a:solidFill>
                <a:latin typeface="ArialMT" pitchFamily="34" charset="0"/>
                <a:ea typeface="ＭＳ Ｐゴシック" charset="-128"/>
              </a:defRPr>
            </a:lvl7pPr>
            <a:lvl8pPr marL="1371600" algn="ctr" rtl="0" eaLnBrk="1" fontAlgn="base" hangingPunct="1">
              <a:spcBef>
                <a:spcPct val="0"/>
              </a:spcBef>
              <a:spcAft>
                <a:spcPct val="0"/>
              </a:spcAft>
              <a:defRPr sz="4000">
                <a:solidFill>
                  <a:schemeClr val="bg2"/>
                </a:solidFill>
                <a:latin typeface="ArialMT" pitchFamily="34" charset="0"/>
                <a:ea typeface="ＭＳ Ｐゴシック" charset="-128"/>
              </a:defRPr>
            </a:lvl8pPr>
            <a:lvl9pPr marL="1828800" algn="ctr" rtl="0" eaLnBrk="1" fontAlgn="base" hangingPunct="1">
              <a:spcBef>
                <a:spcPct val="0"/>
              </a:spcBef>
              <a:spcAft>
                <a:spcPct val="0"/>
              </a:spcAft>
              <a:defRPr sz="4000">
                <a:solidFill>
                  <a:schemeClr val="bg2"/>
                </a:solidFill>
                <a:latin typeface="ArialMT" pitchFamily="34" charset="0"/>
                <a:ea typeface="ＭＳ Ｐゴシック" charset="-128"/>
              </a:defRPr>
            </a:lvl9pPr>
          </a:lstStyle>
          <a:p>
            <a:r>
              <a:rPr lang="en-US" kern="0" dirty="0" smtClean="0"/>
              <a:t>Learning Objectives</a:t>
            </a:r>
            <a:br>
              <a:rPr lang="en-US" kern="0" dirty="0" smtClean="0"/>
            </a:br>
            <a:r>
              <a:rPr lang="en-US" kern="0" dirty="0" smtClean="0"/>
              <a:t>Lesson 13.1: Basics of Diagnostic </a:t>
            </a:r>
            <a:br>
              <a:rPr lang="en-US" kern="0" dirty="0" smtClean="0"/>
            </a:br>
            <a:r>
              <a:rPr lang="en-US" kern="0" dirty="0" smtClean="0"/>
              <a:t>Coding and Encoder Software</a:t>
            </a:r>
            <a:br>
              <a:rPr lang="en-US" kern="0" dirty="0" smtClean="0"/>
            </a:br>
            <a:r>
              <a:rPr lang="en-US" sz="1600" kern="0" dirty="0" smtClean="0"/>
              <a:t>(Slide 3 of 3)</a:t>
            </a:r>
            <a:endParaRPr lang="en-US" sz="1600" kern="0" dirty="0"/>
          </a:p>
        </p:txBody>
      </p:sp>
    </p:spTree>
    <p:extLst>
      <p:ext uri="{BB962C8B-B14F-4D97-AF65-F5344CB8AC3E}">
        <p14:creationId xmlns:p14="http://schemas.microsoft.com/office/powerpoint/2010/main" val="299647171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Infectious </a:t>
            </a:r>
            <a:br>
              <a:rPr lang="en-US" dirty="0"/>
            </a:br>
            <a:r>
              <a:rPr lang="en-US" dirty="0"/>
              <a:t>and Parasitic Diseases </a:t>
            </a:r>
          </a:p>
        </p:txBody>
      </p:sp>
      <p:sp>
        <p:nvSpPr>
          <p:cNvPr id="3" name="Content Placeholder 2"/>
          <p:cNvSpPr>
            <a:spLocks noGrp="1"/>
          </p:cNvSpPr>
          <p:nvPr>
            <p:ph idx="1"/>
          </p:nvPr>
        </p:nvSpPr>
        <p:spPr/>
        <p:txBody>
          <a:bodyPr/>
          <a:lstStyle/>
          <a:p>
            <a:pPr lvl="0"/>
            <a:r>
              <a:rPr lang="en-US" dirty="0"/>
              <a:t>Multiple codes are usually needed for infectious or parasitic diseases</a:t>
            </a:r>
          </a:p>
          <a:p>
            <a:pPr lvl="1"/>
            <a:r>
              <a:rPr lang="en-US" dirty="0"/>
              <a:t>First code identifies disease or condition (e.g., bacterial infection)</a:t>
            </a:r>
          </a:p>
          <a:p>
            <a:pPr lvl="1"/>
            <a:r>
              <a:rPr lang="en-US" dirty="0"/>
              <a:t>Second code identifies organism causing disease (e.g., streptococcal bacteria)</a:t>
            </a:r>
          </a:p>
          <a:p>
            <a:pPr marL="0" indent="0">
              <a:buNone/>
            </a:pPr>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40</a:t>
            </a:fld>
            <a:endParaRPr lang="en-GB" dirty="0"/>
          </a:p>
        </p:txBody>
      </p:sp>
    </p:spTree>
    <p:extLst>
      <p:ext uri="{BB962C8B-B14F-4D97-AF65-F5344CB8AC3E}">
        <p14:creationId xmlns:p14="http://schemas.microsoft.com/office/powerpoint/2010/main" val="46654123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Organism-Caused Diseases </a:t>
            </a:r>
          </a:p>
        </p:txBody>
      </p:sp>
      <p:sp>
        <p:nvSpPr>
          <p:cNvPr id="3" name="Content Placeholder 2"/>
          <p:cNvSpPr>
            <a:spLocks noGrp="1"/>
          </p:cNvSpPr>
          <p:nvPr>
            <p:ph idx="1"/>
          </p:nvPr>
        </p:nvSpPr>
        <p:spPr/>
        <p:txBody>
          <a:bodyPr/>
          <a:lstStyle/>
          <a:p>
            <a:pPr lvl="0"/>
            <a:r>
              <a:rPr lang="en-US" dirty="0"/>
              <a:t>Two-step process of coding organism-caused diseases begins with site of the condition</a:t>
            </a:r>
          </a:p>
          <a:p>
            <a:pPr lvl="1"/>
            <a:r>
              <a:rPr lang="en-US" dirty="0"/>
              <a:t>Can use “Use additional code” to identify infectious agent</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41</a:t>
            </a:fld>
            <a:endParaRPr lang="en-GB" dirty="0"/>
          </a:p>
        </p:txBody>
      </p:sp>
    </p:spTree>
    <p:extLst>
      <p:ext uri="{BB962C8B-B14F-4D97-AF65-F5344CB8AC3E}">
        <p14:creationId xmlns:p14="http://schemas.microsoft.com/office/powerpoint/2010/main" val="159290973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of HIV Infection and AIDS </a:t>
            </a:r>
          </a:p>
        </p:txBody>
      </p:sp>
      <p:sp>
        <p:nvSpPr>
          <p:cNvPr id="3" name="Content Placeholder 2"/>
          <p:cNvSpPr>
            <a:spLocks noGrp="1"/>
          </p:cNvSpPr>
          <p:nvPr>
            <p:ph idx="1"/>
          </p:nvPr>
        </p:nvSpPr>
        <p:spPr/>
        <p:txBody>
          <a:bodyPr/>
          <a:lstStyle/>
          <a:p>
            <a:pPr lvl="0"/>
            <a:r>
              <a:rPr lang="en-US" dirty="0"/>
              <a:t>Key is whether the patient has symptoms</a:t>
            </a:r>
          </a:p>
          <a:p>
            <a:pPr lvl="1"/>
            <a:r>
              <a:rPr lang="en-US" dirty="0"/>
              <a:t>Human immunodeficiency virus (HIV)</a:t>
            </a:r>
          </a:p>
          <a:p>
            <a:pPr lvl="2"/>
            <a:r>
              <a:rPr lang="en-US" dirty="0"/>
              <a:t>This indicates only that the virus is present</a:t>
            </a:r>
          </a:p>
          <a:p>
            <a:pPr lvl="1"/>
            <a:r>
              <a:rPr lang="en-US" dirty="0"/>
              <a:t>Acquired immunodeficiency syndrome (AIDS)</a:t>
            </a:r>
          </a:p>
          <a:p>
            <a:pPr lvl="2"/>
            <a:r>
              <a:rPr lang="en-US" dirty="0"/>
              <a:t>AIDS is a syndrome; a syndrome is defined as a “group of symptoms occurring together” </a:t>
            </a:r>
          </a:p>
          <a:p>
            <a:pPr lvl="1"/>
            <a:r>
              <a:rPr lang="en-US" dirty="0"/>
              <a:t>AIDS is manifestation (or manifestations) of and/or symptoms that can occur as a result of HIV infection</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42</a:t>
            </a:fld>
            <a:endParaRPr lang="en-GB" dirty="0"/>
          </a:p>
        </p:txBody>
      </p:sp>
    </p:spTree>
    <p:extLst>
      <p:ext uri="{BB962C8B-B14F-4D97-AF65-F5344CB8AC3E}">
        <p14:creationId xmlns:p14="http://schemas.microsoft.com/office/powerpoint/2010/main" val="2912127187"/>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Selection and Sequencing of HIV Codes</a:t>
            </a:r>
          </a:p>
        </p:txBody>
      </p:sp>
      <p:sp>
        <p:nvSpPr>
          <p:cNvPr id="3" name="Content Placeholder 2"/>
          <p:cNvSpPr>
            <a:spLocks noGrp="1"/>
          </p:cNvSpPr>
          <p:nvPr>
            <p:ph idx="1"/>
          </p:nvPr>
        </p:nvSpPr>
        <p:spPr/>
        <p:txBody>
          <a:bodyPr/>
          <a:lstStyle/>
          <a:p>
            <a:pPr lvl="0"/>
            <a:r>
              <a:rPr lang="en-US" dirty="0"/>
              <a:t>(1) Patient admitted for HIV-related condition</a:t>
            </a:r>
          </a:p>
          <a:p>
            <a:pPr lvl="0"/>
            <a:r>
              <a:rPr lang="en-US" dirty="0"/>
              <a:t>(2) Patient with HIV admitted for unrelated condition</a:t>
            </a:r>
          </a:p>
          <a:p>
            <a:pPr lvl="0"/>
            <a:r>
              <a:rPr lang="en-US" dirty="0"/>
              <a:t>(3) HIV infection in pregnancy, childbirth, and the puerperium </a:t>
            </a:r>
          </a:p>
          <a:p>
            <a:pPr lvl="0"/>
            <a:r>
              <a:rPr lang="en-US" dirty="0"/>
              <a:t>(4) Encounters for testing for HIV</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43</a:t>
            </a:fld>
            <a:endParaRPr lang="en-GB" dirty="0"/>
          </a:p>
        </p:txBody>
      </p:sp>
    </p:spTree>
    <p:extLst>
      <p:ext uri="{BB962C8B-B14F-4D97-AF65-F5344CB8AC3E}">
        <p14:creationId xmlns:p14="http://schemas.microsoft.com/office/powerpoint/2010/main" val="18683274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Coding Neoplasms</a:t>
            </a:r>
          </a:p>
        </p:txBody>
      </p:sp>
      <p:sp>
        <p:nvSpPr>
          <p:cNvPr id="3" name="Content Placeholder 2"/>
          <p:cNvSpPr>
            <a:spLocks noGrp="1"/>
          </p:cNvSpPr>
          <p:nvPr>
            <p:ph idx="1"/>
          </p:nvPr>
        </p:nvSpPr>
        <p:spPr/>
        <p:txBody>
          <a:bodyPr/>
          <a:lstStyle/>
          <a:p>
            <a:pPr lvl="0"/>
            <a:r>
              <a:rPr lang="en-US" dirty="0"/>
              <a:t>Neoplasms: new growth</a:t>
            </a:r>
          </a:p>
          <a:p>
            <a:pPr lvl="0"/>
            <a:r>
              <a:rPr lang="en-US" dirty="0"/>
              <a:t>Coded by site or location of neoplasm and its behavior</a:t>
            </a:r>
          </a:p>
          <a:p>
            <a:pPr lvl="0"/>
            <a:r>
              <a:rPr lang="en-US" dirty="0"/>
              <a:t>Table of Neoplasms is located just after Alphabetic Index in coding manual</a:t>
            </a:r>
          </a:p>
          <a:p>
            <a:pPr lvl="0"/>
            <a:r>
              <a:rPr lang="en-US" dirty="0"/>
              <a:t>Malignant neoplasms are categorized into three separate subclassifications:</a:t>
            </a:r>
          </a:p>
          <a:p>
            <a:pPr lvl="1"/>
            <a:r>
              <a:rPr lang="en-US" dirty="0"/>
              <a:t>Malignant primary</a:t>
            </a:r>
          </a:p>
          <a:p>
            <a:pPr lvl="1"/>
            <a:r>
              <a:rPr lang="en-US" dirty="0"/>
              <a:t>Malignant secondary</a:t>
            </a:r>
          </a:p>
          <a:p>
            <a:pPr lvl="1"/>
            <a:r>
              <a:rPr lang="en-US" dirty="0"/>
              <a:t>Ca in situ (carcinoma in situ)</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44</a:t>
            </a:fld>
            <a:endParaRPr lang="en-GB" dirty="0"/>
          </a:p>
        </p:txBody>
      </p:sp>
    </p:spTree>
    <p:extLst>
      <p:ext uri="{BB962C8B-B14F-4D97-AF65-F5344CB8AC3E}">
        <p14:creationId xmlns:p14="http://schemas.microsoft.com/office/powerpoint/2010/main" val="3612828849"/>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Terms Defining Malignant </a:t>
            </a:r>
            <a:br>
              <a:rPr lang="en-US" dirty="0"/>
            </a:br>
            <a:r>
              <a:rPr lang="en-US" dirty="0"/>
              <a:t>Neoplasm Sites </a:t>
            </a:r>
          </a:p>
        </p:txBody>
      </p:sp>
      <p:sp>
        <p:nvSpPr>
          <p:cNvPr id="3" name="Content Placeholder 2"/>
          <p:cNvSpPr>
            <a:spLocks noGrp="1"/>
          </p:cNvSpPr>
          <p:nvPr>
            <p:ph idx="1"/>
          </p:nvPr>
        </p:nvSpPr>
        <p:spPr/>
        <p:txBody>
          <a:bodyPr/>
          <a:lstStyle/>
          <a:p>
            <a:pPr lvl="0"/>
            <a:r>
              <a:rPr lang="en-US" dirty="0"/>
              <a:t>Primary</a:t>
            </a:r>
          </a:p>
          <a:p>
            <a:pPr lvl="1"/>
            <a:r>
              <a:rPr lang="en-US" dirty="0"/>
              <a:t>Identifies originating anatomic site of neoplasm</a:t>
            </a:r>
          </a:p>
          <a:p>
            <a:pPr lvl="0"/>
            <a:r>
              <a:rPr lang="en-US" dirty="0"/>
              <a:t>Secondary</a:t>
            </a:r>
          </a:p>
          <a:p>
            <a:pPr lvl="1"/>
            <a:r>
              <a:rPr lang="en-US" dirty="0"/>
              <a:t>Identifies sites to which primary neoplasm has metastasized (spread)</a:t>
            </a:r>
          </a:p>
          <a:p>
            <a:pPr lvl="0"/>
            <a:r>
              <a:rPr lang="en-US" dirty="0"/>
              <a:t>Ca in situ</a:t>
            </a:r>
          </a:p>
          <a:p>
            <a:pPr lvl="1"/>
            <a:r>
              <a:rPr lang="en-US" dirty="0"/>
              <a:t>Carcinoma in situ is defined as absence of invasion of surrounding tissues</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45</a:t>
            </a:fld>
            <a:endParaRPr lang="en-GB" dirty="0"/>
          </a:p>
        </p:txBody>
      </p:sp>
    </p:spTree>
    <p:extLst>
      <p:ext uri="{BB962C8B-B14F-4D97-AF65-F5344CB8AC3E}">
        <p14:creationId xmlns:p14="http://schemas.microsoft.com/office/powerpoint/2010/main" val="167965613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Benign, Uncertain Behavior, and Unspecified Nature Neoplasms </a:t>
            </a:r>
          </a:p>
        </p:txBody>
      </p:sp>
      <p:sp>
        <p:nvSpPr>
          <p:cNvPr id="3" name="Content Placeholder 2"/>
          <p:cNvSpPr>
            <a:spLocks noGrp="1"/>
          </p:cNvSpPr>
          <p:nvPr>
            <p:ph idx="1"/>
          </p:nvPr>
        </p:nvSpPr>
        <p:spPr/>
        <p:txBody>
          <a:bodyPr/>
          <a:lstStyle/>
          <a:p>
            <a:pPr lvl="0"/>
            <a:r>
              <a:rPr lang="en-US" dirty="0"/>
              <a:t>Benign</a:t>
            </a:r>
          </a:p>
          <a:p>
            <a:pPr lvl="1"/>
            <a:r>
              <a:rPr lang="en-US" dirty="0"/>
              <a:t>The growth is noncancerous, nonmalignant, and has not invaded adjacent structures or spread to distant sites</a:t>
            </a:r>
          </a:p>
          <a:p>
            <a:pPr lvl="0"/>
            <a:r>
              <a:rPr lang="en-US" dirty="0"/>
              <a:t>Uncertain behavior</a:t>
            </a:r>
          </a:p>
          <a:p>
            <a:pPr lvl="1"/>
            <a:r>
              <a:rPr lang="en-US" dirty="0"/>
              <a:t>Pathologist is unable to determine whether neoplasm is benign or malignant</a:t>
            </a:r>
          </a:p>
          <a:p>
            <a:pPr lvl="0"/>
            <a:r>
              <a:rPr lang="en-US" dirty="0"/>
              <a:t>Unspecified nature</a:t>
            </a:r>
          </a:p>
          <a:p>
            <a:pPr lvl="1"/>
            <a:r>
              <a:rPr lang="en-US" dirty="0"/>
              <a:t>Neither behavior nor histologic type of neoplasm is specified in diagnostic statement</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46</a:t>
            </a:fld>
            <a:endParaRPr lang="en-GB" dirty="0"/>
          </a:p>
        </p:txBody>
      </p:sp>
    </p:spTree>
    <p:extLst>
      <p:ext uri="{BB962C8B-B14F-4D97-AF65-F5344CB8AC3E}">
        <p14:creationId xmlns:p14="http://schemas.microsoft.com/office/powerpoint/2010/main" val="69219152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Neoplasms</a:t>
            </a:r>
            <a:br>
              <a:rPr lang="en-US" dirty="0"/>
            </a:br>
            <a:r>
              <a:rPr lang="en-US" sz="1600" dirty="0"/>
              <a:t>(Slide 1 of 2) </a:t>
            </a:r>
          </a:p>
        </p:txBody>
      </p:sp>
      <p:sp>
        <p:nvSpPr>
          <p:cNvPr id="3" name="Content Placeholder 2"/>
          <p:cNvSpPr>
            <a:spLocks noGrp="1"/>
          </p:cNvSpPr>
          <p:nvPr>
            <p:ph idx="1"/>
          </p:nvPr>
        </p:nvSpPr>
        <p:spPr>
          <a:xfrm>
            <a:off x="685800" y="1676400"/>
            <a:ext cx="7772400" cy="4683125"/>
          </a:xfrm>
        </p:spPr>
        <p:txBody>
          <a:bodyPr/>
          <a:lstStyle/>
          <a:p>
            <a:pPr lvl="0"/>
            <a:r>
              <a:rPr lang="en-US" dirty="0"/>
              <a:t>Six steps:</a:t>
            </a:r>
          </a:p>
          <a:p>
            <a:pPr marL="800100" lvl="0">
              <a:buFont typeface="+mj-lt"/>
              <a:buAutoNum type="arabicPeriod"/>
            </a:pPr>
            <a:r>
              <a:rPr lang="en-US" dirty="0"/>
              <a:t>Using the Table of Neoplasms, determine site of neoplasm and select the row in the table in which it appears</a:t>
            </a:r>
          </a:p>
          <a:p>
            <a:pPr marL="800100" lvl="0">
              <a:buFont typeface="+mj-lt"/>
              <a:buAutoNum type="arabicPeriod"/>
            </a:pPr>
            <a:r>
              <a:rPr lang="en-US" dirty="0"/>
              <a:t>Determine whether the neoplasm is malignant or benign</a:t>
            </a:r>
          </a:p>
          <a:p>
            <a:pPr marL="800100" lvl="0">
              <a:buFont typeface="+mj-lt"/>
              <a:buAutoNum type="arabicPeriod"/>
            </a:pPr>
            <a:r>
              <a:rPr lang="en-US" dirty="0"/>
              <a:t>If neoplasm is benign, select the column in the table that best defines its behavior: Uncertain Behavior or Unspecified Nature</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47</a:t>
            </a:fld>
            <a:endParaRPr lang="en-GB" dirty="0"/>
          </a:p>
        </p:txBody>
      </p:sp>
    </p:spTree>
    <p:extLst>
      <p:ext uri="{BB962C8B-B14F-4D97-AF65-F5344CB8AC3E}">
        <p14:creationId xmlns:p14="http://schemas.microsoft.com/office/powerpoint/2010/main" val="4249663600"/>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Coding for Neoplasms</a:t>
            </a:r>
            <a:br>
              <a:rPr lang="en-US" dirty="0"/>
            </a:br>
            <a:r>
              <a:rPr lang="en-US" sz="1600" dirty="0"/>
              <a:t>(Slide 2 of 2)</a:t>
            </a:r>
          </a:p>
        </p:txBody>
      </p:sp>
      <p:sp>
        <p:nvSpPr>
          <p:cNvPr id="3" name="Content Placeholder 2"/>
          <p:cNvSpPr>
            <a:spLocks noGrp="1"/>
          </p:cNvSpPr>
          <p:nvPr>
            <p:ph idx="1"/>
          </p:nvPr>
        </p:nvSpPr>
        <p:spPr/>
        <p:txBody>
          <a:bodyPr/>
          <a:lstStyle/>
          <a:p>
            <a:pPr marL="800100" lvl="0">
              <a:buFont typeface="+mj-lt"/>
              <a:buAutoNum type="arabicPeriod" startAt="4"/>
            </a:pPr>
            <a:r>
              <a:rPr lang="en-US" dirty="0"/>
              <a:t>If the neoplasm is malignant, determine the table column that best fits its behavior: Malignant Primary, Malignant Secondary, or Ca in situ</a:t>
            </a:r>
          </a:p>
          <a:p>
            <a:pPr marL="800100" lvl="0">
              <a:buFont typeface="+mj-lt"/>
              <a:buAutoNum type="arabicPeriod" startAt="4"/>
            </a:pPr>
            <a:r>
              <a:rPr lang="en-US" dirty="0"/>
              <a:t>Link the appropriate columns to the appropriate row</a:t>
            </a:r>
          </a:p>
          <a:p>
            <a:pPr marL="800100" lvl="0">
              <a:buFont typeface="+mj-lt"/>
              <a:buAutoNum type="arabicPeriod" startAt="4"/>
            </a:pPr>
            <a:r>
              <a:rPr lang="en-US" dirty="0"/>
              <a:t>Check the code in the Tabular List to make sure it complies with guidelines, conventions, and instructional notations in the Tabular List</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48</a:t>
            </a:fld>
            <a:endParaRPr lang="en-GB" dirty="0"/>
          </a:p>
        </p:txBody>
      </p:sp>
    </p:spTree>
    <p:extLst>
      <p:ext uri="{BB962C8B-B14F-4D97-AF65-F5344CB8AC3E}">
        <p14:creationId xmlns:p14="http://schemas.microsoft.com/office/powerpoint/2010/main" val="208334493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Diabetes Mellitus</a:t>
            </a:r>
            <a:br>
              <a:rPr lang="en-US" dirty="0"/>
            </a:br>
            <a:r>
              <a:rPr lang="en-US" sz="1600" dirty="0"/>
              <a:t>(Slide 1 of 2)</a:t>
            </a:r>
          </a:p>
        </p:txBody>
      </p:sp>
      <p:sp>
        <p:nvSpPr>
          <p:cNvPr id="3" name="Content Placeholder 2"/>
          <p:cNvSpPr>
            <a:spLocks noGrp="1"/>
          </p:cNvSpPr>
          <p:nvPr>
            <p:ph idx="1"/>
          </p:nvPr>
        </p:nvSpPr>
        <p:spPr/>
        <p:txBody>
          <a:bodyPr/>
          <a:lstStyle/>
          <a:p>
            <a:pPr lvl="0"/>
            <a:r>
              <a:rPr lang="en-US" dirty="0"/>
              <a:t>Diabetes is classified as type 1 or type 2</a:t>
            </a:r>
          </a:p>
          <a:p>
            <a:pPr lvl="0"/>
            <a:r>
              <a:rPr lang="en-US" dirty="0"/>
              <a:t>Diabetes mellitus codes are combination codes</a:t>
            </a:r>
          </a:p>
          <a:p>
            <a:pPr lvl="1"/>
            <a:r>
              <a:rPr lang="en-US" dirty="0"/>
              <a:t>Include type of diabetes mellitus, body systems affected, and the complications affecting that body system</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49</a:t>
            </a:fld>
            <a:endParaRPr lang="en-GB" dirty="0"/>
          </a:p>
        </p:txBody>
      </p:sp>
    </p:spTree>
    <p:extLst>
      <p:ext uri="{BB962C8B-B14F-4D97-AF65-F5344CB8AC3E}">
        <p14:creationId xmlns:p14="http://schemas.microsoft.com/office/powerpoint/2010/main" val="2290108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of Medical Coding</a:t>
            </a:r>
            <a:br>
              <a:rPr lang="en-US" dirty="0"/>
            </a:br>
            <a:r>
              <a:rPr lang="en-US" sz="1600" dirty="0"/>
              <a:t>(Slide 1 of 2)</a:t>
            </a:r>
          </a:p>
        </p:txBody>
      </p:sp>
      <p:sp>
        <p:nvSpPr>
          <p:cNvPr id="3" name="Content Placeholder 2"/>
          <p:cNvSpPr>
            <a:spLocks noGrp="1"/>
          </p:cNvSpPr>
          <p:nvPr>
            <p:ph idx="1"/>
          </p:nvPr>
        </p:nvSpPr>
        <p:spPr/>
        <p:txBody>
          <a:bodyPr/>
          <a:lstStyle/>
          <a:p>
            <a:pPr lvl="0"/>
            <a:r>
              <a:rPr lang="en-US" dirty="0"/>
              <a:t>Medical coding began as medical classification in 17th-century England</a:t>
            </a:r>
          </a:p>
          <a:p>
            <a:pPr lvl="0"/>
            <a:r>
              <a:rPr lang="en-US" dirty="0"/>
              <a:t>League of Nations established in 1920</a:t>
            </a:r>
          </a:p>
          <a:p>
            <a:pPr lvl="1"/>
            <a:r>
              <a:rPr lang="en-US" dirty="0"/>
              <a:t>International List of Diseases</a:t>
            </a:r>
          </a:p>
          <a:p>
            <a:r>
              <a:rPr lang="en-US" dirty="0"/>
              <a:t>In 1946, the International Commission of the World Health Organization (WHO) established codes</a:t>
            </a:r>
          </a:p>
          <a:p>
            <a:pPr lvl="1"/>
            <a:r>
              <a:rPr lang="en-US" dirty="0"/>
              <a:t>Called </a:t>
            </a:r>
            <a:r>
              <a:rPr lang="en-US" i="1" dirty="0"/>
              <a:t>Manual of the International Statistical Classification of Diseases, Injuries, and Causes of Death (ICD)</a:t>
            </a:r>
            <a:endParaRPr lang="en-US" dirty="0"/>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5</a:t>
            </a:fld>
            <a:endParaRPr lang="en-GB" dirty="0"/>
          </a:p>
        </p:txBody>
      </p:sp>
    </p:spTree>
    <p:extLst>
      <p:ext uri="{BB962C8B-B14F-4D97-AF65-F5344CB8AC3E}">
        <p14:creationId xmlns:p14="http://schemas.microsoft.com/office/powerpoint/2010/main" val="58060781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Diabetes Mellitus</a:t>
            </a:r>
            <a:br>
              <a:rPr lang="en-US" dirty="0"/>
            </a:br>
            <a:r>
              <a:rPr lang="en-US" sz="1600" dirty="0"/>
              <a:t>(Slide 2 of 2)</a:t>
            </a:r>
          </a:p>
        </p:txBody>
      </p:sp>
      <p:sp>
        <p:nvSpPr>
          <p:cNvPr id="3" name="Content Placeholder 2"/>
          <p:cNvSpPr>
            <a:spLocks noGrp="1"/>
          </p:cNvSpPr>
          <p:nvPr>
            <p:ph idx="1"/>
          </p:nvPr>
        </p:nvSpPr>
        <p:spPr/>
        <p:txBody>
          <a:bodyPr/>
          <a:lstStyle/>
          <a:p>
            <a:pPr lvl="0"/>
            <a:r>
              <a:rPr lang="en-US" dirty="0"/>
              <a:t>If insulin is documented in the health record, a second code is required</a:t>
            </a:r>
          </a:p>
          <a:p>
            <a:pPr lvl="0"/>
            <a:r>
              <a:rPr lang="en-US" dirty="0"/>
              <a:t>Gestational diabetes can cause complications in a pregnancy</a:t>
            </a:r>
          </a:p>
          <a:p>
            <a:pPr lvl="1"/>
            <a:r>
              <a:rPr lang="en-US" dirty="0"/>
              <a:t>Codes for gestational diabetes are in subcategory O24.4</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50</a:t>
            </a:fld>
            <a:endParaRPr lang="en-GB" dirty="0"/>
          </a:p>
        </p:txBody>
      </p:sp>
    </p:spTree>
    <p:extLst>
      <p:ext uri="{BB962C8B-B14F-4D97-AF65-F5344CB8AC3E}">
        <p14:creationId xmlns:p14="http://schemas.microsoft.com/office/powerpoint/2010/main" val="112172380"/>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Myocardial Infarction </a:t>
            </a:r>
          </a:p>
        </p:txBody>
      </p:sp>
      <p:sp>
        <p:nvSpPr>
          <p:cNvPr id="3" name="Content Placeholder 2"/>
          <p:cNvSpPr>
            <a:spLocks noGrp="1"/>
          </p:cNvSpPr>
          <p:nvPr>
            <p:ph idx="1"/>
          </p:nvPr>
        </p:nvSpPr>
        <p:spPr>
          <a:xfrm>
            <a:off x="685800" y="1676400"/>
            <a:ext cx="8061158" cy="4454525"/>
          </a:xfrm>
        </p:spPr>
        <p:txBody>
          <a:bodyPr>
            <a:normAutofit fontScale="92500"/>
          </a:bodyPr>
          <a:lstStyle/>
          <a:p>
            <a:pPr lvl="0"/>
            <a:r>
              <a:rPr lang="en-US" sz="3000" dirty="0"/>
              <a:t>As </a:t>
            </a:r>
            <a:r>
              <a:rPr lang="en-US" sz="3000" i="1" dirty="0"/>
              <a:t>acute</a:t>
            </a:r>
            <a:r>
              <a:rPr lang="en-US" sz="3000" dirty="0"/>
              <a:t> if it is documented as such in diagnostic statement or has a stated duration of 8 weeks or less</a:t>
            </a:r>
          </a:p>
          <a:p>
            <a:pPr lvl="0"/>
            <a:r>
              <a:rPr lang="en-US" sz="3000" dirty="0"/>
              <a:t>As </a:t>
            </a:r>
            <a:r>
              <a:rPr lang="en-US" sz="3000" i="1" dirty="0"/>
              <a:t>chronic</a:t>
            </a:r>
            <a:r>
              <a:rPr lang="en-US" sz="3000" dirty="0"/>
              <a:t> if it is so stated in diagnostic statement or if symptoms persist after 8 weeks</a:t>
            </a:r>
          </a:p>
          <a:p>
            <a:pPr lvl="0"/>
            <a:r>
              <a:rPr lang="en-US" sz="3000" dirty="0"/>
              <a:t>If MI is specified as “old” or “healed” without any current symptoms, it should be coded using I21</a:t>
            </a:r>
          </a:p>
          <a:p>
            <a:pPr lvl="0"/>
            <a:r>
              <a:rPr lang="en-US" sz="3000" dirty="0"/>
              <a:t>Code underlying condition or symptoms only if underlying condition is not known</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51</a:t>
            </a:fld>
            <a:endParaRPr lang="en-GB" dirty="0"/>
          </a:p>
        </p:txBody>
      </p:sp>
    </p:spTree>
    <p:extLst>
      <p:ext uri="{BB962C8B-B14F-4D97-AF65-F5344CB8AC3E}">
        <p14:creationId xmlns:p14="http://schemas.microsoft.com/office/powerpoint/2010/main" val="519719360"/>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Hypertensive Disease </a:t>
            </a:r>
          </a:p>
        </p:txBody>
      </p:sp>
      <p:sp>
        <p:nvSpPr>
          <p:cNvPr id="3" name="Content Placeholder 2"/>
          <p:cNvSpPr>
            <a:spLocks noGrp="1"/>
          </p:cNvSpPr>
          <p:nvPr>
            <p:ph idx="1"/>
          </p:nvPr>
        </p:nvSpPr>
        <p:spPr>
          <a:xfrm>
            <a:off x="685800" y="1676400"/>
            <a:ext cx="8305800" cy="4454525"/>
          </a:xfrm>
        </p:spPr>
        <p:txBody>
          <a:bodyPr>
            <a:noAutofit/>
          </a:bodyPr>
          <a:lstStyle/>
          <a:p>
            <a:pPr lvl="0"/>
            <a:r>
              <a:rPr lang="en-US" sz="2700" dirty="0"/>
              <a:t>High blood pressure is defined as hypertension</a:t>
            </a:r>
          </a:p>
          <a:p>
            <a:pPr lvl="0"/>
            <a:r>
              <a:rPr lang="en-US" sz="2700" dirty="0"/>
              <a:t>If diagnostic statement does not contain term </a:t>
            </a:r>
            <a:r>
              <a:rPr lang="en-US" sz="2700" i="1" dirty="0"/>
              <a:t>hypertension</a:t>
            </a:r>
            <a:r>
              <a:rPr lang="en-US" sz="2700" dirty="0"/>
              <a:t> or </a:t>
            </a:r>
            <a:r>
              <a:rPr lang="en-US" sz="2700" i="1" dirty="0"/>
              <a:t>high blood pressure,</a:t>
            </a:r>
            <a:r>
              <a:rPr lang="en-US" sz="2700" dirty="0"/>
              <a:t> condition is coded as elevated blood pressure, not hypertension</a:t>
            </a:r>
          </a:p>
          <a:p>
            <a:pPr lvl="0"/>
            <a:r>
              <a:rPr lang="en-US" sz="2700" dirty="0"/>
              <a:t>Mention of hypertension in diagnostic statement does not mean that a combination code for hypertensive heart disease should be used</a:t>
            </a:r>
          </a:p>
          <a:p>
            <a:pPr lvl="0"/>
            <a:r>
              <a:rPr lang="en-US" sz="2700" dirty="0"/>
              <a:t>If cause-and-effect relationship exists between hypertension and heart disease, it should be clearly documented in clinical record or diagnostic statement</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52</a:t>
            </a:fld>
            <a:endParaRPr lang="en-GB" dirty="0"/>
          </a:p>
        </p:txBody>
      </p:sp>
    </p:spTree>
    <p:extLst>
      <p:ext uri="{BB962C8B-B14F-4D97-AF65-F5344CB8AC3E}">
        <p14:creationId xmlns:p14="http://schemas.microsoft.com/office/powerpoint/2010/main" val="279130596"/>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Chronic Kidney Disease </a:t>
            </a:r>
          </a:p>
        </p:txBody>
      </p:sp>
      <p:sp>
        <p:nvSpPr>
          <p:cNvPr id="3" name="Content Placeholder 2"/>
          <p:cNvSpPr>
            <a:spLocks noGrp="1"/>
          </p:cNvSpPr>
          <p:nvPr>
            <p:ph idx="1"/>
          </p:nvPr>
        </p:nvSpPr>
        <p:spPr/>
        <p:txBody>
          <a:bodyPr>
            <a:normAutofit/>
          </a:bodyPr>
          <a:lstStyle/>
          <a:p>
            <a:r>
              <a:rPr lang="en-US" dirty="0"/>
              <a:t>ICD-10-CM presumes a cause-and-effect relationship and classifies chronic kidney disease with hypertension as hypertensive chronic kidney disease</a:t>
            </a:r>
          </a:p>
          <a:p>
            <a:r>
              <a:rPr lang="en-US" dirty="0"/>
              <a:t>If a patient has hypertensive chronic kidney disease and acute renal failure, an additional code for the acute renal failure is required</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53</a:t>
            </a:fld>
            <a:endParaRPr lang="en-GB" dirty="0"/>
          </a:p>
        </p:txBody>
      </p:sp>
    </p:spTree>
    <p:extLst>
      <p:ext uri="{BB962C8B-B14F-4D97-AF65-F5344CB8AC3E}">
        <p14:creationId xmlns:p14="http://schemas.microsoft.com/office/powerpoint/2010/main" val="167318993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Atherosclerotic Cardiovascular Disease</a:t>
            </a:r>
          </a:p>
        </p:txBody>
      </p:sp>
      <p:sp>
        <p:nvSpPr>
          <p:cNvPr id="3" name="Content Placeholder 2"/>
          <p:cNvSpPr>
            <a:spLocks noGrp="1"/>
          </p:cNvSpPr>
          <p:nvPr>
            <p:ph idx="1"/>
          </p:nvPr>
        </p:nvSpPr>
        <p:spPr/>
        <p:txBody>
          <a:bodyPr>
            <a:normAutofit/>
          </a:bodyPr>
          <a:lstStyle/>
          <a:p>
            <a:r>
              <a:rPr lang="en-US" dirty="0"/>
              <a:t>ICD-10-CM has combination codes for atherosclerotic heart disease with angina pectoris</a:t>
            </a:r>
          </a:p>
          <a:p>
            <a:r>
              <a:rPr lang="en-US" dirty="0"/>
              <a:t>When you use a combination code, you do not need to use an additional code for angina pectoris</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54</a:t>
            </a:fld>
            <a:endParaRPr lang="en-GB" dirty="0"/>
          </a:p>
        </p:txBody>
      </p:sp>
    </p:spTree>
    <p:extLst>
      <p:ext uri="{BB962C8B-B14F-4D97-AF65-F5344CB8AC3E}">
        <p14:creationId xmlns:p14="http://schemas.microsoft.com/office/powerpoint/2010/main" val="41832284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Skin Ulcers</a:t>
            </a:r>
          </a:p>
        </p:txBody>
      </p:sp>
      <p:sp>
        <p:nvSpPr>
          <p:cNvPr id="3" name="Content Placeholder 2"/>
          <p:cNvSpPr>
            <a:spLocks noGrp="1"/>
          </p:cNvSpPr>
          <p:nvPr>
            <p:ph idx="1"/>
          </p:nvPr>
        </p:nvSpPr>
        <p:spPr/>
        <p:txBody>
          <a:bodyPr>
            <a:normAutofit/>
          </a:bodyPr>
          <a:lstStyle/>
          <a:p>
            <a:r>
              <a:rPr lang="en-US" dirty="0"/>
              <a:t>Codes from category L89 (pressure ulcer) are combination codes that identify the site of the ulcer and the stage of the ulcer</a:t>
            </a:r>
          </a:p>
          <a:p>
            <a:r>
              <a:rPr lang="en-US" dirty="0"/>
              <a:t>Unspecified and unstageable codes are used for pressure ulcers in which the stage cannot be clinically determined</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55</a:t>
            </a:fld>
            <a:endParaRPr lang="en-GB" dirty="0"/>
          </a:p>
        </p:txBody>
      </p:sp>
    </p:spTree>
    <p:extLst>
      <p:ext uri="{BB962C8B-B14F-4D97-AF65-F5344CB8AC3E}">
        <p14:creationId xmlns:p14="http://schemas.microsoft.com/office/powerpoint/2010/main" val="1582634545"/>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normAutofit fontScale="90000"/>
          </a:bodyPr>
          <a:lstStyle/>
          <a:p>
            <a:r>
              <a:rPr lang="en-US" sz="4000" dirty="0"/>
              <a:t>Coding for Complications of Pregnancy, Childbirth, and Puerperium </a:t>
            </a:r>
            <a:r>
              <a:rPr lang="en-US" dirty="0" smtClean="0"/>
              <a:t/>
            </a:r>
            <a:br>
              <a:rPr lang="en-US" dirty="0" smtClean="0"/>
            </a:br>
            <a:r>
              <a:rPr lang="en-US" sz="1800" dirty="0" smtClean="0"/>
              <a:t>(</a:t>
            </a:r>
            <a:r>
              <a:rPr lang="en-US" sz="1800" dirty="0"/>
              <a:t>Slide 1 of 4) </a:t>
            </a:r>
          </a:p>
        </p:txBody>
      </p:sp>
      <p:sp>
        <p:nvSpPr>
          <p:cNvPr id="3" name="Content Placeholder 2"/>
          <p:cNvSpPr>
            <a:spLocks noGrp="1"/>
          </p:cNvSpPr>
          <p:nvPr>
            <p:ph idx="1"/>
          </p:nvPr>
        </p:nvSpPr>
        <p:spPr/>
        <p:txBody>
          <a:bodyPr/>
          <a:lstStyle/>
          <a:p>
            <a:pPr lvl="0"/>
            <a:r>
              <a:rPr lang="en-US" dirty="0"/>
              <a:t>Coding for the obstetric patient is challenging</a:t>
            </a:r>
          </a:p>
          <a:p>
            <a:pPr lvl="1"/>
            <a:r>
              <a:rPr lang="en-US" dirty="0"/>
              <a:t>Antepartum</a:t>
            </a:r>
          </a:p>
          <a:p>
            <a:pPr lvl="2"/>
            <a:r>
              <a:rPr lang="en-US" dirty="0"/>
              <a:t>Meaning pregnancy (applies as soon as pregnancy test result is positive)</a:t>
            </a:r>
          </a:p>
          <a:p>
            <a:pPr lvl="1"/>
            <a:r>
              <a:rPr lang="en-US" dirty="0"/>
              <a:t>Childbirth</a:t>
            </a:r>
          </a:p>
          <a:p>
            <a:pPr lvl="2"/>
            <a:r>
              <a:rPr lang="en-US" dirty="0"/>
              <a:t>Meaning delivery</a:t>
            </a:r>
          </a:p>
          <a:p>
            <a:pPr lvl="1"/>
            <a:r>
              <a:rPr lang="en-US" dirty="0"/>
              <a:t>Peripartum</a:t>
            </a:r>
          </a:p>
          <a:p>
            <a:pPr lvl="2"/>
            <a:r>
              <a:rPr lang="en-US" dirty="0"/>
              <a:t>Period from the last month of pregnancy to 5 months postpartum</a:t>
            </a:r>
          </a:p>
          <a:p>
            <a:pPr lvl="1"/>
            <a:r>
              <a:rPr lang="en-US" dirty="0"/>
              <a:t>Postpartum</a:t>
            </a:r>
          </a:p>
          <a:p>
            <a:pPr lvl="2"/>
            <a:r>
              <a:rPr lang="en-US" dirty="0"/>
              <a:t>The puerperium (6 weeks after delivery) </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56</a:t>
            </a:fld>
            <a:endParaRPr lang="en-GB" dirty="0"/>
          </a:p>
        </p:txBody>
      </p:sp>
    </p:spTree>
    <p:extLst>
      <p:ext uri="{BB962C8B-B14F-4D97-AF65-F5344CB8AC3E}">
        <p14:creationId xmlns:p14="http://schemas.microsoft.com/office/powerpoint/2010/main" val="406113695"/>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7th character for fetus identification</a:t>
            </a:r>
          </a:p>
          <a:p>
            <a:pPr lvl="1"/>
            <a:r>
              <a:rPr lang="en-US" dirty="0"/>
              <a:t>Where applicable, a 7th character is assigned for certain categories to identify the fetus for which the complication code applies</a:t>
            </a:r>
          </a:p>
          <a:p>
            <a:pPr lvl="1"/>
            <a:r>
              <a:rPr lang="en-US" dirty="0"/>
              <a:t>Assign the 7th character “0”:</a:t>
            </a:r>
          </a:p>
          <a:p>
            <a:pPr lvl="2"/>
            <a:r>
              <a:rPr lang="en-US" dirty="0"/>
              <a:t>For single gestations</a:t>
            </a:r>
          </a:p>
          <a:p>
            <a:pPr lvl="2"/>
            <a:r>
              <a:rPr lang="en-US" dirty="0"/>
              <a:t>When the documentation in the record is insufficient to determine whether the fetus is affected</a:t>
            </a:r>
          </a:p>
          <a:p>
            <a:pPr lvl="2"/>
            <a:r>
              <a:rPr lang="en-US" dirty="0"/>
              <a:t>With more than one fetus, when it is not possible to determine clinically which fetus is affected</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57</a:t>
            </a:fld>
            <a:endParaRPr lang="en-GB" dirty="0"/>
          </a:p>
        </p:txBody>
      </p:sp>
      <p:sp>
        <p:nvSpPr>
          <p:cNvPr id="6" name="Title 1"/>
          <p:cNvSpPr>
            <a:spLocks noGrp="1"/>
          </p:cNvSpPr>
          <p:nvPr>
            <p:ph type="title"/>
          </p:nvPr>
        </p:nvSpPr>
        <p:spPr>
          <a:xfrm>
            <a:off x="0" y="228600"/>
            <a:ext cx="9144000" cy="1219200"/>
          </a:xfrm>
        </p:spPr>
        <p:txBody>
          <a:bodyPr>
            <a:normAutofit fontScale="90000"/>
          </a:bodyPr>
          <a:lstStyle/>
          <a:p>
            <a:r>
              <a:rPr lang="en-US" sz="4000" dirty="0"/>
              <a:t>Coding for Complications of Pregnancy, Childbirth, and Puerperium </a:t>
            </a:r>
            <a:r>
              <a:rPr lang="en-US" dirty="0" smtClean="0"/>
              <a:t/>
            </a:r>
            <a:br>
              <a:rPr lang="en-US" dirty="0" smtClean="0"/>
            </a:br>
            <a:r>
              <a:rPr lang="en-US" sz="1800" dirty="0" smtClean="0"/>
              <a:t>(</a:t>
            </a:r>
            <a:r>
              <a:rPr lang="en-US" sz="1800" dirty="0"/>
              <a:t>Slide </a:t>
            </a:r>
            <a:r>
              <a:rPr lang="en-US" sz="1800" dirty="0" smtClean="0"/>
              <a:t>2 </a:t>
            </a:r>
            <a:r>
              <a:rPr lang="en-US" sz="1800" dirty="0"/>
              <a:t>of 4) </a:t>
            </a:r>
          </a:p>
        </p:txBody>
      </p:sp>
    </p:spTree>
    <p:extLst>
      <p:ext uri="{BB962C8B-B14F-4D97-AF65-F5344CB8AC3E}">
        <p14:creationId xmlns:p14="http://schemas.microsoft.com/office/powerpoint/2010/main" val="353334582"/>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Outcome of delivery and liveborn infant codes</a:t>
            </a:r>
          </a:p>
          <a:p>
            <a:pPr lvl="1"/>
            <a:r>
              <a:rPr lang="en-US" dirty="0"/>
              <a:t>When a delivery occurs, the principal diagnosis should correspond to the main circumstances or complication of the delivery</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58</a:t>
            </a:fld>
            <a:endParaRPr lang="en-GB" dirty="0"/>
          </a:p>
        </p:txBody>
      </p:sp>
      <p:sp>
        <p:nvSpPr>
          <p:cNvPr id="6" name="Title 1"/>
          <p:cNvSpPr>
            <a:spLocks noGrp="1"/>
          </p:cNvSpPr>
          <p:nvPr>
            <p:ph type="title"/>
          </p:nvPr>
        </p:nvSpPr>
        <p:spPr>
          <a:xfrm>
            <a:off x="0" y="228600"/>
            <a:ext cx="9144000" cy="1219200"/>
          </a:xfrm>
        </p:spPr>
        <p:txBody>
          <a:bodyPr>
            <a:normAutofit fontScale="90000"/>
          </a:bodyPr>
          <a:lstStyle/>
          <a:p>
            <a:r>
              <a:rPr lang="en-US" sz="4000" dirty="0"/>
              <a:t>Coding for Complications of Pregnancy, Childbirth, and Puerperium </a:t>
            </a:r>
            <a:r>
              <a:rPr lang="en-US" dirty="0" smtClean="0"/>
              <a:t/>
            </a:r>
            <a:br>
              <a:rPr lang="en-US" dirty="0" smtClean="0"/>
            </a:br>
            <a:r>
              <a:rPr lang="en-US" sz="1800" dirty="0" smtClean="0"/>
              <a:t>(</a:t>
            </a:r>
            <a:r>
              <a:rPr lang="en-US" sz="1800" dirty="0"/>
              <a:t>Slide </a:t>
            </a:r>
            <a:r>
              <a:rPr lang="en-US" sz="1800" dirty="0" smtClean="0"/>
              <a:t>3 </a:t>
            </a:r>
            <a:r>
              <a:rPr lang="en-US" sz="1800" dirty="0"/>
              <a:t>of 4) </a:t>
            </a:r>
          </a:p>
        </p:txBody>
      </p:sp>
    </p:spTree>
    <p:extLst>
      <p:ext uri="{BB962C8B-B14F-4D97-AF65-F5344CB8AC3E}">
        <p14:creationId xmlns:p14="http://schemas.microsoft.com/office/powerpoint/2010/main" val="117328713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dirty="0"/>
              <a:t>Newborn coding</a:t>
            </a:r>
          </a:p>
          <a:p>
            <a:pPr lvl="1"/>
            <a:r>
              <a:rPr lang="en-US" dirty="0"/>
              <a:t>Chapter 16</a:t>
            </a:r>
          </a:p>
          <a:p>
            <a:pPr lvl="1"/>
            <a:r>
              <a:rPr lang="en-US" dirty="0"/>
              <a:t>When you code the birth episode in a newborn’s health record, assign a code from the category Z38 as the principal diagnosis</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59</a:t>
            </a:fld>
            <a:endParaRPr lang="en-GB" dirty="0"/>
          </a:p>
        </p:txBody>
      </p:sp>
      <p:sp>
        <p:nvSpPr>
          <p:cNvPr id="6" name="Title 1"/>
          <p:cNvSpPr>
            <a:spLocks noGrp="1"/>
          </p:cNvSpPr>
          <p:nvPr>
            <p:ph type="title"/>
          </p:nvPr>
        </p:nvSpPr>
        <p:spPr>
          <a:xfrm>
            <a:off x="0" y="228600"/>
            <a:ext cx="9144000" cy="1219200"/>
          </a:xfrm>
        </p:spPr>
        <p:txBody>
          <a:bodyPr>
            <a:normAutofit fontScale="90000"/>
          </a:bodyPr>
          <a:lstStyle/>
          <a:p>
            <a:r>
              <a:rPr lang="en-US" sz="4000" dirty="0"/>
              <a:t>Coding for Complications of Pregnancy, Childbirth, and Puerperium </a:t>
            </a:r>
            <a:r>
              <a:rPr lang="en-US" dirty="0" smtClean="0"/>
              <a:t/>
            </a:r>
            <a:br>
              <a:rPr lang="en-US" dirty="0" smtClean="0"/>
            </a:br>
            <a:r>
              <a:rPr lang="en-US" sz="1800" dirty="0" smtClean="0"/>
              <a:t>(</a:t>
            </a:r>
            <a:r>
              <a:rPr lang="en-US" sz="1800" dirty="0"/>
              <a:t>Slide </a:t>
            </a:r>
            <a:r>
              <a:rPr lang="en-US" sz="1800" dirty="0" smtClean="0"/>
              <a:t>4 </a:t>
            </a:r>
            <a:r>
              <a:rPr lang="en-US" sz="1800" dirty="0"/>
              <a:t>of 4) </a:t>
            </a:r>
          </a:p>
        </p:txBody>
      </p:sp>
    </p:spTree>
    <p:extLst>
      <p:ext uri="{BB962C8B-B14F-4D97-AF65-F5344CB8AC3E}">
        <p14:creationId xmlns:p14="http://schemas.microsoft.com/office/powerpoint/2010/main" val="13776863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History of Medical Coding</a:t>
            </a:r>
            <a:br>
              <a:rPr lang="en-US" dirty="0"/>
            </a:br>
            <a:r>
              <a:rPr lang="en-US" sz="1600" dirty="0"/>
              <a:t>(Slide 2 of 2)</a:t>
            </a:r>
          </a:p>
        </p:txBody>
      </p:sp>
      <p:sp>
        <p:nvSpPr>
          <p:cNvPr id="3" name="Content Placeholder 2"/>
          <p:cNvSpPr>
            <a:spLocks noGrp="1"/>
          </p:cNvSpPr>
          <p:nvPr>
            <p:ph idx="1"/>
          </p:nvPr>
        </p:nvSpPr>
        <p:spPr>
          <a:xfrm>
            <a:off x="685800" y="1680633"/>
            <a:ext cx="7772400" cy="4859867"/>
          </a:xfrm>
        </p:spPr>
        <p:txBody>
          <a:bodyPr/>
          <a:lstStyle/>
          <a:p>
            <a:pPr lvl="0"/>
            <a:r>
              <a:rPr lang="en-US" kern="1200" dirty="0">
                <a:latin typeface="Arial" charset="0"/>
                <a:ea typeface="ＭＳ Ｐゴシック" charset="0"/>
                <a:cs typeface="ＭＳ Ｐゴシック" charset="0"/>
              </a:rPr>
              <a:t>Edition currently in use in the United States is the ICD-10-CM</a:t>
            </a:r>
          </a:p>
          <a:p>
            <a:pPr lvl="1"/>
            <a:r>
              <a:rPr lang="en-US" kern="1200" dirty="0">
                <a:latin typeface="Arial" charset="0"/>
                <a:ea typeface="ＭＳ Ｐゴシック" charset="0"/>
                <a:cs typeface="ＭＳ Ｐゴシック" charset="0"/>
              </a:rPr>
              <a:t>Significantly different format from that of ICD-9-CM</a:t>
            </a:r>
          </a:p>
          <a:p>
            <a:r>
              <a:rPr lang="en-US" dirty="0"/>
              <a:t>Original purpose of medical coding was to collect statistical data</a:t>
            </a:r>
          </a:p>
          <a:p>
            <a:r>
              <a:rPr lang="en-US" dirty="0"/>
              <a:t>United States is the only country in the world that uses coding for health insurance reimbursement purposes</a:t>
            </a:r>
          </a:p>
          <a:p>
            <a:r>
              <a:rPr lang="en-US" dirty="0"/>
              <a:t>All components of the encounter are used to determine charges and to generate an insurance claim</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6</a:t>
            </a:fld>
            <a:endParaRPr lang="en-GB" dirty="0"/>
          </a:p>
        </p:txBody>
      </p:sp>
    </p:spTree>
    <p:extLst>
      <p:ext uri="{BB962C8B-B14F-4D97-AF65-F5344CB8AC3E}">
        <p14:creationId xmlns:p14="http://schemas.microsoft.com/office/powerpoint/2010/main" val="1864600801"/>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Injuries </a:t>
            </a:r>
          </a:p>
        </p:txBody>
      </p:sp>
      <p:sp>
        <p:nvSpPr>
          <p:cNvPr id="3" name="Content Placeholder 2"/>
          <p:cNvSpPr>
            <a:spLocks noGrp="1"/>
          </p:cNvSpPr>
          <p:nvPr>
            <p:ph idx="1"/>
          </p:nvPr>
        </p:nvSpPr>
        <p:spPr/>
        <p:txBody>
          <a:bodyPr/>
          <a:lstStyle/>
          <a:p>
            <a:pPr lvl="0"/>
            <a:r>
              <a:rPr lang="en-US" dirty="0"/>
              <a:t>Assign separate codes for each injury unless a combination code is provided</a:t>
            </a:r>
          </a:p>
          <a:p>
            <a:pPr lvl="0"/>
            <a:r>
              <a:rPr lang="en-US" dirty="0"/>
              <a:t>Code for the most serious injury is sequenced first</a:t>
            </a:r>
          </a:p>
          <a:p>
            <a:pPr lvl="0"/>
            <a:r>
              <a:rPr lang="en-US" dirty="0"/>
              <a:t>Superficial injuries are not coded when they are associated with more severe injuries on the same site</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60</a:t>
            </a:fld>
            <a:endParaRPr lang="en-GB" dirty="0"/>
          </a:p>
        </p:txBody>
      </p:sp>
    </p:spTree>
    <p:extLst>
      <p:ext uri="{BB962C8B-B14F-4D97-AF65-F5344CB8AC3E}">
        <p14:creationId xmlns:p14="http://schemas.microsoft.com/office/powerpoint/2010/main" val="2318990226"/>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Traumatic Fractures </a:t>
            </a:r>
          </a:p>
        </p:txBody>
      </p:sp>
      <p:sp>
        <p:nvSpPr>
          <p:cNvPr id="3" name="Content Placeholder 2"/>
          <p:cNvSpPr>
            <a:spLocks noGrp="1"/>
          </p:cNvSpPr>
          <p:nvPr>
            <p:ph idx="1"/>
          </p:nvPr>
        </p:nvSpPr>
        <p:spPr/>
        <p:txBody>
          <a:bodyPr>
            <a:normAutofit/>
          </a:bodyPr>
          <a:lstStyle/>
          <a:p>
            <a:pPr lvl="0"/>
            <a:r>
              <a:rPr lang="en-US" dirty="0"/>
              <a:t>Fractures of specified sites are coded individually by site in accordance with the level of detail furnished by health record</a:t>
            </a:r>
          </a:p>
          <a:p>
            <a:pPr lvl="0"/>
            <a:r>
              <a:rPr lang="en-US" dirty="0"/>
              <a:t>Fracture not indicated as open or closed should be coded as closed</a:t>
            </a:r>
          </a:p>
          <a:p>
            <a:pPr lvl="0"/>
            <a:r>
              <a:rPr lang="en-US" dirty="0"/>
              <a:t>Fracture not indicated as displaced or not displaced should be coded as displaced</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61</a:t>
            </a:fld>
            <a:endParaRPr lang="en-GB" dirty="0"/>
          </a:p>
        </p:txBody>
      </p:sp>
    </p:spTree>
    <p:extLst>
      <p:ext uri="{BB962C8B-B14F-4D97-AF65-F5344CB8AC3E}">
        <p14:creationId xmlns:p14="http://schemas.microsoft.com/office/powerpoint/2010/main" val="297558375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Burns and Corrosions</a:t>
            </a:r>
          </a:p>
        </p:txBody>
      </p:sp>
      <p:sp>
        <p:nvSpPr>
          <p:cNvPr id="3" name="Content Placeholder 2"/>
          <p:cNvSpPr>
            <a:spLocks noGrp="1"/>
          </p:cNvSpPr>
          <p:nvPr>
            <p:ph idx="1"/>
          </p:nvPr>
        </p:nvSpPr>
        <p:spPr/>
        <p:txBody>
          <a:bodyPr>
            <a:normAutofit/>
          </a:bodyPr>
          <a:lstStyle/>
          <a:p>
            <a:pPr lvl="0"/>
            <a:r>
              <a:rPr lang="en-US" dirty="0"/>
              <a:t>Code each burn separately unless specific combination codes are given in Tabular List</a:t>
            </a:r>
          </a:p>
          <a:p>
            <a:pPr lvl="0"/>
            <a:r>
              <a:rPr lang="en-US" dirty="0"/>
              <a:t>Most burn codes are found in Chapter 19</a:t>
            </a:r>
          </a:p>
          <a:p>
            <a:pPr lvl="0"/>
            <a:r>
              <a:rPr lang="en-US" dirty="0"/>
              <a:t>ICD-10-CM makes a distinction between burns and corrosions</a:t>
            </a:r>
          </a:p>
          <a:p>
            <a:pPr lvl="1"/>
            <a:r>
              <a:rPr lang="en-US" dirty="0"/>
              <a:t>Corrosions are caused by chemicals; thermal burns are caused by a heat source</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62</a:t>
            </a:fld>
            <a:endParaRPr lang="en-GB" dirty="0"/>
          </a:p>
        </p:txBody>
      </p:sp>
    </p:spTree>
    <p:extLst>
      <p:ext uri="{BB962C8B-B14F-4D97-AF65-F5344CB8AC3E}">
        <p14:creationId xmlns:p14="http://schemas.microsoft.com/office/powerpoint/2010/main" val="3277364032"/>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Drug Toxicity</a:t>
            </a:r>
          </a:p>
        </p:txBody>
      </p:sp>
      <p:sp>
        <p:nvSpPr>
          <p:cNvPr id="3" name="Content Placeholder 2"/>
          <p:cNvSpPr>
            <a:spLocks noGrp="1"/>
          </p:cNvSpPr>
          <p:nvPr>
            <p:ph idx="1"/>
          </p:nvPr>
        </p:nvSpPr>
        <p:spPr/>
        <p:txBody>
          <a:bodyPr>
            <a:normAutofit/>
          </a:bodyPr>
          <a:lstStyle/>
          <a:p>
            <a:pPr lvl="0"/>
            <a:r>
              <a:rPr lang="en-US" dirty="0"/>
              <a:t>Chapter 19 also includes coding for: </a:t>
            </a:r>
          </a:p>
          <a:p>
            <a:pPr lvl="1"/>
            <a:r>
              <a:rPr lang="en-US" dirty="0"/>
              <a:t>Poisoning</a:t>
            </a:r>
          </a:p>
          <a:p>
            <a:pPr lvl="1"/>
            <a:r>
              <a:rPr lang="en-US" dirty="0"/>
              <a:t>Adverse effect</a:t>
            </a:r>
          </a:p>
          <a:p>
            <a:pPr lvl="1"/>
            <a:r>
              <a:rPr lang="en-US" dirty="0"/>
              <a:t>Underdosing</a:t>
            </a:r>
          </a:p>
          <a:p>
            <a:pPr lvl="1"/>
            <a:r>
              <a:rPr lang="en-US" dirty="0"/>
              <a:t>Toxic effect</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63</a:t>
            </a:fld>
            <a:endParaRPr lang="en-GB" dirty="0"/>
          </a:p>
        </p:txBody>
      </p:sp>
    </p:spTree>
    <p:extLst>
      <p:ext uri="{BB962C8B-B14F-4D97-AF65-F5344CB8AC3E}">
        <p14:creationId xmlns:p14="http://schemas.microsoft.com/office/powerpoint/2010/main" val="1305558863"/>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External </a:t>
            </a:r>
            <a:br>
              <a:rPr lang="en-US" dirty="0"/>
            </a:br>
            <a:r>
              <a:rPr lang="en-US" dirty="0"/>
              <a:t>Causes of Morbidity</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64</a:t>
            </a:fld>
            <a:endParaRPr lang="en-GB" dirty="0"/>
          </a:p>
        </p:txBody>
      </p:sp>
      <p:sp>
        <p:nvSpPr>
          <p:cNvPr id="5" name="Content Placeholder 4"/>
          <p:cNvSpPr>
            <a:spLocks noGrp="1"/>
          </p:cNvSpPr>
          <p:nvPr>
            <p:ph idx="1"/>
          </p:nvPr>
        </p:nvSpPr>
        <p:spPr/>
        <p:txBody>
          <a:bodyPr/>
          <a:lstStyle/>
          <a:p>
            <a:pPr lvl="0"/>
            <a:r>
              <a:rPr lang="en-US" dirty="0"/>
              <a:t>Intended to provide data for research on injuries and for evaluation of injury prevention strategies</a:t>
            </a:r>
          </a:p>
          <a:p>
            <a:pPr lvl="0"/>
            <a:r>
              <a:rPr lang="en-US" dirty="0"/>
              <a:t>Codes capture:</a:t>
            </a:r>
          </a:p>
          <a:p>
            <a:pPr lvl="1"/>
            <a:r>
              <a:rPr lang="en-US" dirty="0"/>
              <a:t>How injury or health condition happened (cause)</a:t>
            </a:r>
          </a:p>
          <a:p>
            <a:pPr lvl="1"/>
            <a:r>
              <a:rPr lang="en-US" dirty="0"/>
              <a:t>Intent</a:t>
            </a:r>
          </a:p>
          <a:p>
            <a:pPr lvl="1"/>
            <a:r>
              <a:rPr lang="en-US" dirty="0"/>
              <a:t>Place where event occurred</a:t>
            </a:r>
          </a:p>
          <a:p>
            <a:pPr lvl="1"/>
            <a:r>
              <a:rPr lang="en-US" dirty="0"/>
              <a:t>Activity of patient at time of the event, and the person’s status</a:t>
            </a:r>
          </a:p>
          <a:p>
            <a:endParaRPr lang="en-US" dirty="0"/>
          </a:p>
        </p:txBody>
      </p:sp>
    </p:spTree>
    <p:extLst>
      <p:ext uri="{BB962C8B-B14F-4D97-AF65-F5344CB8AC3E}">
        <p14:creationId xmlns:p14="http://schemas.microsoft.com/office/powerpoint/2010/main" val="1028677390"/>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Place of Occurrence Guideline</a:t>
            </a:r>
          </a:p>
        </p:txBody>
      </p:sp>
      <p:sp>
        <p:nvSpPr>
          <p:cNvPr id="3" name="Content Placeholder 2"/>
          <p:cNvSpPr>
            <a:spLocks noGrp="1"/>
          </p:cNvSpPr>
          <p:nvPr>
            <p:ph idx="1"/>
          </p:nvPr>
        </p:nvSpPr>
        <p:spPr>
          <a:xfrm>
            <a:off x="685799" y="1676400"/>
            <a:ext cx="8025063" cy="4454525"/>
          </a:xfrm>
        </p:spPr>
        <p:txBody>
          <a:bodyPr>
            <a:normAutofit/>
          </a:bodyPr>
          <a:lstStyle/>
          <a:p>
            <a:pPr lvl="0"/>
            <a:r>
              <a:rPr lang="en-US" dirty="0"/>
              <a:t>Codes from category Y92 (place of occurrence of the external cause) are secondary codes</a:t>
            </a:r>
          </a:p>
          <a:p>
            <a:pPr lvl="1"/>
            <a:r>
              <a:rPr lang="en-US" dirty="0"/>
              <a:t>Only used once, at the initial encounter</a:t>
            </a:r>
          </a:p>
          <a:p>
            <a:pPr lvl="1"/>
            <a:r>
              <a:rPr lang="en-US" dirty="0"/>
              <a:t>No 7th character is used in Y92 codes</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65</a:t>
            </a:fld>
            <a:endParaRPr lang="en-GB" dirty="0"/>
          </a:p>
        </p:txBody>
      </p:sp>
    </p:spTree>
    <p:extLst>
      <p:ext uri="{BB962C8B-B14F-4D97-AF65-F5344CB8AC3E}">
        <p14:creationId xmlns:p14="http://schemas.microsoft.com/office/powerpoint/2010/main" val="69812841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Activity Codes</a:t>
            </a:r>
          </a:p>
        </p:txBody>
      </p:sp>
      <p:sp>
        <p:nvSpPr>
          <p:cNvPr id="3" name="Content Placeholder 2"/>
          <p:cNvSpPr>
            <a:spLocks noGrp="1"/>
          </p:cNvSpPr>
          <p:nvPr>
            <p:ph idx="1"/>
          </p:nvPr>
        </p:nvSpPr>
        <p:spPr/>
        <p:txBody>
          <a:bodyPr>
            <a:normAutofit/>
          </a:bodyPr>
          <a:lstStyle/>
          <a:p>
            <a:pPr lvl="0"/>
            <a:r>
              <a:rPr lang="en-US" dirty="0"/>
              <a:t>Codes from category Y93 (activity codes) are used to define the activity the patient was involved in at the time of injury or when health condition developed</a:t>
            </a:r>
          </a:p>
          <a:p>
            <a:pPr lvl="0"/>
            <a:r>
              <a:rPr lang="en-US" dirty="0"/>
              <a:t>A code from category Y93 can be used with external cause Y99 and intent codes if identifying the activity provides additional information about the event</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66</a:t>
            </a:fld>
            <a:endParaRPr lang="en-GB" dirty="0"/>
          </a:p>
        </p:txBody>
      </p:sp>
    </p:spTree>
    <p:extLst>
      <p:ext uri="{BB962C8B-B14F-4D97-AF65-F5344CB8AC3E}">
        <p14:creationId xmlns:p14="http://schemas.microsoft.com/office/powerpoint/2010/main" val="124086802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Coding for Health </a:t>
            </a:r>
            <a:r>
              <a:rPr lang="en-US" dirty="0" smtClean="0"/>
              <a:t>Status and</a:t>
            </a:r>
            <a:br>
              <a:rPr lang="en-US" dirty="0" smtClean="0"/>
            </a:br>
            <a:r>
              <a:rPr lang="en-US" dirty="0" smtClean="0"/>
              <a:t>Contact </a:t>
            </a:r>
            <a:r>
              <a:rPr lang="en-US" dirty="0"/>
              <a:t>with Health Services</a:t>
            </a:r>
          </a:p>
        </p:txBody>
      </p:sp>
      <p:sp>
        <p:nvSpPr>
          <p:cNvPr id="3" name="Content Placeholder 2"/>
          <p:cNvSpPr>
            <a:spLocks noGrp="1"/>
          </p:cNvSpPr>
          <p:nvPr>
            <p:ph idx="1"/>
          </p:nvPr>
        </p:nvSpPr>
        <p:spPr/>
        <p:txBody>
          <a:bodyPr>
            <a:normAutofit/>
          </a:bodyPr>
          <a:lstStyle/>
          <a:p>
            <a:pPr lvl="0"/>
            <a:r>
              <a:rPr lang="en-US" dirty="0"/>
              <a:t>In ICD-10-CM, Chapter 21 (Factors Influencing Health Status and Contact with Health Services) replaces V codes used in the ICD-9-CM</a:t>
            </a:r>
          </a:p>
          <a:p>
            <a:pPr lvl="1"/>
            <a:r>
              <a:rPr lang="en-US" dirty="0"/>
              <a:t>Describes circumstances or encounters with a healthcare provider when no current illness or injury exists</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67</a:t>
            </a:fld>
            <a:endParaRPr lang="en-GB" dirty="0"/>
          </a:p>
        </p:txBody>
      </p:sp>
    </p:spTree>
    <p:extLst>
      <p:ext uri="{BB962C8B-B14F-4D97-AF65-F5344CB8AC3E}">
        <p14:creationId xmlns:p14="http://schemas.microsoft.com/office/powerpoint/2010/main" val="860115376"/>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Maximizing Third-Party Reimbursement</a:t>
            </a:r>
          </a:p>
        </p:txBody>
      </p:sp>
      <p:sp>
        <p:nvSpPr>
          <p:cNvPr id="3" name="Content Placeholder 2"/>
          <p:cNvSpPr>
            <a:spLocks noGrp="1"/>
          </p:cNvSpPr>
          <p:nvPr>
            <p:ph idx="1"/>
          </p:nvPr>
        </p:nvSpPr>
        <p:spPr/>
        <p:txBody>
          <a:bodyPr>
            <a:normAutofit/>
          </a:bodyPr>
          <a:lstStyle/>
          <a:p>
            <a:pPr lvl="0"/>
            <a:r>
              <a:rPr lang="en-US" dirty="0"/>
              <a:t>Most important thing to remember is to code diagnosis to the highest level of specificity</a:t>
            </a:r>
          </a:p>
          <a:p>
            <a:pPr lvl="0"/>
            <a:r>
              <a:rPr lang="en-US" dirty="0"/>
              <a:t>Use current year ICD-10-CM manual</a:t>
            </a:r>
          </a:p>
          <a:p>
            <a:pPr lvl="0"/>
            <a:r>
              <a:rPr lang="en-US" dirty="0"/>
              <a:t>Code accurately from documented information</a:t>
            </a:r>
          </a:p>
          <a:p>
            <a:pPr lvl="0"/>
            <a:r>
              <a:rPr lang="en-US" dirty="0"/>
              <a:t>Be sure diagnosis corresponds to symptoms</a:t>
            </a:r>
          </a:p>
          <a:p>
            <a:pPr lvl="0"/>
            <a:r>
              <a:rPr lang="en-US" dirty="0"/>
              <a:t>Review data entry</a:t>
            </a:r>
          </a:p>
          <a:p>
            <a:pPr lvl="0"/>
            <a:r>
              <a:rPr lang="en-US" dirty="0"/>
              <a:t>Know the insurance carrier’s rules</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68</a:t>
            </a:fld>
            <a:endParaRPr lang="en-GB" dirty="0"/>
          </a:p>
        </p:txBody>
      </p:sp>
    </p:spTree>
    <p:extLst>
      <p:ext uri="{BB962C8B-B14F-4D97-AF65-F5344CB8AC3E}">
        <p14:creationId xmlns:p14="http://schemas.microsoft.com/office/powerpoint/2010/main" val="101442881"/>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Providers and Accurate Coding</a:t>
            </a:r>
          </a:p>
        </p:txBody>
      </p:sp>
      <p:sp>
        <p:nvSpPr>
          <p:cNvPr id="3" name="Content Placeholder 2"/>
          <p:cNvSpPr>
            <a:spLocks noGrp="1"/>
          </p:cNvSpPr>
          <p:nvPr>
            <p:ph idx="1"/>
          </p:nvPr>
        </p:nvSpPr>
        <p:spPr/>
        <p:txBody>
          <a:bodyPr>
            <a:normAutofit/>
          </a:bodyPr>
          <a:lstStyle/>
          <a:p>
            <a:pPr lvl="0"/>
            <a:r>
              <a:rPr lang="en-US" dirty="0"/>
              <a:t>Detailed documentation in the patient’s health record can help coders to code to the highest specificity</a:t>
            </a:r>
          </a:p>
          <a:p>
            <a:pPr lvl="0"/>
            <a:r>
              <a:rPr lang="en-US" dirty="0"/>
              <a:t>Providers should be trained in how to document appropriately</a:t>
            </a:r>
          </a:p>
          <a:p>
            <a:pPr lvl="0"/>
            <a:r>
              <a:rPr lang="en-US" dirty="0"/>
              <a:t>Staff meetings to review third-party reimbursements should be held regularly</a:t>
            </a:r>
          </a:p>
          <a:p>
            <a:pPr lvl="0"/>
            <a:r>
              <a:rPr lang="en-US" dirty="0"/>
              <a:t>Medical assistant should stress to providers the high value of detailed documentation</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69</a:t>
            </a:fld>
            <a:endParaRPr lang="en-GB" dirty="0"/>
          </a:p>
        </p:txBody>
      </p:sp>
    </p:spTree>
    <p:extLst>
      <p:ext uri="{BB962C8B-B14F-4D97-AF65-F5344CB8AC3E}">
        <p14:creationId xmlns:p14="http://schemas.microsoft.com/office/powerpoint/2010/main" val="109647715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Diagnostic Coding? </a:t>
            </a:r>
          </a:p>
        </p:txBody>
      </p:sp>
      <p:sp>
        <p:nvSpPr>
          <p:cNvPr id="3" name="Content Placeholder 2"/>
          <p:cNvSpPr>
            <a:spLocks noGrp="1"/>
          </p:cNvSpPr>
          <p:nvPr>
            <p:ph idx="1"/>
          </p:nvPr>
        </p:nvSpPr>
        <p:spPr/>
        <p:txBody>
          <a:bodyPr/>
          <a:lstStyle/>
          <a:p>
            <a:pPr lvl="0"/>
            <a:r>
              <a:rPr lang="en-US" dirty="0"/>
              <a:t>Translation or transformation of written descriptions of diseases, illnesses, or injuries into numeric or alphanumeric codes</a:t>
            </a:r>
          </a:p>
          <a:p>
            <a:pPr lvl="0"/>
            <a:r>
              <a:rPr lang="en-US" dirty="0"/>
              <a:t>Accurate use of ICD-10-CM manual is essential for accurate translation of medical record’s diagnostic statement into alphanumeric codes</a:t>
            </a:r>
          </a:p>
          <a:p>
            <a:pPr lvl="0"/>
            <a:r>
              <a:rPr lang="en-US" dirty="0"/>
              <a:t>When you use ICD-10-CM, you choose a standardized alphanumeric code for the diagnostic statement</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7</a:t>
            </a:fld>
            <a:endParaRPr lang="en-GB" dirty="0"/>
          </a:p>
        </p:txBody>
      </p:sp>
    </p:spTree>
    <p:extLst>
      <p:ext uri="{BB962C8B-B14F-4D97-AF65-F5344CB8AC3E}">
        <p14:creationId xmlns:p14="http://schemas.microsoft.com/office/powerpoint/2010/main" val="3748825904"/>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Ethical Standards of Medical Coding</a:t>
            </a:r>
          </a:p>
        </p:txBody>
      </p:sp>
      <p:sp>
        <p:nvSpPr>
          <p:cNvPr id="3" name="Content Placeholder 2"/>
          <p:cNvSpPr>
            <a:spLocks noGrp="1"/>
          </p:cNvSpPr>
          <p:nvPr>
            <p:ph idx="1"/>
          </p:nvPr>
        </p:nvSpPr>
        <p:spPr/>
        <p:txBody>
          <a:bodyPr>
            <a:normAutofit/>
          </a:bodyPr>
          <a:lstStyle/>
          <a:p>
            <a:pPr lvl="0"/>
            <a:r>
              <a:rPr lang="en-US" dirty="0"/>
              <a:t>Understand what ethical coding standards mean</a:t>
            </a:r>
          </a:p>
          <a:p>
            <a:pPr lvl="0"/>
            <a:r>
              <a:rPr lang="en-US" dirty="0"/>
              <a:t>Stand your ground</a:t>
            </a:r>
          </a:p>
          <a:p>
            <a:pPr lvl="0"/>
            <a:r>
              <a:rPr lang="en-US" dirty="0"/>
              <a:t>Say something</a:t>
            </a:r>
          </a:p>
          <a:p>
            <a:pPr lvl="0"/>
            <a:r>
              <a:rPr lang="en-US" dirty="0"/>
              <a:t>Keep in communication with the office manager</a:t>
            </a:r>
          </a:p>
          <a:p>
            <a:pPr lvl="0"/>
            <a:r>
              <a:rPr lang="en-US" dirty="0"/>
              <a:t>Review notes from other health providers</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70</a:t>
            </a:fld>
            <a:endParaRPr lang="en-GB" dirty="0"/>
          </a:p>
        </p:txBody>
      </p:sp>
    </p:spTree>
    <p:extLst>
      <p:ext uri="{BB962C8B-B14F-4D97-AF65-F5344CB8AC3E}">
        <p14:creationId xmlns:p14="http://schemas.microsoft.com/office/powerpoint/2010/main" val="15513000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 and </a:t>
            </a:r>
            <a:r>
              <a:rPr lang="en-US" dirty="0" smtClean="0"/>
              <a:t>Legal</a:t>
            </a:r>
            <a:br>
              <a:rPr lang="en-US" dirty="0" smtClean="0"/>
            </a:br>
            <a:r>
              <a:rPr lang="en-US" dirty="0" smtClean="0"/>
              <a:t>and </a:t>
            </a:r>
            <a:r>
              <a:rPr lang="en-US" dirty="0"/>
              <a:t>Ethical Issues</a:t>
            </a:r>
          </a:p>
        </p:txBody>
      </p:sp>
      <p:sp>
        <p:nvSpPr>
          <p:cNvPr id="3" name="Content Placeholder 2"/>
          <p:cNvSpPr>
            <a:spLocks noGrp="1"/>
          </p:cNvSpPr>
          <p:nvPr>
            <p:ph idx="1"/>
          </p:nvPr>
        </p:nvSpPr>
        <p:spPr/>
        <p:txBody>
          <a:bodyPr/>
          <a:lstStyle/>
          <a:p>
            <a:pPr lvl="0"/>
            <a:r>
              <a:rPr lang="en-US" dirty="0"/>
              <a:t>Be responsible and knowledgeable to ensure that no fraud takes place in coding and claims submission process</a:t>
            </a:r>
          </a:p>
          <a:p>
            <a:pPr lvl="0"/>
            <a:r>
              <a:rPr lang="en-US" dirty="0"/>
              <a:t>Adhere to ethical standards, assigning and reporting only codes clearly supported by concise documentation in patient’s chart</a:t>
            </a:r>
          </a:p>
          <a:p>
            <a:pPr lvl="0"/>
            <a:r>
              <a:rPr lang="en-US" dirty="0"/>
              <a:t>Maintain and continually enhance coding skills and keep informed of changes in codes, guidelines, and regulations</a:t>
            </a:r>
          </a:p>
          <a:p>
            <a:endParaRPr lang="en-US" dirty="0"/>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71</a:t>
            </a:fld>
            <a:endParaRPr lang="en-GB" dirty="0"/>
          </a:p>
        </p:txBody>
      </p:sp>
    </p:spTree>
    <p:extLst>
      <p:ext uri="{BB962C8B-B14F-4D97-AF65-F5344CB8AC3E}">
        <p14:creationId xmlns:p14="http://schemas.microsoft.com/office/powerpoint/2010/main" val="82650330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0" y="2705100"/>
            <a:ext cx="9144000" cy="1219200"/>
          </a:xfrm>
        </p:spPr>
        <p:txBody>
          <a:bodyPr/>
          <a:lstStyle/>
          <a:p>
            <a:pPr eaLnBrk="1" hangingPunct="1">
              <a:defRPr/>
            </a:pPr>
            <a:r>
              <a:rPr lang="en-US" sz="3600" dirty="0"/>
              <a:t>Questions?</a:t>
            </a:r>
            <a:endParaRPr lang="en-GB" sz="3600" dirty="0">
              <a:effectLst>
                <a:outerShdw blurRad="38100" dist="38100" dir="2700000" algn="tl">
                  <a:srgbClr val="C0C0C0"/>
                </a:outerShdw>
              </a:effectLst>
            </a:endParaRPr>
          </a:p>
        </p:txBody>
      </p:sp>
      <p:sp>
        <p:nvSpPr>
          <p:cNvPr id="5" name="Slide Number Placeholder 3"/>
          <p:cNvSpPr>
            <a:spLocks noGrp="1"/>
          </p:cNvSpPr>
          <p:nvPr>
            <p:ph type="sldNum" sz="quarter" idx="4294967295"/>
          </p:nvPr>
        </p:nvSpPr>
        <p:spPr>
          <a:xfrm>
            <a:off x="7010400" y="6359525"/>
            <a:ext cx="2133600" cy="476250"/>
          </a:xfrm>
          <a:prstGeom prst="rect">
            <a:avLst/>
          </a:prstGeom>
          <a:noFill/>
          <a:ln>
            <a:miter lim="800000"/>
            <a:headEnd/>
            <a:tailEnd/>
          </a:ln>
        </p:spPr>
        <p:txBody>
          <a:bodyPr/>
          <a:lstStyle/>
          <a:p>
            <a:r>
              <a:rPr lang="en-GB" sz="1000" dirty="0">
                <a:ea typeface="ＭＳ Ｐゴシック" pitchFamily="34" charset="-128"/>
              </a:rPr>
              <a:t> </a:t>
            </a:r>
            <a:fld id="{B2E7F25F-EFA4-4863-9136-A9152A78A8BC}" type="slidenum">
              <a:rPr lang="en-GB" sz="1000">
                <a:ea typeface="ＭＳ Ｐゴシック" pitchFamily="34" charset="-128"/>
              </a:rPr>
              <a:pPr/>
              <a:t>72</a:t>
            </a:fld>
            <a:endParaRPr lang="en-GB" sz="1000" dirty="0">
              <a:ea typeface="ＭＳ Ｐゴシック" pitchFamily="34" charset="-128"/>
            </a:endParaRPr>
          </a:p>
        </p:txBody>
      </p:sp>
    </p:spTree>
    <p:extLst>
      <p:ext uri="{BB962C8B-B14F-4D97-AF65-F5344CB8AC3E}">
        <p14:creationId xmlns:p14="http://schemas.microsoft.com/office/powerpoint/2010/main" val="370895152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Structure and Format of the ICD-10-CM</a:t>
            </a:r>
          </a:p>
        </p:txBody>
      </p:sp>
      <p:sp>
        <p:nvSpPr>
          <p:cNvPr id="3" name="Content Placeholder 2"/>
          <p:cNvSpPr>
            <a:spLocks noGrp="1"/>
          </p:cNvSpPr>
          <p:nvPr>
            <p:ph idx="1"/>
          </p:nvPr>
        </p:nvSpPr>
        <p:spPr/>
        <p:txBody>
          <a:bodyPr/>
          <a:lstStyle/>
          <a:p>
            <a:pPr lvl="0"/>
            <a:r>
              <a:rPr lang="en-US" dirty="0"/>
              <a:t>Has a Tabular List and Alphabetic Index</a:t>
            </a:r>
          </a:p>
          <a:p>
            <a:pPr lvl="0"/>
            <a:r>
              <a:rPr lang="en-US" dirty="0"/>
              <a:t>Each year the CMS reviews the ICD-10-CM coding manual and an update is posted on October 1</a:t>
            </a:r>
          </a:p>
          <a:p>
            <a:pPr lvl="0"/>
            <a:r>
              <a:rPr lang="en-US" dirty="0"/>
              <a:t>CMS prepares Official Guidelines for Coding and Reporting to be used with the ICD-10-CM codes, in addition to instructions on how to report the codes on insurance claims</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8</a:t>
            </a:fld>
            <a:endParaRPr lang="en-GB" dirty="0"/>
          </a:p>
        </p:txBody>
      </p:sp>
    </p:spTree>
    <p:extLst>
      <p:ext uri="{BB962C8B-B14F-4D97-AF65-F5344CB8AC3E}">
        <p14:creationId xmlns:p14="http://schemas.microsoft.com/office/powerpoint/2010/main" val="209514046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Alphabetic Index</a:t>
            </a:r>
          </a:p>
        </p:txBody>
      </p:sp>
      <p:sp>
        <p:nvSpPr>
          <p:cNvPr id="3" name="Content Placeholder 2"/>
          <p:cNvSpPr>
            <a:spLocks noGrp="1"/>
          </p:cNvSpPr>
          <p:nvPr>
            <p:ph idx="1"/>
          </p:nvPr>
        </p:nvSpPr>
        <p:spPr/>
        <p:txBody>
          <a:bodyPr/>
          <a:lstStyle/>
          <a:p>
            <a:pPr lvl="0"/>
            <a:r>
              <a:rPr lang="en-US" dirty="0"/>
              <a:t>Consists of an alphabetic list of diagnostic terms and related codes and includes:</a:t>
            </a:r>
          </a:p>
          <a:p>
            <a:pPr lvl="1"/>
            <a:r>
              <a:rPr lang="en-US" dirty="0"/>
              <a:t>Main terms</a:t>
            </a:r>
          </a:p>
          <a:p>
            <a:pPr lvl="1"/>
            <a:r>
              <a:rPr lang="en-US" dirty="0"/>
              <a:t>Nonessential modifiers</a:t>
            </a:r>
          </a:p>
          <a:p>
            <a:pPr lvl="1"/>
            <a:r>
              <a:rPr lang="en-US" dirty="0"/>
              <a:t>Essential modifiers</a:t>
            </a:r>
          </a:p>
        </p:txBody>
      </p:sp>
      <p:sp>
        <p:nvSpPr>
          <p:cNvPr id="4" name="Slide Number Placeholder 3"/>
          <p:cNvSpPr>
            <a:spLocks noGrp="1"/>
          </p:cNvSpPr>
          <p:nvPr>
            <p:ph type="sldNum" sz="quarter" idx="4294967295"/>
          </p:nvPr>
        </p:nvSpPr>
        <p:spPr>
          <a:xfrm>
            <a:off x="7816850" y="6359525"/>
            <a:ext cx="1327150" cy="476250"/>
          </a:xfrm>
          <a:prstGeom prst="rect">
            <a:avLst/>
          </a:prstGeom>
        </p:spPr>
        <p:txBody>
          <a:bodyPr/>
          <a:lstStyle/>
          <a:p>
            <a:pPr>
              <a:defRPr/>
            </a:pPr>
            <a:r>
              <a:rPr lang="en-GB" dirty="0"/>
              <a:t> </a:t>
            </a:r>
            <a:fld id="{E234264E-8860-42A2-83C5-41782AA54ED9}" type="slidenum">
              <a:rPr lang="en-GB" smtClean="0"/>
              <a:pPr>
                <a:defRPr/>
              </a:pPr>
              <a:t>9</a:t>
            </a:fld>
            <a:endParaRPr lang="en-GB" dirty="0"/>
          </a:p>
        </p:txBody>
      </p:sp>
    </p:spTree>
    <p:extLst>
      <p:ext uri="{BB962C8B-B14F-4D97-AF65-F5344CB8AC3E}">
        <p14:creationId xmlns:p14="http://schemas.microsoft.com/office/powerpoint/2010/main" val="1675909515"/>
      </p:ext>
    </p:extLst>
  </p:cSld>
  <p:clrMapOvr>
    <a:masterClrMapping/>
  </p:clrMapOvr>
  <p:timing>
    <p:tnLst>
      <p:par>
        <p:cTn id="1" dur="indefinite" restart="never" nodeType="tmRoot"/>
      </p:par>
    </p:tnLst>
  </p:timing>
</p:sld>
</file>

<file path=ppt/theme/theme1.xml><?xml version="1.0" encoding="utf-8"?>
<a:theme xmlns:a="http://schemas.openxmlformats.org/drawingml/2006/main" name="Logo">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10591</TotalTime>
  <Words>5383</Words>
  <Application>Microsoft Office PowerPoint</Application>
  <PresentationFormat>On-screen Show (4:3)</PresentationFormat>
  <Paragraphs>586</Paragraphs>
  <Slides>72</Slides>
  <Notes>71</Notes>
  <HiddenSlides>0</HiddenSlides>
  <MMClips>0</MMClips>
  <ScaleCrop>false</ScaleCrop>
  <HeadingPairs>
    <vt:vector size="4" baseType="variant">
      <vt:variant>
        <vt:lpstr>Theme</vt:lpstr>
      </vt:variant>
      <vt:variant>
        <vt:i4>1</vt:i4>
      </vt:variant>
      <vt:variant>
        <vt:lpstr>Slide Titles</vt:lpstr>
      </vt:variant>
      <vt:variant>
        <vt:i4>72</vt:i4>
      </vt:variant>
    </vt:vector>
  </HeadingPairs>
  <TitlesOfParts>
    <vt:vector size="73" baseType="lpstr">
      <vt:lpstr>Logo</vt:lpstr>
      <vt:lpstr>PowerPoint Presentation</vt:lpstr>
      <vt:lpstr>Learning Objectives Lesson 13.1: Basics of Diagnostic  Coding and Encoder Software (Slide 1 of 3)</vt:lpstr>
      <vt:lpstr>Learning Objectives Lesson 13.1: Basics of Diagnostic  Coding and Encoder Software (Slide 2 of 3)</vt:lpstr>
      <vt:lpstr>PowerPoint Presentation</vt:lpstr>
      <vt:lpstr>History of Medical Coding (Slide 1 of 2)</vt:lpstr>
      <vt:lpstr>History of Medical Coding (Slide 2 of 2)</vt:lpstr>
      <vt:lpstr>What Is Diagnostic Coding? </vt:lpstr>
      <vt:lpstr>Structure and Format of the ICD-10-CM</vt:lpstr>
      <vt:lpstr>The Alphabetic Index</vt:lpstr>
      <vt:lpstr>Supplementary Sections  of the Alphabetic Index</vt:lpstr>
      <vt:lpstr>The Tabular List</vt:lpstr>
      <vt:lpstr>Conventions Used in the Tabular List (Slide 1 of 7)</vt:lpstr>
      <vt:lpstr>Conventions Used in the Tabular List (Slide 2 of 7)</vt:lpstr>
      <vt:lpstr>Conventions Used in the Tabular List (Slide 3 of 7)</vt:lpstr>
      <vt:lpstr>Conventions Used in the Tabular List (Slide 4 of 7)</vt:lpstr>
      <vt:lpstr>Conventions Used in the Tabular List (Slide 5 of 7)</vt:lpstr>
      <vt:lpstr>Conventions Used in the Tabular List (Slide 6 of 7)</vt:lpstr>
      <vt:lpstr>Conventions Used in the Tabular List (Slide 7 of 7)</vt:lpstr>
      <vt:lpstr>Coding Guidelines (Slide 1 of 2)</vt:lpstr>
      <vt:lpstr>Coding Guidelines (Slide 2 of 2)</vt:lpstr>
      <vt:lpstr>Preparing for Diagnostic Coding</vt:lpstr>
      <vt:lpstr>Encounter Form</vt:lpstr>
      <vt:lpstr>History and Physical (H&amp;P) Examination</vt:lpstr>
      <vt:lpstr>Progress Notes</vt:lpstr>
      <vt:lpstr>Discharge Summary</vt:lpstr>
      <vt:lpstr>Operative Report</vt:lpstr>
      <vt:lpstr>Radiology, Laboratory,  and Pathology Reports</vt:lpstr>
      <vt:lpstr>Steps in ICD-10-CM Coding (Slide 1 of 2)</vt:lpstr>
      <vt:lpstr>Steps in ICD-10-CM Coding (Slide 2 of 2)</vt:lpstr>
      <vt:lpstr>Using the Alphabetic Index</vt:lpstr>
      <vt:lpstr>Using the Tabular List</vt:lpstr>
      <vt:lpstr>Encoder Software</vt:lpstr>
      <vt:lpstr>  Learning Objectives Lesson 13.2: Coding Guidelines and Ethical Standards </vt:lpstr>
      <vt:lpstr>Understanding Coding Guidelines</vt:lpstr>
      <vt:lpstr>Coding of Signs and Symptoms</vt:lpstr>
      <vt:lpstr>Coding the Etiology  and Manifestation</vt:lpstr>
      <vt:lpstr>Multiple Coding </vt:lpstr>
      <vt:lpstr>Sequela (Late Effects) Codes</vt:lpstr>
      <vt:lpstr>Coding Complications of Care</vt:lpstr>
      <vt:lpstr>Coding Infectious  and Parasitic Diseases </vt:lpstr>
      <vt:lpstr>Coding Organism-Caused Diseases </vt:lpstr>
      <vt:lpstr>Coding of HIV Infection and AIDS </vt:lpstr>
      <vt:lpstr>Selection and Sequencing of HIV Codes</vt:lpstr>
      <vt:lpstr>Coding Neoplasms</vt:lpstr>
      <vt:lpstr>Terms Defining Malignant  Neoplasm Sites </vt:lpstr>
      <vt:lpstr>Benign, Uncertain Behavior, and Unspecified Nature Neoplasms </vt:lpstr>
      <vt:lpstr>Coding for Neoplasms (Slide 1 of 2) </vt:lpstr>
      <vt:lpstr>Coding for Neoplasms (Slide 2 of 2)</vt:lpstr>
      <vt:lpstr>Coding for Diabetes Mellitus (Slide 1 of 2)</vt:lpstr>
      <vt:lpstr>Coding for Diabetes Mellitus (Slide 2 of 2)</vt:lpstr>
      <vt:lpstr>Coding for Myocardial Infarction </vt:lpstr>
      <vt:lpstr>Coding for Hypertensive Disease </vt:lpstr>
      <vt:lpstr>Coding for Chronic Kidney Disease </vt:lpstr>
      <vt:lpstr>Coding for Atherosclerotic Cardiovascular Disease</vt:lpstr>
      <vt:lpstr>Coding for Skin Ulcers</vt:lpstr>
      <vt:lpstr>Coding for Complications of Pregnancy, Childbirth, and Puerperium  (Slide 1 of 4) </vt:lpstr>
      <vt:lpstr>Coding for Complications of Pregnancy, Childbirth, and Puerperium  (Slide 2 of 4) </vt:lpstr>
      <vt:lpstr>Coding for Complications of Pregnancy, Childbirth, and Puerperium  (Slide 3 of 4) </vt:lpstr>
      <vt:lpstr>Coding for Complications of Pregnancy, Childbirth, and Puerperium  (Slide 4 of 4) </vt:lpstr>
      <vt:lpstr>Coding for Injuries </vt:lpstr>
      <vt:lpstr>Coding for Traumatic Fractures </vt:lpstr>
      <vt:lpstr>Coding for Burns and Corrosions</vt:lpstr>
      <vt:lpstr>Coding for Drug Toxicity</vt:lpstr>
      <vt:lpstr>Coding for External  Causes of Morbidity</vt:lpstr>
      <vt:lpstr>Place of Occurrence Guideline</vt:lpstr>
      <vt:lpstr>Activity Codes</vt:lpstr>
      <vt:lpstr>Coding for Health Status and Contact with Health Services</vt:lpstr>
      <vt:lpstr>Maximizing Third-Party Reimbursement</vt:lpstr>
      <vt:lpstr>Providers and Accurate Coding</vt:lpstr>
      <vt:lpstr>Ethical Standards of Medical Coding</vt:lpstr>
      <vt:lpstr>Patient Coaching and Legal and Ethical Issues</vt:lpstr>
      <vt:lpstr>Questions?</vt:lpstr>
    </vt:vector>
  </TitlesOfParts>
  <Company>REED Elsevier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Jori</cp:lastModifiedBy>
  <cp:revision>725</cp:revision>
  <dcterms:created xsi:type="dcterms:W3CDTF">2005-01-16T17:28:53Z</dcterms:created>
  <dcterms:modified xsi:type="dcterms:W3CDTF">2019-07-30T17:05:31Z</dcterms:modified>
</cp:coreProperties>
</file>