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41"/>
  </p:notesMasterIdLst>
  <p:sldIdLst>
    <p:sldId id="316" r:id="rId2"/>
    <p:sldId id="507" r:id="rId3"/>
    <p:sldId id="512" r:id="rId4"/>
    <p:sldId id="455" r:id="rId5"/>
    <p:sldId id="456" r:id="rId6"/>
    <p:sldId id="457" r:id="rId7"/>
    <p:sldId id="458" r:id="rId8"/>
    <p:sldId id="459" r:id="rId9"/>
    <p:sldId id="460" r:id="rId10"/>
    <p:sldId id="461" r:id="rId11"/>
    <p:sldId id="463" r:id="rId12"/>
    <p:sldId id="499" r:id="rId13"/>
    <p:sldId id="466" r:id="rId14"/>
    <p:sldId id="500" r:id="rId15"/>
    <p:sldId id="501" r:id="rId16"/>
    <p:sldId id="468" r:id="rId17"/>
    <p:sldId id="513" r:id="rId18"/>
    <p:sldId id="514" r:id="rId19"/>
    <p:sldId id="470" r:id="rId20"/>
    <p:sldId id="502" r:id="rId21"/>
    <p:sldId id="503" r:id="rId22"/>
    <p:sldId id="471" r:id="rId23"/>
    <p:sldId id="472" r:id="rId24"/>
    <p:sldId id="473" r:id="rId25"/>
    <p:sldId id="515" r:id="rId26"/>
    <p:sldId id="516" r:id="rId27"/>
    <p:sldId id="517" r:id="rId28"/>
    <p:sldId id="474" r:id="rId29"/>
    <p:sldId id="475" r:id="rId30"/>
    <p:sldId id="518" r:id="rId31"/>
    <p:sldId id="519" r:id="rId32"/>
    <p:sldId id="520" r:id="rId33"/>
    <p:sldId id="476" r:id="rId34"/>
    <p:sldId id="521" r:id="rId35"/>
    <p:sldId id="522" r:id="rId36"/>
    <p:sldId id="482" r:id="rId37"/>
    <p:sldId id="495" r:id="rId38"/>
    <p:sldId id="497" r:id="rId39"/>
    <p:sldId id="453" r:id="rId4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394" autoAdjust="0"/>
    <p:restoredTop sz="89820" autoAdjust="0"/>
  </p:normalViewPr>
  <p:slideViewPr>
    <p:cSldViewPr snapToGrid="0">
      <p:cViewPr varScale="1">
        <p:scale>
          <a:sx n="75" d="100"/>
          <a:sy n="75" d="100"/>
        </p:scale>
        <p:origin x="-1620" y="-9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36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7659023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networking techniques? </a:t>
            </a:r>
            <a:r>
              <a:rPr lang="en-US" sz="1200" i="1" kern="1200" dirty="0">
                <a:solidFill>
                  <a:schemeClr val="tx1"/>
                </a:solidFill>
                <a:effectLst/>
                <a:latin typeface="Arial" charset="0"/>
                <a:ea typeface="ＭＳ Ｐゴシック" charset="0"/>
                <a:cs typeface="ＭＳ Ｐゴシック" charset="0"/>
              </a:rPr>
              <a:t>(Staying in touch with your classmates and joining professional societies are two methods. Another one is to join a medical assistant organization.)</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Performing a practicum at a medical facility usually is the first practical experience the student has in the medical field and can be used as a reference in building a résumé.</a:t>
            </a:r>
          </a:p>
          <a:p>
            <a:r>
              <a:rPr lang="en-US" sz="1200" kern="1200" dirty="0">
                <a:solidFill>
                  <a:schemeClr val="tx1"/>
                </a:solidFill>
                <a:effectLst/>
                <a:latin typeface="Arial" charset="0"/>
                <a:ea typeface="ＭＳ Ｐゴシック" charset="0"/>
                <a:cs typeface="ＭＳ Ｐゴシック" charset="0"/>
              </a:rPr>
              <a:t>When looking</a:t>
            </a:r>
            <a:r>
              <a:rPr lang="en-US" sz="1200" kern="1200" baseline="0" dirty="0">
                <a:solidFill>
                  <a:schemeClr val="tx1"/>
                </a:solidFill>
                <a:effectLst/>
                <a:latin typeface="Arial" charset="0"/>
                <a:ea typeface="ＭＳ Ｐゴシック" charset="0"/>
                <a:cs typeface="ＭＳ Ｐゴシック" charset="0"/>
              </a:rPr>
              <a:t> for a medical assistant position, it is important for job seekers to search beyond “medical assistant” jobs.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2909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more traditional job search methods may be effective but usually are not as successful as networking and contacting employers directly.</a:t>
            </a:r>
          </a:p>
          <a:p>
            <a:r>
              <a:rPr lang="en-US" sz="1200" kern="1200" dirty="0">
                <a:solidFill>
                  <a:schemeClr val="tx1"/>
                </a:solidFill>
                <a:effectLst/>
                <a:latin typeface="Arial" charset="0"/>
                <a:ea typeface="ＭＳ Ｐゴシック" charset="0"/>
                <a:cs typeface="ＭＳ Ｐゴシック" charset="0"/>
              </a:rPr>
              <a:t>Performing well on practicums may be one of the best ways to secure a job.</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25549744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is the purpose of keeping records of all parts of the job search? </a:t>
            </a:r>
            <a:r>
              <a:rPr lang="en-US" sz="1200" i="1" kern="1200" dirty="0">
                <a:solidFill>
                  <a:schemeClr val="tx1"/>
                </a:solidFill>
                <a:effectLst/>
                <a:latin typeface="Arial" charset="0"/>
                <a:ea typeface="ＭＳ Ｐゴシック" charset="0"/>
                <a:cs typeface="ＭＳ Ｐゴシック" charset="0"/>
              </a:rPr>
              <a:t>(As soon as the interview is over, make a few notes about what happened during the interview. After several interviews, remembering which facility offered what salary, which had medical benefits, and which was the closest to home may be difficult. By keeping accurate records, the medical assistant can follow up in the appropriate manner and send a note or letter of appreciation to the person who conducted the interview.)</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7184272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With a targeted </a:t>
            </a:r>
            <a:r>
              <a:rPr lang="en-US" sz="1200" dirty="0"/>
              <a:t>résumé</a:t>
            </a:r>
            <a:r>
              <a:rPr lang="en-US" sz="1200" kern="1200" dirty="0">
                <a:solidFill>
                  <a:schemeClr val="tx1"/>
                </a:solidFill>
                <a:effectLst/>
                <a:latin typeface="Arial" charset="0"/>
                <a:ea typeface="ＭＳ Ｐゴシック" charset="0"/>
                <a:cs typeface="ＭＳ Ｐゴシック" charset="0"/>
              </a:rPr>
              <a:t>, use action words to demonstrate your skills that specifically apply to the job to which you are applying.  </a:t>
            </a:r>
          </a:p>
          <a:p>
            <a:pPr lvl="0"/>
            <a:r>
              <a:rPr lang="en-US" sz="1200" kern="1200" dirty="0">
                <a:solidFill>
                  <a:schemeClr val="tx1"/>
                </a:solidFill>
                <a:effectLst/>
                <a:latin typeface="Arial" charset="0"/>
                <a:ea typeface="ＭＳ Ｐゴシック" charset="0"/>
                <a:cs typeface="ＭＳ Ｐゴシック" charset="0"/>
              </a:rPr>
              <a:t>Read each job description carefully to glean as much information as possible about what kind of person is being sought.</a:t>
            </a:r>
          </a:p>
          <a:p>
            <a:pPr lvl="0"/>
            <a:r>
              <a:rPr lang="en-US" sz="1200" kern="1200" dirty="0">
                <a:solidFill>
                  <a:schemeClr val="tx1"/>
                </a:solidFill>
                <a:effectLst/>
                <a:latin typeface="Arial" charset="0"/>
                <a:ea typeface="ＭＳ Ｐゴシック" charset="0"/>
                <a:cs typeface="ＭＳ Ｐゴシック" charset="0"/>
              </a:rPr>
              <a:t>Purpose of a </a:t>
            </a:r>
            <a:r>
              <a:rPr lang="en-US" sz="1200" dirty="0"/>
              <a:t>résumé </a:t>
            </a:r>
            <a:r>
              <a:rPr lang="en-US" sz="1200" kern="1200" dirty="0">
                <a:solidFill>
                  <a:schemeClr val="tx1"/>
                </a:solidFill>
                <a:effectLst/>
                <a:latin typeface="Arial" charset="0"/>
                <a:ea typeface="ＭＳ Ｐゴシック" charset="0"/>
                <a:cs typeface="ＭＳ Ｐゴシック" charset="0"/>
              </a:rPr>
              <a:t>is to get an employer so</a:t>
            </a:r>
            <a:r>
              <a:rPr lang="en-US" sz="1200" kern="1200" baseline="0" dirty="0">
                <a:solidFill>
                  <a:schemeClr val="tx1"/>
                </a:solidFill>
                <a:effectLst/>
                <a:latin typeface="Arial" charset="0"/>
                <a:ea typeface="ＭＳ Ｐゴシック" charset="0"/>
                <a:cs typeface="ＭＳ Ｐゴシック" charset="0"/>
              </a:rPr>
              <a:t> interested in you that he or she calls you for an interview.</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Procedure 50.1 in the textbook describes how to prepare a chronologic </a:t>
            </a:r>
            <a:r>
              <a:rPr lang="en-US" sz="1200" dirty="0"/>
              <a:t>résumé</a:t>
            </a:r>
            <a:r>
              <a:rPr lang="en-US" sz="1200" kern="1200" dirty="0">
                <a:solidFill>
                  <a:schemeClr val="tx1"/>
                </a:solidFill>
                <a:effectLst/>
                <a:latin typeface="Arial" charset="0"/>
                <a:ea typeface="ＭＳ Ｐゴシック" charset="0"/>
                <a:cs typeface="ＭＳ Ｐゴシック" charset="0"/>
              </a:rPr>
              <a:t>.</a:t>
            </a:r>
          </a:p>
          <a:p>
            <a:r>
              <a:rPr lang="en-US" sz="1200" kern="1200" dirty="0">
                <a:solidFill>
                  <a:schemeClr val="tx1"/>
                </a:solidFill>
                <a:effectLst/>
                <a:latin typeface="Arial" charset="0"/>
                <a:ea typeface="ＭＳ Ｐゴシック" charset="0"/>
                <a:cs typeface="ＭＳ Ｐゴシック" charset="0"/>
              </a:rPr>
              <a:t>Refer to Figures 50.2 (chronologi</a:t>
            </a:r>
            <a:r>
              <a:rPr lang="en-US" sz="1200" kern="1200" baseline="0" dirty="0">
                <a:solidFill>
                  <a:schemeClr val="tx1"/>
                </a:solidFill>
                <a:effectLst/>
                <a:latin typeface="Arial" charset="0"/>
                <a:ea typeface="ＭＳ Ｐゴシック" charset="0"/>
                <a:cs typeface="ＭＳ Ｐゴシック" charset="0"/>
              </a:rPr>
              <a:t>c </a:t>
            </a:r>
            <a:r>
              <a:rPr lang="en-US" sz="1200" dirty="0"/>
              <a:t>résumé</a:t>
            </a:r>
            <a:r>
              <a:rPr lang="en-US" sz="1200" kern="1200" baseline="0" dirty="0">
                <a:solidFill>
                  <a:schemeClr val="tx1"/>
                </a:solidFill>
                <a:effectLst/>
                <a:latin typeface="Arial" charset="0"/>
                <a:ea typeface="ＭＳ Ｐゴシック" charset="0"/>
                <a:cs typeface="ＭＳ Ｐゴシック" charset="0"/>
              </a:rPr>
              <a:t>), 50.3 (combination </a:t>
            </a:r>
            <a:r>
              <a:rPr lang="en-US" sz="1200" dirty="0"/>
              <a:t>résumé</a:t>
            </a:r>
            <a:r>
              <a:rPr lang="en-US" sz="1200" kern="1200" baseline="0" dirty="0">
                <a:solidFill>
                  <a:schemeClr val="tx1"/>
                </a:solidFill>
                <a:effectLst/>
                <a:latin typeface="Arial" charset="0"/>
                <a:ea typeface="ＭＳ Ｐゴシック" charset="0"/>
                <a:cs typeface="ＭＳ Ｐゴシック" charset="0"/>
              </a:rPr>
              <a:t>), and 50.4 (targeted </a:t>
            </a:r>
            <a:r>
              <a:rPr lang="en-US" sz="1200" dirty="0"/>
              <a:t>résumé</a:t>
            </a:r>
            <a:r>
              <a:rPr lang="en-US" sz="1200" kern="1200" baseline="0" dirty="0">
                <a:solidFill>
                  <a:schemeClr val="tx1"/>
                </a:solidFill>
                <a:effectLst/>
                <a:latin typeface="Arial" charset="0"/>
                <a:ea typeface="ＭＳ Ｐゴシック" charset="0"/>
                <a:cs typeface="ＭＳ Ｐゴシック" charset="0"/>
              </a:rPr>
              <a:t>) for </a:t>
            </a:r>
            <a:r>
              <a:rPr lang="en-US" sz="1200" dirty="0"/>
              <a:t>résumé </a:t>
            </a:r>
            <a:r>
              <a:rPr lang="en-US" sz="1200" kern="1200" baseline="0" dirty="0">
                <a:solidFill>
                  <a:schemeClr val="tx1"/>
                </a:solidFill>
                <a:effectLst/>
                <a:latin typeface="Arial" charset="0"/>
                <a:ea typeface="ＭＳ Ｐゴシック" charset="0"/>
                <a:cs typeface="ＭＳ Ｐゴシック" charset="0"/>
              </a:rPr>
              <a:t>examples.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340069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There are similarities</a:t>
            </a:r>
            <a:r>
              <a:rPr lang="en-US" sz="1200" kern="1200" baseline="0" dirty="0">
                <a:solidFill>
                  <a:schemeClr val="tx1"/>
                </a:solidFill>
                <a:effectLst/>
                <a:latin typeface="Arial" charset="0"/>
                <a:ea typeface="ＭＳ Ｐゴシック" charset="0"/>
                <a:cs typeface="ＭＳ Ｐゴシック" charset="0"/>
              </a:rPr>
              <a:t> and differences in the information presented in a </a:t>
            </a:r>
            <a:r>
              <a:rPr lang="en-US" sz="1200" dirty="0"/>
              <a:t>résumé</a:t>
            </a:r>
            <a:r>
              <a:rPr lang="en-US" sz="1200" kern="1200" baseline="0" dirty="0">
                <a:solidFill>
                  <a:schemeClr val="tx1"/>
                </a:solidFill>
                <a:effectLst/>
                <a:latin typeface="Arial" charset="0"/>
                <a:ea typeface="ＭＳ Ｐゴシック" charset="0"/>
                <a:cs typeface="ＭＳ Ｐゴシック" charset="0"/>
              </a:rPr>
              <a:t>, depending on the type.</a:t>
            </a:r>
          </a:p>
          <a:p>
            <a:pPr lvl="0"/>
            <a:r>
              <a:rPr lang="en-US" sz="1200" kern="1200" baseline="0" dirty="0">
                <a:solidFill>
                  <a:schemeClr val="tx1"/>
                </a:solidFill>
                <a:effectLst/>
                <a:latin typeface="Arial" charset="0"/>
                <a:ea typeface="ＭＳ Ｐゴシック" charset="0"/>
                <a:cs typeface="ＭＳ Ｐゴシック" charset="0"/>
              </a:rPr>
              <a:t>Again, refer to Procedure 50.1 in the textbook.</a:t>
            </a:r>
          </a:p>
          <a:p>
            <a:pPr lvl="0"/>
            <a:r>
              <a:rPr lang="en-US" sz="1200" kern="1200" baseline="0" dirty="0">
                <a:solidFill>
                  <a:schemeClr val="tx1"/>
                </a:solidFill>
                <a:effectLst/>
                <a:latin typeface="Arial" charset="0"/>
                <a:ea typeface="ＭＳ Ｐゴシック" charset="0"/>
                <a:cs typeface="ＭＳ Ｐゴシック" charset="0"/>
              </a:rPr>
              <a:t>Refer to Figure 50.5 in the textbook to see action verb options for a resume.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3767821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a:solidFill>
                  <a:schemeClr val="tx1"/>
                </a:solidFill>
                <a:effectLst/>
                <a:latin typeface="Arial" charset="0"/>
                <a:ea typeface="ＭＳ Ｐゴシック" charset="0"/>
                <a:cs typeface="ＭＳ Ｐゴシック" charset="0"/>
              </a:rPr>
              <a:t>Before submitting your </a:t>
            </a:r>
            <a:r>
              <a:rPr lang="en-US" sz="1200" dirty="0"/>
              <a:t>résumé</a:t>
            </a:r>
            <a:r>
              <a:rPr lang="en-US" sz="1200" kern="1200" baseline="0" dirty="0">
                <a:solidFill>
                  <a:schemeClr val="tx1"/>
                </a:solidFill>
                <a:effectLst/>
                <a:latin typeface="Arial" charset="0"/>
                <a:ea typeface="ＭＳ Ｐゴシック" charset="0"/>
                <a:cs typeface="ＭＳ Ｐゴシック" charset="0"/>
              </a:rPr>
              <a:t>, have another person review it.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92227570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An executive briefing-type cover letter is extremely effective, but the applicant must have some idea of the job requirements in advance.</a:t>
            </a:r>
          </a:p>
          <a:p>
            <a:r>
              <a:rPr lang="en-US" sz="1200" kern="1200" dirty="0">
                <a:solidFill>
                  <a:schemeClr val="tx1"/>
                </a:solidFill>
                <a:effectLst/>
                <a:latin typeface="Arial" charset="0"/>
                <a:ea typeface="ＭＳ Ｐゴシック" charset="0"/>
                <a:cs typeface="ＭＳ Ｐゴシック" charset="0"/>
              </a:rPr>
              <a:t>Remember, direct supervisors are not always the first recipient of the </a:t>
            </a:r>
            <a:r>
              <a:rPr lang="en-US" sz="1200" dirty="0"/>
              <a:t>résumé</a:t>
            </a:r>
            <a:r>
              <a:rPr lang="en-US" sz="1200" kern="1200" dirty="0">
                <a:solidFill>
                  <a:schemeClr val="tx1"/>
                </a:solidFill>
                <a:effectLst/>
                <a:latin typeface="Arial" charset="0"/>
                <a:ea typeface="ＭＳ Ｐゴシック" charset="0"/>
                <a:cs typeface="ＭＳ Ｐゴシック" charset="0"/>
              </a:rPr>
              <a:t>, so the impression made by the cover letter may make the difference in getting to the next step in the hiring process.</a:t>
            </a:r>
          </a:p>
          <a:p>
            <a:r>
              <a:rPr lang="en-US" sz="1200" kern="1200" dirty="0">
                <a:solidFill>
                  <a:schemeClr val="tx1"/>
                </a:solidFill>
                <a:effectLst/>
                <a:latin typeface="Arial" charset="0"/>
                <a:ea typeface="ＭＳ Ｐゴシック" charset="0"/>
                <a:cs typeface="ＭＳ Ｐゴシック" charset="0"/>
              </a:rPr>
              <a:t>Refer to Procedure 50.2 to see how to create a cover letter.</a:t>
            </a:r>
          </a:p>
          <a:p>
            <a:r>
              <a:rPr lang="en-US" sz="1200" kern="1200" dirty="0">
                <a:solidFill>
                  <a:schemeClr val="tx1"/>
                </a:solidFill>
                <a:effectLst/>
                <a:latin typeface="Arial" charset="0"/>
                <a:ea typeface="ＭＳ Ｐゴシック" charset="0"/>
              </a:rPr>
              <a:t>Refer to Figure 50.6 to view a cover letter.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2949245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Refer to Procedure 50.2 to see how to create a cover letter.</a:t>
            </a:r>
            <a:endParaRPr lang="en-US" sz="1200" kern="1200" dirty="0">
              <a:solidFill>
                <a:schemeClr val="tx1"/>
              </a:solidFill>
              <a:effectLst/>
              <a:latin typeface="Arial" charset="0"/>
              <a:ea typeface="ＭＳ Ｐゴシック" charset="0"/>
            </a:endParaRPr>
          </a:p>
          <a:p>
            <a:r>
              <a:rPr lang="en-US" sz="1200" kern="1200" dirty="0">
                <a:solidFill>
                  <a:schemeClr val="tx1"/>
                </a:solidFill>
                <a:effectLst/>
                <a:latin typeface="Arial" charset="0"/>
                <a:ea typeface="ＭＳ Ｐゴシック" charset="0"/>
              </a:rPr>
              <a:t>Refer to Figure 50.6 to view a cover letter.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22578660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After writing the cover letter, review it for inaccuracies.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33292071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Why is it a mistake to write “see </a:t>
            </a:r>
            <a:r>
              <a:rPr lang="en-US" sz="1200" dirty="0"/>
              <a:t>résumé</a:t>
            </a:r>
            <a:r>
              <a:rPr lang="en-US" sz="1200" kern="1200" dirty="0">
                <a:solidFill>
                  <a:schemeClr val="tx1"/>
                </a:solidFill>
                <a:effectLst/>
                <a:latin typeface="Arial" charset="0"/>
                <a:ea typeface="ＭＳ Ｐゴシック" charset="0"/>
                <a:cs typeface="ＭＳ Ｐゴシック" charset="0"/>
              </a:rPr>
              <a:t>” on a job application? </a:t>
            </a:r>
            <a:r>
              <a:rPr lang="en-US" sz="1200" i="1" kern="1200" dirty="0">
                <a:solidFill>
                  <a:schemeClr val="tx1"/>
                </a:solidFill>
                <a:effectLst/>
                <a:latin typeface="Arial" charset="0"/>
                <a:ea typeface="ＭＳ Ｐゴシック" charset="0"/>
                <a:cs typeface="ＭＳ Ｐゴシック" charset="0"/>
              </a:rPr>
              <a:t>(This is an indication of laziness and must be avoided. Even if the same information is found on the </a:t>
            </a:r>
            <a:r>
              <a:rPr lang="en-US" sz="1200" dirty="0"/>
              <a:t>résumé</a:t>
            </a:r>
            <a:r>
              <a:rPr lang="en-US" sz="1200" i="1" kern="1200" dirty="0">
                <a:solidFill>
                  <a:schemeClr val="tx1"/>
                </a:solidFill>
                <a:effectLst/>
                <a:latin typeface="Arial" charset="0"/>
                <a:ea typeface="ＭＳ Ｐゴシック" charset="0"/>
                <a:cs typeface="ＭＳ Ｐゴシック" charset="0"/>
              </a:rPr>
              <a:t>, the application must be completed in its entirety.)</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Most job applications include a disclaimer that if a false or incomplete statement is made on the application, the individual can be dismissed from any position for which he or she was hired.</a:t>
            </a:r>
          </a:p>
          <a:p>
            <a:r>
              <a:rPr lang="en-US" sz="1200" kern="1200" dirty="0">
                <a:solidFill>
                  <a:schemeClr val="tx1"/>
                </a:solidFill>
                <a:effectLst/>
                <a:latin typeface="Arial" charset="0"/>
                <a:ea typeface="ＭＳ Ｐゴシック" charset="0"/>
                <a:cs typeface="ＭＳ Ｐゴシック" charset="0"/>
              </a:rPr>
              <a:t>See Procedure 50.3 for the steps in completing</a:t>
            </a:r>
            <a:r>
              <a:rPr lang="en-US" sz="1200" kern="1200" baseline="0" dirty="0">
                <a:solidFill>
                  <a:schemeClr val="tx1"/>
                </a:solidFill>
                <a:effectLst/>
                <a:latin typeface="Arial" charset="0"/>
                <a:ea typeface="ＭＳ Ｐゴシック" charset="0"/>
                <a:cs typeface="ＭＳ Ｐゴシック" charset="0"/>
              </a:rPr>
              <a:t> a job application.</a:t>
            </a:r>
          </a:p>
          <a:p>
            <a:r>
              <a:rPr lang="en-US" sz="1200" kern="1200" baseline="0" dirty="0">
                <a:solidFill>
                  <a:schemeClr val="tx1"/>
                </a:solidFill>
                <a:effectLst/>
                <a:latin typeface="Arial" charset="0"/>
                <a:ea typeface="ＭＳ Ｐゴシック" charset="0"/>
                <a:cs typeface="ＭＳ Ｐゴシック" charset="0"/>
              </a:rPr>
              <a:t>When filling out the application or online profile, be sure to account for a 2-week notice at your current job.</a:t>
            </a:r>
          </a:p>
          <a:p>
            <a:r>
              <a:rPr lang="en-US" sz="1200" kern="1200" baseline="0" dirty="0">
                <a:solidFill>
                  <a:schemeClr val="tx1"/>
                </a:solidFill>
                <a:effectLst/>
                <a:latin typeface="Arial" charset="0"/>
                <a:ea typeface="ＭＳ Ｐゴシック" charset="0"/>
              </a:rPr>
              <a:t>Refer also to Figure 50.7 and Table 50.1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239392457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275736736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See Procedure 50.4 for the steps in creating a career portfolio.</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78534888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examples of education</a:t>
            </a:r>
            <a:r>
              <a:rPr lang="en-US" sz="1200" kern="1200" baseline="0" dirty="0">
                <a:solidFill>
                  <a:schemeClr val="tx1"/>
                </a:solidFill>
                <a:effectLst/>
                <a:latin typeface="Arial" charset="0"/>
                <a:ea typeface="ＭＳ Ｐゴシック" charset="0"/>
                <a:cs typeface="ＭＳ Ｐゴシック" charset="0"/>
              </a:rPr>
              <a:t>-related documents? </a:t>
            </a:r>
            <a:r>
              <a:rPr lang="en-US" sz="1200" i="1" kern="1200" baseline="0" dirty="0">
                <a:solidFill>
                  <a:schemeClr val="tx1"/>
                </a:solidFill>
                <a:effectLst/>
                <a:latin typeface="Arial" charset="0"/>
                <a:ea typeface="ＭＳ Ｐゴシック" charset="0"/>
                <a:cs typeface="ＭＳ Ｐゴシック" charset="0"/>
              </a:rPr>
              <a:t>(Copy of letters of recommendation, copy of transcripts, awards and honors, a list of the courses successfully completed, a copy of practicum evaluation, scholarships awarded, copy/details of school-related activities)</a:t>
            </a:r>
            <a:endParaRPr lang="en-US" sz="1200" i="0" kern="1200" baseline="0" dirty="0">
              <a:solidFill>
                <a:schemeClr val="tx1"/>
              </a:solidFill>
              <a:effectLst/>
              <a:latin typeface="Arial" charset="0"/>
              <a:ea typeface="ＭＳ Ｐゴシック" charset="0"/>
              <a:cs typeface="ＭＳ Ｐゴシック" charset="0"/>
            </a:endParaRPr>
          </a:p>
          <a:p>
            <a:pPr lvl="0"/>
            <a:r>
              <a:rPr lang="en-US" sz="1200" i="0" kern="1200" baseline="0" dirty="0">
                <a:solidFill>
                  <a:schemeClr val="tx1"/>
                </a:solidFill>
                <a:effectLst/>
                <a:latin typeface="Arial" charset="0"/>
                <a:ea typeface="ＭＳ Ｐゴシック" charset="0"/>
                <a:cs typeface="ＭＳ Ｐゴシック" charset="0"/>
              </a:rPr>
              <a:t>Documents placed in the career portfolio binder should be positive and helpful to you in your mission of getting a job.</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91644665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interview usually is the most stressful of the job search steps.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370736085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Dress conservatively. </a:t>
            </a:r>
          </a:p>
          <a:p>
            <a:pPr lvl="0"/>
            <a:r>
              <a:rPr lang="en-US" sz="1200" kern="1200" dirty="0">
                <a:solidFill>
                  <a:schemeClr val="tx1"/>
                </a:solidFill>
                <a:effectLst/>
                <a:latin typeface="Arial" charset="0"/>
                <a:ea typeface="ＭＳ Ｐゴシック" charset="0"/>
                <a:cs typeface="ＭＳ Ｐゴシック" charset="0"/>
              </a:rPr>
              <a:t>Take extra copies of your </a:t>
            </a:r>
            <a:r>
              <a:rPr lang="en-US" sz="1200" dirty="0"/>
              <a:t>résumé </a:t>
            </a:r>
            <a:r>
              <a:rPr lang="en-US" sz="1200" kern="1200" dirty="0">
                <a:solidFill>
                  <a:schemeClr val="tx1"/>
                </a:solidFill>
                <a:effectLst/>
                <a:latin typeface="Arial" charset="0"/>
                <a:ea typeface="ＭＳ Ｐゴシック" charset="0"/>
                <a:cs typeface="ＭＳ Ｐゴシック" charset="0"/>
              </a:rPr>
              <a:t>and a list of references in case the employer requests these during the interview.</a:t>
            </a:r>
          </a:p>
          <a:p>
            <a:pPr lvl="0"/>
            <a:r>
              <a:rPr lang="en-US" sz="1200" kern="1200" dirty="0">
                <a:solidFill>
                  <a:schemeClr val="tx1"/>
                </a:solidFill>
                <a:effectLst/>
                <a:latin typeface="Arial" charset="0"/>
                <a:ea typeface="ＭＳ Ｐゴシック" charset="0"/>
                <a:cs typeface="ＭＳ Ｐゴシック" charset="0"/>
              </a:rPr>
              <a:t>Keep addresses handy in case more references are needed and take a completed job application (any application will do) so that all the information that might be on the office’s paperwork is readily available.</a:t>
            </a:r>
          </a:p>
          <a:p>
            <a:r>
              <a:rPr lang="en-US" sz="1200" kern="1200" dirty="0">
                <a:solidFill>
                  <a:schemeClr val="tx1"/>
                </a:solidFill>
                <a:effectLst/>
                <a:latin typeface="Arial" charset="0"/>
                <a:ea typeface="ＭＳ Ｐゴシック" charset="0"/>
                <a:cs typeface="ＭＳ Ｐゴシック" charset="0"/>
              </a:rPr>
              <a:t>Refer students to Figure 50.8 in the textbook for a list of the top 30 interview questions.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69254110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Ask intelligent questions at the end of the interview if given the opportunity.</a:t>
            </a:r>
          </a:p>
          <a:p>
            <a:pPr lvl="0"/>
            <a:r>
              <a:rPr lang="en-US" sz="1200" kern="1200" dirty="0">
                <a:solidFill>
                  <a:schemeClr val="tx1"/>
                </a:solidFill>
                <a:effectLst/>
                <a:latin typeface="Arial" charset="0"/>
                <a:ea typeface="ＭＳ Ｐゴシック" charset="0"/>
                <a:cs typeface="ＭＳ Ｐゴシック" charset="0"/>
              </a:rPr>
              <a:t>Money, although important, cannot appear to be your primary concern.</a:t>
            </a:r>
          </a:p>
          <a:p>
            <a:r>
              <a:rPr lang="en-US" sz="1200" kern="1200" dirty="0">
                <a:solidFill>
                  <a:schemeClr val="tx1"/>
                </a:solidFill>
                <a:effectLst/>
                <a:latin typeface="Arial" charset="0"/>
                <a:ea typeface="ＭＳ Ｐゴシック" charset="0"/>
                <a:cs typeface="ＭＳ Ｐゴシック" charset="0"/>
              </a:rPr>
              <a:t>Procedure 50.5 outlines the procedures for interviewing for a job.</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410801775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50.2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33368307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It is important to treat a phone interview as a regular interview.</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10521366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277631940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Never place all your hope in one job.</a:t>
            </a:r>
          </a:p>
          <a:p>
            <a:r>
              <a:rPr lang="en-US" sz="1200" kern="1200" dirty="0">
                <a:solidFill>
                  <a:schemeClr val="tx1"/>
                </a:solidFill>
                <a:effectLst/>
                <a:latin typeface="Arial" charset="0"/>
                <a:ea typeface="ＭＳ Ｐゴシック" charset="0"/>
                <a:cs typeface="ＭＳ Ｐゴシック" charset="0"/>
              </a:rPr>
              <a:t>Refer to Procedure 50.6</a:t>
            </a:r>
            <a:r>
              <a:rPr lang="en-US" sz="1200" kern="1200" baseline="0" dirty="0">
                <a:solidFill>
                  <a:schemeClr val="tx1"/>
                </a:solidFill>
                <a:effectLst/>
                <a:latin typeface="Arial" charset="0"/>
                <a:ea typeface="ＭＳ Ｐゴシック" charset="0"/>
                <a:cs typeface="ＭＳ Ｐゴシック" charset="0"/>
              </a:rPr>
              <a:t> in the textbook to create a thank-you note for an interview.</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47829429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factors should you consider other than salary? </a:t>
            </a:r>
            <a:r>
              <a:rPr lang="en-US" sz="1200" i="1" kern="1200" dirty="0">
                <a:solidFill>
                  <a:schemeClr val="tx1"/>
                </a:solidFill>
                <a:effectLst/>
                <a:latin typeface="Arial" charset="0"/>
                <a:ea typeface="ＭＳ Ｐゴシック" charset="0"/>
                <a:cs typeface="ＭＳ Ｐゴシック" charset="0"/>
              </a:rPr>
              <a:t>(Before accepting or rejecting a job offer, consider whether the position carries any authority, the benefits, the hours, the distance from home, and the potential for advancement.)</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12129626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37935707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students and graduates struggle to find jobs.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10941731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For people who apply for jobs but never get calls for interview, it is important to re-evaluate </a:t>
            </a:r>
            <a:r>
              <a:rPr lang="en-US" sz="1200" kern="1200" dirty="0" smtClean="0">
                <a:solidFill>
                  <a:schemeClr val="tx1"/>
                </a:solidFill>
                <a:effectLst/>
                <a:latin typeface="Arial" charset="0"/>
                <a:ea typeface="ＭＳ Ｐゴシック" charset="0"/>
                <a:cs typeface="ＭＳ Ｐゴシック" charset="0"/>
              </a:rPr>
              <a:t>the </a:t>
            </a:r>
            <a:r>
              <a:rPr lang="en-US" sz="1200" kern="1200" dirty="0">
                <a:solidFill>
                  <a:schemeClr val="tx1"/>
                </a:solidFill>
                <a:effectLst/>
                <a:latin typeface="Arial" charset="0"/>
                <a:ea typeface="ＭＳ Ｐゴシック" charset="0"/>
                <a:cs typeface="ＭＳ Ｐゴシック" charset="0"/>
              </a:rPr>
              <a:t>information given to employers.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87442992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you are getting </a:t>
            </a:r>
            <a:r>
              <a:rPr lang="en-US" sz="1200" kern="1200" dirty="0" smtClean="0">
                <a:solidFill>
                  <a:schemeClr val="tx1"/>
                </a:solidFill>
                <a:effectLst/>
                <a:latin typeface="Arial" charset="0"/>
                <a:ea typeface="ＭＳ Ｐゴシック" charset="0"/>
                <a:cs typeface="ＭＳ Ｐゴシック" charset="0"/>
              </a:rPr>
              <a:t>interviews </a:t>
            </a:r>
            <a:r>
              <a:rPr lang="en-US" sz="1200" kern="1200" dirty="0">
                <a:solidFill>
                  <a:schemeClr val="tx1"/>
                </a:solidFill>
                <a:effectLst/>
                <a:latin typeface="Arial" charset="0"/>
                <a:ea typeface="ＭＳ Ｐゴシック" charset="0"/>
                <a:cs typeface="ＭＳ Ｐゴシック" charset="0"/>
              </a:rPr>
              <a:t>but no job offers, </a:t>
            </a:r>
            <a:r>
              <a:rPr lang="en-US" sz="1200" kern="1200" dirty="0" smtClean="0">
                <a:solidFill>
                  <a:schemeClr val="tx1"/>
                </a:solidFill>
                <a:effectLst/>
                <a:latin typeface="Arial" charset="0"/>
                <a:ea typeface="ＭＳ Ｐゴシック" charset="0"/>
                <a:cs typeface="ＭＳ Ｐゴシック" charset="0"/>
              </a:rPr>
              <a:t>re-evaluate </a:t>
            </a:r>
            <a:r>
              <a:rPr lang="en-US" sz="1200" kern="1200" dirty="0">
                <a:solidFill>
                  <a:schemeClr val="tx1"/>
                </a:solidFill>
                <a:effectLst/>
                <a:latin typeface="Arial" charset="0"/>
                <a:ea typeface="ＭＳ Ｐゴシック" charset="0"/>
                <a:cs typeface="ＭＳ Ｐゴシック" charset="0"/>
              </a:rPr>
              <a:t>your interview strategies.</a:t>
            </a:r>
          </a:p>
          <a:p>
            <a:pPr lvl="0"/>
            <a:r>
              <a:rPr lang="en-US" sz="1200" kern="1200" dirty="0">
                <a:solidFill>
                  <a:schemeClr val="tx1"/>
                </a:solidFill>
                <a:effectLst/>
                <a:latin typeface="Arial" charset="0"/>
                <a:ea typeface="ＭＳ Ｐゴシック" charset="0"/>
                <a:cs typeface="ＭＳ Ｐゴシック" charset="0"/>
              </a:rPr>
              <a:t>Mock interviews can help you refine your interview skills and behavior.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61280116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After new employees prove their responsibility and good attitude, other staff members will be open to suggestions about improvements for the office.</a:t>
            </a:r>
          </a:p>
          <a:p>
            <a:r>
              <a:rPr lang="en-US" sz="1200" kern="1200" dirty="0">
                <a:solidFill>
                  <a:schemeClr val="tx1"/>
                </a:solidFill>
                <a:effectLst/>
                <a:latin typeface="Arial" charset="0"/>
                <a:ea typeface="ＭＳ Ｐゴシック" charset="0"/>
              </a:rPr>
              <a:t>Refer to Table 50.3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3946490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Attempt to resolve simple differences with peers before involving the supervisor.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391465244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Do not expect a perfect appraisal.</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224094576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Should you resign as an attempt to get a raise? </a:t>
            </a:r>
            <a:r>
              <a:rPr lang="en-US" sz="1200" i="1" kern="1200" dirty="0">
                <a:solidFill>
                  <a:schemeClr val="tx1"/>
                </a:solidFill>
                <a:effectLst/>
                <a:latin typeface="Arial" charset="0"/>
                <a:ea typeface="ＭＳ Ｐゴシック" charset="0"/>
                <a:cs typeface="ＭＳ Ｐゴシック" charset="0"/>
              </a:rPr>
              <a:t>(Resigning from a job just as an attempt to get a salary increase is a dangerous practice. Once the employer doubts the employee’s loyalty, the future usually is not bright for the employee at that facility.)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24847354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Remain in a continual state of learning and be determined to be the best medical assistant you can be.</a:t>
            </a:r>
          </a:p>
          <a:p>
            <a:r>
              <a:rPr lang="en-US" sz="1200" kern="1200" dirty="0">
                <a:solidFill>
                  <a:schemeClr val="tx1"/>
                </a:solidFill>
                <a:effectLst/>
                <a:latin typeface="Arial" charset="0"/>
                <a:ea typeface="ＭＳ Ｐゴシック" charset="0"/>
                <a:cs typeface="ＭＳ Ｐゴシック" charset="0"/>
              </a:rPr>
              <a:t>Join professional associations and participate in as many educational seminars and continuing education classes as possible.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27521403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 solid explanation of the facts, admission of a past mistake, and excellent, current references often prompt an employer to have faith and make a positive decision about offering employment.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262335838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39</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642321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actions are professional, accurate, and performed to the individual’s utmost ability, the résumé the medical assistant is writing will be one that leads to greater opportunities. </a:t>
            </a:r>
          </a:p>
          <a:p>
            <a:r>
              <a:rPr lang="en-US" sz="1200" kern="1200" dirty="0">
                <a:solidFill>
                  <a:schemeClr val="tx1"/>
                </a:solidFill>
                <a:effectLst/>
                <a:latin typeface="Arial" charset="0"/>
                <a:ea typeface="ＭＳ Ｐゴシック" charset="0"/>
                <a:cs typeface="ＭＳ Ｐゴシック" charset="0"/>
              </a:rPr>
              <a:t>If the medical assistant performs poorly, the résumé will be one that does not reflect trustworthiness and dependability.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532326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From the beginning of the job search process, a medical assistant’s attitude is the most critical part of his or her potential success in getting a job.</a:t>
            </a:r>
          </a:p>
          <a:p>
            <a:r>
              <a:rPr lang="en-US" sz="1200" kern="1200" dirty="0">
                <a:solidFill>
                  <a:schemeClr val="tx1"/>
                </a:solidFill>
                <a:effectLst/>
                <a:latin typeface="Arial" charset="0"/>
                <a:ea typeface="ＭＳ Ｐゴシック" charset="0"/>
                <a:cs typeface="ＭＳ Ｐゴシック" charset="0"/>
              </a:rPr>
              <a:t>With the cost and time invested in training new employees, it is crucial</a:t>
            </a:r>
            <a:r>
              <a:rPr lang="en-US" sz="1200" kern="1200" baseline="0" dirty="0">
                <a:solidFill>
                  <a:schemeClr val="tx1"/>
                </a:solidFill>
                <a:effectLst/>
                <a:latin typeface="Arial" charset="0"/>
                <a:ea typeface="ＭＳ Ｐゴシック" charset="0"/>
                <a:cs typeface="ＭＳ Ｐゴシック" charset="0"/>
              </a:rPr>
              <a:t> that employers find the right new employee.</a:t>
            </a:r>
          </a:p>
          <a:p>
            <a:r>
              <a:rPr lang="en-US" sz="1200" kern="1200" baseline="0" dirty="0">
                <a:solidFill>
                  <a:schemeClr val="tx1"/>
                </a:solidFill>
                <a:effectLst/>
                <a:latin typeface="Arial" charset="0"/>
                <a:ea typeface="ＭＳ Ｐゴシック" charset="0"/>
                <a:cs typeface="ＭＳ Ｐゴシック" charset="0"/>
              </a:rPr>
              <a:t>Employers look for people who can blend well with the current staff and are flexible, dependable, supportive of peers, and remain calm under pressure.</a:t>
            </a:r>
          </a:p>
          <a:p>
            <a:r>
              <a:rPr lang="en-US" sz="1200" kern="1200" baseline="0" dirty="0">
                <a:solidFill>
                  <a:schemeClr val="tx1"/>
                </a:solidFill>
                <a:effectLst/>
                <a:latin typeface="Arial" charset="0"/>
                <a:ea typeface="ＭＳ Ｐゴシック" charset="0"/>
                <a:cs typeface="ＭＳ Ｐゴシック" charset="0"/>
              </a:rPr>
              <a:t>From the application and </a:t>
            </a:r>
            <a:r>
              <a:rPr lang="en-US" sz="1200" kern="1200" dirty="0">
                <a:solidFill>
                  <a:schemeClr val="tx1"/>
                </a:solidFill>
                <a:effectLst/>
                <a:latin typeface="Arial" charset="0"/>
                <a:ea typeface="ＭＳ Ｐゴシック" charset="0"/>
                <a:cs typeface="ＭＳ Ｐゴシック" charset="0"/>
              </a:rPr>
              <a:t>résumé </a:t>
            </a:r>
            <a:r>
              <a:rPr lang="en-US" sz="1200" kern="1200" baseline="0" dirty="0">
                <a:solidFill>
                  <a:schemeClr val="tx1"/>
                </a:solidFill>
                <a:effectLst/>
                <a:latin typeface="Arial" charset="0"/>
                <a:ea typeface="ＭＳ Ｐゴシック" charset="0"/>
                <a:cs typeface="ＭＳ Ｐゴシック" charset="0"/>
              </a:rPr>
              <a:t>to the interview, employers are building their perceptions of their candidates’ professionalism.</a:t>
            </a:r>
          </a:p>
          <a:p>
            <a:r>
              <a:rPr lang="en-US" sz="1200" kern="1200" baseline="0" dirty="0">
                <a:solidFill>
                  <a:schemeClr val="tx1"/>
                </a:solidFill>
                <a:effectLst/>
                <a:latin typeface="Arial" charset="0"/>
                <a:ea typeface="ＭＳ Ｐゴシック" charset="0"/>
                <a:cs typeface="ＭＳ Ｐゴシック" charset="0"/>
              </a:rPr>
              <a:t>A genuine interest in the job is reflected in your attitude and performance in the workplace.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2967025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examples of self-management skills? </a:t>
            </a:r>
            <a:r>
              <a:rPr lang="en-US" sz="1200" i="1" kern="1200" dirty="0">
                <a:solidFill>
                  <a:schemeClr val="tx1"/>
                </a:solidFill>
                <a:effectLst/>
                <a:latin typeface="Arial" charset="0"/>
                <a:ea typeface="ＭＳ Ｐゴシック" charset="0"/>
                <a:cs typeface="ＭＳ Ｐゴシック" charset="0"/>
              </a:rPr>
              <a:t>(Answers will vary, but may include honesty, integrity, and </a:t>
            </a:r>
            <a:r>
              <a:rPr lang="en-US" sz="1200" i="1" kern="1200" dirty="0" smtClean="0">
                <a:solidFill>
                  <a:schemeClr val="tx1"/>
                </a:solidFill>
                <a:effectLst/>
                <a:latin typeface="Arial" charset="0"/>
                <a:ea typeface="ＭＳ Ｐゴシック" charset="0"/>
                <a:cs typeface="ＭＳ Ｐゴシック" charset="0"/>
              </a:rPr>
              <a:t>enthusiasm.)</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What are some examples of transferable skills? </a:t>
            </a:r>
            <a:r>
              <a:rPr lang="en-US" sz="1200" i="1" kern="1200" dirty="0">
                <a:solidFill>
                  <a:schemeClr val="tx1"/>
                </a:solidFill>
                <a:effectLst/>
                <a:latin typeface="Arial" charset="0"/>
                <a:ea typeface="ＭＳ Ｐゴシック" charset="0"/>
                <a:cs typeface="ＭＳ Ｐゴシック" charset="0"/>
              </a:rPr>
              <a:t>(Answers will vary, but may include the ability to communicate effectively and </a:t>
            </a:r>
            <a:r>
              <a:rPr lang="en-US" sz="1200" i="1" kern="1200" dirty="0" smtClean="0">
                <a:solidFill>
                  <a:schemeClr val="tx1"/>
                </a:solidFill>
                <a:effectLst/>
                <a:latin typeface="Arial" charset="0"/>
                <a:ea typeface="ＭＳ Ｐゴシック" charset="0"/>
                <a:cs typeface="ＭＳ Ｐゴシック" charset="0"/>
              </a:rPr>
              <a:t>leadership.)</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2020788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Set realistic goals and develop a plan as to how and when they will be reached.</a:t>
            </a:r>
          </a:p>
          <a:p>
            <a:r>
              <a:rPr lang="en-US" sz="1200" kern="1200" dirty="0">
                <a:solidFill>
                  <a:schemeClr val="tx1"/>
                </a:solidFill>
                <a:effectLst/>
                <a:latin typeface="Arial" charset="0"/>
                <a:ea typeface="ＭＳ Ｐゴシック" charset="0"/>
                <a:cs typeface="ＭＳ Ｐゴシック" charset="0"/>
              </a:rPr>
              <a:t>It is helpful to put a list of goals in a prominent place at home, where you can see them each day.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370957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Imagine the type of office, the job title, the daily duties, and the salary and benefits that would be a part of the ideal job.</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339393015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job market like today for medical assisting? </a:t>
            </a:r>
            <a:r>
              <a:rPr lang="en-US" sz="1200" i="1" kern="1200" dirty="0">
                <a:solidFill>
                  <a:schemeClr val="tx1"/>
                </a:solidFill>
                <a:effectLst/>
                <a:latin typeface="Arial" charset="0"/>
                <a:ea typeface="ＭＳ Ｐゴシック" charset="0"/>
                <a:cs typeface="ＭＳ Ｐゴシック" charset="0"/>
              </a:rPr>
              <a:t>(Fortunately, the medical field is not an industry that sees high levels of unemployment. Usually, healthcare percentages remain high even in a poor economy. Graduation from a medical assisting program does not guarantee that the student will obtain employment.)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0077721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norm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571316"/>
            <a:ext cx="1327150" cy="204671"/>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6" name="Rectangle 13"/>
          <p:cNvSpPr txBox="1">
            <a:spLocks noChangeArrowheads="1"/>
          </p:cNvSpPr>
          <p:nvPr userDrawn="1"/>
        </p:nvSpPr>
        <p:spPr bwMode="auto">
          <a:xfrm>
            <a:off x="1790700" y="6604770"/>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838498"/>
            <a:ext cx="7977558" cy="18097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Skills and Strategies</a:t>
            </a:r>
          </a:p>
          <a:p>
            <a:pPr algn="ctr"/>
            <a:endParaRPr lang="en-US" sz="4000" dirty="0">
              <a:solidFill>
                <a:schemeClr val="bg2"/>
              </a:solidFill>
            </a:endParaRPr>
          </a:p>
          <a:p>
            <a:pPr algn="ctr"/>
            <a:r>
              <a:rPr lang="en-US" sz="3000" dirty="0">
                <a:solidFill>
                  <a:schemeClr val="bg2"/>
                </a:solidFill>
              </a:rPr>
              <a:t>Chapter 50</a:t>
            </a:r>
          </a:p>
        </p:txBody>
      </p:sp>
      <p:sp>
        <p:nvSpPr>
          <p:cNvPr id="4" name="Slide Number Placeholder 3"/>
          <p:cNvSpPr>
            <a:spLocks noGrp="1"/>
          </p:cNvSpPr>
          <p:nvPr>
            <p:ph type="sldNum" sz="quarter" idx="10"/>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Two Best Job Search Methods </a:t>
            </a:r>
          </a:p>
        </p:txBody>
      </p:sp>
      <p:sp>
        <p:nvSpPr>
          <p:cNvPr id="3" name="Content Placeholder 2"/>
          <p:cNvSpPr>
            <a:spLocks noGrp="1"/>
          </p:cNvSpPr>
          <p:nvPr>
            <p:ph idx="1"/>
          </p:nvPr>
        </p:nvSpPr>
        <p:spPr/>
        <p:txBody>
          <a:bodyPr/>
          <a:lstStyle/>
          <a:p>
            <a:pPr lvl="0"/>
            <a:r>
              <a:rPr lang="en-US" dirty="0"/>
              <a:t>Networking is the exchange of information or services among individuals, groups, or institutions</a:t>
            </a:r>
          </a:p>
          <a:p>
            <a:pPr lvl="0"/>
            <a:r>
              <a:rPr lang="en-US" dirty="0"/>
              <a:t>Job boards</a:t>
            </a:r>
          </a:p>
          <a:p>
            <a:pPr lvl="1"/>
            <a:r>
              <a:rPr lang="en-US" dirty="0"/>
              <a:t>Facility job boards</a:t>
            </a:r>
          </a:p>
          <a:p>
            <a:pPr lvl="1"/>
            <a:r>
              <a:rPr lang="en-US" dirty="0"/>
              <a:t>Public job boards</a:t>
            </a:r>
          </a:p>
          <a:p>
            <a:pPr lvl="1"/>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319605095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Additional Job Search Methods </a:t>
            </a:r>
          </a:p>
        </p:txBody>
      </p:sp>
      <p:sp>
        <p:nvSpPr>
          <p:cNvPr id="3" name="Content Placeholder 2"/>
          <p:cNvSpPr>
            <a:spLocks noGrp="1"/>
          </p:cNvSpPr>
          <p:nvPr>
            <p:ph idx="1"/>
          </p:nvPr>
        </p:nvSpPr>
        <p:spPr>
          <a:xfrm>
            <a:off x="685800" y="1641475"/>
            <a:ext cx="7772400" cy="4937125"/>
          </a:xfrm>
        </p:spPr>
        <p:txBody>
          <a:bodyPr numCol="1">
            <a:normAutofit/>
          </a:bodyPr>
          <a:lstStyle/>
          <a:p>
            <a:pPr lvl="0"/>
            <a:r>
              <a:rPr lang="en-US" dirty="0"/>
              <a:t>School career placement offices</a:t>
            </a:r>
          </a:p>
          <a:p>
            <a:pPr lvl="0"/>
            <a:r>
              <a:rPr lang="en-US" dirty="0"/>
              <a:t>Newspaper ads</a:t>
            </a:r>
          </a:p>
          <a:p>
            <a:pPr lvl="0"/>
            <a:r>
              <a:rPr lang="en-US" dirty="0"/>
              <a:t>Employment agencies</a:t>
            </a:r>
          </a:p>
          <a:p>
            <a:pPr marL="0" lvl="0" indent="0">
              <a:buNone/>
            </a:pPr>
            <a:r>
              <a:rPr lang="en-US" dirty="0"/>
              <a:t> </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5618042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Being Organized in Your Job Search </a:t>
            </a:r>
          </a:p>
        </p:txBody>
      </p:sp>
      <p:sp>
        <p:nvSpPr>
          <p:cNvPr id="3" name="Content Placeholder 2"/>
          <p:cNvSpPr>
            <a:spLocks noGrp="1"/>
          </p:cNvSpPr>
          <p:nvPr>
            <p:ph idx="1"/>
          </p:nvPr>
        </p:nvSpPr>
        <p:spPr/>
        <p:txBody>
          <a:bodyPr/>
          <a:lstStyle/>
          <a:p>
            <a:pPr lvl="0"/>
            <a:r>
              <a:rPr lang="en-US" dirty="0"/>
              <a:t>Seeking a job is a full-time job</a:t>
            </a:r>
          </a:p>
          <a:p>
            <a:pPr lvl="0"/>
            <a:r>
              <a:rPr lang="en-US" dirty="0"/>
              <a:t>Keep record of all leads and arrangements for all interviews</a:t>
            </a:r>
          </a:p>
          <a:p>
            <a:pPr lvl="0"/>
            <a:r>
              <a:rPr lang="en-US" dirty="0"/>
              <a:t>Be friendly and meet as many people as possible during practicum</a:t>
            </a:r>
          </a:p>
          <a:p>
            <a:pPr lvl="0"/>
            <a:r>
              <a:rPr lang="en-US" dirty="0"/>
              <a:t>It takes time, stamina, and persistence to find a job</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97329097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a Résumé</a:t>
            </a:r>
          </a:p>
        </p:txBody>
      </p:sp>
      <p:sp>
        <p:nvSpPr>
          <p:cNvPr id="3" name="Content Placeholder 2"/>
          <p:cNvSpPr>
            <a:spLocks noGrp="1"/>
          </p:cNvSpPr>
          <p:nvPr>
            <p:ph idx="1"/>
          </p:nvPr>
        </p:nvSpPr>
        <p:spPr/>
        <p:txBody>
          <a:bodyPr/>
          <a:lstStyle/>
          <a:p>
            <a:pPr lvl="0"/>
            <a:r>
              <a:rPr lang="en-US" dirty="0"/>
              <a:t>Fact sheet that summarizes an applicant’s qualifications, education, and experience</a:t>
            </a:r>
          </a:p>
          <a:p>
            <a:pPr lvl="1"/>
            <a:r>
              <a:rPr lang="en-US" dirty="0"/>
              <a:t>Chronologic résumé highlights abilities in a logical order</a:t>
            </a:r>
          </a:p>
          <a:p>
            <a:pPr lvl="1"/>
            <a:r>
              <a:rPr lang="en-US" dirty="0"/>
              <a:t>Functional résumé highlights specific skill sets, emphasizing the most important abilities or experiences</a:t>
            </a:r>
          </a:p>
          <a:p>
            <a:pPr lvl="1"/>
            <a:r>
              <a:rPr lang="en-US" dirty="0"/>
              <a:t>Targeted résumé emphasizes skills that relate specifically to the job being sought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15996883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Résumé Content</a:t>
            </a:r>
          </a:p>
        </p:txBody>
      </p:sp>
      <p:sp>
        <p:nvSpPr>
          <p:cNvPr id="3" name="Content Placeholder 2"/>
          <p:cNvSpPr>
            <a:spLocks noGrp="1"/>
          </p:cNvSpPr>
          <p:nvPr>
            <p:ph idx="1"/>
          </p:nvPr>
        </p:nvSpPr>
        <p:spPr>
          <a:xfrm>
            <a:off x="685800" y="1641475"/>
            <a:ext cx="7772400" cy="4454525"/>
          </a:xfrm>
        </p:spPr>
        <p:txBody>
          <a:bodyPr/>
          <a:lstStyle/>
          <a:p>
            <a:pPr lvl="0"/>
            <a:r>
              <a:rPr lang="en-US" dirty="0"/>
              <a:t>Header</a:t>
            </a:r>
          </a:p>
          <a:p>
            <a:pPr lvl="1"/>
            <a:r>
              <a:rPr lang="en-US" dirty="0"/>
              <a:t>Name, mailing address, email address, phone number</a:t>
            </a:r>
          </a:p>
          <a:p>
            <a:pPr lvl="0"/>
            <a:r>
              <a:rPr lang="en-US" dirty="0"/>
              <a:t>Education</a:t>
            </a:r>
          </a:p>
          <a:p>
            <a:pPr lvl="0"/>
            <a:r>
              <a:rPr lang="en-US" dirty="0"/>
              <a:t>Work experience</a:t>
            </a:r>
          </a:p>
          <a:p>
            <a:pPr lvl="0"/>
            <a:r>
              <a:rPr lang="en-US" dirty="0"/>
              <a:t>Summary and skills</a:t>
            </a:r>
          </a:p>
          <a:p>
            <a:pPr lvl="0"/>
            <a:r>
              <a:rPr lang="en-US" dirty="0"/>
              <a:t>Special skills</a:t>
            </a:r>
          </a:p>
          <a:p>
            <a:pPr lvl="0"/>
            <a:r>
              <a:rPr lang="en-US" dirty="0"/>
              <a:t>Certifications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21570352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Appearance of the Résumé</a:t>
            </a:r>
          </a:p>
        </p:txBody>
      </p:sp>
      <p:sp>
        <p:nvSpPr>
          <p:cNvPr id="3" name="Content Placeholder 2"/>
          <p:cNvSpPr>
            <a:spLocks noGrp="1"/>
          </p:cNvSpPr>
          <p:nvPr>
            <p:ph idx="1"/>
          </p:nvPr>
        </p:nvSpPr>
        <p:spPr>
          <a:xfrm>
            <a:off x="685800" y="1641475"/>
            <a:ext cx="8166100" cy="4454525"/>
          </a:xfrm>
        </p:spPr>
        <p:txBody>
          <a:bodyPr/>
          <a:lstStyle/>
          <a:p>
            <a:pPr lvl="0"/>
            <a:r>
              <a:rPr lang="en-US" dirty="0"/>
              <a:t>Bold only the important information</a:t>
            </a:r>
          </a:p>
          <a:p>
            <a:pPr lvl="0"/>
            <a:r>
              <a:rPr lang="en-US" dirty="0"/>
              <a:t>Simple bullets help to organize the information</a:t>
            </a:r>
          </a:p>
          <a:p>
            <a:pPr lvl="0"/>
            <a:r>
              <a:rPr lang="en-US" dirty="0"/>
              <a:t>Spacing is crucial</a:t>
            </a:r>
          </a:p>
          <a:p>
            <a:pPr lvl="0"/>
            <a:r>
              <a:rPr lang="en-US" dirty="0"/>
              <a:t>Have résumé paper available</a:t>
            </a:r>
          </a:p>
          <a:p>
            <a:pPr lvl="0"/>
            <a:r>
              <a:rPr lang="en-US" dirty="0"/>
              <a:t>Bring copies of résumé to interview</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80157596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a Cover Letter </a:t>
            </a:r>
          </a:p>
        </p:txBody>
      </p:sp>
      <p:sp>
        <p:nvSpPr>
          <p:cNvPr id="3" name="Content Placeholder 2"/>
          <p:cNvSpPr>
            <a:spLocks noGrp="1"/>
          </p:cNvSpPr>
          <p:nvPr>
            <p:ph idx="1"/>
          </p:nvPr>
        </p:nvSpPr>
        <p:spPr>
          <a:xfrm>
            <a:off x="685800" y="1641475"/>
            <a:ext cx="7899400" cy="4454525"/>
          </a:xfrm>
        </p:spPr>
        <p:txBody>
          <a:bodyPr>
            <a:normAutofit/>
          </a:bodyPr>
          <a:lstStyle/>
          <a:p>
            <a:pPr lvl="0"/>
            <a:r>
              <a:rPr lang="en-US" dirty="0"/>
              <a:t>This is the introduction to the résumé and of the person sending the document</a:t>
            </a:r>
          </a:p>
          <a:p>
            <a:pPr lvl="0"/>
            <a:r>
              <a:rPr lang="en-US" dirty="0"/>
              <a:t>A cover letter should always be sent to an individual</a:t>
            </a:r>
          </a:p>
          <a:p>
            <a:pPr lvl="0"/>
            <a:r>
              <a:rPr lang="en-US" dirty="0"/>
              <a:t>Purpose of the cover letter is to gain attention</a:t>
            </a:r>
          </a:p>
          <a:p>
            <a:r>
              <a:rPr lang="en-US" dirty="0"/>
              <a:t>Executive briefing provides a picture of a thorough, professional, personalized, fast, and easy-to-read synopsis that details exactly how applicant meets major job requirements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131104898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Strategies When </a:t>
            </a:r>
            <a:r>
              <a:rPr lang="en-US" dirty="0" smtClean="0"/>
              <a:t>Writing a </a:t>
            </a:r>
            <a:r>
              <a:rPr lang="en-US" dirty="0"/>
              <a:t>Cover Letter </a:t>
            </a:r>
          </a:p>
        </p:txBody>
      </p:sp>
      <p:sp>
        <p:nvSpPr>
          <p:cNvPr id="3" name="Content Placeholder 2"/>
          <p:cNvSpPr>
            <a:spLocks noGrp="1"/>
          </p:cNvSpPr>
          <p:nvPr>
            <p:ph idx="1"/>
          </p:nvPr>
        </p:nvSpPr>
        <p:spPr>
          <a:xfrm>
            <a:off x="685800" y="1641475"/>
            <a:ext cx="7899400" cy="4454525"/>
          </a:xfrm>
        </p:spPr>
        <p:txBody>
          <a:bodyPr>
            <a:normAutofit/>
          </a:bodyPr>
          <a:lstStyle/>
          <a:p>
            <a:pPr lvl="0"/>
            <a:r>
              <a:rPr lang="en-US" dirty="0"/>
              <a:t>Match appearance of cover letter and resume</a:t>
            </a:r>
          </a:p>
          <a:p>
            <a:pPr lvl="0"/>
            <a:r>
              <a:rPr lang="en-US" dirty="0"/>
              <a:t>Address the inside address and salutation (greeting) to a specific person</a:t>
            </a:r>
          </a:p>
          <a:p>
            <a:pPr lvl="0"/>
            <a:r>
              <a:rPr lang="en-US" dirty="0"/>
              <a:t>Start body of cover letter off with a bang!</a:t>
            </a:r>
          </a:p>
          <a:p>
            <a:pPr lvl="0"/>
            <a:r>
              <a:rPr lang="en-US" dirty="0"/>
              <a:t>Sell yourself to reader</a:t>
            </a:r>
          </a:p>
          <a:p>
            <a:pPr lvl="0"/>
            <a:r>
              <a:rPr lang="en-US" dirty="0"/>
              <a:t>Reaffirm that you are an excellent match for job</a:t>
            </a:r>
          </a:p>
          <a:p>
            <a:pPr lvl="0"/>
            <a:r>
              <a:rPr lang="en-US" dirty="0"/>
              <a:t>Be professional</a:t>
            </a:r>
          </a:p>
          <a:p>
            <a:pPr lvl="0"/>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30727428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Proofreading the Cover Letter</a:t>
            </a:r>
          </a:p>
        </p:txBody>
      </p:sp>
      <p:sp>
        <p:nvSpPr>
          <p:cNvPr id="3" name="Content Placeholder 2"/>
          <p:cNvSpPr>
            <a:spLocks noGrp="1"/>
          </p:cNvSpPr>
          <p:nvPr>
            <p:ph idx="1"/>
          </p:nvPr>
        </p:nvSpPr>
        <p:spPr>
          <a:xfrm>
            <a:off x="685800" y="1641475"/>
            <a:ext cx="7899400" cy="4454525"/>
          </a:xfrm>
        </p:spPr>
        <p:txBody>
          <a:bodyPr>
            <a:normAutofit/>
          </a:bodyPr>
          <a:lstStyle/>
          <a:p>
            <a:pPr lvl="0"/>
            <a:r>
              <a:rPr lang="en-US" dirty="0"/>
              <a:t>Common cover letter weaknesses:</a:t>
            </a:r>
          </a:p>
          <a:p>
            <a:pPr lvl="1"/>
            <a:r>
              <a:rPr lang="en-US" dirty="0"/>
              <a:t>Starting majority of sentences with “I”</a:t>
            </a:r>
          </a:p>
          <a:p>
            <a:pPr lvl="1"/>
            <a:r>
              <a:rPr lang="en-US" dirty="0"/>
              <a:t>Introducing yourself in first sentence</a:t>
            </a:r>
          </a:p>
          <a:p>
            <a:pPr lvl="1"/>
            <a:r>
              <a:rPr lang="en-US" dirty="0"/>
              <a:t>Spelling, grammar, punctuation, and sentence structure errors</a:t>
            </a:r>
          </a:p>
          <a:p>
            <a:pPr lvl="1"/>
            <a:r>
              <a:rPr lang="en-US" dirty="0"/>
              <a:t>Missing parts of letter</a:t>
            </a:r>
          </a:p>
          <a:p>
            <a:pPr lvl="1"/>
            <a:r>
              <a:rPr lang="en-US" dirty="0"/>
              <a:t>Not including position title/posting number</a:t>
            </a:r>
          </a:p>
          <a:p>
            <a:pPr lvl="1"/>
            <a:r>
              <a:rPr lang="en-US" dirty="0"/>
              <a:t>Too busy, too wordy, or too much white space</a:t>
            </a:r>
          </a:p>
          <a:p>
            <a:pPr lvl="1"/>
            <a:r>
              <a:rPr lang="en-US" dirty="0"/>
              <a:t>Inappropriate spacing</a:t>
            </a:r>
          </a:p>
          <a:p>
            <a:pPr lvl="1"/>
            <a:r>
              <a:rPr lang="en-US" dirty="0"/>
              <a:t>Being too generic</a:t>
            </a:r>
          </a:p>
          <a:p>
            <a:pPr lvl="0"/>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61838926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Completing Online Profiles </a:t>
            </a:r>
            <a:br>
              <a:rPr lang="en-US" dirty="0"/>
            </a:br>
            <a:r>
              <a:rPr lang="en-US" dirty="0"/>
              <a:t>and Job Applications </a:t>
            </a:r>
          </a:p>
        </p:txBody>
      </p:sp>
      <p:sp>
        <p:nvSpPr>
          <p:cNvPr id="3" name="Content Placeholder 2"/>
          <p:cNvSpPr>
            <a:spLocks noGrp="1"/>
          </p:cNvSpPr>
          <p:nvPr>
            <p:ph idx="1"/>
          </p:nvPr>
        </p:nvSpPr>
        <p:spPr>
          <a:xfrm>
            <a:off x="685800" y="1666875"/>
            <a:ext cx="8153400" cy="4454525"/>
          </a:xfrm>
        </p:spPr>
        <p:txBody>
          <a:bodyPr>
            <a:noAutofit/>
          </a:bodyPr>
          <a:lstStyle/>
          <a:p>
            <a:pPr lvl="0"/>
            <a:r>
              <a:rPr lang="en-US" sz="2500" dirty="0"/>
              <a:t>Many facilities require a job application along with a résumé</a:t>
            </a:r>
          </a:p>
          <a:p>
            <a:pPr lvl="0"/>
            <a:r>
              <a:rPr lang="en-US" sz="2500" dirty="0"/>
              <a:t>Arrive 15 minutes before scheduled interview to allow time to fill out an application</a:t>
            </a:r>
          </a:p>
          <a:p>
            <a:pPr lvl="0"/>
            <a:r>
              <a:rPr lang="en-US" sz="2500" dirty="0"/>
              <a:t>It should be filled out neatly, correctly, and completely</a:t>
            </a:r>
          </a:p>
          <a:p>
            <a:pPr lvl="0"/>
            <a:r>
              <a:rPr lang="en-US" sz="2500" dirty="0"/>
              <a:t>Carry a planner or address book so that former employers’ and supervisors’ names, addresses, and phone numbers are handy</a:t>
            </a:r>
          </a:p>
          <a:p>
            <a:pPr lvl="0"/>
            <a:r>
              <a:rPr lang="en-US" sz="2500" dirty="0"/>
              <a:t>Be careful on the sections that ask reason for leaving former positions</a:t>
            </a:r>
          </a:p>
          <a:p>
            <a:pPr lvl="0"/>
            <a:r>
              <a:rPr lang="en-US" sz="2500" dirty="0"/>
              <a:t>One of the most common mistakes on job applications is writing “see résumé”</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114903193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Learning Objectives</a:t>
            </a:r>
            <a:br>
              <a:rPr lang="en-US" dirty="0"/>
            </a:br>
            <a:r>
              <a:rPr lang="en-US" dirty="0"/>
              <a:t>Lesson 50.1: Skills and Strategies</a:t>
            </a:r>
            <a:br>
              <a:rPr lang="en-US" dirty="0"/>
            </a:br>
            <a:r>
              <a:rPr lang="en-US" sz="1600" dirty="0"/>
              <a:t>(Slide 1 of 2)</a:t>
            </a:r>
          </a:p>
        </p:txBody>
      </p:sp>
      <p:sp>
        <p:nvSpPr>
          <p:cNvPr id="3" name="Content Placeholder 2"/>
          <p:cNvSpPr>
            <a:spLocks noGrp="1"/>
          </p:cNvSpPr>
          <p:nvPr>
            <p:ph idx="1"/>
          </p:nvPr>
        </p:nvSpPr>
        <p:spPr>
          <a:xfrm>
            <a:off x="685800" y="1641475"/>
            <a:ext cx="7975600" cy="4454525"/>
          </a:xfrm>
        </p:spPr>
        <p:txBody>
          <a:bodyPr/>
          <a:lstStyle/>
          <a:p>
            <a:pPr indent="-339725">
              <a:buFont typeface="+mj-lt"/>
              <a:buAutoNum type="arabicPeriod"/>
            </a:pPr>
            <a:r>
              <a:rPr lang="en-US" dirty="0"/>
              <a:t>Describe personality traits important to employers.</a:t>
            </a:r>
          </a:p>
          <a:p>
            <a:pPr indent="-339725">
              <a:buFont typeface="+mj-lt"/>
              <a:buAutoNum type="arabicPeriod"/>
            </a:pPr>
            <a:r>
              <a:rPr lang="en-US" dirty="0"/>
              <a:t>Discuss personality traits, technical skills, and </a:t>
            </a:r>
            <a:r>
              <a:rPr lang="en-US" dirty="0" smtClean="0"/>
              <a:t>transferable </a:t>
            </a:r>
            <a:r>
              <a:rPr lang="en-US" dirty="0"/>
              <a:t>job skills.</a:t>
            </a:r>
          </a:p>
          <a:p>
            <a:pPr indent="-339725">
              <a:buFont typeface="+mj-lt"/>
              <a:buAutoNum type="arabicPeriod"/>
            </a:pPr>
            <a:r>
              <a:rPr lang="en-US" dirty="0"/>
              <a:t>Describe how to develop a career objective and identify your personal needs.</a:t>
            </a:r>
          </a:p>
          <a:p>
            <a:pPr indent="-339725">
              <a:buFont typeface="+mj-lt"/>
              <a:buAutoNum type="arabicPeriod"/>
            </a:pPr>
            <a:r>
              <a:rPr lang="en-US" dirty="0"/>
              <a:t>Explain job search methods.</a:t>
            </a:r>
          </a:p>
          <a:p>
            <a:pPr indent="-339725">
              <a:buFont typeface="+mj-lt"/>
              <a:buAutoNum type="arabicPeriod"/>
            </a:pPr>
            <a:r>
              <a:rPr lang="en-US" dirty="0"/>
              <a:t>Create a resume and cover letter.</a:t>
            </a:r>
          </a:p>
          <a:p>
            <a:pPr indent="-339725">
              <a:buFont typeface="+mj-lt"/>
              <a:buAutoNum type="arabicPeriod"/>
            </a:pPr>
            <a:r>
              <a:rPr lang="en-US" dirty="0"/>
              <a:t>Complete an online profile and job application.</a:t>
            </a:r>
          </a:p>
          <a:p>
            <a:endParaRPr lang="en-US" dirty="0"/>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mtClean="0"/>
              <a:pPr>
                <a:defRPr/>
              </a:pPr>
              <a:t>2</a:t>
            </a:fld>
            <a:endParaRPr lang="en-GB" dirty="0"/>
          </a:p>
        </p:txBody>
      </p:sp>
    </p:spTree>
    <p:extLst>
      <p:ext uri="{BB962C8B-B14F-4D97-AF65-F5344CB8AC3E}">
        <p14:creationId xmlns:p14="http://schemas.microsoft.com/office/powerpoint/2010/main" val="150565438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Career Portfolio</a:t>
            </a:r>
            <a:br>
              <a:rPr lang="en-US" dirty="0"/>
            </a:br>
            <a:r>
              <a:rPr lang="en-US" sz="1600" dirty="0"/>
              <a:t>(Slide 1 of 2)</a:t>
            </a:r>
          </a:p>
        </p:txBody>
      </p:sp>
      <p:sp>
        <p:nvSpPr>
          <p:cNvPr id="3" name="Content Placeholder 2"/>
          <p:cNvSpPr>
            <a:spLocks noGrp="1"/>
          </p:cNvSpPr>
          <p:nvPr>
            <p:ph idx="1"/>
          </p:nvPr>
        </p:nvSpPr>
        <p:spPr/>
        <p:txBody>
          <a:bodyPr>
            <a:normAutofit/>
          </a:bodyPr>
          <a:lstStyle/>
          <a:p>
            <a:pPr lvl="0"/>
            <a:r>
              <a:rPr lang="en-US" dirty="0"/>
              <a:t>A career portfolio is a fantastic tool to show a potential employer that you have the skills required for the job</a:t>
            </a:r>
          </a:p>
          <a:p>
            <a:pPr lvl="1"/>
            <a:r>
              <a:rPr lang="en-US" dirty="0"/>
              <a:t>Should be developed along with the cover letter and résumé</a:t>
            </a:r>
          </a:p>
          <a:p>
            <a:pPr lvl="1"/>
            <a:r>
              <a:rPr lang="en-US" dirty="0"/>
              <a:t>Every portfolio is unique to the individual</a:t>
            </a:r>
          </a:p>
          <a:p>
            <a:pPr lvl="1"/>
            <a:r>
              <a:rPr lang="en-US" dirty="0"/>
              <a:t>For medical assistants, it is recommended to use a three-ring binder with plastic sheet protectors and divider tabs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21553178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Career Portfolio</a:t>
            </a:r>
            <a:br>
              <a:rPr lang="en-US" dirty="0"/>
            </a:br>
            <a:r>
              <a:rPr lang="en-US" sz="1600" dirty="0"/>
              <a:t>(Slide 2 of 2)</a:t>
            </a:r>
          </a:p>
        </p:txBody>
      </p:sp>
      <p:sp>
        <p:nvSpPr>
          <p:cNvPr id="3" name="Content Placeholder 2"/>
          <p:cNvSpPr>
            <a:spLocks noGrp="1"/>
          </p:cNvSpPr>
          <p:nvPr>
            <p:ph idx="1"/>
          </p:nvPr>
        </p:nvSpPr>
        <p:spPr>
          <a:xfrm>
            <a:off x="685800" y="1641475"/>
            <a:ext cx="8191500" cy="4454525"/>
          </a:xfrm>
        </p:spPr>
        <p:txBody>
          <a:bodyPr>
            <a:normAutofit/>
          </a:bodyPr>
          <a:lstStyle/>
          <a:p>
            <a:pPr lvl="0"/>
            <a:r>
              <a:rPr lang="en-US" dirty="0"/>
              <a:t>Typical items found in career portfolios include:</a:t>
            </a:r>
          </a:p>
          <a:p>
            <a:pPr lvl="1"/>
            <a:r>
              <a:rPr lang="en-US" dirty="0"/>
              <a:t>Table of contents</a:t>
            </a:r>
          </a:p>
          <a:p>
            <a:pPr lvl="1"/>
            <a:r>
              <a:rPr lang="en-US" dirty="0"/>
              <a:t>Cover letter addressed to the interviewer</a:t>
            </a:r>
          </a:p>
          <a:p>
            <a:pPr lvl="1"/>
            <a:r>
              <a:rPr lang="en-US" dirty="0"/>
              <a:t>Résumé (copy of what was sent to facility)</a:t>
            </a:r>
          </a:p>
          <a:p>
            <a:pPr lvl="1"/>
            <a:r>
              <a:rPr lang="en-US" dirty="0"/>
              <a:t>References </a:t>
            </a:r>
          </a:p>
          <a:p>
            <a:pPr lvl="1"/>
            <a:r>
              <a:rPr lang="en-US" dirty="0"/>
              <a:t>Certifications</a:t>
            </a:r>
          </a:p>
          <a:p>
            <a:pPr lvl="1"/>
            <a:r>
              <a:rPr lang="en-US" dirty="0"/>
              <a:t>Education-related documents</a:t>
            </a:r>
          </a:p>
          <a:p>
            <a:pPr lvl="1"/>
            <a:r>
              <a:rPr lang="en-US" dirty="0"/>
              <a:t>Prior employment documents</a:t>
            </a:r>
          </a:p>
          <a:p>
            <a:pPr lvl="1"/>
            <a:r>
              <a:rPr lang="en-US" dirty="0"/>
              <a:t>Documentation showing work/education balance</a:t>
            </a:r>
          </a:p>
          <a:p>
            <a:pPr lvl="1"/>
            <a:r>
              <a:rPr lang="en-US" dirty="0"/>
              <a:t>Examples of work or summary of projects</a:t>
            </a:r>
          </a:p>
          <a:p>
            <a:pPr lvl="1"/>
            <a:r>
              <a:rPr lang="en-US" dirty="0"/>
              <a:t>Criminal background documentation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148828812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Interview </a:t>
            </a:r>
          </a:p>
        </p:txBody>
      </p:sp>
      <p:sp>
        <p:nvSpPr>
          <p:cNvPr id="3" name="Content Placeholder 2"/>
          <p:cNvSpPr>
            <a:spLocks noGrp="1"/>
          </p:cNvSpPr>
          <p:nvPr>
            <p:ph idx="1"/>
          </p:nvPr>
        </p:nvSpPr>
        <p:spPr/>
        <p:txBody>
          <a:bodyPr/>
          <a:lstStyle/>
          <a:p>
            <a:pPr lvl="0"/>
            <a:r>
              <a:rPr lang="en-US" dirty="0"/>
              <a:t>You may interview with office manager, physician, both, and other staff members</a:t>
            </a:r>
          </a:p>
          <a:p>
            <a:pPr lvl="0"/>
            <a:r>
              <a:rPr lang="en-US" dirty="0"/>
              <a:t>Each interview you go on provides experience and adds to your comfort</a:t>
            </a:r>
          </a:p>
          <a:p>
            <a:pPr lvl="0"/>
            <a:r>
              <a:rPr lang="en-US" dirty="0"/>
              <a:t>Four phases to an interview:</a:t>
            </a:r>
          </a:p>
          <a:p>
            <a:pPr lvl="1"/>
            <a:r>
              <a:rPr lang="en-US" dirty="0"/>
              <a:t>Preparation for the interview</a:t>
            </a:r>
          </a:p>
          <a:p>
            <a:pPr lvl="1"/>
            <a:r>
              <a:rPr lang="en-US" dirty="0"/>
              <a:t>Interview itself</a:t>
            </a:r>
          </a:p>
          <a:p>
            <a:pPr lvl="1"/>
            <a:r>
              <a:rPr lang="en-US" dirty="0"/>
              <a:t>Follow-up</a:t>
            </a:r>
          </a:p>
          <a:p>
            <a:pPr lvl="1"/>
            <a:r>
              <a:rPr lang="en-US" dirty="0"/>
              <a:t>Negotiation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371583709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Preparation for the Interview </a:t>
            </a:r>
          </a:p>
        </p:txBody>
      </p:sp>
      <p:sp>
        <p:nvSpPr>
          <p:cNvPr id="3" name="Content Placeholder 2"/>
          <p:cNvSpPr>
            <a:spLocks noGrp="1"/>
          </p:cNvSpPr>
          <p:nvPr>
            <p:ph idx="1"/>
          </p:nvPr>
        </p:nvSpPr>
        <p:spPr/>
        <p:txBody>
          <a:bodyPr/>
          <a:lstStyle/>
          <a:p>
            <a:pPr lvl="0"/>
            <a:r>
              <a:rPr lang="en-US" dirty="0"/>
              <a:t>Research the facility</a:t>
            </a:r>
          </a:p>
          <a:p>
            <a:pPr lvl="1"/>
            <a:r>
              <a:rPr lang="en-US" dirty="0"/>
              <a:t>Learn everything possible about employer</a:t>
            </a:r>
          </a:p>
          <a:p>
            <a:pPr lvl="0"/>
            <a:r>
              <a:rPr lang="en-US" dirty="0"/>
              <a:t>Practice answers to questions</a:t>
            </a:r>
          </a:p>
          <a:p>
            <a:pPr lvl="0"/>
            <a:r>
              <a:rPr lang="en-US" dirty="0"/>
              <a:t>Decide on interview attire</a:t>
            </a:r>
          </a:p>
          <a:p>
            <a:pPr lvl="1"/>
            <a:r>
              <a:rPr lang="en-US" dirty="0"/>
              <a:t>Be conservative</a:t>
            </a:r>
          </a:p>
          <a:p>
            <a:pPr lvl="0"/>
            <a:r>
              <a:rPr lang="en-US" dirty="0"/>
              <a:t>Prepare for interview day</a:t>
            </a:r>
          </a:p>
          <a:p>
            <a:pPr lvl="1"/>
            <a:r>
              <a:rPr lang="en-US" dirty="0"/>
              <a:t>Arrive at least 15 minutes early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21515184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During the Interview</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Employers may ask illegal questions; answer carefully</a:t>
            </a:r>
          </a:p>
          <a:p>
            <a:pPr lvl="0">
              <a:lnSpc>
                <a:spcPct val="110000"/>
              </a:lnSpc>
            </a:pPr>
            <a:r>
              <a:rPr lang="en-US" dirty="0"/>
              <a:t>Maintain eye contact, remain calm, do not fidget</a:t>
            </a:r>
          </a:p>
          <a:p>
            <a:pPr lvl="0">
              <a:lnSpc>
                <a:spcPct val="110000"/>
              </a:lnSpc>
            </a:pPr>
            <a:r>
              <a:rPr lang="en-US" dirty="0"/>
              <a:t>Never speak negatively about former employers</a:t>
            </a:r>
          </a:p>
          <a:p>
            <a:pPr lvl="0">
              <a:lnSpc>
                <a:spcPct val="110000"/>
              </a:lnSpc>
            </a:pPr>
            <a:r>
              <a:rPr lang="en-US" dirty="0"/>
              <a:t>Do not volunteer negative information, but be honest and do not exaggerate</a:t>
            </a:r>
          </a:p>
          <a:p>
            <a:pPr lvl="0">
              <a:lnSpc>
                <a:spcPct val="110000"/>
              </a:lnSpc>
            </a:pPr>
            <a:r>
              <a:rPr lang="en-US" dirty="0"/>
              <a:t>Focus all answers on professional qualities, not personal details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121660730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Illegal Interview Questions</a:t>
            </a:r>
          </a:p>
        </p:txBody>
      </p:sp>
      <p:sp>
        <p:nvSpPr>
          <p:cNvPr id="3" name="Content Placeholder 2"/>
          <p:cNvSpPr>
            <a:spLocks noGrp="1"/>
          </p:cNvSpPr>
          <p:nvPr>
            <p:ph idx="1"/>
          </p:nvPr>
        </p:nvSpPr>
        <p:spPr/>
        <p:txBody>
          <a:bodyPr>
            <a:normAutofit/>
          </a:bodyPr>
          <a:lstStyle/>
          <a:p>
            <a:pPr lvl="0"/>
            <a:r>
              <a:rPr lang="en-US" dirty="0"/>
              <a:t>Best approach is to politely address the question</a:t>
            </a:r>
          </a:p>
          <a:p>
            <a:pPr lvl="0"/>
            <a:r>
              <a:rPr lang="en-US" dirty="0"/>
              <a:t>Examples of illegal questions:</a:t>
            </a:r>
          </a:p>
          <a:p>
            <a:pPr lvl="1"/>
            <a:r>
              <a:rPr lang="en-US" dirty="0"/>
              <a:t>When did you move to the United States?</a:t>
            </a:r>
          </a:p>
          <a:p>
            <a:pPr lvl="1"/>
            <a:r>
              <a:rPr lang="en-US" dirty="0"/>
              <a:t>Who will look after your child(ren)?</a:t>
            </a:r>
          </a:p>
          <a:p>
            <a:pPr lvl="1"/>
            <a:r>
              <a:rPr lang="en-US" dirty="0"/>
              <a:t>What medications are you on?</a:t>
            </a:r>
          </a:p>
          <a:p>
            <a:pPr lvl="1"/>
            <a:r>
              <a:rPr lang="en-US" dirty="0"/>
              <a:t>Where do you attend church services?</a:t>
            </a:r>
          </a:p>
          <a:p>
            <a:pPr lvl="1"/>
            <a:r>
              <a:rPr lang="en-US" dirty="0"/>
              <a:t>How old are you?</a:t>
            </a:r>
          </a:p>
          <a:p>
            <a:pPr lvl="1"/>
            <a:r>
              <a:rPr lang="en-US" dirty="0"/>
              <a:t>Have you ever been arrested?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252265492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Phone Interview </a:t>
            </a:r>
          </a:p>
        </p:txBody>
      </p:sp>
      <p:sp>
        <p:nvSpPr>
          <p:cNvPr id="3" name="Content Placeholder 2"/>
          <p:cNvSpPr>
            <a:spLocks noGrp="1"/>
          </p:cNvSpPr>
          <p:nvPr>
            <p:ph idx="1"/>
          </p:nvPr>
        </p:nvSpPr>
        <p:spPr/>
        <p:txBody>
          <a:bodyPr>
            <a:normAutofit/>
          </a:bodyPr>
          <a:lstStyle/>
          <a:p>
            <a:pPr lvl="0"/>
            <a:r>
              <a:rPr lang="en-US" dirty="0"/>
              <a:t>May be done to screen applicants, provide additional information, or to replace a face-to-face interview</a:t>
            </a:r>
          </a:p>
          <a:p>
            <a:pPr lvl="0"/>
            <a:r>
              <a:rPr lang="en-US" dirty="0"/>
              <a:t>Pay attention to caller</a:t>
            </a:r>
          </a:p>
          <a:p>
            <a:pPr lvl="0"/>
            <a:r>
              <a:rPr lang="en-US" dirty="0"/>
              <a:t>Take call in quiet environment</a:t>
            </a:r>
          </a:p>
          <a:p>
            <a:pPr lvl="0"/>
            <a:r>
              <a:rPr lang="en-US" dirty="0"/>
              <a:t>Have these items handy:</a:t>
            </a:r>
          </a:p>
          <a:p>
            <a:pPr lvl="1"/>
            <a:r>
              <a:rPr lang="en-US" dirty="0"/>
              <a:t>Your resume and cover letter</a:t>
            </a:r>
          </a:p>
          <a:p>
            <a:pPr lvl="1"/>
            <a:r>
              <a:rPr lang="en-US" dirty="0"/>
              <a:t>List of questions for interviewer</a:t>
            </a:r>
          </a:p>
          <a:p>
            <a:pPr lvl="1"/>
            <a:r>
              <a:rPr lang="en-US" dirty="0"/>
              <a:t>Glass of water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344886325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Face-to-Face and Video Interviews </a:t>
            </a:r>
          </a:p>
        </p:txBody>
      </p:sp>
      <p:sp>
        <p:nvSpPr>
          <p:cNvPr id="3" name="Content Placeholder 2"/>
          <p:cNvSpPr>
            <a:spLocks noGrp="1"/>
          </p:cNvSpPr>
          <p:nvPr>
            <p:ph idx="1"/>
          </p:nvPr>
        </p:nvSpPr>
        <p:spPr/>
        <p:txBody>
          <a:bodyPr>
            <a:normAutofit/>
          </a:bodyPr>
          <a:lstStyle/>
          <a:p>
            <a:pPr lvl="0"/>
            <a:r>
              <a:rPr lang="en-US" dirty="0"/>
              <a:t>Face-to-face</a:t>
            </a:r>
          </a:p>
          <a:p>
            <a:pPr lvl="1"/>
            <a:r>
              <a:rPr lang="en-US" dirty="0"/>
              <a:t>When you meet interviewers, greet each person and shake hands</a:t>
            </a:r>
          </a:p>
          <a:p>
            <a:pPr lvl="1"/>
            <a:r>
              <a:rPr lang="en-US" dirty="0"/>
              <a:t>Maintain good eye contact</a:t>
            </a:r>
          </a:p>
          <a:p>
            <a:r>
              <a:rPr lang="en-US" dirty="0"/>
              <a:t>Video</a:t>
            </a:r>
          </a:p>
          <a:p>
            <a:pPr lvl="1"/>
            <a:r>
              <a:rPr lang="en-US" dirty="0"/>
              <a:t>Dress as you would for a face-to-face interview</a:t>
            </a:r>
          </a:p>
          <a:p>
            <a:pPr lvl="1"/>
            <a:r>
              <a:rPr lang="en-US" dirty="0"/>
              <a:t>Refrain from nervous habits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18742164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Follow-Up After the Interview </a:t>
            </a:r>
          </a:p>
        </p:txBody>
      </p:sp>
      <p:sp>
        <p:nvSpPr>
          <p:cNvPr id="3" name="Content Placeholder 2"/>
          <p:cNvSpPr>
            <a:spLocks noGrp="1"/>
          </p:cNvSpPr>
          <p:nvPr>
            <p:ph idx="1"/>
          </p:nvPr>
        </p:nvSpPr>
        <p:spPr/>
        <p:txBody>
          <a:bodyPr/>
          <a:lstStyle/>
          <a:p>
            <a:pPr lvl="0"/>
            <a:r>
              <a:rPr lang="en-US" dirty="0"/>
              <a:t>Send an email if the decision is going to be made quickly</a:t>
            </a:r>
          </a:p>
          <a:p>
            <a:pPr lvl="0"/>
            <a:r>
              <a:rPr lang="en-US" dirty="0"/>
              <a:t>Send a written thank-you note or a letter if the facility is more conservative and formal</a:t>
            </a:r>
          </a:p>
          <a:p>
            <a:pPr lvl="0"/>
            <a:r>
              <a:rPr lang="en-US" dirty="0"/>
              <a:t>Give a few days after proposed decision deadline before following up</a:t>
            </a:r>
          </a:p>
          <a:p>
            <a:pPr lvl="0"/>
            <a:r>
              <a:rPr lang="en-US" dirty="0"/>
              <a:t>Continue to prospect and interview until an offer is made and accepted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55676799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Negotiation</a:t>
            </a:r>
          </a:p>
        </p:txBody>
      </p:sp>
      <p:sp>
        <p:nvSpPr>
          <p:cNvPr id="3" name="Content Placeholder 2"/>
          <p:cNvSpPr>
            <a:spLocks noGrp="1"/>
          </p:cNvSpPr>
          <p:nvPr>
            <p:ph idx="1"/>
          </p:nvPr>
        </p:nvSpPr>
        <p:spPr/>
        <p:txBody>
          <a:bodyPr/>
          <a:lstStyle/>
          <a:p>
            <a:pPr lvl="0"/>
            <a:r>
              <a:rPr lang="en-US" dirty="0"/>
              <a:t>Know the lowest salary you can afford and ask for a little more than that figure</a:t>
            </a:r>
          </a:p>
          <a:p>
            <a:pPr lvl="0"/>
            <a:r>
              <a:rPr lang="en-US" dirty="0"/>
              <a:t>Let the employer mention a figure first or a range of salary</a:t>
            </a:r>
          </a:p>
          <a:p>
            <a:pPr lvl="0"/>
            <a:r>
              <a:rPr lang="en-US" dirty="0"/>
              <a:t>Never say “no” to a job offer on the spot</a:t>
            </a:r>
          </a:p>
          <a:p>
            <a:pPr lvl="0"/>
            <a:r>
              <a:rPr lang="en-US" dirty="0"/>
              <a:t>Request at least 24 hours to consider the offer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2060081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Learning Objectives</a:t>
            </a:r>
            <a:br>
              <a:rPr lang="en-US" dirty="0"/>
            </a:br>
            <a:r>
              <a:rPr lang="en-US" dirty="0"/>
              <a:t>Lesson 50.1: Skills and Strategies</a:t>
            </a:r>
            <a:br>
              <a:rPr lang="en-US" dirty="0"/>
            </a:br>
            <a:r>
              <a:rPr lang="en-US" sz="1600" dirty="0"/>
              <a:t>(Slide 2 of 2)</a:t>
            </a:r>
          </a:p>
        </p:txBody>
      </p:sp>
      <p:sp>
        <p:nvSpPr>
          <p:cNvPr id="3" name="Content Placeholder 2"/>
          <p:cNvSpPr>
            <a:spLocks noGrp="1"/>
          </p:cNvSpPr>
          <p:nvPr>
            <p:ph idx="1"/>
          </p:nvPr>
        </p:nvSpPr>
        <p:spPr>
          <a:xfrm>
            <a:off x="571500" y="1651001"/>
            <a:ext cx="8115300" cy="4521200"/>
          </a:xfrm>
        </p:spPr>
        <p:txBody>
          <a:bodyPr/>
          <a:lstStyle/>
          <a:p>
            <a:pPr marL="457200" indent="-339725">
              <a:buFont typeface="+mj-lt"/>
              <a:buAutoNum type="arabicPeriod" startAt="7"/>
            </a:pPr>
            <a:r>
              <a:rPr lang="en-US" dirty="0"/>
              <a:t>Describe how to create a career portfolio.</a:t>
            </a:r>
          </a:p>
          <a:p>
            <a:pPr marL="457200" indent="-339725">
              <a:buFont typeface="+mj-lt"/>
              <a:buAutoNum type="arabicPeriod" startAt="7"/>
            </a:pPr>
            <a:r>
              <a:rPr lang="en-US" dirty="0"/>
              <a:t>Practice interview skills during a mock interview.</a:t>
            </a:r>
          </a:p>
          <a:p>
            <a:pPr marL="457200" indent="-339725">
              <a:buFont typeface="+mj-lt"/>
              <a:buAutoNum type="arabicPeriod" startAt="7"/>
            </a:pPr>
            <a:r>
              <a:rPr lang="en-US" dirty="0"/>
              <a:t>List legal and illegal interview questions.</a:t>
            </a:r>
          </a:p>
          <a:p>
            <a:pPr marL="457200" indent="-457200">
              <a:buFont typeface="+mj-lt"/>
              <a:buAutoNum type="arabicPeriod" startAt="7"/>
            </a:pPr>
            <a:r>
              <a:rPr lang="en-US" dirty="0"/>
              <a:t>Create a thank-you note for an interview.</a:t>
            </a:r>
          </a:p>
          <a:p>
            <a:pPr marL="457200" indent="-457200">
              <a:buFont typeface="+mj-lt"/>
              <a:buAutoNum type="arabicPeriod" startAt="7"/>
            </a:pPr>
            <a:r>
              <a:rPr lang="en-US" dirty="0"/>
              <a:t>Explain common human resource hiring requirements when starting a new job.</a:t>
            </a:r>
          </a:p>
          <a:p>
            <a:endParaRPr lang="en-US" dirty="0"/>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mtClean="0"/>
              <a:pPr>
                <a:defRPr/>
              </a:pPr>
              <a:t>3</a:t>
            </a:fld>
            <a:endParaRPr lang="en-GB" dirty="0"/>
          </a:p>
        </p:txBody>
      </p:sp>
    </p:spTree>
    <p:extLst>
      <p:ext uri="{BB962C8B-B14F-4D97-AF65-F5344CB8AC3E}">
        <p14:creationId xmlns:p14="http://schemas.microsoft.com/office/powerpoint/2010/main" val="15523604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Job Postings</a:t>
            </a:r>
          </a:p>
        </p:txBody>
      </p:sp>
      <p:sp>
        <p:nvSpPr>
          <p:cNvPr id="3" name="Content Placeholder 2"/>
          <p:cNvSpPr>
            <a:spLocks noGrp="1"/>
          </p:cNvSpPr>
          <p:nvPr>
            <p:ph idx="1"/>
          </p:nvPr>
        </p:nvSpPr>
        <p:spPr/>
        <p:txBody>
          <a:bodyPr/>
          <a:lstStyle/>
          <a:p>
            <a:pPr lvl="0"/>
            <a:r>
              <a:rPr lang="en-US" dirty="0"/>
              <a:t>Am I looking for a very selective opportunity?</a:t>
            </a:r>
          </a:p>
          <a:p>
            <a:pPr lvl="0"/>
            <a:r>
              <a:rPr lang="en-US" dirty="0"/>
              <a:t>Am I looking for the correct job title?</a:t>
            </a:r>
          </a:p>
          <a:p>
            <a:pPr lvl="0"/>
            <a:r>
              <a:rPr lang="en-US" dirty="0"/>
              <a:t>Am I looking at all agencies that potentially could hire a person with my skill set?</a:t>
            </a:r>
          </a:p>
          <a:p>
            <a:pPr lvl="0"/>
            <a:r>
              <a:rPr lang="en-US" dirty="0"/>
              <a:t>Can I increase the geographical search area for employment opportunities?</a:t>
            </a:r>
          </a:p>
          <a:p>
            <a:pPr lvl="0"/>
            <a:r>
              <a:rPr lang="en-US" dirty="0"/>
              <a:t>Where can I network to increase my awareness of job openings?</a:t>
            </a:r>
          </a:p>
          <a:p>
            <a:pPr lvl="0"/>
            <a:r>
              <a:rPr lang="en-US" dirty="0"/>
              <a:t>What job boards are being used by local employers?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86272898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Increasing Interview Opportunities</a:t>
            </a:r>
          </a:p>
        </p:txBody>
      </p:sp>
      <p:sp>
        <p:nvSpPr>
          <p:cNvPr id="3" name="Content Placeholder 2"/>
          <p:cNvSpPr>
            <a:spLocks noGrp="1"/>
          </p:cNvSpPr>
          <p:nvPr>
            <p:ph idx="1"/>
          </p:nvPr>
        </p:nvSpPr>
        <p:spPr/>
        <p:txBody>
          <a:bodyPr/>
          <a:lstStyle/>
          <a:p>
            <a:pPr lvl="0"/>
            <a:r>
              <a:rPr lang="en-US" dirty="0"/>
              <a:t>Is your cover letter, resume, online profile, or application negatively affecting the job search?</a:t>
            </a:r>
          </a:p>
          <a:p>
            <a:pPr lvl="0"/>
            <a:r>
              <a:rPr lang="en-US" dirty="0"/>
              <a:t>Do you have spelling/grammar errors?</a:t>
            </a:r>
          </a:p>
          <a:p>
            <a:pPr lvl="0"/>
            <a:r>
              <a:rPr lang="en-US" dirty="0"/>
              <a:t>Do your cover letter and resume need to be reformatted/revised?</a:t>
            </a:r>
          </a:p>
          <a:p>
            <a:pPr lvl="0"/>
            <a:r>
              <a:rPr lang="en-US" dirty="0"/>
              <a:t>Are you following directions in job posting?</a:t>
            </a:r>
          </a:p>
          <a:p>
            <a:pPr lvl="0"/>
            <a:r>
              <a:rPr lang="en-US" dirty="0"/>
              <a:t>Are you providing professional image and your email address and on social media sites?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270410921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Increasing Job Offers</a:t>
            </a:r>
          </a:p>
        </p:txBody>
      </p:sp>
      <p:sp>
        <p:nvSpPr>
          <p:cNvPr id="3" name="Content Placeholder 2"/>
          <p:cNvSpPr>
            <a:spLocks noGrp="1"/>
          </p:cNvSpPr>
          <p:nvPr>
            <p:ph idx="1"/>
          </p:nvPr>
        </p:nvSpPr>
        <p:spPr/>
        <p:txBody>
          <a:bodyPr/>
          <a:lstStyle/>
          <a:p>
            <a:pPr lvl="0"/>
            <a:r>
              <a:rPr lang="en-US" dirty="0"/>
              <a:t>Always important to prepare for interview, show enthusiasm for position, and ask the right questions</a:t>
            </a:r>
          </a:p>
          <a:p>
            <a:pPr lvl="0"/>
            <a:r>
              <a:rPr lang="en-US" dirty="0"/>
              <a:t>Other factors that may negatively affect decision:</a:t>
            </a:r>
          </a:p>
          <a:p>
            <a:pPr lvl="1"/>
            <a:r>
              <a:rPr lang="en-US" dirty="0"/>
              <a:t>Inappropriate interview attire and grooming</a:t>
            </a:r>
          </a:p>
          <a:p>
            <a:pPr lvl="1"/>
            <a:r>
              <a:rPr lang="en-US" dirty="0"/>
              <a:t>Did not fit into the environment</a:t>
            </a:r>
          </a:p>
          <a:p>
            <a:pPr lvl="1"/>
            <a:r>
              <a:rPr lang="en-US" dirty="0"/>
              <a:t>Used poor grammar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578468796"/>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Human Resource Requirements</a:t>
            </a:r>
          </a:p>
        </p:txBody>
      </p:sp>
      <p:sp>
        <p:nvSpPr>
          <p:cNvPr id="3" name="Content Placeholder 2"/>
          <p:cNvSpPr>
            <a:spLocks noGrp="1"/>
          </p:cNvSpPr>
          <p:nvPr>
            <p:ph idx="1"/>
          </p:nvPr>
        </p:nvSpPr>
        <p:spPr/>
        <p:txBody>
          <a:bodyPr/>
          <a:lstStyle/>
          <a:p>
            <a:pPr lvl="0"/>
            <a:r>
              <a:rPr lang="en-US" dirty="0"/>
              <a:t>Forms to complete when hired</a:t>
            </a:r>
          </a:p>
          <a:p>
            <a:pPr lvl="1"/>
            <a:r>
              <a:rPr lang="en-US" dirty="0"/>
              <a:t>Form I-9: Employment Eligibility Verification Form</a:t>
            </a:r>
          </a:p>
          <a:p>
            <a:pPr lvl="1"/>
            <a:r>
              <a:rPr lang="en-US" dirty="0"/>
              <a:t>Form W-4: Employee’s Withholding Allowance Certificate</a:t>
            </a:r>
          </a:p>
          <a:p>
            <a:pPr lvl="1"/>
            <a:r>
              <a:rPr lang="en-US" dirty="0"/>
              <a:t>Insurance benefit form</a:t>
            </a:r>
          </a:p>
          <a:p>
            <a:pPr lvl="1"/>
            <a:r>
              <a:rPr lang="en-US" dirty="0"/>
              <a:t>Background check form</a:t>
            </a:r>
          </a:p>
          <a:p>
            <a:pPr lvl="1"/>
            <a:r>
              <a:rPr lang="en-US" dirty="0"/>
              <a:t>Emergency contact form</a:t>
            </a:r>
          </a:p>
          <a:p>
            <a:pPr lvl="1"/>
            <a:r>
              <a:rPr lang="en-US" dirty="0"/>
              <a:t>Handbook acknowledgement form</a:t>
            </a:r>
          </a:p>
          <a:p>
            <a:pPr lvl="1"/>
            <a:r>
              <a:rPr lang="en-US" dirty="0"/>
              <a:t>Direct deposit form</a:t>
            </a:r>
          </a:p>
          <a:p>
            <a:pPr lvl="1"/>
            <a:r>
              <a:rPr lang="en-US" dirty="0"/>
              <a:t>Agreement forms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33</a:t>
            </a:fld>
            <a:endParaRPr lang="en-GB" dirty="0"/>
          </a:p>
        </p:txBody>
      </p:sp>
    </p:spTree>
    <p:extLst>
      <p:ext uri="{BB962C8B-B14F-4D97-AF65-F5344CB8AC3E}">
        <p14:creationId xmlns:p14="http://schemas.microsoft.com/office/powerpoint/2010/main" val="4056809031"/>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Getting Started</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Most healthcare agencies have a probationary period</a:t>
            </a:r>
          </a:p>
          <a:p>
            <a:pPr lvl="0">
              <a:lnSpc>
                <a:spcPct val="110000"/>
              </a:lnSpc>
            </a:pPr>
            <a:r>
              <a:rPr lang="en-US" dirty="0"/>
              <a:t>Arrive 10-15 minutes early prior to start of day</a:t>
            </a:r>
          </a:p>
          <a:p>
            <a:pPr lvl="0">
              <a:lnSpc>
                <a:spcPct val="110000"/>
              </a:lnSpc>
            </a:pPr>
            <a:r>
              <a:rPr lang="en-US" dirty="0"/>
              <a:t>Groom appropriately</a:t>
            </a:r>
          </a:p>
          <a:p>
            <a:pPr lvl="0">
              <a:lnSpc>
                <a:spcPct val="110000"/>
              </a:lnSpc>
            </a:pPr>
            <a:r>
              <a:rPr lang="en-US" dirty="0"/>
              <a:t>Be honest, trustworthy, and respectful</a:t>
            </a:r>
          </a:p>
          <a:p>
            <a:pPr lvl="0">
              <a:lnSpc>
                <a:spcPct val="110000"/>
              </a:lnSpc>
            </a:pPr>
            <a:r>
              <a:rPr lang="en-US" dirty="0"/>
              <a:t>Be motivated; accept feedback</a:t>
            </a:r>
          </a:p>
          <a:p>
            <a:pPr lvl="0">
              <a:lnSpc>
                <a:spcPct val="110000"/>
              </a:lnSpc>
            </a:pPr>
            <a:r>
              <a:rPr lang="en-US" dirty="0"/>
              <a:t>Be a team player; provide safe care to patients</a:t>
            </a:r>
          </a:p>
          <a:p>
            <a:pPr lvl="0">
              <a:lnSpc>
                <a:spcPct val="110000"/>
              </a:lnSpc>
            </a:pPr>
            <a:r>
              <a:rPr lang="en-US" dirty="0"/>
              <a:t>Be open to new ideas, concepts, and procedures</a:t>
            </a:r>
          </a:p>
          <a:p>
            <a:pPr lvl="0">
              <a:lnSpc>
                <a:spcPct val="110000"/>
              </a:lnSpc>
            </a:pPr>
            <a:r>
              <a:rPr lang="en-US" dirty="0"/>
              <a:t>Finish all assigned tasks in a timely manner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411181913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Maintaining Your Job</a:t>
            </a:r>
          </a:p>
        </p:txBody>
      </p:sp>
      <p:sp>
        <p:nvSpPr>
          <p:cNvPr id="3" name="Content Placeholder 2"/>
          <p:cNvSpPr>
            <a:spLocks noGrp="1"/>
          </p:cNvSpPr>
          <p:nvPr>
            <p:ph idx="1"/>
          </p:nvPr>
        </p:nvSpPr>
        <p:spPr/>
        <p:txBody>
          <a:bodyPr>
            <a:normAutofit/>
          </a:bodyPr>
          <a:lstStyle/>
          <a:p>
            <a:pPr lvl="0"/>
            <a:r>
              <a:rPr lang="en-US" dirty="0"/>
              <a:t>Improve one’s weaknesses</a:t>
            </a:r>
          </a:p>
          <a:p>
            <a:pPr lvl="0"/>
            <a:r>
              <a:rPr lang="en-US" dirty="0"/>
              <a:t>Performance appraisals inform employees of strengths and weaknesses</a:t>
            </a:r>
          </a:p>
          <a:p>
            <a:pPr lvl="0"/>
            <a:r>
              <a:rPr lang="en-US" dirty="0"/>
              <a:t>Types of performance appraisals:</a:t>
            </a:r>
          </a:p>
          <a:p>
            <a:pPr lvl="1"/>
            <a:r>
              <a:rPr lang="en-US" dirty="0"/>
              <a:t>180-degree style</a:t>
            </a:r>
          </a:p>
          <a:p>
            <a:pPr lvl="1"/>
            <a:r>
              <a:rPr lang="en-US" dirty="0"/>
              <a:t>360-degree style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3203268048"/>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Leaving a Job </a:t>
            </a:r>
          </a:p>
        </p:txBody>
      </p:sp>
      <p:sp>
        <p:nvSpPr>
          <p:cNvPr id="3" name="Content Placeholder 2"/>
          <p:cNvSpPr>
            <a:spLocks noGrp="1"/>
          </p:cNvSpPr>
          <p:nvPr>
            <p:ph idx="1"/>
          </p:nvPr>
        </p:nvSpPr>
        <p:spPr>
          <a:xfrm>
            <a:off x="685800" y="1641475"/>
            <a:ext cx="7988300" cy="4454525"/>
          </a:xfrm>
        </p:spPr>
        <p:txBody>
          <a:bodyPr/>
          <a:lstStyle/>
          <a:p>
            <a:pPr lvl="0"/>
            <a:r>
              <a:rPr lang="en-US" dirty="0"/>
              <a:t>Always offer at least </a:t>
            </a:r>
            <a:r>
              <a:rPr lang="en-US" dirty="0" smtClean="0"/>
              <a:t>2 weeks</a:t>
            </a:r>
            <a:r>
              <a:rPr lang="en-US" dirty="0"/>
              <a:t>’ notice when resigning</a:t>
            </a:r>
          </a:p>
          <a:p>
            <a:pPr lvl="0"/>
            <a:r>
              <a:rPr lang="en-US" dirty="0"/>
              <a:t>Prepare a written notice of resignation and take it to supervisor in person</a:t>
            </a:r>
          </a:p>
          <a:p>
            <a:r>
              <a:rPr lang="en-US" dirty="0"/>
              <a:t>If resigning to take another offer, a counteroffer may be made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323322455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Closing Comments </a:t>
            </a:r>
          </a:p>
        </p:txBody>
      </p:sp>
      <p:sp>
        <p:nvSpPr>
          <p:cNvPr id="3" name="Content Placeholder 2"/>
          <p:cNvSpPr>
            <a:spLocks noGrp="1"/>
          </p:cNvSpPr>
          <p:nvPr>
            <p:ph idx="1"/>
          </p:nvPr>
        </p:nvSpPr>
        <p:spPr/>
        <p:txBody>
          <a:bodyPr/>
          <a:lstStyle/>
          <a:p>
            <a:pPr lvl="0"/>
            <a:r>
              <a:rPr lang="en-US" dirty="0"/>
              <a:t>Embrace the challenge of finding a job</a:t>
            </a:r>
          </a:p>
          <a:p>
            <a:pPr lvl="0"/>
            <a:r>
              <a:rPr lang="en-US" dirty="0"/>
              <a:t>Spend time preparing for search</a:t>
            </a:r>
          </a:p>
          <a:p>
            <a:pPr lvl="0"/>
            <a:r>
              <a:rPr lang="en-US" dirty="0"/>
              <a:t>Design a professional resume and cover letter and sets you apart</a:t>
            </a:r>
          </a:p>
          <a:p>
            <a:pPr lvl="0"/>
            <a:r>
              <a:rPr lang="en-US" dirty="0"/>
              <a:t>Network and check job boards</a:t>
            </a:r>
          </a:p>
          <a:p>
            <a:pPr lvl="0"/>
            <a:r>
              <a:rPr lang="en-US" dirty="0"/>
              <a:t>Apply for any jobs that interest you</a:t>
            </a:r>
          </a:p>
          <a:p>
            <a:pPr lvl="0"/>
            <a:r>
              <a:rPr lang="en-US" dirty="0"/>
              <a:t>Keep organized</a:t>
            </a:r>
          </a:p>
          <a:p>
            <a:pPr lvl="0"/>
            <a:r>
              <a:rPr lang="en-US" dirty="0"/>
              <a:t>Work with employment resources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76643813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Always be completely honest when completing a job application and offering information on a résumé</a:t>
            </a:r>
          </a:p>
          <a:p>
            <a:pPr lvl="0"/>
            <a:r>
              <a:rPr lang="en-US" dirty="0"/>
              <a:t>Employers are more interested in honesty and a forthright explanation than in minor problems that affect job performance</a:t>
            </a:r>
          </a:p>
          <a:p>
            <a:pPr lvl="0"/>
            <a:r>
              <a:rPr lang="en-US" dirty="0"/>
              <a:t>Most businesses can verify whether a potential employee has any type of criminal record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200970540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999460" y="2819400"/>
            <a:ext cx="714508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39</a:t>
            </a:fld>
            <a:endParaRPr lang="en-GB" dirty="0"/>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Search Training </a:t>
            </a:r>
          </a:p>
        </p:txBody>
      </p:sp>
      <p:sp>
        <p:nvSpPr>
          <p:cNvPr id="3" name="Content Placeholder 2"/>
          <p:cNvSpPr>
            <a:spLocks noGrp="1"/>
          </p:cNvSpPr>
          <p:nvPr>
            <p:ph idx="1"/>
          </p:nvPr>
        </p:nvSpPr>
        <p:spPr/>
        <p:txBody>
          <a:bodyPr/>
          <a:lstStyle/>
          <a:p>
            <a:pPr lvl="0"/>
            <a:r>
              <a:rPr lang="en-US" dirty="0"/>
              <a:t>Reduces time spent searching for a job</a:t>
            </a:r>
          </a:p>
          <a:p>
            <a:pPr lvl="0"/>
            <a:r>
              <a:rPr lang="en-US" dirty="0"/>
              <a:t>Increases chances of receiving better wages through negotiation</a:t>
            </a:r>
          </a:p>
          <a:p>
            <a:pPr lvl="0"/>
            <a:r>
              <a:rPr lang="en-US" dirty="0"/>
              <a:t>Helps eliminate fears of looking for work and interviewing</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a:t>
            </a:fld>
            <a:endParaRPr lang="en-GB" dirty="0"/>
          </a:p>
        </p:txBody>
      </p:sp>
    </p:spTree>
    <p:extLst>
      <p:ext uri="{BB962C8B-B14F-4D97-AF65-F5344CB8AC3E}">
        <p14:creationId xmlns:p14="http://schemas.microsoft.com/office/powerpoint/2010/main" val="294901172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Personality Traits Important to Employers</a:t>
            </a:r>
          </a:p>
        </p:txBody>
      </p:sp>
      <p:sp>
        <p:nvSpPr>
          <p:cNvPr id="3" name="Content Placeholder 2"/>
          <p:cNvSpPr>
            <a:spLocks noGrp="1"/>
          </p:cNvSpPr>
          <p:nvPr>
            <p:ph idx="1"/>
          </p:nvPr>
        </p:nvSpPr>
        <p:spPr/>
        <p:txBody>
          <a:bodyPr/>
          <a:lstStyle/>
          <a:p>
            <a:pPr lvl="0"/>
            <a:r>
              <a:rPr lang="en-US" dirty="0"/>
              <a:t>Collaboration and interpersonal skills</a:t>
            </a:r>
          </a:p>
          <a:p>
            <a:pPr lvl="0"/>
            <a:r>
              <a:rPr lang="en-US" dirty="0"/>
              <a:t>Professionalism</a:t>
            </a:r>
          </a:p>
          <a:p>
            <a:pPr lvl="0"/>
            <a:r>
              <a:rPr lang="en-US" dirty="0"/>
              <a:t>Having compassion and dignity</a:t>
            </a:r>
          </a:p>
          <a:p>
            <a:pPr lvl="0"/>
            <a:r>
              <a:rPr lang="en-US" dirty="0"/>
              <a:t>Genuine interest in the job</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5</a:t>
            </a:fld>
            <a:endParaRPr lang="en-GB" dirty="0"/>
          </a:p>
        </p:txBody>
      </p:sp>
    </p:spTree>
    <p:extLst>
      <p:ext uri="{BB962C8B-B14F-4D97-AF65-F5344CB8AC3E}">
        <p14:creationId xmlns:p14="http://schemas.microsoft.com/office/powerpoint/2010/main" val="333149855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Assessing Your Strengths and Skills</a:t>
            </a:r>
          </a:p>
        </p:txBody>
      </p:sp>
      <p:sp>
        <p:nvSpPr>
          <p:cNvPr id="3" name="Content Placeholder 2"/>
          <p:cNvSpPr>
            <a:spLocks noGrp="1"/>
          </p:cNvSpPr>
          <p:nvPr>
            <p:ph idx="1"/>
          </p:nvPr>
        </p:nvSpPr>
        <p:spPr/>
        <p:txBody>
          <a:bodyPr/>
          <a:lstStyle/>
          <a:p>
            <a:pPr lvl="0"/>
            <a:r>
              <a:rPr lang="en-US" dirty="0"/>
              <a:t>Personality traits</a:t>
            </a:r>
          </a:p>
          <a:p>
            <a:pPr lvl="1"/>
            <a:r>
              <a:rPr lang="en-US" dirty="0"/>
              <a:t>Make a list of qualities that you believe you possess</a:t>
            </a:r>
          </a:p>
          <a:p>
            <a:pPr lvl="0"/>
            <a:r>
              <a:rPr lang="en-US" dirty="0"/>
              <a:t>Technical skills are abilities needed to perform the job</a:t>
            </a:r>
          </a:p>
          <a:p>
            <a:pPr lvl="1"/>
            <a:r>
              <a:rPr lang="en-US" dirty="0"/>
              <a:t>May need to provide supporting documentation</a:t>
            </a:r>
          </a:p>
          <a:p>
            <a:pPr lvl="0"/>
            <a:r>
              <a:rPr lang="en-US" dirty="0"/>
              <a:t>Transferable skills can be taken from one job to another</a:t>
            </a:r>
          </a:p>
          <a:p>
            <a:pPr lvl="1"/>
            <a:r>
              <a:rPr lang="en-US" dirty="0"/>
              <a:t>Make a list of past jobs, military experience, and volunteer opportunities and then make a list of potential transferable skills from each</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1199726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Developing Career Objectives </a:t>
            </a:r>
          </a:p>
        </p:txBody>
      </p:sp>
      <p:sp>
        <p:nvSpPr>
          <p:cNvPr id="3" name="Content Placeholder 2"/>
          <p:cNvSpPr>
            <a:spLocks noGrp="1"/>
          </p:cNvSpPr>
          <p:nvPr>
            <p:ph idx="1"/>
          </p:nvPr>
        </p:nvSpPr>
        <p:spPr>
          <a:xfrm>
            <a:off x="685800" y="1641475"/>
            <a:ext cx="8128000" cy="4454525"/>
          </a:xfrm>
        </p:spPr>
        <p:txBody>
          <a:bodyPr/>
          <a:lstStyle/>
          <a:p>
            <a:pPr lvl="0"/>
            <a:r>
              <a:rPr lang="en-US" dirty="0"/>
              <a:t>Where am I today?</a:t>
            </a:r>
          </a:p>
          <a:p>
            <a:pPr lvl="0"/>
            <a:r>
              <a:rPr lang="en-US" dirty="0"/>
              <a:t>What areas and skills did I enjoy in practicum?</a:t>
            </a:r>
          </a:p>
          <a:p>
            <a:pPr lvl="0"/>
            <a:r>
              <a:rPr lang="en-US" dirty="0"/>
              <a:t>Where do I want to be in </a:t>
            </a:r>
            <a:r>
              <a:rPr lang="en-US" dirty="0" smtClean="0"/>
              <a:t>5 years</a:t>
            </a:r>
            <a:r>
              <a:rPr lang="en-US" dirty="0"/>
              <a:t>?</a:t>
            </a:r>
          </a:p>
          <a:p>
            <a:pPr lvl="0"/>
            <a:r>
              <a:rPr lang="en-US" dirty="0"/>
              <a:t>Where do I want to be in 10 years?</a:t>
            </a:r>
          </a:p>
          <a:p>
            <a:pPr lvl="0"/>
            <a:r>
              <a:rPr lang="en-US" dirty="0"/>
              <a:t>What additional skills do I need to get where I want to go?</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198257478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Personal Needs </a:t>
            </a:r>
          </a:p>
        </p:txBody>
      </p:sp>
      <p:sp>
        <p:nvSpPr>
          <p:cNvPr id="3" name="Content Placeholder 2"/>
          <p:cNvSpPr>
            <a:spLocks noGrp="1"/>
          </p:cNvSpPr>
          <p:nvPr>
            <p:ph idx="1"/>
          </p:nvPr>
        </p:nvSpPr>
        <p:spPr/>
        <p:txBody>
          <a:bodyPr/>
          <a:lstStyle/>
          <a:p>
            <a:pPr lvl="0"/>
            <a:r>
              <a:rPr lang="en-US" dirty="0"/>
              <a:t>Minimum salary and benefits requirement</a:t>
            </a:r>
          </a:p>
          <a:p>
            <a:pPr lvl="0"/>
            <a:r>
              <a:rPr lang="en-US" dirty="0"/>
              <a:t>Intrinsic needs important to you personally</a:t>
            </a:r>
          </a:p>
          <a:p>
            <a:pPr lvl="0"/>
            <a:r>
              <a:rPr lang="en-US" dirty="0"/>
              <a:t>Evaluating your personal needs will help you find a job that matches your requirements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260124041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a Job </a:t>
            </a:r>
          </a:p>
        </p:txBody>
      </p:sp>
      <p:sp>
        <p:nvSpPr>
          <p:cNvPr id="3" name="Content Placeholder 2"/>
          <p:cNvSpPr>
            <a:spLocks noGrp="1"/>
          </p:cNvSpPr>
          <p:nvPr>
            <p:ph idx="1"/>
          </p:nvPr>
        </p:nvSpPr>
        <p:spPr/>
        <p:txBody>
          <a:bodyPr/>
          <a:lstStyle/>
          <a:p>
            <a:pPr lvl="0"/>
            <a:r>
              <a:rPr lang="en-US" dirty="0"/>
              <a:t>Prospecting before graduation using subtle ways of introducing yourself</a:t>
            </a:r>
          </a:p>
          <a:p>
            <a:pPr lvl="0"/>
            <a:r>
              <a:rPr lang="en-US" dirty="0"/>
              <a:t>Attitude and “teachability” are often as important as job experience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3694713560"/>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8160</TotalTime>
  <Words>3284</Words>
  <Application>Microsoft Office PowerPoint</Application>
  <PresentationFormat>On-screen Show (4:3)</PresentationFormat>
  <Paragraphs>388</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2_Blue Diagonal</vt:lpstr>
      <vt:lpstr>PowerPoint Presentation</vt:lpstr>
      <vt:lpstr>Learning Objectives Lesson 50.1: Skills and Strategies (Slide 1 of 2)</vt:lpstr>
      <vt:lpstr>Learning Objectives Lesson 50.1: Skills and Strategies (Slide 2 of 2)</vt:lpstr>
      <vt:lpstr>Job Search Training </vt:lpstr>
      <vt:lpstr>Understanding Personality Traits Important to Employers</vt:lpstr>
      <vt:lpstr>Assessing Your Strengths and Skills</vt:lpstr>
      <vt:lpstr>Developing Career Objectives </vt:lpstr>
      <vt:lpstr>Identifying Personal Needs </vt:lpstr>
      <vt:lpstr>Finding a Job </vt:lpstr>
      <vt:lpstr>Two Best Job Search Methods </vt:lpstr>
      <vt:lpstr>Additional Job Search Methods </vt:lpstr>
      <vt:lpstr>Being Organized in Your Job Search </vt:lpstr>
      <vt:lpstr>Developing a Résumé</vt:lpstr>
      <vt:lpstr>Résumé Content</vt:lpstr>
      <vt:lpstr>Appearance of the Résumé</vt:lpstr>
      <vt:lpstr>Developing a Cover Letter </vt:lpstr>
      <vt:lpstr>Strategies When Writing a Cover Letter </vt:lpstr>
      <vt:lpstr>Proofreading the Cover Letter</vt:lpstr>
      <vt:lpstr>Completing Online Profiles  and Job Applications </vt:lpstr>
      <vt:lpstr>Creating a Career Portfolio (Slide 1 of 2)</vt:lpstr>
      <vt:lpstr>Creating a Career Portfolio (Slide 2 of 2)</vt:lpstr>
      <vt:lpstr>Job Interview </vt:lpstr>
      <vt:lpstr>Preparation for the Interview </vt:lpstr>
      <vt:lpstr>During the Interview</vt:lpstr>
      <vt:lpstr>Illegal Interview Questions</vt:lpstr>
      <vt:lpstr>Phone Interview </vt:lpstr>
      <vt:lpstr>Face-to-Face and Video Interviews </vt:lpstr>
      <vt:lpstr>Follow-Up After the Interview </vt:lpstr>
      <vt:lpstr>Negotiation</vt:lpstr>
      <vt:lpstr>Finding Job Postings</vt:lpstr>
      <vt:lpstr>Increasing Interview Opportunities</vt:lpstr>
      <vt:lpstr>Increasing Job Offers</vt:lpstr>
      <vt:lpstr>Human Resource Requirements</vt:lpstr>
      <vt:lpstr>Getting Started</vt:lpstr>
      <vt:lpstr>Maintaining Your Job</vt:lpstr>
      <vt:lpstr>Leaving a Job </vt:lpstr>
      <vt:lpstr>Closing Comments </vt:lpstr>
      <vt:lpstr>Legal and Ethical Issues </vt:lpstr>
      <vt:lpstr>Questions?</vt:lpstr>
    </vt:vector>
  </TitlesOfParts>
  <Company>REED Elsevier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Jori</cp:lastModifiedBy>
  <cp:revision>662</cp:revision>
  <dcterms:created xsi:type="dcterms:W3CDTF">2005-01-16T17:28:53Z</dcterms:created>
  <dcterms:modified xsi:type="dcterms:W3CDTF">2019-09-10T19:21:20Z</dcterms:modified>
</cp:coreProperties>
</file>