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58" r:id="rId1"/>
  </p:sldMasterIdLst>
  <p:notesMasterIdLst>
    <p:notesMasterId r:id="rId80"/>
  </p:notesMasterIdLst>
  <p:sldIdLst>
    <p:sldId id="316" r:id="rId2"/>
    <p:sldId id="620" r:id="rId3"/>
    <p:sldId id="750" r:id="rId4"/>
    <p:sldId id="725" r:id="rId5"/>
    <p:sldId id="621" r:id="rId6"/>
    <p:sldId id="624" r:id="rId7"/>
    <p:sldId id="625" r:id="rId8"/>
    <p:sldId id="628" r:id="rId9"/>
    <p:sldId id="630" r:id="rId10"/>
    <p:sldId id="632" r:id="rId11"/>
    <p:sldId id="728" r:id="rId12"/>
    <p:sldId id="729" r:id="rId13"/>
    <p:sldId id="758" r:id="rId14"/>
    <p:sldId id="646" r:id="rId15"/>
    <p:sldId id="541" r:id="rId16"/>
    <p:sldId id="652" r:id="rId17"/>
    <p:sldId id="653" r:id="rId18"/>
    <p:sldId id="654" r:id="rId19"/>
    <p:sldId id="655" r:id="rId20"/>
    <p:sldId id="656" r:id="rId21"/>
    <p:sldId id="657" r:id="rId22"/>
    <p:sldId id="660" r:id="rId23"/>
    <p:sldId id="661" r:id="rId24"/>
    <p:sldId id="662" r:id="rId25"/>
    <p:sldId id="664" r:id="rId26"/>
    <p:sldId id="665" r:id="rId27"/>
    <p:sldId id="667" r:id="rId28"/>
    <p:sldId id="668" r:id="rId29"/>
    <p:sldId id="669" r:id="rId30"/>
    <p:sldId id="670" r:id="rId31"/>
    <p:sldId id="759" r:id="rId32"/>
    <p:sldId id="671" r:id="rId33"/>
    <p:sldId id="672" r:id="rId34"/>
    <p:sldId id="765" r:id="rId35"/>
    <p:sldId id="687" r:id="rId36"/>
    <p:sldId id="688" r:id="rId37"/>
    <p:sldId id="690" r:id="rId38"/>
    <p:sldId id="731" r:id="rId39"/>
    <p:sldId id="691" r:id="rId40"/>
    <p:sldId id="692" r:id="rId41"/>
    <p:sldId id="693" r:id="rId42"/>
    <p:sldId id="694" r:id="rId43"/>
    <p:sldId id="695" r:id="rId44"/>
    <p:sldId id="696" r:id="rId45"/>
    <p:sldId id="697" r:id="rId46"/>
    <p:sldId id="698" r:id="rId47"/>
    <p:sldId id="699" r:id="rId48"/>
    <p:sldId id="700" r:id="rId49"/>
    <p:sldId id="701" r:id="rId50"/>
    <p:sldId id="702" r:id="rId51"/>
    <p:sldId id="704" r:id="rId52"/>
    <p:sldId id="705" r:id="rId53"/>
    <p:sldId id="760" r:id="rId54"/>
    <p:sldId id="732" r:id="rId55"/>
    <p:sldId id="733" r:id="rId56"/>
    <p:sldId id="734" r:id="rId57"/>
    <p:sldId id="735" r:id="rId58"/>
    <p:sldId id="736" r:id="rId59"/>
    <p:sldId id="737" r:id="rId60"/>
    <p:sldId id="738" r:id="rId61"/>
    <p:sldId id="739" r:id="rId62"/>
    <p:sldId id="740" r:id="rId63"/>
    <p:sldId id="743" r:id="rId64"/>
    <p:sldId id="708" r:id="rId65"/>
    <p:sldId id="709" r:id="rId66"/>
    <p:sldId id="711" r:id="rId67"/>
    <p:sldId id="744" r:id="rId68"/>
    <p:sldId id="761" r:id="rId69"/>
    <p:sldId id="714" r:id="rId70"/>
    <p:sldId id="716" r:id="rId71"/>
    <p:sldId id="762" r:id="rId72"/>
    <p:sldId id="763" r:id="rId73"/>
    <p:sldId id="746" r:id="rId74"/>
    <p:sldId id="747" r:id="rId75"/>
    <p:sldId id="748" r:id="rId76"/>
    <p:sldId id="722" r:id="rId77"/>
    <p:sldId id="749" r:id="rId78"/>
    <p:sldId id="453" r:id="rId79"/>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sz="2400"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sz="2400"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sz="2400"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sz="2400" kern="1200">
        <a:solidFill>
          <a:schemeClr val="tx1"/>
        </a:solidFill>
        <a:latin typeface="Arial" charset="0"/>
        <a:ea typeface="ＭＳ Ｐゴシック" pitchFamily="34" charset="-128"/>
        <a:cs typeface="+mn-cs"/>
      </a:defRPr>
    </a:lvl5pPr>
    <a:lvl6pPr marL="2286000" algn="l" defTabSz="914400" rtl="0" eaLnBrk="1" latinLnBrk="0" hangingPunct="1">
      <a:defRPr sz="2400" kern="1200">
        <a:solidFill>
          <a:schemeClr val="tx1"/>
        </a:solidFill>
        <a:latin typeface="Arial" charset="0"/>
        <a:ea typeface="ＭＳ Ｐゴシック" pitchFamily="34" charset="-128"/>
        <a:cs typeface="+mn-cs"/>
      </a:defRPr>
    </a:lvl6pPr>
    <a:lvl7pPr marL="2743200" algn="l" defTabSz="914400" rtl="0" eaLnBrk="1" latinLnBrk="0" hangingPunct="1">
      <a:defRPr sz="2400" kern="1200">
        <a:solidFill>
          <a:schemeClr val="tx1"/>
        </a:solidFill>
        <a:latin typeface="Arial" charset="0"/>
        <a:ea typeface="ＭＳ Ｐゴシック" pitchFamily="34" charset="-128"/>
        <a:cs typeface="+mn-cs"/>
      </a:defRPr>
    </a:lvl7pPr>
    <a:lvl8pPr marL="3200400" algn="l" defTabSz="914400" rtl="0" eaLnBrk="1" latinLnBrk="0" hangingPunct="1">
      <a:defRPr sz="2400" kern="1200">
        <a:solidFill>
          <a:schemeClr val="tx1"/>
        </a:solidFill>
        <a:latin typeface="Arial" charset="0"/>
        <a:ea typeface="ＭＳ Ｐゴシック" pitchFamily="34" charset="-128"/>
        <a:cs typeface="+mn-cs"/>
      </a:defRPr>
    </a:lvl8pPr>
    <a:lvl9pPr marL="3657600" algn="l" defTabSz="914400" rtl="0" eaLnBrk="1" latinLnBrk="0" hangingPunct="1">
      <a:defRPr sz="24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orient="horz" pos="1002">
          <p15:clr>
            <a:srgbClr val="A4A3A4"/>
          </p15:clr>
        </p15:guide>
        <p15:guide id="3" pos="2880">
          <p15:clr>
            <a:srgbClr val="A4A3A4"/>
          </p15:clr>
        </p15:guide>
        <p15:guide id="4" pos="5246">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llen Kunkelmann" initials="AU" lastIdx="7" clrIdx="0"/>
  <p:cmAuthor id="1" name="Ellen Kunkelmann" initials="" lastIdx="1" clrIdx="1"/>
  <p:cmAuthor id="2" name="Lindsey" initials="L" lastIdx="1"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22" autoAdjust="0"/>
    <p:restoredTop sz="90269" autoAdjust="0"/>
  </p:normalViewPr>
  <p:slideViewPr>
    <p:cSldViewPr snapToGrid="0">
      <p:cViewPr varScale="1">
        <p:scale>
          <a:sx n="78" d="100"/>
          <a:sy n="78" d="100"/>
        </p:scale>
        <p:origin x="1716" y="84"/>
      </p:cViewPr>
      <p:guideLst>
        <p:guide orient="horz" pos="2160"/>
        <p:guide orient="horz" pos="1002"/>
        <p:guide pos="2880"/>
        <p:guide pos="524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9360"/>
    </p:cViewPr>
  </p:sorterViewPr>
  <p:notesViewPr>
    <p:cSldViewPr snapToGrid="0">
      <p:cViewPr varScale="1">
        <p:scale>
          <a:sx n="64" d="100"/>
          <a:sy n="64" d="100"/>
        </p:scale>
        <p:origin x="-3330"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theme" Target="theme/theme1.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presProps" Target="presProps.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notesMaster" Target="notesMasters/notesMaster1.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4578"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none" lIns="91440" tIns="45720" rIns="91440" bIns="45720" numCol="1" anchor="t"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79" name="Rectangle 3"/>
          <p:cNvSpPr>
            <a:spLocks noGrp="1" noChangeArrowheads="1"/>
          </p:cNvSpPr>
          <p:nvPr>
            <p:ph type="dt" idx="1"/>
          </p:nvPr>
        </p:nvSpPr>
        <p:spPr bwMode="auto">
          <a:xfrm>
            <a:off x="3886200" y="0"/>
            <a:ext cx="2971800" cy="457200"/>
          </a:xfrm>
          <a:prstGeom prst="rect">
            <a:avLst/>
          </a:prstGeom>
          <a:noFill/>
          <a:ln>
            <a:noFill/>
          </a:ln>
          <a:effectLst/>
        </p:spPr>
        <p:txBody>
          <a:bodyPr vert="horz" wrap="none" lIns="91440" tIns="45720" rIns="91440" bIns="45720" numCol="1" anchor="t" anchorCtr="0" compatLnSpc="1">
            <a:prstTxWarp prst="textNoShape">
              <a:avLst/>
            </a:prstTxWarp>
          </a:bodyPr>
          <a:lstStyle>
            <a:lvl1pPr algn="r">
              <a:defRPr sz="1200">
                <a:latin typeface="Arial" charset="0"/>
                <a:ea typeface="ＭＳ Ｐゴシック" charset="0"/>
                <a:cs typeface="+mn-cs"/>
              </a:defRPr>
            </a:lvl1pPr>
          </a:lstStyle>
          <a:p>
            <a:pPr>
              <a:defRPr/>
            </a:pPr>
            <a:endParaRPr lang="en-US" dirty="0"/>
          </a:p>
        </p:txBody>
      </p:sp>
      <p:sp>
        <p:nvSpPr>
          <p:cNvPr id="522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944581" name="Rectangle 5"/>
          <p:cNvSpPr>
            <a:spLocks noGrp="1" noChangeArrowheads="1"/>
          </p:cNvSpPr>
          <p:nvPr>
            <p:ph type="body" sz="quarter" idx="3"/>
          </p:nvPr>
        </p:nvSpPr>
        <p:spPr bwMode="auto">
          <a:xfrm>
            <a:off x="914400" y="4343400"/>
            <a:ext cx="5029200" cy="4114800"/>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944582" name="Rectangle 6"/>
          <p:cNvSpPr>
            <a:spLocks noGrp="1" noChangeArrowheads="1"/>
          </p:cNvSpPr>
          <p:nvPr>
            <p:ph type="ftr" sz="quarter" idx="4"/>
          </p:nvPr>
        </p:nvSpPr>
        <p:spPr bwMode="auto">
          <a:xfrm>
            <a:off x="0" y="8686800"/>
            <a:ext cx="2971800" cy="457200"/>
          </a:xfrm>
          <a:prstGeom prst="rect">
            <a:avLst/>
          </a:prstGeom>
          <a:noFill/>
          <a:ln>
            <a:noFill/>
          </a:ln>
          <a:effectLst/>
        </p:spPr>
        <p:txBody>
          <a:bodyPr vert="horz" wrap="none" lIns="91440" tIns="45720" rIns="91440" bIns="45720" numCol="1" anchor="b"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83" name="Rectangle 7"/>
          <p:cNvSpPr>
            <a:spLocks noGrp="1" noChangeArrowheads="1"/>
          </p:cNvSpPr>
          <p:nvPr>
            <p:ph type="sldNum" sz="quarter" idx="5"/>
          </p:nvPr>
        </p:nvSpPr>
        <p:spPr bwMode="auto">
          <a:xfrm>
            <a:off x="3886200" y="8686800"/>
            <a:ext cx="2971800" cy="457200"/>
          </a:xfrm>
          <a:prstGeom prst="rect">
            <a:avLst/>
          </a:prstGeom>
          <a:noFill/>
          <a:ln>
            <a:noFill/>
          </a:ln>
          <a:effectLst/>
        </p:spPr>
        <p:txBody>
          <a:bodyPr vert="horz" wrap="none" lIns="91440" tIns="45720" rIns="91440" bIns="45720" numCol="1" anchor="b" anchorCtr="0" compatLnSpc="1">
            <a:prstTxWarp prst="textNoShape">
              <a:avLst/>
            </a:prstTxWarp>
          </a:bodyPr>
          <a:lstStyle>
            <a:lvl1pPr algn="r">
              <a:defRPr sz="1200">
                <a:latin typeface="Arial" pitchFamily="34" charset="0"/>
                <a:ea typeface="ＭＳ Ｐゴシック" pitchFamily="34" charset="-128"/>
                <a:cs typeface="+mn-cs"/>
              </a:defRPr>
            </a:lvl1pPr>
          </a:lstStyle>
          <a:p>
            <a:pPr>
              <a:defRPr/>
            </a:pPr>
            <a:fld id="{5BF81156-E6AF-44C8-BBE8-65F3689151C1}" type="slidenum">
              <a:rPr lang="en-US"/>
              <a:pPr>
                <a:defRPr/>
              </a:pPr>
              <a:t>‹#›</a:t>
            </a:fld>
            <a:endParaRPr lang="en-US" dirty="0"/>
          </a:p>
        </p:txBody>
      </p:sp>
    </p:spTree>
    <p:extLst>
      <p:ext uri="{BB962C8B-B14F-4D97-AF65-F5344CB8AC3E}">
        <p14:creationId xmlns:p14="http://schemas.microsoft.com/office/powerpoint/2010/main" val="751957324"/>
      </p:ext>
    </p:extLst>
  </p:cSld>
  <p:clrMap bg1="lt1" tx1="dk1" bg2="lt2" tx2="dk2" accent1="accent1" accent2="accent2" accent3="accent3" accent4="accent4" accent5="accent5" accent6="accent6" hlink="hlink" folHlink="folHlink"/>
  <p:notesStyle>
    <a:lvl1pPr marL="1714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ＭＳ Ｐゴシック" charset="0"/>
      </a:defRPr>
    </a:lvl1pPr>
    <a:lvl2pPr marL="6286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2pPr>
    <a:lvl3pPr marL="10858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3pPr>
    <a:lvl4pPr marL="15430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4pPr>
    <a:lvl5pPr marL="20002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a:t>
            </a:fld>
            <a:endParaRPr lang="en-US" dirty="0"/>
          </a:p>
        </p:txBody>
      </p:sp>
    </p:spTree>
    <p:extLst>
      <p:ext uri="{BB962C8B-B14F-4D97-AF65-F5344CB8AC3E}">
        <p14:creationId xmlns:p14="http://schemas.microsoft.com/office/powerpoint/2010/main" val="3355788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In the CPT manual, the subsection is listed below the section and indented. The subsection usually describes an anatomic site or an organ system.</a:t>
            </a:r>
          </a:p>
          <a:p>
            <a:pPr lvl="0"/>
            <a:r>
              <a:rPr lang="en-US" sz="1200" kern="1200" dirty="0">
                <a:solidFill>
                  <a:schemeClr val="tx1"/>
                </a:solidFill>
                <a:effectLst/>
                <a:latin typeface="Arial" charset="0"/>
                <a:ea typeface="ＭＳ Ｐゴシック" charset="0"/>
                <a:cs typeface="ＭＳ Ｐゴシック" charset="0"/>
              </a:rPr>
              <a:t>A subheading is listed below subsection. It generally refers to specific procedure or service, but it can also indicate a more specific anatomical site.</a:t>
            </a:r>
          </a:p>
          <a:p>
            <a:pPr lvl="0"/>
            <a:r>
              <a:rPr lang="en-US" sz="1200" kern="1200" dirty="0">
                <a:solidFill>
                  <a:schemeClr val="tx1"/>
                </a:solidFill>
                <a:effectLst/>
                <a:latin typeface="Arial" charset="0"/>
                <a:ea typeface="ＭＳ Ｐゴシック" charset="0"/>
              </a:rPr>
              <a:t>A category is the lowest level of code description.</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10</a:t>
            </a:fld>
            <a:endParaRPr lang="en-US" dirty="0"/>
          </a:p>
        </p:txBody>
      </p:sp>
    </p:spTree>
    <p:extLst>
      <p:ext uri="{BB962C8B-B14F-4D97-AF65-F5344CB8AC3E}">
        <p14:creationId xmlns:p14="http://schemas.microsoft.com/office/powerpoint/2010/main" val="313463502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For example, code 29999 is found in the Surgery section, Musculoskeletal subsection. It describes an “unlisted procedure,</a:t>
            </a:r>
            <a:r>
              <a:rPr lang="en-US" sz="1200" kern="1200" baseline="0" dirty="0">
                <a:solidFill>
                  <a:schemeClr val="tx1"/>
                </a:solidFill>
                <a:effectLst/>
                <a:latin typeface="Arial" charset="0"/>
                <a:ea typeface="ＭＳ Ｐゴシック" charset="0"/>
                <a:cs typeface="ＭＳ Ｐゴシック" charset="0"/>
              </a:rPr>
              <a:t> arthroscopy.”</a:t>
            </a:r>
          </a:p>
          <a:p>
            <a:r>
              <a:rPr lang="en-US" sz="1200" kern="1200" baseline="0" dirty="0">
                <a:solidFill>
                  <a:schemeClr val="tx1"/>
                </a:solidFill>
                <a:effectLst/>
                <a:latin typeface="Arial" charset="0"/>
                <a:ea typeface="ＭＳ Ｐゴシック" charset="0"/>
                <a:cs typeface="ＭＳ Ｐゴシック" charset="0"/>
              </a:rPr>
              <a:t>When a bill is submitted for a service that is unlisted, unusual, or newly adopted, the third-party carrier requires a special consultation report so that the insurance company can determine whether provision of that service or procedure was medically appropriate.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11</a:t>
            </a:fld>
            <a:endParaRPr lang="en-US" dirty="0"/>
          </a:p>
        </p:txBody>
      </p:sp>
    </p:spTree>
    <p:extLst>
      <p:ext uri="{BB962C8B-B14F-4D97-AF65-F5344CB8AC3E}">
        <p14:creationId xmlns:p14="http://schemas.microsoft.com/office/powerpoint/2010/main" val="2267002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Refer to Table 14.2</a:t>
            </a:r>
            <a:r>
              <a:rPr lang="en-US" sz="1200" kern="1200" baseline="0" dirty="0">
                <a:solidFill>
                  <a:schemeClr val="tx1"/>
                </a:solidFill>
                <a:effectLst/>
                <a:latin typeface="Arial" charset="0"/>
                <a:ea typeface="ＭＳ Ｐゴシック" charset="0"/>
                <a:cs typeface="ＭＳ Ｐゴシック" charset="0"/>
              </a:rPr>
              <a:t> in the textbook.</a:t>
            </a:r>
          </a:p>
          <a:p>
            <a:r>
              <a:rPr lang="en-US" sz="1200" kern="1200" baseline="0" dirty="0">
                <a:solidFill>
                  <a:schemeClr val="tx1"/>
                </a:solidFill>
                <a:effectLst/>
                <a:latin typeface="Arial" charset="0"/>
                <a:ea typeface="ＭＳ Ｐゴシック" charset="0"/>
              </a:rPr>
              <a:t>What is </a:t>
            </a:r>
            <a:r>
              <a:rPr lang="en-US" sz="1200" i="0" kern="1200" baseline="0" dirty="0">
                <a:solidFill>
                  <a:schemeClr val="tx1"/>
                </a:solidFill>
                <a:effectLst/>
                <a:latin typeface="Arial" charset="0"/>
                <a:ea typeface="ＭＳ Ｐゴシック" charset="0"/>
              </a:rPr>
              <a:t>upcoding</a:t>
            </a:r>
            <a:r>
              <a:rPr lang="en-US" sz="1200" i="1" kern="1200" baseline="0" dirty="0">
                <a:solidFill>
                  <a:schemeClr val="tx1"/>
                </a:solidFill>
                <a:effectLst/>
                <a:latin typeface="Arial" charset="0"/>
                <a:ea typeface="ＭＳ Ｐゴシック" charset="0"/>
              </a:rPr>
              <a:t>? (The use of a higher level procedure code than is supported in the documentation or medical necessity)</a:t>
            </a:r>
          </a:p>
          <a:p>
            <a:r>
              <a:rPr lang="en-US" sz="1200" i="0" kern="1200" baseline="0" dirty="0">
                <a:solidFill>
                  <a:schemeClr val="tx1"/>
                </a:solidFill>
                <a:effectLst/>
                <a:latin typeface="Arial" charset="0"/>
                <a:ea typeface="ＭＳ Ｐゴシック" charset="0"/>
              </a:rPr>
              <a:t>What is downcoding</a:t>
            </a:r>
            <a:r>
              <a:rPr lang="en-US" sz="1200" i="1" kern="1200" baseline="0" dirty="0">
                <a:solidFill>
                  <a:schemeClr val="tx1"/>
                </a:solidFill>
                <a:effectLst/>
                <a:latin typeface="Arial" charset="0"/>
                <a:ea typeface="ＭＳ Ｐゴシック" charset="0"/>
              </a:rPr>
              <a:t>? (The use of a lower level procedure code than is justified)</a:t>
            </a:r>
          </a:p>
          <a:p>
            <a:r>
              <a:rPr lang="en-US" sz="1200" i="0" kern="1200" baseline="0" dirty="0">
                <a:solidFill>
                  <a:schemeClr val="tx1"/>
                </a:solidFill>
                <a:effectLst/>
                <a:latin typeface="Arial" charset="0"/>
                <a:ea typeface="ＭＳ Ｐゴシック" charset="0"/>
              </a:rPr>
              <a:t>Category II code modifiers are alphanumeric. Category I or Category II modifiers are used with CPT codes to indicate that a service or procedure performed was altered by specific circumstances.</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12</a:t>
            </a:fld>
            <a:endParaRPr lang="en-US" dirty="0"/>
          </a:p>
        </p:txBody>
      </p:sp>
    </p:spTree>
    <p:extLst>
      <p:ext uri="{BB962C8B-B14F-4D97-AF65-F5344CB8AC3E}">
        <p14:creationId xmlns:p14="http://schemas.microsoft.com/office/powerpoint/2010/main" val="12726997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Refer to Figure 14.2 in the textbook.</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13</a:t>
            </a:fld>
            <a:endParaRPr lang="en-US" dirty="0"/>
          </a:p>
        </p:txBody>
      </p:sp>
    </p:spTree>
    <p:extLst>
      <p:ext uri="{BB962C8B-B14F-4D97-AF65-F5344CB8AC3E}">
        <p14:creationId xmlns:p14="http://schemas.microsoft.com/office/powerpoint/2010/main" val="28713275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Refer to</a:t>
            </a:r>
            <a:r>
              <a:rPr lang="en-US" sz="1200" kern="1200" baseline="0" dirty="0">
                <a:solidFill>
                  <a:schemeClr val="tx1"/>
                </a:solidFill>
                <a:effectLst/>
                <a:latin typeface="Arial" charset="0"/>
                <a:ea typeface="ＭＳ Ｐゴシック" charset="0"/>
                <a:cs typeface="ＭＳ Ｐゴシック" charset="0"/>
              </a:rPr>
              <a:t> Table 14.3 for a list of the appendices in the CPT manual.</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14</a:t>
            </a:fld>
            <a:endParaRPr lang="en-US" dirty="0"/>
          </a:p>
        </p:txBody>
      </p:sp>
    </p:spTree>
    <p:extLst>
      <p:ext uri="{BB962C8B-B14F-4D97-AF65-F5344CB8AC3E}">
        <p14:creationId xmlns:p14="http://schemas.microsoft.com/office/powerpoint/2010/main" val="35452021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When the medical documentation is compared against any code description, all the elements of that code must substantially match with nothing added or missing.</a:t>
            </a:r>
          </a:p>
          <a:p>
            <a:r>
              <a:rPr lang="en-US" sz="1200" kern="1200" dirty="0">
                <a:solidFill>
                  <a:schemeClr val="tx1"/>
                </a:solidFill>
                <a:effectLst/>
                <a:latin typeface="Arial" charset="0"/>
                <a:ea typeface="ＭＳ Ｐゴシック" charset="0"/>
              </a:rPr>
              <a:t>Refer to Figure 14.3 to see an encounter form.</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15</a:t>
            </a:fld>
            <a:endParaRPr lang="en-US" dirty="0"/>
          </a:p>
        </p:txBody>
      </p:sp>
    </p:spTree>
    <p:extLst>
      <p:ext uri="{BB962C8B-B14F-4D97-AF65-F5344CB8AC3E}">
        <p14:creationId xmlns:p14="http://schemas.microsoft.com/office/powerpoint/2010/main" val="1095191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For example, on the encounter form, a provider checks off the procedure for an esophagogastroduodenoscopy (EGD); however, when the medical assistant reviews</a:t>
            </a:r>
            <a:r>
              <a:rPr lang="en-US" sz="1200" kern="1200" baseline="0" dirty="0">
                <a:solidFill>
                  <a:schemeClr val="tx1"/>
                </a:solidFill>
                <a:effectLst/>
                <a:latin typeface="Arial" charset="0"/>
                <a:ea typeface="ＭＳ Ｐゴシック" charset="0"/>
                <a:cs typeface="ＭＳ Ｐゴシック" charset="0"/>
              </a:rPr>
              <a:t> </a:t>
            </a:r>
            <a:r>
              <a:rPr lang="en-US" sz="1200" kern="1200" dirty="0">
                <a:solidFill>
                  <a:schemeClr val="tx1"/>
                </a:solidFill>
                <a:effectLst/>
                <a:latin typeface="Arial" charset="0"/>
                <a:ea typeface="ＭＳ Ｐゴシック" charset="0"/>
                <a:cs typeface="ＭＳ Ｐゴシック" charset="0"/>
              </a:rPr>
              <a:t>the medical record, he discovers that the operative report states that an EGD with biopsy was performed.</a:t>
            </a:r>
          </a:p>
          <a:p>
            <a:r>
              <a:rPr lang="en-US" sz="1200" kern="1200" dirty="0">
                <a:solidFill>
                  <a:schemeClr val="tx1"/>
                </a:solidFill>
                <a:effectLst/>
                <a:latin typeface="Arial" charset="0"/>
                <a:ea typeface="ＭＳ Ｐゴシック" charset="0"/>
                <a:cs typeface="ＭＳ Ｐゴシック" charset="0"/>
              </a:rPr>
              <a:t>If the medical assistant had not reviewed the EHR, a code with a lower reimbursement amount for the procedure would have been submitted to the insurance carrier, and the provider would have lost revenue.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16</a:t>
            </a:fld>
            <a:endParaRPr lang="en-US" dirty="0"/>
          </a:p>
        </p:txBody>
      </p:sp>
    </p:spTree>
    <p:extLst>
      <p:ext uri="{BB962C8B-B14F-4D97-AF65-F5344CB8AC3E}">
        <p14:creationId xmlns:p14="http://schemas.microsoft.com/office/powerpoint/2010/main" val="85567631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term </a:t>
            </a:r>
            <a:r>
              <a:rPr lang="en-US" sz="1200" i="1" kern="1200" dirty="0">
                <a:solidFill>
                  <a:schemeClr val="tx1"/>
                </a:solidFill>
                <a:effectLst/>
                <a:latin typeface="Arial" charset="0"/>
                <a:ea typeface="ＭＳ Ｐゴシック" charset="0"/>
                <a:cs typeface="ＭＳ Ｐゴシック" charset="0"/>
              </a:rPr>
              <a:t>abstract</a:t>
            </a:r>
            <a:r>
              <a:rPr lang="en-US" sz="1200" kern="1200" dirty="0">
                <a:solidFill>
                  <a:schemeClr val="tx1"/>
                </a:solidFill>
                <a:effectLst/>
                <a:latin typeface="Arial" charset="0"/>
                <a:ea typeface="ＭＳ Ｐゴシック" charset="0"/>
                <a:cs typeface="ＭＳ Ｐゴシック" charset="0"/>
              </a:rPr>
              <a:t>, used as a verb in this context, means to create an outline or summary of information from a text or record. </a:t>
            </a:r>
          </a:p>
          <a:p>
            <a:r>
              <a:rPr lang="en-US" sz="1200" kern="1200" dirty="0">
                <a:solidFill>
                  <a:schemeClr val="tx1"/>
                </a:solidFill>
                <a:effectLst/>
                <a:latin typeface="Arial" charset="0"/>
                <a:ea typeface="ＭＳ Ｐゴシック" charset="0"/>
                <a:cs typeface="ＭＳ Ｐゴシック" charset="0"/>
              </a:rPr>
              <a:t>For practice on CPT surgery coding, refer to Procedure 14.1.</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17</a:t>
            </a:fld>
            <a:endParaRPr lang="en-US" dirty="0"/>
          </a:p>
        </p:txBody>
      </p:sp>
    </p:spTree>
    <p:extLst>
      <p:ext uri="{BB962C8B-B14F-4D97-AF65-F5344CB8AC3E}">
        <p14:creationId xmlns:p14="http://schemas.microsoft.com/office/powerpoint/2010/main" val="24169896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In procedural coding, an abstract is created to find all the procedures and services performed during a patient encounter and to ensure that nothing has been omitted from or added to the encounter form or charge ticket that is not documented in the medical record.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18</a:t>
            </a:fld>
            <a:endParaRPr lang="en-US" dirty="0"/>
          </a:p>
        </p:txBody>
      </p:sp>
    </p:spTree>
    <p:extLst>
      <p:ext uri="{BB962C8B-B14F-4D97-AF65-F5344CB8AC3E}">
        <p14:creationId xmlns:p14="http://schemas.microsoft.com/office/powerpoint/2010/main" val="34715350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Even if only one code is assigned, the Tabular List must be used to ensure that the code selection is accurate.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19</a:t>
            </a:fld>
            <a:endParaRPr lang="en-US" dirty="0"/>
          </a:p>
        </p:txBody>
      </p:sp>
    </p:spTree>
    <p:extLst>
      <p:ext uri="{BB962C8B-B14F-4D97-AF65-F5344CB8AC3E}">
        <p14:creationId xmlns:p14="http://schemas.microsoft.com/office/powerpoint/2010/main" val="37282613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a:t>
            </a:fld>
            <a:endParaRPr lang="en-US" dirty="0"/>
          </a:p>
        </p:txBody>
      </p:sp>
    </p:spTree>
    <p:extLst>
      <p:ext uri="{BB962C8B-B14F-4D97-AF65-F5344CB8AC3E}">
        <p14:creationId xmlns:p14="http://schemas.microsoft.com/office/powerpoint/2010/main" val="214569226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 CPT code set has been developed as stand-alone descriptions of medical procedures. </a:t>
            </a:r>
          </a:p>
          <a:p>
            <a:r>
              <a:rPr lang="en-US" sz="1200" kern="1200" dirty="0">
                <a:solidFill>
                  <a:schemeClr val="tx1"/>
                </a:solidFill>
                <a:effectLst/>
                <a:latin typeface="Arial" charset="0"/>
                <a:ea typeface="ＭＳ Ｐゴシック" charset="0"/>
                <a:cs typeface="ＭＳ Ｐゴシック" charset="0"/>
              </a:rPr>
              <a:t>Some of the procedures in the CPT are not printed in their entirety but refer back to a common portion of the procedure listed in a preceding entry.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20</a:t>
            </a:fld>
            <a:endParaRPr lang="en-US" dirty="0"/>
          </a:p>
        </p:txBody>
      </p:sp>
    </p:spTree>
    <p:extLst>
      <p:ext uri="{BB962C8B-B14F-4D97-AF65-F5344CB8AC3E}">
        <p14:creationId xmlns:p14="http://schemas.microsoft.com/office/powerpoint/2010/main" val="19265145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A main term might be a procedure, such as an excision, and each modifying term could provide further information about the anatomic location or the organ excised, the type of instrument used, or a special technique, or whether other procedures were performed at the same time as the excision, such as obtaining biopsy tissue for examination.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21</a:t>
            </a:fld>
            <a:endParaRPr lang="en-US" dirty="0"/>
          </a:p>
        </p:txBody>
      </p:sp>
    </p:spTree>
    <p:extLst>
      <p:ext uri="{BB962C8B-B14F-4D97-AF65-F5344CB8AC3E}">
        <p14:creationId xmlns:p14="http://schemas.microsoft.com/office/powerpoint/2010/main" val="382771120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As described previously, the CPT manual is divided into six sections (i.e., E/M, Anesthesia, Surgery, Radiology, Pathology and Laboratory, and Medicine).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22</a:t>
            </a:fld>
            <a:endParaRPr lang="en-US" dirty="0"/>
          </a:p>
        </p:txBody>
      </p:sp>
    </p:spTree>
    <p:extLst>
      <p:ext uri="{BB962C8B-B14F-4D97-AF65-F5344CB8AC3E}">
        <p14:creationId xmlns:p14="http://schemas.microsoft.com/office/powerpoint/2010/main" val="396068882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Select the procedure, anatomic site, or condition as the main term or, if an acronym or eponym is used, search by the synonym, acronym, or eponym first.</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23</a:t>
            </a:fld>
            <a:endParaRPr lang="en-US" dirty="0"/>
          </a:p>
        </p:txBody>
      </p:sp>
    </p:spTree>
    <p:extLst>
      <p:ext uri="{BB962C8B-B14F-4D97-AF65-F5344CB8AC3E}">
        <p14:creationId xmlns:p14="http://schemas.microsoft.com/office/powerpoint/2010/main" val="35494509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Using “See” and</a:t>
            </a:r>
            <a:r>
              <a:rPr lang="en-US" baseline="0" dirty="0"/>
              <a:t> “See also” can be very helpful.</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24</a:t>
            </a:fld>
            <a:endParaRPr lang="en-US" dirty="0"/>
          </a:p>
        </p:txBody>
      </p:sp>
    </p:spTree>
    <p:extLst>
      <p:ext uri="{BB962C8B-B14F-4D97-AF65-F5344CB8AC3E}">
        <p14:creationId xmlns:p14="http://schemas.microsoft.com/office/powerpoint/2010/main" val="196856806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At this point, the search is only for the closest match or matches to the medical documentation.</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25</a:t>
            </a:fld>
            <a:endParaRPr lang="en-US" dirty="0"/>
          </a:p>
        </p:txBody>
      </p:sp>
    </p:spTree>
    <p:extLst>
      <p:ext uri="{BB962C8B-B14F-4D97-AF65-F5344CB8AC3E}">
        <p14:creationId xmlns:p14="http://schemas.microsoft.com/office/powerpoint/2010/main" val="302289879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For example, the code for </a:t>
            </a:r>
            <a:r>
              <a:rPr lang="en-US" sz="1200" i="1" kern="1200" dirty="0">
                <a:solidFill>
                  <a:schemeClr val="tx1"/>
                </a:solidFill>
                <a:effectLst/>
                <a:latin typeface="Arial" charset="0"/>
                <a:ea typeface="ＭＳ Ｐゴシック" charset="0"/>
                <a:cs typeface="ＭＳ Ｐゴシック" charset="0"/>
              </a:rPr>
              <a:t>Craterization, phalanges, toe </a:t>
            </a:r>
            <a:r>
              <a:rPr lang="en-US" sz="1200" kern="1200" dirty="0">
                <a:solidFill>
                  <a:schemeClr val="tx1"/>
                </a:solidFill>
                <a:effectLst/>
                <a:latin typeface="Arial" charset="0"/>
                <a:ea typeface="ＭＳ Ｐゴシック" charset="0"/>
                <a:cs typeface="ＭＳ Ｐゴシック" charset="0"/>
              </a:rPr>
              <a:t>is 28124, a stand-alone code.</a:t>
            </a:r>
          </a:p>
          <a:p>
            <a:r>
              <a:rPr lang="en-US" sz="1200" kern="1200" dirty="0">
                <a:solidFill>
                  <a:schemeClr val="tx1"/>
                </a:solidFill>
                <a:effectLst/>
                <a:latin typeface="Arial" charset="0"/>
                <a:ea typeface="ＭＳ Ｐゴシック" charset="0"/>
                <a:cs typeface="ＭＳ Ｐゴシック" charset="0"/>
              </a:rPr>
              <a:t>However, using the same main term, </a:t>
            </a:r>
            <a:r>
              <a:rPr lang="en-US" sz="1200" i="1" kern="1200" dirty="0">
                <a:solidFill>
                  <a:schemeClr val="tx1"/>
                </a:solidFill>
                <a:effectLst/>
                <a:latin typeface="Arial" charset="0"/>
                <a:ea typeface="ＭＳ Ｐゴシック" charset="0"/>
                <a:cs typeface="ＭＳ Ｐゴシック" charset="0"/>
              </a:rPr>
              <a:t>Craterization</a:t>
            </a:r>
            <a:r>
              <a:rPr lang="en-US" sz="1200" kern="1200" dirty="0">
                <a:solidFill>
                  <a:schemeClr val="tx1"/>
                </a:solidFill>
                <a:effectLst/>
                <a:latin typeface="Arial" charset="0"/>
                <a:ea typeface="ＭＳ Ｐゴシック" charset="0"/>
                <a:cs typeface="ＭＳ Ｐゴシック" charset="0"/>
              </a:rPr>
              <a:t>, but adding </a:t>
            </a:r>
            <a:r>
              <a:rPr lang="en-US" sz="1200" i="1" kern="1200" dirty="0">
                <a:solidFill>
                  <a:schemeClr val="tx1"/>
                </a:solidFill>
                <a:effectLst/>
                <a:latin typeface="Arial" charset="0"/>
                <a:ea typeface="ＭＳ Ｐゴシック" charset="0"/>
                <a:cs typeface="ＭＳ Ｐゴシック" charset="0"/>
              </a:rPr>
              <a:t>any of the phalanges</a:t>
            </a:r>
            <a:r>
              <a:rPr lang="en-US" sz="1200" kern="1200" dirty="0">
                <a:solidFill>
                  <a:schemeClr val="tx1"/>
                </a:solidFill>
                <a:effectLst/>
                <a:latin typeface="Arial" charset="0"/>
                <a:ea typeface="ＭＳ Ｐゴシック" charset="0"/>
                <a:cs typeface="ＭＳ Ｐゴシック" charset="0"/>
              </a:rPr>
              <a:t> (toes or fingers), yields a range of codes: 26235-29236.</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26</a:t>
            </a:fld>
            <a:endParaRPr lang="en-US" dirty="0"/>
          </a:p>
        </p:txBody>
      </p:sp>
    </p:spTree>
    <p:extLst>
      <p:ext uri="{BB962C8B-B14F-4D97-AF65-F5344CB8AC3E}">
        <p14:creationId xmlns:p14="http://schemas.microsoft.com/office/powerpoint/2010/main" val="26467542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Use these steps</a:t>
            </a:r>
            <a:r>
              <a:rPr lang="en-US" baseline="0" dirty="0"/>
              <a:t> when using the CPT Alphabetic Index.</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27</a:t>
            </a:fld>
            <a:endParaRPr lang="en-US" dirty="0"/>
          </a:p>
        </p:txBody>
      </p:sp>
    </p:spTree>
    <p:extLst>
      <p:ext uri="{BB962C8B-B14F-4D97-AF65-F5344CB8AC3E}">
        <p14:creationId xmlns:p14="http://schemas.microsoft.com/office/powerpoint/2010/main" val="10261853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a:t>Write down code or code ranges that best match medical documentation.</a:t>
            </a:r>
          </a:p>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28</a:t>
            </a:fld>
            <a:endParaRPr lang="en-US" dirty="0"/>
          </a:p>
        </p:txBody>
      </p:sp>
    </p:spTree>
    <p:extLst>
      <p:ext uri="{BB962C8B-B14F-4D97-AF65-F5344CB8AC3E}">
        <p14:creationId xmlns:p14="http://schemas.microsoft.com/office/powerpoint/2010/main" val="9717610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Once the code or codes(s) have been selected from the Alphabetic Index, the next step is the Tabular List and where the final decision is made regarding the choice of code.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29</a:t>
            </a:fld>
            <a:endParaRPr lang="en-US" dirty="0"/>
          </a:p>
        </p:txBody>
      </p:sp>
    </p:spTree>
    <p:extLst>
      <p:ext uri="{BB962C8B-B14F-4D97-AF65-F5344CB8AC3E}">
        <p14:creationId xmlns:p14="http://schemas.microsoft.com/office/powerpoint/2010/main" val="30895334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Procedural</a:t>
            </a:r>
            <a:r>
              <a:rPr lang="en-US" sz="1200" kern="1200" baseline="0" dirty="0">
                <a:solidFill>
                  <a:schemeClr val="tx1"/>
                </a:solidFill>
                <a:effectLst/>
                <a:latin typeface="Arial" charset="0"/>
                <a:ea typeface="ＭＳ Ｐゴシック" charset="0"/>
                <a:cs typeface="ＭＳ Ｐゴシック" charset="0"/>
              </a:rPr>
              <a:t> coding is the method of assigning a defined code for each specific medical procedure or service delivered.</a:t>
            </a:r>
          </a:p>
          <a:p>
            <a:pPr lvl="0"/>
            <a:r>
              <a:rPr lang="en-US" sz="1200" kern="1200" baseline="0" dirty="0">
                <a:solidFill>
                  <a:schemeClr val="tx1"/>
                </a:solidFill>
                <a:effectLst/>
                <a:latin typeface="Arial" charset="0"/>
                <a:ea typeface="ＭＳ Ｐゴシック" charset="0"/>
                <a:cs typeface="ＭＳ Ｐゴシック" charset="0"/>
              </a:rPr>
              <a:t>Refer to Table 14.1 for a comparison of procedural code sets.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a:t>
            </a:fld>
            <a:endParaRPr lang="en-US" dirty="0"/>
          </a:p>
        </p:txBody>
      </p:sp>
    </p:spTree>
    <p:extLst>
      <p:ext uri="{BB962C8B-B14F-4D97-AF65-F5344CB8AC3E}">
        <p14:creationId xmlns:p14="http://schemas.microsoft.com/office/powerpoint/2010/main" val="214569226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Read the description of the code thoroughly to ensure that the main elements abstracted from the medical documentation are all included in the code description with nothing substantial omitted or added.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30</a:t>
            </a:fld>
            <a:endParaRPr lang="en-US" dirty="0"/>
          </a:p>
        </p:txBody>
      </p:sp>
    </p:spTree>
    <p:extLst>
      <p:ext uri="{BB962C8B-B14F-4D97-AF65-F5344CB8AC3E}">
        <p14:creationId xmlns:p14="http://schemas.microsoft.com/office/powerpoint/2010/main" val="123484441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get full description for an indented code, you use the description of the stand-alone code up to the semicolon and then include the description of the indented code.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31</a:t>
            </a:fld>
            <a:endParaRPr lang="en-US" dirty="0"/>
          </a:p>
        </p:txBody>
      </p:sp>
    </p:spTree>
    <p:extLst>
      <p:ext uri="{BB962C8B-B14F-4D97-AF65-F5344CB8AC3E}">
        <p14:creationId xmlns:p14="http://schemas.microsoft.com/office/powerpoint/2010/main" val="5843400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Follow these steps when using the CPT Tabular List.</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32</a:t>
            </a:fld>
            <a:endParaRPr lang="en-US" dirty="0"/>
          </a:p>
        </p:txBody>
      </p:sp>
    </p:spTree>
    <p:extLst>
      <p:ext uri="{BB962C8B-B14F-4D97-AF65-F5344CB8AC3E}">
        <p14:creationId xmlns:p14="http://schemas.microsoft.com/office/powerpoint/2010/main" val="384851891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Except for the special considerations required for coding from the Evaluation and Management (E/M) and Anesthesia sections, these steps apply to all sections of the CPT manual.</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33</a:t>
            </a:fld>
            <a:endParaRPr lang="en-US" dirty="0"/>
          </a:p>
        </p:txBody>
      </p:sp>
    </p:spTree>
    <p:extLst>
      <p:ext uri="{BB962C8B-B14F-4D97-AF65-F5344CB8AC3E}">
        <p14:creationId xmlns:p14="http://schemas.microsoft.com/office/powerpoint/2010/main" val="13758789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34</a:t>
            </a:fld>
            <a:endParaRPr lang="en-US" dirty="0"/>
          </a:p>
        </p:txBody>
      </p:sp>
    </p:spTree>
    <p:extLst>
      <p:ext uri="{BB962C8B-B14F-4D97-AF65-F5344CB8AC3E}">
        <p14:creationId xmlns:p14="http://schemas.microsoft.com/office/powerpoint/2010/main" val="409919513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steps for finding a Category I code for E/M services are quite different from those discussed earlier in this chapter.</a:t>
            </a:r>
            <a:r>
              <a:rPr lang="en-US" sz="1200" kern="1200" baseline="0" dirty="0">
                <a:solidFill>
                  <a:schemeClr val="tx1"/>
                </a:solidFill>
                <a:effectLst/>
                <a:latin typeface="Arial" charset="0"/>
                <a:ea typeface="ＭＳ Ｐゴシック" charset="0"/>
                <a:cs typeface="ＭＳ Ｐゴシック" charset="0"/>
              </a:rPr>
              <a:t> Refer to Procedure 14.2, part A.</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35</a:t>
            </a:fld>
            <a:endParaRPr lang="en-US" dirty="0"/>
          </a:p>
        </p:txBody>
      </p:sp>
    </p:spTree>
    <p:extLst>
      <p:ext uri="{BB962C8B-B14F-4D97-AF65-F5344CB8AC3E}">
        <p14:creationId xmlns:p14="http://schemas.microsoft.com/office/powerpoint/2010/main" val="406493794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These subsections are further divided into subcategories, which include the place where the services were rendered (e.g., the provider's ofﬁce, a hospital emergency department, a skilled nursing facility, or the patient's home)</a:t>
            </a:r>
            <a:r>
              <a:rPr lang="en-US" sz="1200" kern="1200" baseline="0" dirty="0">
                <a:solidFill>
                  <a:schemeClr val="tx1"/>
                </a:solidFill>
                <a:effectLst/>
                <a:latin typeface="Arial" charset="0"/>
                <a:ea typeface="ＭＳ Ｐゴシック" charset="0"/>
                <a:cs typeface="ＭＳ Ｐゴシック" charset="0"/>
              </a:rPr>
              <a:t> </a:t>
            </a:r>
            <a:r>
              <a:rPr lang="en-US" sz="1200" kern="1200" dirty="0">
                <a:solidFill>
                  <a:schemeClr val="tx1"/>
                </a:solidFill>
                <a:effectLst/>
                <a:latin typeface="Arial" charset="0"/>
                <a:ea typeface="ＭＳ Ｐゴシック" charset="0"/>
                <a:cs typeface="ＭＳ Ｐゴシック" charset="0"/>
              </a:rPr>
              <a:t>and the patient status (PS) (i.e., whether the patient is new or established).</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36</a:t>
            </a:fld>
            <a:endParaRPr lang="en-US" dirty="0"/>
          </a:p>
        </p:txBody>
      </p:sp>
    </p:spTree>
    <p:extLst>
      <p:ext uri="{BB962C8B-B14F-4D97-AF65-F5344CB8AC3E}">
        <p14:creationId xmlns:p14="http://schemas.microsoft.com/office/powerpoint/2010/main" val="360128938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Refer to Table 14.4</a:t>
            </a:r>
            <a:r>
              <a:rPr lang="en-US" sz="1200" kern="1200" baseline="0" dirty="0">
                <a:solidFill>
                  <a:schemeClr val="tx1"/>
                </a:solidFill>
                <a:effectLst/>
                <a:latin typeface="Arial" charset="0"/>
                <a:ea typeface="ＭＳ Ｐゴシック" charset="0"/>
                <a:cs typeface="ＭＳ Ｐゴシック" charset="0"/>
              </a:rPr>
              <a:t> to view a list of common POS locations and their two-digit identifying numbers, or POS codes.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37</a:t>
            </a:fld>
            <a:endParaRPr lang="en-US" dirty="0"/>
          </a:p>
        </p:txBody>
      </p:sp>
    </p:spTree>
    <p:extLst>
      <p:ext uri="{BB962C8B-B14F-4D97-AF65-F5344CB8AC3E}">
        <p14:creationId xmlns:p14="http://schemas.microsoft.com/office/powerpoint/2010/main" val="274764502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Once the POS and patient status have been established, the next step in selection of an E/M code is to determine the level of service provided.</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38</a:t>
            </a:fld>
            <a:endParaRPr lang="en-US" dirty="0"/>
          </a:p>
        </p:txBody>
      </p:sp>
    </p:spTree>
    <p:extLst>
      <p:ext uri="{BB962C8B-B14F-4D97-AF65-F5344CB8AC3E}">
        <p14:creationId xmlns:p14="http://schemas.microsoft.com/office/powerpoint/2010/main" val="209836969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 history, examination, and medical decision-making components are considered the three most important components for deciding the level of service. </a:t>
            </a:r>
          </a:p>
          <a:p>
            <a:r>
              <a:rPr lang="en-US" sz="1200" kern="1200" dirty="0">
                <a:solidFill>
                  <a:schemeClr val="tx1"/>
                </a:solidFill>
                <a:effectLst/>
                <a:latin typeface="Arial" charset="0"/>
                <a:ea typeface="ＭＳ Ｐゴシック" charset="0"/>
                <a:cs typeface="ＭＳ Ｐゴシック" charset="0"/>
              </a:rPr>
              <a:t>Counseling, nature of presenting problem, coordination of care, and time are secondary considerations.</a:t>
            </a:r>
          </a:p>
          <a:p>
            <a:r>
              <a:rPr lang="en-US" sz="1200" kern="1200" dirty="0">
                <a:solidFill>
                  <a:schemeClr val="tx1"/>
                </a:solidFill>
                <a:effectLst/>
                <a:latin typeface="Arial" charset="0"/>
                <a:ea typeface="ＭＳ Ｐゴシック" charset="0"/>
                <a:cs typeface="ＭＳ Ｐゴシック" charset="0"/>
              </a:rPr>
              <a:t>Figure</a:t>
            </a:r>
            <a:r>
              <a:rPr lang="en-US" sz="1200" kern="1200" baseline="0" dirty="0">
                <a:solidFill>
                  <a:schemeClr val="tx1"/>
                </a:solidFill>
                <a:effectLst/>
                <a:latin typeface="Arial" charset="0"/>
                <a:ea typeface="ＭＳ Ｐゴシック" charset="0"/>
                <a:cs typeface="ＭＳ Ｐゴシック" charset="0"/>
              </a:rPr>
              <a:t> 14.4 presents criteria for choosing the appropriate E/M code.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39</a:t>
            </a:fld>
            <a:endParaRPr lang="en-US" dirty="0"/>
          </a:p>
        </p:txBody>
      </p:sp>
    </p:spTree>
    <p:extLst>
      <p:ext uri="{BB962C8B-B14F-4D97-AF65-F5344CB8AC3E}">
        <p14:creationId xmlns:p14="http://schemas.microsoft.com/office/powerpoint/2010/main" val="24976977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There are roughly 150,000 procedure and service codes in the CPT manual and thousands more in the HCPCS manual. </a:t>
            </a:r>
          </a:p>
          <a:p>
            <a:r>
              <a:rPr lang="en-US" sz="1200" kern="1200" dirty="0">
                <a:solidFill>
                  <a:schemeClr val="tx1"/>
                </a:solidFill>
                <a:effectLst/>
                <a:latin typeface="Arial" charset="0"/>
                <a:ea typeface="ＭＳ Ｐゴシック" charset="0"/>
                <a:cs typeface="ＭＳ Ｐゴシック" charset="0"/>
              </a:rPr>
              <a:t>Key to success is learning how to use the coding manuals to find the most speciﬁc and accurate code based on interpretation of the medical record.</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a:t>
            </a:fld>
            <a:endParaRPr lang="en-US" dirty="0"/>
          </a:p>
        </p:txBody>
      </p:sp>
    </p:spTree>
    <p:extLst>
      <p:ext uri="{BB962C8B-B14F-4D97-AF65-F5344CB8AC3E}">
        <p14:creationId xmlns:p14="http://schemas.microsoft.com/office/powerpoint/2010/main" val="1168941541"/>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A problem-focused history usually does not include a review of systems (ROS) or the family and social histories.</a:t>
            </a:r>
          </a:p>
          <a:p>
            <a:r>
              <a:rPr lang="en-US" sz="1200" kern="1200" dirty="0">
                <a:solidFill>
                  <a:schemeClr val="tx1"/>
                </a:solidFill>
                <a:effectLst/>
                <a:latin typeface="Arial" charset="0"/>
                <a:ea typeface="ＭＳ Ｐゴシック" charset="0"/>
                <a:cs typeface="ＭＳ Ｐゴシック" charset="0"/>
              </a:rPr>
              <a:t>Usually past, family, and social histories are not included in the expanded problem-focused history.</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40</a:t>
            </a:fld>
            <a:endParaRPr lang="en-US" dirty="0"/>
          </a:p>
        </p:txBody>
      </p:sp>
    </p:spTree>
    <p:extLst>
      <p:ext uri="{BB962C8B-B14F-4D97-AF65-F5344CB8AC3E}">
        <p14:creationId xmlns:p14="http://schemas.microsoft.com/office/powerpoint/2010/main" val="283859339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To understand the levels of the history, it is important to know the deﬁnition and components of the patient’s history. </a:t>
            </a:r>
          </a:p>
          <a:p>
            <a:r>
              <a:rPr lang="en-US" sz="1200" kern="1200" dirty="0">
                <a:solidFill>
                  <a:schemeClr val="tx1"/>
                </a:solidFill>
                <a:effectLst/>
                <a:latin typeface="Arial" charset="0"/>
                <a:ea typeface="ＭＳ Ｐゴシック" charset="0"/>
                <a:cs typeface="ＭＳ Ｐゴシック" charset="0"/>
              </a:rPr>
              <a:t>The history relates to the patient’s clinical picture and depends on the patient for answers to speciﬁc questions.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41</a:t>
            </a:fld>
            <a:endParaRPr lang="en-US" dirty="0"/>
          </a:p>
        </p:txBody>
      </p:sp>
    </p:spTree>
    <p:extLst>
      <p:ext uri="{BB962C8B-B14F-4D97-AF65-F5344CB8AC3E}">
        <p14:creationId xmlns:p14="http://schemas.microsoft.com/office/powerpoint/2010/main" val="34624818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examination is the objective part of a patient’s visit.</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42</a:t>
            </a:fld>
            <a:endParaRPr lang="en-US" dirty="0"/>
          </a:p>
        </p:txBody>
      </p:sp>
    </p:spTree>
    <p:extLst>
      <p:ext uri="{BB962C8B-B14F-4D97-AF65-F5344CB8AC3E}">
        <p14:creationId xmlns:p14="http://schemas.microsoft.com/office/powerpoint/2010/main" val="123420035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examination is divided into these four levels.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43</a:t>
            </a:fld>
            <a:endParaRPr lang="en-US" dirty="0"/>
          </a:p>
        </p:txBody>
      </p:sp>
    </p:spTree>
    <p:extLst>
      <p:ext uri="{BB962C8B-B14F-4D97-AF65-F5344CB8AC3E}">
        <p14:creationId xmlns:p14="http://schemas.microsoft.com/office/powerpoint/2010/main" val="285849777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 provider’s notes during the history and examination should help identify whether the patient’s problem is minor, acute, stable, or worsening. </a:t>
            </a:r>
          </a:p>
          <a:p>
            <a:r>
              <a:rPr lang="en-US" sz="1200" kern="1200" dirty="0">
                <a:solidFill>
                  <a:schemeClr val="tx1"/>
                </a:solidFill>
                <a:effectLst/>
                <a:latin typeface="Arial" charset="0"/>
                <a:ea typeface="ＭＳ Ｐゴシック" charset="0"/>
                <a:cs typeface="ＭＳ Ｐゴシック" charset="0"/>
              </a:rPr>
              <a:t>The medical documentation should also identify which laboratory tests, x-ray diagnostic procedures, and other tests have been ordered or reviewed.</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44</a:t>
            </a:fld>
            <a:endParaRPr lang="en-US" dirty="0"/>
          </a:p>
        </p:txBody>
      </p:sp>
    </p:spTree>
    <p:extLst>
      <p:ext uri="{BB962C8B-B14F-4D97-AF65-F5344CB8AC3E}">
        <p14:creationId xmlns:p14="http://schemas.microsoft.com/office/powerpoint/2010/main" val="141239596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Refer students to Table</a:t>
            </a:r>
            <a:r>
              <a:rPr lang="en-US" sz="1200" kern="1200" baseline="0" dirty="0">
                <a:solidFill>
                  <a:schemeClr val="tx1"/>
                </a:solidFill>
                <a:effectLst/>
                <a:latin typeface="Arial" charset="0"/>
                <a:ea typeface="ＭＳ Ｐゴシック" charset="0"/>
                <a:cs typeface="ＭＳ Ｐゴシック" charset="0"/>
              </a:rPr>
              <a:t> 14.5 for an expanded representation of these complexity levels.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45</a:t>
            </a:fld>
            <a:endParaRPr lang="en-US" dirty="0"/>
          </a:p>
        </p:txBody>
      </p:sp>
    </p:spTree>
    <p:extLst>
      <p:ext uri="{BB962C8B-B14F-4D97-AF65-F5344CB8AC3E}">
        <p14:creationId xmlns:p14="http://schemas.microsoft.com/office/powerpoint/2010/main" val="23701939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Almost all E/M services contain a degree of counseling with the patient and/or the family.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46</a:t>
            </a:fld>
            <a:endParaRPr lang="en-US" dirty="0"/>
          </a:p>
        </p:txBody>
      </p:sp>
    </p:spTree>
    <p:extLst>
      <p:ext uri="{BB962C8B-B14F-4D97-AF65-F5344CB8AC3E}">
        <p14:creationId xmlns:p14="http://schemas.microsoft.com/office/powerpoint/2010/main" val="1542124670"/>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 presenting problem is usually explained in the chief complaint and can range from something as simple as a cold in an otherwise healthy patient to a life-threatening problem. </a:t>
            </a:r>
          </a:p>
          <a:p>
            <a:r>
              <a:rPr lang="en-US" sz="1200" kern="1200" dirty="0">
                <a:solidFill>
                  <a:schemeClr val="tx1"/>
                </a:solidFill>
                <a:effectLst/>
                <a:latin typeface="Arial" charset="0"/>
                <a:ea typeface="ＭＳ Ｐゴシック" charset="0"/>
                <a:cs typeface="ＭＳ Ｐゴシック" charset="0"/>
              </a:rPr>
              <a:t>Some patients need assistance in arranging for care beyond the visit or hospitalization.</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47</a:t>
            </a:fld>
            <a:endParaRPr lang="en-US" dirty="0"/>
          </a:p>
        </p:txBody>
      </p:sp>
    </p:spTree>
    <p:extLst>
      <p:ext uri="{BB962C8B-B14F-4D97-AF65-F5344CB8AC3E}">
        <p14:creationId xmlns:p14="http://schemas.microsoft.com/office/powerpoint/2010/main" val="3709699986"/>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 steps for E/M coding provided here can serve as a guide in determining the place of service, patient status, and level of care provided, so that medical assistants can select the most accurate E/M code. </a:t>
            </a:r>
          </a:p>
          <a:p>
            <a:r>
              <a:rPr lang="en-US" sz="1200" kern="1200" dirty="0">
                <a:solidFill>
                  <a:schemeClr val="tx1"/>
                </a:solidFill>
                <a:effectLst/>
                <a:latin typeface="Arial" charset="0"/>
                <a:ea typeface="ＭＳ Ｐゴシック" charset="0"/>
                <a:cs typeface="ＭＳ Ｐゴシック" charset="0"/>
              </a:rPr>
              <a:t>Using the clinical examples in Appendix C of the CPT manual and comparing them to the medical documentation also can help one acquire a better understanding of E/M coding.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48</a:t>
            </a:fld>
            <a:endParaRPr lang="en-US" dirty="0"/>
          </a:p>
        </p:txBody>
      </p:sp>
    </p:spTree>
    <p:extLst>
      <p:ext uri="{BB962C8B-B14F-4D97-AF65-F5344CB8AC3E}">
        <p14:creationId xmlns:p14="http://schemas.microsoft.com/office/powerpoint/2010/main" val="1116824705"/>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This formula is affected by two factors: the patient’s physical status (PS) and any qualifying circumstances.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49</a:t>
            </a:fld>
            <a:endParaRPr lang="en-US" dirty="0"/>
          </a:p>
        </p:txBody>
      </p:sp>
    </p:spTree>
    <p:extLst>
      <p:ext uri="{BB962C8B-B14F-4D97-AF65-F5344CB8AC3E}">
        <p14:creationId xmlns:p14="http://schemas.microsoft.com/office/powerpoint/2010/main" val="10205199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Codes beginning with 7 (e.g., 70100</a:t>
            </a:r>
            <a:r>
              <a:rPr lang="en-US" sz="1200" kern="1200" baseline="0" dirty="0">
                <a:solidFill>
                  <a:schemeClr val="tx1"/>
                </a:solidFill>
                <a:effectLst/>
                <a:latin typeface="Arial" charset="0"/>
                <a:ea typeface="ＭＳ Ｐゴシック" charset="0"/>
                <a:cs typeface="ＭＳ Ｐゴシック" charset="0"/>
              </a:rPr>
              <a:t> </a:t>
            </a:r>
            <a:r>
              <a:rPr lang="en-US" sz="1200" kern="1200" baseline="0" dirty="0">
                <a:solidFill>
                  <a:schemeClr val="tx1"/>
                </a:solidFill>
                <a:effectLst/>
                <a:latin typeface="Arial" panose="020B0604020202020204" pitchFamily="34" charset="0"/>
                <a:ea typeface="ＭＳ Ｐゴシック" charset="0"/>
                <a:cs typeface="Arial" panose="020B0604020202020204" pitchFamily="34" charset="0"/>
              </a:rPr>
              <a:t>– </a:t>
            </a:r>
            <a:r>
              <a:rPr lang="en-US" sz="1200" kern="1200" dirty="0">
                <a:solidFill>
                  <a:schemeClr val="tx1"/>
                </a:solidFill>
                <a:effectLst/>
                <a:latin typeface="Arial" charset="0"/>
                <a:ea typeface="ＭＳ Ｐゴシック" charset="0"/>
                <a:cs typeface="ＭＳ Ｐゴシック" charset="0"/>
              </a:rPr>
              <a:t>a radiologic examination of the mandible, partial, with less than four views)</a:t>
            </a:r>
            <a:r>
              <a:rPr lang="en-US" sz="1200" kern="1200" baseline="0" dirty="0">
                <a:solidFill>
                  <a:schemeClr val="tx1"/>
                </a:solidFill>
                <a:effectLst/>
                <a:latin typeface="Arial" charset="0"/>
                <a:ea typeface="ＭＳ Ｐゴシック" charset="0"/>
                <a:cs typeface="ＭＳ Ｐゴシック" charset="0"/>
              </a:rPr>
              <a:t> </a:t>
            </a:r>
            <a:r>
              <a:rPr lang="en-US" sz="1200" kern="1200" dirty="0">
                <a:solidFill>
                  <a:schemeClr val="tx1"/>
                </a:solidFill>
                <a:effectLst/>
                <a:latin typeface="Arial" charset="0"/>
                <a:ea typeface="ＭＳ Ｐゴシック" charset="0"/>
                <a:cs typeface="ＭＳ Ｐゴシック" charset="0"/>
              </a:rPr>
              <a:t>are located in the Radiology section of the manual. </a:t>
            </a:r>
          </a:p>
          <a:p>
            <a:r>
              <a:rPr lang="en-US" sz="1200" kern="1200" dirty="0">
                <a:solidFill>
                  <a:schemeClr val="tx1"/>
                </a:solidFill>
                <a:effectLst/>
                <a:latin typeface="Arial" charset="0"/>
                <a:ea typeface="ＭＳ Ｐゴシック" charset="0"/>
                <a:cs typeface="ＭＳ Ｐゴシック" charset="0"/>
              </a:rPr>
              <a:t>Some CPT codes (e.g., Category II and Category III codes, discussed later) are alpha-numeric.</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a:t>
            </a:fld>
            <a:endParaRPr lang="en-US" dirty="0"/>
          </a:p>
        </p:txBody>
      </p:sp>
    </p:spTree>
    <p:extLst>
      <p:ext uri="{BB962C8B-B14F-4D97-AF65-F5344CB8AC3E}">
        <p14:creationId xmlns:p14="http://schemas.microsoft.com/office/powerpoint/2010/main" val="426909036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Typically 15 minutes equals 1 time unit, although this can vary because insurance carriers make that determination independently. </a:t>
            </a:r>
          </a:p>
          <a:p>
            <a:r>
              <a:rPr lang="en-US" sz="1200" kern="1200" dirty="0">
                <a:solidFill>
                  <a:schemeClr val="tx1"/>
                </a:solidFill>
                <a:effectLst/>
                <a:latin typeface="Arial" charset="0"/>
                <a:ea typeface="ＭＳ Ｐゴシック" charset="0"/>
                <a:cs typeface="ＭＳ Ｐゴシック" charset="0"/>
              </a:rPr>
              <a:t>The time starts when the anesthesiologist begins preparing the patient to receive anesthesia, continues through the procedure, and ends when the patient is no longer under the personal care of the anesthesiologist. </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50</a:t>
            </a:fld>
            <a:endParaRPr lang="en-US" dirty="0"/>
          </a:p>
        </p:txBody>
      </p:sp>
    </p:spTree>
    <p:extLst>
      <p:ext uri="{BB962C8B-B14F-4D97-AF65-F5344CB8AC3E}">
        <p14:creationId xmlns:p14="http://schemas.microsoft.com/office/powerpoint/2010/main" val="1978376883"/>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These codes are used in addition to the Category I anesthesia code.</a:t>
            </a:r>
          </a:p>
          <a:p>
            <a:r>
              <a:rPr lang="en-US" sz="1200" kern="1200" dirty="0">
                <a:solidFill>
                  <a:schemeClr val="tx1"/>
                </a:solidFill>
                <a:effectLst/>
                <a:latin typeface="Arial" charset="0"/>
                <a:ea typeface="ＭＳ Ｐゴシック" charset="0"/>
              </a:rPr>
              <a:t>Refer to Table 14.6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51</a:t>
            </a:fld>
            <a:endParaRPr lang="en-US" dirty="0"/>
          </a:p>
        </p:txBody>
      </p:sp>
    </p:spTree>
    <p:extLst>
      <p:ext uri="{BB962C8B-B14F-4D97-AF65-F5344CB8AC3E}">
        <p14:creationId xmlns:p14="http://schemas.microsoft.com/office/powerpoint/2010/main" val="1665431965"/>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P1 represents a normal healthy patient, and P6 represents a brain-dead patient.</a:t>
            </a:r>
          </a:p>
          <a:p>
            <a:r>
              <a:rPr lang="en-US" sz="1200" kern="1200" dirty="0">
                <a:solidFill>
                  <a:schemeClr val="tx1"/>
                </a:solidFill>
                <a:effectLst/>
                <a:latin typeface="Arial" charset="0"/>
                <a:ea typeface="ＭＳ Ｐゴシック" charset="0"/>
              </a:rPr>
              <a:t>Refer to Table 14.6 in the textbook.</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52</a:t>
            </a:fld>
            <a:endParaRPr lang="en-US" dirty="0"/>
          </a:p>
        </p:txBody>
      </p:sp>
    </p:spTree>
    <p:extLst>
      <p:ext uri="{BB962C8B-B14F-4D97-AF65-F5344CB8AC3E}">
        <p14:creationId xmlns:p14="http://schemas.microsoft.com/office/powerpoint/2010/main" val="326542202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Refer to Figures 14.5 and 14.6 in the textbook.</a:t>
            </a:r>
            <a:endParaRPr lang="en-US" sz="1200" kern="1200" dirty="0">
              <a:solidFill>
                <a:schemeClr val="tx1"/>
              </a:solidFill>
              <a:effectLst/>
              <a:latin typeface="Arial" charset="0"/>
              <a:ea typeface="ＭＳ Ｐゴシック" charset="0"/>
            </a:endParaRP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53</a:t>
            </a:fld>
            <a:endParaRPr lang="en-US" dirty="0"/>
          </a:p>
        </p:txBody>
      </p:sp>
    </p:spTree>
    <p:extLst>
      <p:ext uri="{BB962C8B-B14F-4D97-AF65-F5344CB8AC3E}">
        <p14:creationId xmlns:p14="http://schemas.microsoft.com/office/powerpoint/2010/main" val="363204706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Always review the current year’s guidelines for the Surgery</a:t>
            </a:r>
            <a:r>
              <a:rPr lang="en-US" sz="1200" kern="1200" baseline="0" dirty="0">
                <a:solidFill>
                  <a:schemeClr val="tx1"/>
                </a:solidFill>
                <a:effectLst/>
                <a:latin typeface="Arial" charset="0"/>
                <a:ea typeface="ＭＳ Ｐゴシック" charset="0"/>
                <a:cs typeface="ＭＳ Ｐゴシック" charset="0"/>
              </a:rPr>
              <a:t> section for the most up-to-date information.</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54</a:t>
            </a:fld>
            <a:endParaRPr lang="en-US" dirty="0"/>
          </a:p>
        </p:txBody>
      </p:sp>
    </p:spTree>
    <p:extLst>
      <p:ext uri="{BB962C8B-B14F-4D97-AF65-F5344CB8AC3E}">
        <p14:creationId xmlns:p14="http://schemas.microsoft.com/office/powerpoint/2010/main" val="8971691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a:t>
            </a:r>
            <a:r>
              <a:rPr lang="en-US" sz="1200" kern="1200" baseline="0" dirty="0">
                <a:solidFill>
                  <a:schemeClr val="tx1"/>
                </a:solidFill>
                <a:effectLst/>
                <a:latin typeface="Arial" charset="0"/>
                <a:ea typeface="ＭＳ Ｐゴシック" charset="0"/>
                <a:cs typeface="ＭＳ Ｐゴシック" charset="0"/>
              </a:rPr>
              <a:t> one related E/M encounter is on the day before or day of procedure.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55</a:t>
            </a:fld>
            <a:endParaRPr lang="en-US" dirty="0"/>
          </a:p>
        </p:txBody>
      </p:sp>
    </p:spTree>
    <p:extLst>
      <p:ext uri="{BB962C8B-B14F-4D97-AF65-F5344CB8AC3E}">
        <p14:creationId xmlns:p14="http://schemas.microsoft.com/office/powerpoint/2010/main" val="133635463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What does NCCI represent? </a:t>
            </a:r>
            <a:r>
              <a:rPr lang="en-US" sz="1200" i="1" kern="1200" dirty="0">
                <a:solidFill>
                  <a:schemeClr val="tx1"/>
                </a:solidFill>
                <a:effectLst/>
                <a:latin typeface="Arial" charset="0"/>
                <a:ea typeface="ＭＳ Ｐゴシック" charset="0"/>
                <a:cs typeface="ＭＳ Ｐゴシック" charset="0"/>
              </a:rPr>
              <a:t>(National Corrective Coding Initiative)</a:t>
            </a:r>
          </a:p>
          <a:p>
            <a:pPr lvl="0"/>
            <a:r>
              <a:rPr lang="en-US" sz="1200" i="0" kern="1200" dirty="0">
                <a:solidFill>
                  <a:schemeClr val="tx1"/>
                </a:solidFill>
                <a:effectLst/>
                <a:latin typeface="Arial" charset="0"/>
                <a:ea typeface="ＭＳ Ｐゴシック" charset="0"/>
                <a:cs typeface="ＭＳ Ｐゴシック" charset="0"/>
              </a:rPr>
              <a:t>When</a:t>
            </a:r>
            <a:r>
              <a:rPr lang="en-US" sz="1200" i="0" kern="1200" baseline="0" dirty="0">
                <a:solidFill>
                  <a:schemeClr val="tx1"/>
                </a:solidFill>
                <a:effectLst/>
                <a:latin typeface="Arial" charset="0"/>
                <a:ea typeface="ＭＳ Ｐゴシック" charset="0"/>
                <a:cs typeface="ＭＳ Ｐゴシック" charset="0"/>
              </a:rPr>
              <a:t> codes are separated and used individually, a special report should be used to describe the circumstances that made the unbundling necessary.</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56</a:t>
            </a:fld>
            <a:endParaRPr lang="en-US" dirty="0"/>
          </a:p>
        </p:txBody>
      </p:sp>
    </p:spTree>
    <p:extLst>
      <p:ext uri="{BB962C8B-B14F-4D97-AF65-F5344CB8AC3E}">
        <p14:creationId xmlns:p14="http://schemas.microsoft.com/office/powerpoint/2010/main" val="18956401"/>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Excision of benign lesions includes a simple closure and anesthesia.</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57</a:t>
            </a:fld>
            <a:endParaRPr lang="en-US" dirty="0"/>
          </a:p>
        </p:txBody>
      </p:sp>
    </p:spTree>
    <p:extLst>
      <p:ext uri="{BB962C8B-B14F-4D97-AF65-F5344CB8AC3E}">
        <p14:creationId xmlns:p14="http://schemas.microsoft.com/office/powerpoint/2010/main" val="1250052123"/>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Simple repair includes local anesthesia and chemical or electrocauterization of wounds not closed.</a:t>
            </a:r>
          </a:p>
          <a:p>
            <a:pPr lvl="0"/>
            <a:r>
              <a:rPr lang="en-US" sz="1200" kern="1200" dirty="0">
                <a:solidFill>
                  <a:schemeClr val="tx1"/>
                </a:solidFill>
                <a:effectLst/>
                <a:latin typeface="Arial" charset="0"/>
                <a:ea typeface="ＭＳ Ｐゴシック" charset="0"/>
                <a:cs typeface="ＭＳ Ｐゴシック" charset="0"/>
              </a:rPr>
              <a:t>Intermediate repair includes single-layer closure of heavily contaminated wounds that required extensive cleaning or removal of particulate matter. </a:t>
            </a:r>
          </a:p>
          <a:p>
            <a:r>
              <a:rPr lang="en-US" sz="1200" kern="1200" dirty="0">
                <a:solidFill>
                  <a:schemeClr val="tx1"/>
                </a:solidFill>
                <a:effectLst/>
                <a:latin typeface="Arial" charset="0"/>
                <a:ea typeface="ＭＳ Ｐゴシック" charset="0"/>
                <a:cs typeface="ＭＳ Ｐゴシック" charset="0"/>
              </a:rPr>
              <a:t>Complex repair necessary preparation includes creation of a limited defect for repairs or the débridement of complicated lacerations or avulsions.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58</a:t>
            </a:fld>
            <a:endParaRPr lang="en-US" dirty="0"/>
          </a:p>
        </p:txBody>
      </p:sp>
    </p:spTree>
    <p:extLst>
      <p:ext uri="{BB962C8B-B14F-4D97-AF65-F5344CB8AC3E}">
        <p14:creationId xmlns:p14="http://schemas.microsoft.com/office/powerpoint/2010/main" val="69382875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When multiple wounds are repaired, do not add lengths of repairs from different groupings of anatomic sites (e.g., face and extremities, or of different classifications [intermediate and complex]).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59</a:t>
            </a:fld>
            <a:endParaRPr lang="en-US" dirty="0"/>
          </a:p>
        </p:txBody>
      </p:sp>
    </p:spTree>
    <p:extLst>
      <p:ext uri="{BB962C8B-B14F-4D97-AF65-F5344CB8AC3E}">
        <p14:creationId xmlns:p14="http://schemas.microsoft.com/office/powerpoint/2010/main" val="2687314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Providers can use Category II codes to help measure performance and outcomes. </a:t>
            </a:r>
          </a:p>
          <a:p>
            <a:pPr lvl="0"/>
            <a:r>
              <a:rPr lang="en-US" sz="1200" kern="1200" dirty="0">
                <a:solidFill>
                  <a:schemeClr val="tx1"/>
                </a:solidFill>
                <a:effectLst/>
                <a:latin typeface="Arial" charset="0"/>
                <a:ea typeface="ＭＳ Ｐゴシック" charset="0"/>
                <a:cs typeface="ＭＳ Ｐゴシック" charset="0"/>
              </a:rPr>
              <a:t>No relative value is associated with them.</a:t>
            </a:r>
          </a:p>
          <a:p>
            <a:r>
              <a:rPr lang="en-US" sz="1200" kern="1200" dirty="0">
                <a:solidFill>
                  <a:schemeClr val="tx1"/>
                </a:solidFill>
                <a:effectLst/>
                <a:latin typeface="Arial" charset="0"/>
                <a:ea typeface="ＭＳ Ｐゴシック" charset="0"/>
                <a:cs typeface="ＭＳ Ｐゴシック" charset="0"/>
              </a:rPr>
              <a:t>They are described and listed in Appendix H of the CPT manual.</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a:t>
            </a:fld>
            <a:endParaRPr lang="en-US" dirty="0"/>
          </a:p>
        </p:txBody>
      </p:sp>
    </p:spTree>
    <p:extLst>
      <p:ext uri="{BB962C8B-B14F-4D97-AF65-F5344CB8AC3E}">
        <p14:creationId xmlns:p14="http://schemas.microsoft.com/office/powerpoint/2010/main" val="106223146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repair of associated wounds (involving nerves, blood vessels, and/or tendons) is included in the primary procedure unless it qualifies as a complex repair, in which case modifier -59 applies.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60</a:t>
            </a:fld>
            <a:endParaRPr lang="en-US" dirty="0"/>
          </a:p>
        </p:txBody>
      </p:sp>
    </p:spTree>
    <p:extLst>
      <p:ext uri="{BB962C8B-B14F-4D97-AF65-F5344CB8AC3E}">
        <p14:creationId xmlns:p14="http://schemas.microsoft.com/office/powerpoint/2010/main" val="1545719891"/>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three methods of closed treatment of fractures are (1) without manipulation, (2) with manipulation, and (3) with or without traction.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61</a:t>
            </a:fld>
            <a:endParaRPr lang="en-US" dirty="0"/>
          </a:p>
        </p:txBody>
      </p:sp>
    </p:spTree>
    <p:extLst>
      <p:ext uri="{BB962C8B-B14F-4D97-AF65-F5344CB8AC3E}">
        <p14:creationId xmlns:p14="http://schemas.microsoft.com/office/powerpoint/2010/main" val="118334083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In a percutaneous skeletal fixation, the fracture fragments are not visualized, but a fixation device (e.g., pin) is placed across the fracture site, usually under x-ray imaging.</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62</a:t>
            </a:fld>
            <a:endParaRPr lang="en-US" dirty="0"/>
          </a:p>
        </p:txBody>
      </p:sp>
    </p:spTree>
    <p:extLst>
      <p:ext uri="{BB962C8B-B14F-4D97-AF65-F5344CB8AC3E}">
        <p14:creationId xmlns:p14="http://schemas.microsoft.com/office/powerpoint/2010/main" val="1983952021"/>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 services normally provided in uncomplicated maternity cases include antepartum care, delivery, and postpartum care. </a:t>
            </a:r>
          </a:p>
          <a:p>
            <a:pPr lvl="0"/>
            <a:r>
              <a:rPr lang="en-US" sz="1200" kern="1200" dirty="0">
                <a:solidFill>
                  <a:schemeClr val="tx1"/>
                </a:solidFill>
                <a:effectLst/>
                <a:latin typeface="Arial" charset="0"/>
                <a:ea typeface="ＭＳ Ｐゴシック" charset="0"/>
                <a:cs typeface="ＭＳ Ｐゴシック" charset="0"/>
              </a:rPr>
              <a:t>Any other visits or services provided within the antepartum period should be coded separately. </a:t>
            </a:r>
          </a:p>
          <a:p>
            <a:r>
              <a:rPr lang="en-US" sz="1200" kern="1200" dirty="0">
                <a:solidFill>
                  <a:schemeClr val="tx1"/>
                </a:solidFill>
                <a:effectLst/>
                <a:latin typeface="Arial" charset="0"/>
                <a:ea typeface="ＭＳ Ｐゴシック" charset="0"/>
                <a:cs typeface="ＭＳ Ｐゴシック" charset="0"/>
              </a:rPr>
              <a:t>Medical problems complicating labor and delivery should be identified by using the codes in the Medicine and E/M sections in addition to codes for maternity care.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63</a:t>
            </a:fld>
            <a:endParaRPr lang="en-US" dirty="0"/>
          </a:p>
        </p:txBody>
      </p:sp>
    </p:spTree>
    <p:extLst>
      <p:ext uri="{BB962C8B-B14F-4D97-AF65-F5344CB8AC3E}">
        <p14:creationId xmlns:p14="http://schemas.microsoft.com/office/powerpoint/2010/main" val="498496272"/>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Subsections include head and neck; chest, spine, and pelvis; upper and lower extremities; abdomen, gastrointestinal and urinary tracts; and gynecologic, obstetric, heart, and vascular procedures. </a:t>
            </a:r>
          </a:p>
          <a:p>
            <a:r>
              <a:rPr lang="en-US" sz="1200" kern="1200" dirty="0">
                <a:solidFill>
                  <a:schemeClr val="tx1"/>
                </a:solidFill>
                <a:effectLst/>
                <a:latin typeface="Arial" charset="0"/>
                <a:ea typeface="ＭＳ Ｐゴシック" charset="0"/>
                <a:cs typeface="ＭＳ Ｐゴシック" charset="0"/>
              </a:rPr>
              <a:t>Categories define the types or function of various procedures (e.g., diagnostic ultrasound, radiation oncology, hyperthermia) that are unique to the anatomic site subsection.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64</a:t>
            </a:fld>
            <a:endParaRPr lang="en-US" dirty="0"/>
          </a:p>
        </p:txBody>
      </p:sp>
    </p:spTree>
    <p:extLst>
      <p:ext uri="{BB962C8B-B14F-4D97-AF65-F5344CB8AC3E}">
        <p14:creationId xmlns:p14="http://schemas.microsoft.com/office/powerpoint/2010/main" val="2044065429"/>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As always, a thorough review of the conventions, guidelines, and notes in the main text is essential to accurate coding.</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65</a:t>
            </a:fld>
            <a:endParaRPr lang="en-US" dirty="0"/>
          </a:p>
        </p:txBody>
      </p:sp>
    </p:spTree>
    <p:extLst>
      <p:ext uri="{BB962C8B-B14F-4D97-AF65-F5344CB8AC3E}">
        <p14:creationId xmlns:p14="http://schemas.microsoft.com/office/powerpoint/2010/main" val="210391610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Assigning accurate CPT codes for</a:t>
            </a:r>
            <a:r>
              <a:rPr lang="en-US" sz="1200" kern="1200" baseline="0" dirty="0">
                <a:solidFill>
                  <a:schemeClr val="tx1"/>
                </a:solidFill>
                <a:effectLst/>
                <a:latin typeface="Arial" charset="0"/>
                <a:ea typeface="ＭＳ Ｐゴシック" charset="0"/>
                <a:cs typeface="ＭＳ Ｐゴシック" charset="0"/>
              </a:rPr>
              <a:t> the Pathology section also is similar to the process for the Surgery section.</a:t>
            </a:r>
            <a:endParaRPr lang="en-US" sz="1200" kern="1200" dirty="0">
              <a:solidFill>
                <a:schemeClr val="tx1"/>
              </a:solidFill>
              <a:effectLst/>
              <a:latin typeface="Arial" charset="0"/>
              <a:ea typeface="ＭＳ Ｐゴシック" charset="0"/>
              <a:cs typeface="ＭＳ Ｐゴシック" charset="0"/>
            </a:endParaRPr>
          </a:p>
          <a:p>
            <a:r>
              <a:rPr lang="en-US" sz="1200" kern="1200" dirty="0">
                <a:solidFill>
                  <a:schemeClr val="tx1"/>
                </a:solidFill>
                <a:effectLst/>
                <a:latin typeface="Arial" charset="0"/>
                <a:ea typeface="ＭＳ Ｐゴシック" charset="0"/>
                <a:cs typeface="ＭＳ Ｐゴシック" charset="0"/>
              </a:rPr>
              <a:t>Organ or disease panels are groupings of numerous tests performed to diagnose health or disease status of specific organ systems.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66</a:t>
            </a:fld>
            <a:endParaRPr lang="en-US" dirty="0"/>
          </a:p>
        </p:txBody>
      </p:sp>
    </p:spTree>
    <p:extLst>
      <p:ext uri="{BB962C8B-B14F-4D97-AF65-F5344CB8AC3E}">
        <p14:creationId xmlns:p14="http://schemas.microsoft.com/office/powerpoint/2010/main" val="89811179"/>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Assigning accurate CPT codes for</a:t>
            </a:r>
            <a:r>
              <a:rPr lang="en-US" sz="1200" kern="1200" baseline="0" dirty="0">
                <a:solidFill>
                  <a:schemeClr val="tx1"/>
                </a:solidFill>
                <a:effectLst/>
                <a:latin typeface="Arial" charset="0"/>
                <a:ea typeface="ＭＳ Ｐゴシック" charset="0"/>
                <a:cs typeface="ＭＳ Ｐゴシック" charset="0"/>
              </a:rPr>
              <a:t> the Medicine section also is similar to the process for the Surgery section.</a:t>
            </a:r>
            <a:endParaRPr lang="en-US" sz="1200" kern="1200" dirty="0">
              <a:solidFill>
                <a:schemeClr val="tx1"/>
              </a:solidFill>
              <a:effectLst/>
              <a:latin typeface="Arial" charset="0"/>
              <a:ea typeface="ＭＳ Ｐゴシック" charset="0"/>
              <a:cs typeface="ＭＳ Ｐゴシック" charset="0"/>
            </a:endParaRPr>
          </a:p>
          <a:p>
            <a:r>
              <a:rPr lang="en-US" sz="1200" kern="1200" dirty="0">
                <a:solidFill>
                  <a:schemeClr val="tx1"/>
                </a:solidFill>
                <a:effectLst/>
                <a:latin typeface="Arial" charset="0"/>
                <a:ea typeface="ＭＳ Ｐゴシック" charset="0"/>
                <a:cs typeface="ＭＳ Ｐゴシック" charset="0"/>
              </a:rPr>
              <a:t>Organ or disease panels are groupings of numerous tests performed to diagnose health or disease status of specific organ systems.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67</a:t>
            </a:fld>
            <a:endParaRPr lang="en-US" dirty="0"/>
          </a:p>
        </p:txBody>
      </p:sp>
    </p:spTree>
    <p:extLst>
      <p:ext uri="{BB962C8B-B14F-4D97-AF65-F5344CB8AC3E}">
        <p14:creationId xmlns:p14="http://schemas.microsoft.com/office/powerpoint/2010/main" val="89441377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When multiple drugs are administered, report the service or services and the specific materials or drugs for each.</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68</a:t>
            </a:fld>
            <a:endParaRPr lang="en-US" dirty="0"/>
          </a:p>
        </p:txBody>
      </p:sp>
    </p:spTree>
    <p:extLst>
      <p:ext uri="{BB962C8B-B14F-4D97-AF65-F5344CB8AC3E}">
        <p14:creationId xmlns:p14="http://schemas.microsoft.com/office/powerpoint/2010/main" val="1466505875"/>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To meet the reporting requirements of immunization registries, vaccine distribution programs, and reporting systems, the exact vaccine product administered must be reported on the insurance claim.</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69</a:t>
            </a:fld>
            <a:endParaRPr lang="en-US" dirty="0"/>
          </a:p>
        </p:txBody>
      </p:sp>
    </p:spTree>
    <p:extLst>
      <p:ext uri="{BB962C8B-B14F-4D97-AF65-F5344CB8AC3E}">
        <p14:creationId xmlns:p14="http://schemas.microsoft.com/office/powerpoint/2010/main" val="235607030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Category III codes have no reimbursement value.</a:t>
            </a:r>
          </a:p>
          <a:p>
            <a:pPr lvl="0"/>
            <a:r>
              <a:rPr lang="en-US" sz="1200" kern="1200" dirty="0">
                <a:solidFill>
                  <a:schemeClr val="tx1"/>
                </a:solidFill>
                <a:effectLst/>
                <a:latin typeface="Arial" charset="0"/>
                <a:ea typeface="ＭＳ Ｐゴシック" charset="0"/>
                <a:cs typeface="ＭＳ Ｐゴシック" charset="0"/>
              </a:rPr>
              <a:t>Category III codes are intended</a:t>
            </a:r>
            <a:r>
              <a:rPr lang="en-US" sz="1200" kern="1200" baseline="0" dirty="0">
                <a:solidFill>
                  <a:schemeClr val="tx1"/>
                </a:solidFill>
                <a:effectLst/>
                <a:latin typeface="Arial" charset="0"/>
                <a:ea typeface="ＭＳ Ｐゴシック" charset="0"/>
                <a:cs typeface="ＭＳ Ｐゴシック" charset="0"/>
              </a:rPr>
              <a:t> to be used for data collection purposes, to substantiate widespread use, or as part of the approval process of the U.S. Food and Drug Administration (FDA).</a:t>
            </a:r>
            <a:endParaRPr lang="en-US" sz="1200" kern="1200" dirty="0">
              <a:solidFill>
                <a:schemeClr val="tx1"/>
              </a:solidFill>
              <a:effectLst/>
              <a:latin typeface="Arial" charset="0"/>
              <a:ea typeface="ＭＳ Ｐゴシック" charset="0"/>
              <a:cs typeface="ＭＳ Ｐゴシック" charset="0"/>
            </a:endParaRPr>
          </a:p>
          <a:p>
            <a:r>
              <a:rPr lang="en-US" sz="1200" kern="1200" dirty="0">
                <a:solidFill>
                  <a:schemeClr val="tx1"/>
                </a:solidFill>
                <a:effectLst/>
                <a:latin typeface="Arial" charset="0"/>
                <a:ea typeface="ＭＳ Ｐゴシック" charset="0"/>
                <a:cs typeface="ＭＳ Ｐゴシック" charset="0"/>
              </a:rPr>
              <a:t>In most publishers' editions of the CPT manual, Category III codes are also listed in their own section immediately after the Medicine section and before the appendices.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7</a:t>
            </a:fld>
            <a:endParaRPr lang="en-US" dirty="0"/>
          </a:p>
        </p:txBody>
      </p:sp>
    </p:spTree>
    <p:extLst>
      <p:ext uri="{BB962C8B-B14F-4D97-AF65-F5344CB8AC3E}">
        <p14:creationId xmlns:p14="http://schemas.microsoft.com/office/powerpoint/2010/main" val="3333130952"/>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These codes are used by nonphysician healthcare professionals only.</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70</a:t>
            </a:fld>
            <a:endParaRPr lang="en-US" dirty="0"/>
          </a:p>
        </p:txBody>
      </p:sp>
    </p:spTree>
    <p:extLst>
      <p:ext uri="{BB962C8B-B14F-4D97-AF65-F5344CB8AC3E}">
        <p14:creationId xmlns:p14="http://schemas.microsoft.com/office/powerpoint/2010/main" val="173667650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Refer to Procedure 14.2, Part B.</a:t>
            </a:r>
          </a:p>
          <a:p>
            <a:r>
              <a:rPr lang="en-US" sz="1200" kern="1200" dirty="0">
                <a:solidFill>
                  <a:schemeClr val="tx1"/>
                </a:solidFill>
                <a:effectLst/>
                <a:latin typeface="Arial" charset="0"/>
                <a:ea typeface="ＭＳ Ｐゴシック" charset="0"/>
                <a:cs typeface="ＭＳ Ｐゴシック" charset="0"/>
              </a:rPr>
              <a:t>Refer also to Figure 14.7.</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71</a:t>
            </a:fld>
            <a:endParaRPr lang="en-US" dirty="0"/>
          </a:p>
        </p:txBody>
      </p:sp>
    </p:spTree>
    <p:extLst>
      <p:ext uri="{BB962C8B-B14F-4D97-AF65-F5344CB8AC3E}">
        <p14:creationId xmlns:p14="http://schemas.microsoft.com/office/powerpoint/2010/main" val="242593943"/>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a:solidFill>
                  <a:schemeClr val="tx1"/>
                </a:solidFill>
                <a:effectLst/>
                <a:latin typeface="Arial" charset="0"/>
                <a:ea typeface="ＭＳ Ｐゴシック" charset="0"/>
                <a:cs typeface="ＭＳ Ｐゴシック" charset="0"/>
              </a:rPr>
              <a:t>Refer to Procedure 14.2, Part B.</a:t>
            </a:r>
          </a:p>
          <a:p>
            <a:pPr lvl="0"/>
            <a:r>
              <a:rPr lang="en-US" sz="1200" kern="1200" dirty="0">
                <a:solidFill>
                  <a:schemeClr val="tx1"/>
                </a:solidFill>
                <a:effectLst/>
                <a:latin typeface="Arial" charset="0"/>
                <a:ea typeface="ＭＳ Ｐゴシック" charset="0"/>
                <a:cs typeface="ＭＳ Ｐゴシック" charset="0"/>
              </a:rPr>
              <a:t>HCPCS Manual has no subsections, categories, or subcategories; it only has sections.</a:t>
            </a:r>
          </a:p>
          <a:p>
            <a:pPr lvl="0"/>
            <a:r>
              <a:rPr lang="en-US" sz="1200" kern="1200" dirty="0">
                <a:solidFill>
                  <a:schemeClr val="tx1"/>
                </a:solidFill>
                <a:effectLst/>
                <a:latin typeface="Arial" charset="0"/>
                <a:ea typeface="ＭＳ Ｐゴシック" charset="0"/>
                <a:cs typeface="ＭＳ Ｐゴシック" charset="0"/>
              </a:rPr>
              <a:t>HCPCS codes are updated annually by Centers for Medicare and Medicaid Services (CMS).</a:t>
            </a:r>
          </a:p>
          <a:p>
            <a:pPr lvl="0"/>
            <a:r>
              <a:rPr lang="en-US" sz="1200" kern="1200" dirty="0">
                <a:solidFill>
                  <a:schemeClr val="tx1"/>
                </a:solidFill>
                <a:effectLst/>
                <a:latin typeface="Arial" charset="0"/>
                <a:ea typeface="ＭＳ Ｐゴシック" charset="0"/>
                <a:cs typeface="ＭＳ Ｐゴシック" charset="0"/>
              </a:rPr>
              <a:t>Sometimes HCPCS codes are used along with CPT codes, especially in the medical office setting.</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72</a:t>
            </a:fld>
            <a:endParaRPr lang="en-US" dirty="0"/>
          </a:p>
        </p:txBody>
      </p:sp>
    </p:spTree>
    <p:extLst>
      <p:ext uri="{BB962C8B-B14F-4D97-AF65-F5344CB8AC3E}">
        <p14:creationId xmlns:p14="http://schemas.microsoft.com/office/powerpoint/2010/main" val="1783692614"/>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a:solidFill>
                  <a:schemeClr val="tx1"/>
                </a:solidFill>
                <a:effectLst/>
                <a:latin typeface="Arial" charset="0"/>
                <a:ea typeface="ＭＳ Ｐゴシック" charset="0"/>
                <a:cs typeface="ＭＳ Ｐゴシック" charset="0"/>
              </a:rPr>
              <a:t>These codes</a:t>
            </a:r>
            <a:r>
              <a:rPr lang="en-US" sz="1200" kern="1200" baseline="0" dirty="0">
                <a:solidFill>
                  <a:schemeClr val="tx1"/>
                </a:solidFill>
                <a:effectLst/>
                <a:latin typeface="Arial" charset="0"/>
                <a:ea typeface="ＭＳ Ｐゴシック" charset="0"/>
                <a:cs typeface="ＭＳ Ｐゴシック" charset="0"/>
              </a:rPr>
              <a:t> require specific modifiers (Table 14.7) to be added to ensure code specificity.</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73</a:t>
            </a:fld>
            <a:endParaRPr lang="en-US" dirty="0"/>
          </a:p>
        </p:txBody>
      </p:sp>
    </p:spTree>
    <p:extLst>
      <p:ext uri="{BB962C8B-B14F-4D97-AF65-F5344CB8AC3E}">
        <p14:creationId xmlns:p14="http://schemas.microsoft.com/office/powerpoint/2010/main" val="1392698350"/>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a:solidFill>
                  <a:schemeClr val="tx1"/>
                </a:solidFill>
                <a:effectLst/>
                <a:latin typeface="Arial" charset="0"/>
                <a:ea typeface="ＭＳ Ｐゴシック" charset="0"/>
                <a:cs typeface="ＭＳ Ｐゴシック" charset="0"/>
              </a:rPr>
              <a:t>Medical assistants can only bill for surgical supplies purchased by the medical office.</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74</a:t>
            </a:fld>
            <a:endParaRPr lang="en-US" dirty="0"/>
          </a:p>
        </p:txBody>
      </p:sp>
    </p:spTree>
    <p:extLst>
      <p:ext uri="{BB962C8B-B14F-4D97-AF65-F5344CB8AC3E}">
        <p14:creationId xmlns:p14="http://schemas.microsoft.com/office/powerpoint/2010/main" val="1363363609"/>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a:solidFill>
                  <a:schemeClr val="tx1"/>
                </a:solidFill>
                <a:effectLst/>
                <a:latin typeface="Arial" charset="0"/>
                <a:ea typeface="ＭＳ Ｐゴシック" charset="0"/>
                <a:cs typeface="ＭＳ Ｐゴシック" charset="0"/>
              </a:rPr>
              <a:t>When billing the insurance company, it is vital that the medical assistant fill in the equipment</a:t>
            </a:r>
            <a:r>
              <a:rPr lang="en-US" sz="1200" kern="1200" baseline="0" dirty="0">
                <a:solidFill>
                  <a:schemeClr val="tx1"/>
                </a:solidFill>
                <a:effectLst/>
                <a:latin typeface="Arial" charset="0"/>
                <a:ea typeface="ＭＳ Ｐゴシック" charset="0"/>
                <a:cs typeface="ＭＳ Ｐゴシック" charset="0"/>
              </a:rPr>
              <a:t> provided to the patient.</a:t>
            </a:r>
            <a:endParaRPr lang="en-US" dirty="0"/>
          </a:p>
          <a:p>
            <a:r>
              <a:rPr lang="en-US" dirty="0"/>
              <a:t>Refer to Procedure 14.3 in the textbook.</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75</a:t>
            </a:fld>
            <a:endParaRPr lang="en-US" dirty="0"/>
          </a:p>
        </p:txBody>
      </p:sp>
    </p:spTree>
    <p:extLst>
      <p:ext uri="{BB962C8B-B14F-4D97-AF65-F5344CB8AC3E}">
        <p14:creationId xmlns:p14="http://schemas.microsoft.com/office/powerpoint/2010/main" val="1058648459"/>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Like the ICD-10-CM, CPT and HCPCS coding manuals are updated and published every year. They should be ordered in the early fall so that</a:t>
            </a:r>
            <a:r>
              <a:rPr lang="en-US" baseline="0" dirty="0"/>
              <a:t> they arrive on time.</a:t>
            </a:r>
          </a:p>
          <a:p>
            <a:r>
              <a:rPr lang="en-US" baseline="0" dirty="0"/>
              <a:t>Always use the current manual.</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76</a:t>
            </a:fld>
            <a:endParaRPr lang="en-US" dirty="0"/>
          </a:p>
        </p:txBody>
      </p:sp>
    </p:spTree>
    <p:extLst>
      <p:ext uri="{BB962C8B-B14F-4D97-AF65-F5344CB8AC3E}">
        <p14:creationId xmlns:p14="http://schemas.microsoft.com/office/powerpoint/2010/main" val="173285121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77</a:t>
            </a:fld>
            <a:endParaRPr lang="en-US" dirty="0"/>
          </a:p>
        </p:txBody>
      </p:sp>
    </p:spTree>
    <p:extLst>
      <p:ext uri="{BB962C8B-B14F-4D97-AF65-F5344CB8AC3E}">
        <p14:creationId xmlns:p14="http://schemas.microsoft.com/office/powerpoint/2010/main" val="72366174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78</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7252045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Refer to Figure 14.1 to see a</a:t>
            </a:r>
            <a:r>
              <a:rPr lang="en-US" sz="1200" kern="1200" baseline="0" dirty="0">
                <a:solidFill>
                  <a:schemeClr val="tx1"/>
                </a:solidFill>
                <a:effectLst/>
                <a:latin typeface="Arial" charset="0"/>
                <a:ea typeface="ＭＳ Ｐゴシック" charset="0"/>
                <a:cs typeface="ＭＳ Ｐゴシック" charset="0"/>
              </a:rPr>
              <a:t> sample from the Alphabetic Index.</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8</a:t>
            </a:fld>
            <a:endParaRPr lang="en-US" dirty="0"/>
          </a:p>
        </p:txBody>
      </p:sp>
    </p:spTree>
    <p:extLst>
      <p:ext uri="{BB962C8B-B14F-4D97-AF65-F5344CB8AC3E}">
        <p14:creationId xmlns:p14="http://schemas.microsoft.com/office/powerpoint/2010/main" val="125515501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codes in the Tabular Index include definitions, guidelines, and notes, which enable the coder to select the most specific code or codes based on the procedures and service descriptions documented in the medical record.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9</a:t>
            </a:fld>
            <a:endParaRPr lang="en-US" dirty="0"/>
          </a:p>
        </p:txBody>
      </p:sp>
    </p:spTree>
    <p:extLst>
      <p:ext uri="{BB962C8B-B14F-4D97-AF65-F5344CB8AC3E}">
        <p14:creationId xmlns:p14="http://schemas.microsoft.com/office/powerpoint/2010/main" val="31870880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lvl1pPr>
              <a:buSzPct val="70000"/>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321992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534238"/>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228600"/>
            <a:ext cx="77724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075" tIns="46038" rIns="92075" bIns="46038" numCol="1" anchor="ctr" anchorCtr="0" compatLnSpc="1">
            <a:prstTxWarp prst="textNoShape">
              <a:avLst/>
            </a:prstTxWarp>
          </a:bodyPr>
          <a:lstStyle/>
          <a:p>
            <a:pPr lvl="0"/>
            <a:r>
              <a:rPr lang="en-US" altLang="en-US"/>
              <a:t>Click to edit Master title style</a:t>
            </a:r>
            <a:endParaRPr lang="en-GB" altLang="en-US"/>
          </a:p>
        </p:txBody>
      </p:sp>
      <p:sp>
        <p:nvSpPr>
          <p:cNvPr id="1027" name="Rectangle 3"/>
          <p:cNvSpPr>
            <a:spLocks noGrp="1" noChangeArrowheads="1"/>
          </p:cNvSpPr>
          <p:nvPr>
            <p:ph type="body" idx="1"/>
          </p:nvPr>
        </p:nvSpPr>
        <p:spPr bwMode="auto">
          <a:xfrm>
            <a:off x="685800" y="1676400"/>
            <a:ext cx="7772400" cy="445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29" name="Rectangle 1"/>
          <p:cNvSpPr>
            <a:spLocks noChangeArrowheads="1"/>
          </p:cNvSpPr>
          <p:nvPr/>
        </p:nvSpPr>
        <p:spPr bwMode="auto">
          <a:xfrm>
            <a:off x="3268663" y="6575502"/>
            <a:ext cx="256993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pitchFamily="34" charset="0"/>
                <a:ea typeface="ＭＳ Ｐゴシック" pitchFamily="34" charset="-128"/>
              </a:defRPr>
            </a:lvl1pPr>
            <a:lvl2pPr marL="742950" indent="-285750" eaLnBrk="0" hangingPunct="0">
              <a:defRPr sz="1000">
                <a:solidFill>
                  <a:schemeClr val="tx1"/>
                </a:solidFill>
                <a:latin typeface="Arial" pitchFamily="34" charset="0"/>
                <a:ea typeface="ＭＳ Ｐゴシック" pitchFamily="34" charset="-128"/>
              </a:defRPr>
            </a:lvl2pPr>
            <a:lvl3pPr marL="1143000" indent="-228600" eaLnBrk="0" hangingPunct="0">
              <a:defRPr sz="1000">
                <a:solidFill>
                  <a:schemeClr val="tx1"/>
                </a:solidFill>
                <a:latin typeface="Arial" pitchFamily="34" charset="0"/>
                <a:ea typeface="ＭＳ Ｐゴシック" pitchFamily="34" charset="-128"/>
              </a:defRPr>
            </a:lvl3pPr>
            <a:lvl4pPr marL="1600200" indent="-228600" eaLnBrk="0" hangingPunct="0">
              <a:defRPr sz="1000">
                <a:solidFill>
                  <a:schemeClr val="tx1"/>
                </a:solidFill>
                <a:latin typeface="Arial" pitchFamily="34" charset="0"/>
                <a:ea typeface="ＭＳ Ｐゴシック" pitchFamily="34" charset="-128"/>
              </a:defRPr>
            </a:lvl4pPr>
            <a:lvl5pPr marL="2057400" indent="-228600" eaLnBrk="0" hangingPunct="0">
              <a:defRPr sz="1000">
                <a:solidFill>
                  <a:schemeClr val="tx1"/>
                </a:solidFill>
                <a:latin typeface="Arial" pitchFamily="34" charset="0"/>
                <a:ea typeface="ＭＳ Ｐゴシック" pitchFamily="34" charset="-128"/>
              </a:defRPr>
            </a:lvl5pPr>
            <a:lvl6pPr marL="2514600" indent="-228600" algn="ctr"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algn="ctr"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algn="ctr"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algn="ctr"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eaLnBrk="1" hangingPunct="1">
              <a:defRPr/>
            </a:pPr>
            <a:r>
              <a:rPr lang="en-US" altLang="en-US" sz="800" dirty="0">
                <a:solidFill>
                  <a:schemeClr val="bg2"/>
                </a:solidFill>
                <a:cs typeface="Arial" pitchFamily="34" charset="0"/>
              </a:rPr>
              <a:t>Copyright © 2020, Elsevier Inc. All Rights Reserved.</a:t>
            </a:r>
          </a:p>
        </p:txBody>
      </p:sp>
      <p:sp>
        <p:nvSpPr>
          <p:cNvPr id="2" name="TextBox 1"/>
          <p:cNvSpPr txBox="1"/>
          <p:nvPr/>
        </p:nvSpPr>
        <p:spPr>
          <a:xfrm>
            <a:off x="8737598" y="6567714"/>
            <a:ext cx="406399" cy="215444"/>
          </a:xfrm>
          <a:prstGeom prst="rect">
            <a:avLst/>
          </a:prstGeom>
          <a:noFill/>
        </p:spPr>
        <p:txBody>
          <a:bodyPr wrap="square" rtlCol="0">
            <a:spAutoFit/>
          </a:bodyPr>
          <a:lstStyle/>
          <a:p>
            <a:fld id="{7B5C58BE-DE87-4B4A-BCBB-19C2646AEDC2}" type="slidenum">
              <a:rPr lang="en-US" sz="800" smtClean="0">
                <a:solidFill>
                  <a:schemeClr val="bg2"/>
                </a:solidFill>
              </a:rPr>
              <a:pPr/>
              <a:t>‹#›</a:t>
            </a:fld>
            <a:endParaRPr lang="en-US" sz="800" dirty="0">
              <a:solidFill>
                <a:schemeClr val="bg2"/>
              </a:solidFill>
            </a:endParaRPr>
          </a:p>
        </p:txBody>
      </p:sp>
    </p:spTree>
  </p:cSld>
  <p:clrMap bg1="dk2" tx1="lt1" bg2="dk1" tx2="lt2" accent1="accent1" accent2="accent2" accent3="accent3" accent4="accent4" accent5="accent5" accent6="accent6" hlink="hlink" folHlink="folHlink"/>
  <p:sldLayoutIdLst>
    <p:sldLayoutId id="2147483759" r:id="rId1"/>
    <p:sldLayoutId id="2147483761" r:id="rId2"/>
  </p:sldLayoutIdLst>
  <p:hf hdr="0" dt="0"/>
  <p:txStyles>
    <p:titleStyle>
      <a:lvl1pPr algn="ctr" rtl="0" eaLnBrk="1" fontAlgn="base" hangingPunct="1">
        <a:spcBef>
          <a:spcPct val="0"/>
        </a:spcBef>
        <a:spcAft>
          <a:spcPct val="0"/>
        </a:spcAft>
        <a:defRPr sz="3600">
          <a:solidFill>
            <a:schemeClr val="bg2"/>
          </a:solidFill>
          <a:latin typeface="+mj-lt"/>
          <a:ea typeface="ＭＳ Ｐゴシック" pitchFamily="34" charset="-128"/>
          <a:cs typeface="+mj-cs"/>
        </a:defRPr>
      </a:lvl1pPr>
      <a:lvl2pPr algn="ctr" rtl="0" eaLnBrk="1" fontAlgn="base" hangingPunct="1">
        <a:spcBef>
          <a:spcPct val="0"/>
        </a:spcBef>
        <a:spcAft>
          <a:spcPct val="0"/>
        </a:spcAft>
        <a:defRPr sz="3600">
          <a:solidFill>
            <a:schemeClr val="bg2"/>
          </a:solidFill>
          <a:latin typeface="ArialMT" pitchFamily="34" charset="0"/>
          <a:ea typeface="ＭＳ Ｐゴシック" pitchFamily="34" charset="-128"/>
        </a:defRPr>
      </a:lvl2pPr>
      <a:lvl3pPr algn="ctr" rtl="0" eaLnBrk="1" fontAlgn="base" hangingPunct="1">
        <a:spcBef>
          <a:spcPct val="0"/>
        </a:spcBef>
        <a:spcAft>
          <a:spcPct val="0"/>
        </a:spcAft>
        <a:defRPr sz="3600">
          <a:solidFill>
            <a:schemeClr val="bg2"/>
          </a:solidFill>
          <a:latin typeface="ArialMT" pitchFamily="34" charset="0"/>
          <a:ea typeface="ＭＳ Ｐゴシック" pitchFamily="34" charset="-128"/>
        </a:defRPr>
      </a:lvl3pPr>
      <a:lvl4pPr algn="ctr" rtl="0" eaLnBrk="1" fontAlgn="base" hangingPunct="1">
        <a:spcBef>
          <a:spcPct val="0"/>
        </a:spcBef>
        <a:spcAft>
          <a:spcPct val="0"/>
        </a:spcAft>
        <a:defRPr sz="3600">
          <a:solidFill>
            <a:schemeClr val="bg2"/>
          </a:solidFill>
          <a:latin typeface="ArialMT" pitchFamily="34" charset="0"/>
          <a:ea typeface="ＭＳ Ｐゴシック" pitchFamily="34" charset="-128"/>
        </a:defRPr>
      </a:lvl4pPr>
      <a:lvl5pPr algn="ctr" rtl="0" eaLnBrk="1" fontAlgn="base" hangingPunct="1">
        <a:spcBef>
          <a:spcPct val="0"/>
        </a:spcBef>
        <a:spcAft>
          <a:spcPct val="0"/>
        </a:spcAft>
        <a:defRPr sz="3600">
          <a:solidFill>
            <a:schemeClr val="bg2"/>
          </a:solidFill>
          <a:latin typeface="ArialMT" pitchFamily="34" charset="0"/>
          <a:ea typeface="ＭＳ Ｐゴシック" pitchFamily="34" charset="-128"/>
        </a:defRPr>
      </a:lvl5pPr>
      <a:lvl6pPr marL="457200" algn="ctr" rtl="0" eaLnBrk="1" fontAlgn="base" hangingPunct="1">
        <a:spcBef>
          <a:spcPct val="0"/>
        </a:spcBef>
        <a:spcAft>
          <a:spcPct val="0"/>
        </a:spcAft>
        <a:defRPr sz="4000">
          <a:solidFill>
            <a:schemeClr val="bg2"/>
          </a:solidFill>
          <a:latin typeface="ArialMT" pitchFamily="34" charset="0"/>
          <a:ea typeface="ＭＳ Ｐゴシック" charset="-128"/>
        </a:defRPr>
      </a:lvl6pPr>
      <a:lvl7pPr marL="914400" algn="ctr" rtl="0" eaLnBrk="1" fontAlgn="base" hangingPunct="1">
        <a:spcBef>
          <a:spcPct val="0"/>
        </a:spcBef>
        <a:spcAft>
          <a:spcPct val="0"/>
        </a:spcAft>
        <a:defRPr sz="4000">
          <a:solidFill>
            <a:schemeClr val="bg2"/>
          </a:solidFill>
          <a:latin typeface="ArialMT" pitchFamily="34" charset="0"/>
          <a:ea typeface="ＭＳ Ｐゴシック" charset="-128"/>
        </a:defRPr>
      </a:lvl7pPr>
      <a:lvl8pPr marL="1371600" algn="ctr" rtl="0" eaLnBrk="1" fontAlgn="base" hangingPunct="1">
        <a:spcBef>
          <a:spcPct val="0"/>
        </a:spcBef>
        <a:spcAft>
          <a:spcPct val="0"/>
        </a:spcAft>
        <a:defRPr sz="4000">
          <a:solidFill>
            <a:schemeClr val="bg2"/>
          </a:solidFill>
          <a:latin typeface="ArialMT" pitchFamily="34" charset="0"/>
          <a:ea typeface="ＭＳ Ｐゴシック" charset="-128"/>
        </a:defRPr>
      </a:lvl8pPr>
      <a:lvl9pPr marL="1828800" algn="ctr" rtl="0" eaLnBrk="1" fontAlgn="base" hangingPunct="1">
        <a:spcBef>
          <a:spcPct val="0"/>
        </a:spcBef>
        <a:spcAft>
          <a:spcPct val="0"/>
        </a:spcAft>
        <a:defRPr sz="4000">
          <a:solidFill>
            <a:schemeClr val="bg2"/>
          </a:solidFill>
          <a:latin typeface="ArialMT" pitchFamily="34" charset="0"/>
          <a:ea typeface="ＭＳ Ｐゴシック" charset="-128"/>
        </a:defRPr>
      </a:lvl9pPr>
    </p:titleStyle>
    <p:bodyStyle>
      <a:lvl1pPr marL="342900" indent="-342900" algn="l" rtl="0" eaLnBrk="1" fontAlgn="base" hangingPunct="1">
        <a:spcBef>
          <a:spcPct val="0"/>
        </a:spcBef>
        <a:spcAft>
          <a:spcPct val="0"/>
        </a:spcAft>
        <a:buClr>
          <a:schemeClr val="bg1"/>
        </a:buClr>
        <a:buSzPct val="70000"/>
        <a:buFont typeface="Wingdings 2" pitchFamily="18" charset="2"/>
        <a:buChar char=""/>
        <a:defRPr sz="2800">
          <a:solidFill>
            <a:schemeClr val="bg2"/>
          </a:solidFill>
          <a:latin typeface="+mn-lt"/>
          <a:ea typeface="ＭＳ Ｐゴシック" pitchFamily="34" charset="-128"/>
          <a:cs typeface="+mn-cs"/>
        </a:defRPr>
      </a:lvl1pPr>
      <a:lvl2pPr marL="742950" indent="-285750" algn="l" rtl="0" eaLnBrk="1" fontAlgn="base" hangingPunct="1">
        <a:spcBef>
          <a:spcPct val="0"/>
        </a:spcBef>
        <a:spcAft>
          <a:spcPct val="0"/>
        </a:spcAft>
        <a:buClr>
          <a:schemeClr val="bg1"/>
        </a:buClr>
        <a:buSzPct val="70000"/>
        <a:buFont typeface="Wingdings" pitchFamily="2" charset="2"/>
        <a:buChar char="Ø"/>
        <a:defRPr sz="2400">
          <a:solidFill>
            <a:schemeClr val="bg2"/>
          </a:solidFill>
          <a:latin typeface="+mn-lt"/>
          <a:ea typeface="ＭＳ Ｐゴシック" pitchFamily="34" charset="-128"/>
        </a:defRPr>
      </a:lvl2pPr>
      <a:lvl3pPr marL="1143000" indent="-228600" algn="l" rtl="0" eaLnBrk="1" fontAlgn="base" hangingPunct="1">
        <a:spcBef>
          <a:spcPct val="0"/>
        </a:spcBef>
        <a:spcAft>
          <a:spcPct val="0"/>
        </a:spcAft>
        <a:buClr>
          <a:schemeClr val="bg1"/>
        </a:buClr>
        <a:buSzPct val="70000"/>
        <a:buChar char="•"/>
        <a:defRPr sz="2000">
          <a:solidFill>
            <a:schemeClr val="bg2"/>
          </a:solidFill>
          <a:latin typeface="+mn-lt"/>
          <a:ea typeface="ＭＳ Ｐゴシック" pitchFamily="34" charset="-128"/>
        </a:defRPr>
      </a:lvl3pPr>
      <a:lvl4pPr marL="1600200" indent="-228600" algn="l" rtl="0" eaLnBrk="1" fontAlgn="base" hangingPunct="1">
        <a:spcBef>
          <a:spcPct val="0"/>
        </a:spcBef>
        <a:spcAft>
          <a:spcPct val="0"/>
        </a:spcAft>
        <a:buClr>
          <a:schemeClr val="bg1"/>
        </a:buClr>
        <a:buSzPct val="70000"/>
        <a:buFont typeface="Wingdings 3" pitchFamily="18" charset="2"/>
        <a:buChar char=""/>
        <a:defRPr>
          <a:solidFill>
            <a:schemeClr val="bg2"/>
          </a:solidFill>
          <a:latin typeface="+mn-lt"/>
          <a:ea typeface="ＭＳ Ｐゴシック" pitchFamily="34" charset="-128"/>
        </a:defRPr>
      </a:lvl4pPr>
      <a:lvl5pPr marL="2057400" indent="-228600" algn="l" rtl="0" eaLnBrk="1" fontAlgn="base" hangingPunct="1">
        <a:spcBef>
          <a:spcPct val="0"/>
        </a:spcBef>
        <a:spcAft>
          <a:spcPct val="0"/>
        </a:spcAft>
        <a:buClr>
          <a:schemeClr val="bg1"/>
        </a:buClr>
        <a:buSzPct val="70000"/>
        <a:buFont typeface="Times New Roman" pitchFamily="18" charset="0"/>
        <a:buChar char="–"/>
        <a:defRPr sz="1600">
          <a:solidFill>
            <a:schemeClr val="bg2"/>
          </a:solidFill>
          <a:latin typeface="+mn-lt"/>
          <a:ea typeface="ＭＳ Ｐゴシック" pitchFamily="34" charset="-128"/>
        </a:defRPr>
      </a:lvl5pPr>
      <a:lvl6pPr marL="2514600" indent="-228600" algn="l" rtl="0" eaLnBrk="1" fontAlgn="base" hangingPunct="1">
        <a:spcBef>
          <a:spcPct val="20000"/>
        </a:spcBef>
        <a:spcAft>
          <a:spcPct val="0"/>
        </a:spcAft>
        <a:buClr>
          <a:schemeClr val="bg1"/>
        </a:buClr>
        <a:buFont typeface="Times New Roman" pitchFamily="18" charset="0"/>
        <a:buChar char="–"/>
        <a:defRPr sz="1600">
          <a:solidFill>
            <a:schemeClr val="bg2"/>
          </a:solidFill>
          <a:latin typeface="+mn-lt"/>
          <a:ea typeface="+mn-ea"/>
        </a:defRPr>
      </a:lvl6pPr>
      <a:lvl7pPr marL="2971800" indent="-228600" algn="l" rtl="0" eaLnBrk="1" fontAlgn="base" hangingPunct="1">
        <a:spcBef>
          <a:spcPct val="20000"/>
        </a:spcBef>
        <a:spcAft>
          <a:spcPct val="0"/>
        </a:spcAft>
        <a:buClr>
          <a:schemeClr val="bg1"/>
        </a:buClr>
        <a:buFont typeface="Times New Roman" pitchFamily="18" charset="0"/>
        <a:buChar char="–"/>
        <a:defRPr sz="1600">
          <a:solidFill>
            <a:schemeClr val="bg2"/>
          </a:solidFill>
          <a:latin typeface="+mn-lt"/>
          <a:ea typeface="+mn-ea"/>
        </a:defRPr>
      </a:lvl7pPr>
      <a:lvl8pPr marL="3429000" indent="-228600" algn="l" rtl="0" eaLnBrk="1" fontAlgn="base" hangingPunct="1">
        <a:spcBef>
          <a:spcPct val="20000"/>
        </a:spcBef>
        <a:spcAft>
          <a:spcPct val="0"/>
        </a:spcAft>
        <a:buClr>
          <a:schemeClr val="bg1"/>
        </a:buClr>
        <a:buFont typeface="Times New Roman" pitchFamily="18" charset="0"/>
        <a:buChar char="–"/>
        <a:defRPr sz="1600">
          <a:solidFill>
            <a:schemeClr val="bg2"/>
          </a:solidFill>
          <a:latin typeface="+mn-lt"/>
          <a:ea typeface="+mn-ea"/>
        </a:defRPr>
      </a:lvl8pPr>
      <a:lvl9pPr marL="3886200" indent="-228600" algn="l" rtl="0" eaLnBrk="1" fontAlgn="base" hangingPunct="1">
        <a:spcBef>
          <a:spcPct val="20000"/>
        </a:spcBef>
        <a:spcAft>
          <a:spcPct val="0"/>
        </a:spcAft>
        <a:buClr>
          <a:schemeClr val="bg1"/>
        </a:buClr>
        <a:buFont typeface="Times New Roman" pitchFamily="18" charset="0"/>
        <a:buChar char="–"/>
        <a:defRPr sz="1600">
          <a:solidFill>
            <a:schemeClr val="bg2"/>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465234" y="2829077"/>
            <a:ext cx="7977558" cy="1143000"/>
          </a:xfrm>
          <a:prstGeom prst="rect">
            <a:avLst/>
          </a:prstGeom>
          <a:noFill/>
          <a:ln w="9525">
            <a:noFill/>
            <a:miter lim="800000"/>
            <a:headEnd/>
            <a:tailEnd/>
          </a:ln>
          <a:effectLst/>
        </p:spPr>
        <p:txBody>
          <a:bodyPr lIns="92075" tIns="46038" rIns="92075" bIns="46038" anchor="ctr"/>
          <a:lstStyle/>
          <a:p>
            <a:pPr algn="ctr"/>
            <a:r>
              <a:rPr lang="en-US" sz="4000" dirty="0">
                <a:solidFill>
                  <a:schemeClr val="bg2"/>
                </a:solidFill>
              </a:rPr>
              <a:t>Procedural Coding Essentials</a:t>
            </a:r>
          </a:p>
          <a:p>
            <a:pPr algn="ctr"/>
            <a:endParaRPr lang="en-US" sz="4000" dirty="0">
              <a:solidFill>
                <a:schemeClr val="bg2"/>
              </a:solidFill>
            </a:endParaRPr>
          </a:p>
          <a:p>
            <a:pPr algn="ctr"/>
            <a:r>
              <a:rPr lang="en-US" sz="3000" dirty="0">
                <a:solidFill>
                  <a:schemeClr val="bg2"/>
                </a:solidFill>
              </a:rPr>
              <a:t>Chapter 14</a:t>
            </a:r>
          </a:p>
        </p:txBody>
      </p:sp>
      <p:sp>
        <p:nvSpPr>
          <p:cNvPr id="7" name="Slide Number Placeholder 3"/>
          <p:cNvSpPr>
            <a:spLocks noGrp="1"/>
          </p:cNvSpPr>
          <p:nvPr>
            <p:ph type="sldNum" sz="quarter" idx="4294967295"/>
          </p:nvPr>
        </p:nvSpPr>
        <p:spPr>
          <a:xfrm>
            <a:off x="7010400" y="6359525"/>
            <a:ext cx="2133600" cy="476250"/>
          </a:xfrm>
          <a:prstGeom prst="rect">
            <a:avLst/>
          </a:prstGeom>
          <a:noFill/>
          <a:ln>
            <a:miter lim="800000"/>
            <a:headEnd/>
            <a:tailEnd/>
          </a:ln>
        </p:spPr>
        <p:txBody>
          <a:bodyPr/>
          <a:lstStyle/>
          <a:p>
            <a:r>
              <a:rPr lang="en-GB" sz="1000" dirty="0">
                <a:ea typeface="ＭＳ Ｐゴシック" pitchFamily="34" charset="-128"/>
              </a:rPr>
              <a:t> </a:t>
            </a:r>
            <a:fld id="{B2E7F25F-EFA4-4863-9136-A9152A78A8BC}" type="slidenum">
              <a:rPr lang="en-GB" sz="1000">
                <a:ea typeface="ＭＳ Ｐゴシック" pitchFamily="34" charset="-128"/>
              </a:rPr>
              <a:pPr/>
              <a:t>1</a:t>
            </a:fld>
            <a:endParaRPr lang="en-GB" sz="1000" dirty="0">
              <a:ea typeface="ＭＳ Ｐゴシック" pitchFamily="34"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Tabular List</a:t>
            </a:r>
            <a:br>
              <a:rPr lang="en-US" dirty="0"/>
            </a:br>
            <a:r>
              <a:rPr lang="en-US" sz="1600" dirty="0"/>
              <a:t>(Slide 2 of 2)</a:t>
            </a:r>
          </a:p>
        </p:txBody>
      </p:sp>
      <p:sp>
        <p:nvSpPr>
          <p:cNvPr id="3" name="Content Placeholder 2"/>
          <p:cNvSpPr>
            <a:spLocks noGrp="1"/>
          </p:cNvSpPr>
          <p:nvPr>
            <p:ph idx="1"/>
          </p:nvPr>
        </p:nvSpPr>
        <p:spPr/>
        <p:txBody>
          <a:bodyPr/>
          <a:lstStyle/>
          <a:p>
            <a:pPr lvl="0"/>
            <a:r>
              <a:rPr lang="en-US" dirty="0"/>
              <a:t>Sections are then subdivided into subsections; subsections into subheadings; subheadings into categories</a:t>
            </a:r>
          </a:p>
          <a:p>
            <a:pPr lvl="0"/>
            <a:r>
              <a:rPr lang="en-US" dirty="0"/>
              <a:t>Each section and subsection provides coding guidelines and, if needed, a reference to the </a:t>
            </a:r>
            <a:r>
              <a:rPr lang="en-US" i="1" dirty="0"/>
              <a:t>CPT Assistant</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10</a:t>
            </a:fld>
            <a:endParaRPr lang="en-GB" dirty="0"/>
          </a:p>
        </p:txBody>
      </p:sp>
    </p:spTree>
    <p:extLst>
      <p:ext uri="{BB962C8B-B14F-4D97-AF65-F5344CB8AC3E}">
        <p14:creationId xmlns:p14="http://schemas.microsoft.com/office/powerpoint/2010/main" val="169876667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Unlisted Procedure or Service Code</a:t>
            </a:r>
          </a:p>
        </p:txBody>
      </p:sp>
      <p:sp>
        <p:nvSpPr>
          <p:cNvPr id="3" name="Content Placeholder 2"/>
          <p:cNvSpPr>
            <a:spLocks noGrp="1"/>
          </p:cNvSpPr>
          <p:nvPr>
            <p:ph idx="1"/>
          </p:nvPr>
        </p:nvSpPr>
        <p:spPr/>
        <p:txBody>
          <a:bodyPr/>
          <a:lstStyle/>
          <a:p>
            <a:pPr lvl="0"/>
            <a:r>
              <a:rPr lang="en-US" dirty="0"/>
              <a:t>In each section, nonspecific codes have been provided for instances where coders cannot find an accurate, specific code</a:t>
            </a:r>
          </a:p>
          <a:p>
            <a:pPr lvl="1"/>
            <a:r>
              <a:rPr lang="en-US" dirty="0"/>
              <a:t>These codes are called Unlisted Procedures and Services</a:t>
            </a:r>
          </a:p>
          <a:p>
            <a:pPr lvl="1"/>
            <a:r>
              <a:rPr lang="en-US" dirty="0"/>
              <a:t>When an unlisted code is used, a Special Report must be sent with insurance claim</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11</a:t>
            </a:fld>
            <a:endParaRPr lang="en-GB" dirty="0"/>
          </a:p>
        </p:txBody>
      </p:sp>
    </p:spTree>
    <p:extLst>
      <p:ext uri="{BB962C8B-B14F-4D97-AF65-F5344CB8AC3E}">
        <p14:creationId xmlns:p14="http://schemas.microsoft.com/office/powerpoint/2010/main" val="106206406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General CPT Coding Guidelines</a:t>
            </a:r>
          </a:p>
        </p:txBody>
      </p:sp>
      <p:sp>
        <p:nvSpPr>
          <p:cNvPr id="3" name="Content Placeholder 2"/>
          <p:cNvSpPr>
            <a:spLocks noGrp="1"/>
          </p:cNvSpPr>
          <p:nvPr>
            <p:ph idx="1"/>
          </p:nvPr>
        </p:nvSpPr>
        <p:spPr/>
        <p:txBody>
          <a:bodyPr/>
          <a:lstStyle/>
          <a:p>
            <a:pPr lvl="0"/>
            <a:r>
              <a:rPr lang="en-US" dirty="0"/>
              <a:t>Found at the beginning of each section and some subsections of the CPT manual</a:t>
            </a:r>
          </a:p>
          <a:p>
            <a:pPr lvl="0"/>
            <a:r>
              <a:rPr lang="en-US" dirty="0"/>
              <a:t>Enhance the coder’s understanding of when and under what circumstances specific codes may be used</a:t>
            </a:r>
          </a:p>
          <a:p>
            <a:pPr lvl="0"/>
            <a:r>
              <a:rPr lang="en-US" dirty="0"/>
              <a:t>Modifiers are two-digit, alphanumeric codes that report or indicate specific criteria, a specific condition, or a special circumstance</a:t>
            </a:r>
          </a:p>
          <a:p>
            <a:pPr lvl="0"/>
            <a:r>
              <a:rPr lang="en-US" dirty="0"/>
              <a:t>Modifiers are included with the five-digit CPT code to supply additional information</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12</a:t>
            </a:fld>
            <a:endParaRPr lang="en-GB" dirty="0"/>
          </a:p>
        </p:txBody>
      </p:sp>
    </p:spTree>
    <p:extLst>
      <p:ext uri="{BB962C8B-B14F-4D97-AF65-F5344CB8AC3E}">
        <p14:creationId xmlns:p14="http://schemas.microsoft.com/office/powerpoint/2010/main" val="10447491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CPT Conventions</a:t>
            </a:r>
          </a:p>
        </p:txBody>
      </p:sp>
      <p:sp>
        <p:nvSpPr>
          <p:cNvPr id="3" name="Content Placeholder 2"/>
          <p:cNvSpPr>
            <a:spLocks noGrp="1"/>
          </p:cNvSpPr>
          <p:nvPr>
            <p:ph idx="1"/>
          </p:nvPr>
        </p:nvSpPr>
        <p:spPr/>
        <p:txBody>
          <a:bodyPr/>
          <a:lstStyle/>
          <a:p>
            <a:pPr lvl="0"/>
            <a:r>
              <a:rPr lang="en-US" dirty="0"/>
              <a:t>Conventions: special symbols used to provide additional information about specific codes</a:t>
            </a:r>
          </a:p>
          <a:p>
            <a:pPr lvl="0"/>
            <a:r>
              <a:rPr lang="en-US" dirty="0"/>
              <a:t>In Tabular List in most CPT manuals, the legend explaining meanings of convention symbols is found at bottom of each page</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13</a:t>
            </a:fld>
            <a:endParaRPr lang="en-GB" dirty="0"/>
          </a:p>
        </p:txBody>
      </p:sp>
    </p:spTree>
    <p:extLst>
      <p:ext uri="{BB962C8B-B14F-4D97-AF65-F5344CB8AC3E}">
        <p14:creationId xmlns:p14="http://schemas.microsoft.com/office/powerpoint/2010/main" val="141448415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Appendices</a:t>
            </a:r>
          </a:p>
        </p:txBody>
      </p:sp>
      <p:sp>
        <p:nvSpPr>
          <p:cNvPr id="3" name="Content Placeholder 2"/>
          <p:cNvSpPr>
            <a:spLocks noGrp="1"/>
          </p:cNvSpPr>
          <p:nvPr>
            <p:ph idx="1"/>
          </p:nvPr>
        </p:nvSpPr>
        <p:spPr/>
        <p:txBody>
          <a:bodyPr>
            <a:normAutofit/>
          </a:bodyPr>
          <a:lstStyle/>
          <a:p>
            <a:pPr lvl="0"/>
            <a:r>
              <a:rPr lang="en-US" dirty="0"/>
              <a:t>CPT manual uses 16 appendices to organize changes to the original code set</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14</a:t>
            </a:fld>
            <a:endParaRPr lang="en-GB" dirty="0"/>
          </a:p>
        </p:txBody>
      </p:sp>
    </p:spTree>
    <p:extLst>
      <p:ext uri="{BB962C8B-B14F-4D97-AF65-F5344CB8AC3E}">
        <p14:creationId xmlns:p14="http://schemas.microsoft.com/office/powerpoint/2010/main" val="83105322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Documentation for CPT Coding</a:t>
            </a:r>
            <a:br>
              <a:rPr lang="en-US" dirty="0"/>
            </a:br>
            <a:r>
              <a:rPr lang="en-US" sz="1600" dirty="0"/>
              <a:t>(Slide 1 of 2)</a:t>
            </a:r>
          </a:p>
        </p:txBody>
      </p:sp>
      <p:sp>
        <p:nvSpPr>
          <p:cNvPr id="3" name="Content Placeholder 2"/>
          <p:cNvSpPr>
            <a:spLocks noGrp="1"/>
          </p:cNvSpPr>
          <p:nvPr>
            <p:ph idx="1"/>
          </p:nvPr>
        </p:nvSpPr>
        <p:spPr>
          <a:xfrm>
            <a:off x="685800" y="1679575"/>
            <a:ext cx="7772400" cy="4718050"/>
          </a:xfrm>
        </p:spPr>
        <p:txBody>
          <a:bodyPr/>
          <a:lstStyle/>
          <a:p>
            <a:pPr lvl="0"/>
            <a:r>
              <a:rPr lang="en-US" dirty="0"/>
              <a:t>Medical records used for procedural coding can include any or all of the following:</a:t>
            </a:r>
          </a:p>
          <a:p>
            <a:pPr lvl="1"/>
            <a:r>
              <a:rPr lang="en-US" dirty="0"/>
              <a:t>Encounter form </a:t>
            </a:r>
          </a:p>
          <a:p>
            <a:pPr lvl="1"/>
            <a:r>
              <a:rPr lang="en-US" dirty="0"/>
              <a:t>History and physical report (H&amp;P)</a:t>
            </a:r>
          </a:p>
          <a:p>
            <a:pPr lvl="1"/>
            <a:r>
              <a:rPr lang="en-US" dirty="0"/>
              <a:t>Progress notes</a:t>
            </a:r>
          </a:p>
          <a:p>
            <a:pPr lvl="1"/>
            <a:r>
              <a:rPr lang="en-US" dirty="0"/>
              <a:t>Discharge summary</a:t>
            </a:r>
          </a:p>
          <a:p>
            <a:pPr lvl="1"/>
            <a:r>
              <a:rPr lang="en-US" dirty="0"/>
              <a:t>Operative report</a:t>
            </a:r>
          </a:p>
          <a:p>
            <a:pPr lvl="1"/>
            <a:r>
              <a:rPr lang="en-US" dirty="0"/>
              <a:t>Pathology report</a:t>
            </a:r>
          </a:p>
          <a:p>
            <a:pPr lvl="1"/>
            <a:r>
              <a:rPr lang="en-US" dirty="0"/>
              <a:t>Anesthesia report</a:t>
            </a:r>
          </a:p>
          <a:p>
            <a:pPr lvl="1"/>
            <a:r>
              <a:rPr lang="en-US" dirty="0"/>
              <a:t>Radiology report</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15</a:t>
            </a:fld>
            <a:endParaRPr lang="en-GB" dirty="0"/>
          </a:p>
        </p:txBody>
      </p:sp>
    </p:spTree>
    <p:extLst>
      <p:ext uri="{BB962C8B-B14F-4D97-AF65-F5344CB8AC3E}">
        <p14:creationId xmlns:p14="http://schemas.microsoft.com/office/powerpoint/2010/main" val="12206216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Documentation for CPT Coding</a:t>
            </a:r>
            <a:br>
              <a:rPr lang="en-US" dirty="0"/>
            </a:br>
            <a:r>
              <a:rPr lang="en-US" sz="1600" dirty="0"/>
              <a:t>(Slide 2 of 2)</a:t>
            </a:r>
          </a:p>
        </p:txBody>
      </p:sp>
      <p:sp>
        <p:nvSpPr>
          <p:cNvPr id="3" name="Content Placeholder 2"/>
          <p:cNvSpPr>
            <a:spLocks noGrp="1"/>
          </p:cNvSpPr>
          <p:nvPr>
            <p:ph idx="1"/>
          </p:nvPr>
        </p:nvSpPr>
        <p:spPr/>
        <p:txBody>
          <a:bodyPr/>
          <a:lstStyle/>
          <a:p>
            <a:pPr lvl="0"/>
            <a:r>
              <a:rPr lang="en-US" dirty="0"/>
              <a:t>Many providers have CPT and ICD-10-CM codes preprinted on encounter forms or charge tickets</a:t>
            </a:r>
          </a:p>
          <a:p>
            <a:pPr lvl="0"/>
            <a:r>
              <a:rPr lang="en-US" dirty="0"/>
              <a:t>Review medical record carefully and compile abstract of all procedures and services rendered during an encounter</a:t>
            </a:r>
          </a:p>
          <a:p>
            <a:pPr lvl="0"/>
            <a:r>
              <a:rPr lang="en-US" dirty="0"/>
              <a:t>Update encounter forms annually to ensure that code additions, changes, and revisions appear on the preprinted forms</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16</a:t>
            </a:fld>
            <a:endParaRPr lang="en-GB" dirty="0"/>
          </a:p>
        </p:txBody>
      </p:sp>
    </p:spTree>
    <p:extLst>
      <p:ext uri="{BB962C8B-B14F-4D97-AF65-F5344CB8AC3E}">
        <p14:creationId xmlns:p14="http://schemas.microsoft.com/office/powerpoint/2010/main" val="392269124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Steps for Efficient </a:t>
            </a:r>
            <a:br>
              <a:rPr lang="en-US" dirty="0"/>
            </a:br>
            <a:r>
              <a:rPr lang="en-US" dirty="0"/>
              <a:t>CPT Procedural Coding </a:t>
            </a:r>
            <a:br>
              <a:rPr lang="en-US" dirty="0"/>
            </a:br>
            <a:r>
              <a:rPr lang="en-US" sz="1600" dirty="0"/>
              <a:t>(Slide 1 of 2)</a:t>
            </a:r>
          </a:p>
        </p:txBody>
      </p:sp>
      <p:sp>
        <p:nvSpPr>
          <p:cNvPr id="3" name="Content Placeholder 2"/>
          <p:cNvSpPr>
            <a:spLocks noGrp="1"/>
          </p:cNvSpPr>
          <p:nvPr>
            <p:ph idx="1"/>
          </p:nvPr>
        </p:nvSpPr>
        <p:spPr/>
        <p:txBody>
          <a:bodyPr/>
          <a:lstStyle/>
          <a:p>
            <a:pPr lvl="0"/>
            <a:r>
              <a:rPr lang="en-US" dirty="0"/>
              <a:t>Coding steps and process outlined in this chapter apply to all the CPT </a:t>
            </a:r>
          </a:p>
          <a:p>
            <a:pPr lvl="1"/>
            <a:r>
              <a:rPr lang="en-US" dirty="0"/>
              <a:t>Some special considerations and differences apply to E/M and Anesthesia sections</a:t>
            </a:r>
          </a:p>
          <a:p>
            <a:r>
              <a:rPr lang="en-US" dirty="0"/>
              <a:t>Read, analyze, and abstract procedure or service documented in medical record</a:t>
            </a:r>
          </a:p>
          <a:p>
            <a:r>
              <a:rPr lang="en-US" dirty="0"/>
              <a:t>Compare it with encounter form, operative report, or other documentation to ensure that all services and procedures have been recorded</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17</a:t>
            </a:fld>
            <a:endParaRPr lang="en-GB" dirty="0"/>
          </a:p>
        </p:txBody>
      </p:sp>
    </p:spTree>
    <p:extLst>
      <p:ext uri="{BB962C8B-B14F-4D97-AF65-F5344CB8AC3E}">
        <p14:creationId xmlns:p14="http://schemas.microsoft.com/office/powerpoint/2010/main" val="23776042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1676400"/>
            <a:ext cx="8293100" cy="4454525"/>
          </a:xfrm>
        </p:spPr>
        <p:txBody>
          <a:bodyPr>
            <a:noAutofit/>
          </a:bodyPr>
          <a:lstStyle/>
          <a:p>
            <a:pPr lvl="0"/>
            <a:r>
              <a:rPr lang="en-US" dirty="0"/>
              <a:t>Abstracted data are then broken down into main terms and modifying terms</a:t>
            </a:r>
          </a:p>
          <a:p>
            <a:pPr lvl="0"/>
            <a:r>
              <a:rPr lang="en-US" dirty="0"/>
              <a:t>Main term is usually the primary procedure or service performed</a:t>
            </a:r>
          </a:p>
          <a:p>
            <a:pPr lvl="1"/>
            <a:r>
              <a:rPr lang="en-US" sz="2300" dirty="0"/>
              <a:t>Modifying term further defines or adds information to the main term</a:t>
            </a:r>
          </a:p>
          <a:p>
            <a:pPr lvl="0"/>
            <a:r>
              <a:rPr lang="en-US" dirty="0"/>
              <a:t>Main and modifying terms are used to find code or code ranges in Alphabetic Index</a:t>
            </a:r>
          </a:p>
          <a:p>
            <a:pPr lvl="0"/>
            <a:r>
              <a:rPr lang="en-US" dirty="0"/>
              <a:t>Code selected is confirmed by reviewing guidelines, notes, conventions in Tabular List to verify most accurate code has been chosen</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18</a:t>
            </a:fld>
            <a:endParaRPr lang="en-GB" dirty="0"/>
          </a:p>
        </p:txBody>
      </p:sp>
      <p:sp>
        <p:nvSpPr>
          <p:cNvPr id="6" name="Title 1"/>
          <p:cNvSpPr>
            <a:spLocks noGrp="1"/>
          </p:cNvSpPr>
          <p:nvPr>
            <p:ph type="title"/>
          </p:nvPr>
        </p:nvSpPr>
        <p:spPr>
          <a:xfrm>
            <a:off x="0" y="228600"/>
            <a:ext cx="9144000" cy="1219200"/>
          </a:xfrm>
        </p:spPr>
        <p:txBody>
          <a:bodyPr/>
          <a:lstStyle/>
          <a:p>
            <a:r>
              <a:rPr lang="en-US" dirty="0"/>
              <a:t>Steps for Efficient </a:t>
            </a:r>
            <a:br>
              <a:rPr lang="en-US" dirty="0"/>
            </a:br>
            <a:r>
              <a:rPr lang="en-US" dirty="0"/>
              <a:t>CPT Procedural Coding </a:t>
            </a:r>
            <a:br>
              <a:rPr lang="en-US" dirty="0"/>
            </a:br>
            <a:r>
              <a:rPr lang="en-US" sz="1600" dirty="0"/>
              <a:t>(Slide 2 of 2)</a:t>
            </a:r>
          </a:p>
        </p:txBody>
      </p:sp>
    </p:spTree>
    <p:extLst>
      <p:ext uri="{BB962C8B-B14F-4D97-AF65-F5344CB8AC3E}">
        <p14:creationId xmlns:p14="http://schemas.microsoft.com/office/powerpoint/2010/main" val="178760067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the Alphabetic Index</a:t>
            </a:r>
            <a:br>
              <a:rPr lang="en-US" dirty="0"/>
            </a:br>
            <a:r>
              <a:rPr lang="en-US" sz="1600" dirty="0"/>
              <a:t>(Slide 1 of 3) </a:t>
            </a:r>
          </a:p>
        </p:txBody>
      </p:sp>
      <p:sp>
        <p:nvSpPr>
          <p:cNvPr id="3" name="Content Placeholder 2"/>
          <p:cNvSpPr>
            <a:spLocks noGrp="1"/>
          </p:cNvSpPr>
          <p:nvPr>
            <p:ph idx="1"/>
          </p:nvPr>
        </p:nvSpPr>
        <p:spPr/>
        <p:txBody>
          <a:bodyPr/>
          <a:lstStyle/>
          <a:p>
            <a:pPr lvl="0"/>
            <a:r>
              <a:rPr lang="en-US" dirty="0"/>
              <a:t>Alphabetic Index is a comprehensive, alphabetic listing of all procedures and services in CPT manual</a:t>
            </a:r>
          </a:p>
          <a:p>
            <a:pPr lvl="0"/>
            <a:r>
              <a:rPr lang="en-US" dirty="0"/>
              <a:t>Only used as aid to finding area in Tabular List to evaluate for selecting proper code</a:t>
            </a:r>
          </a:p>
          <a:p>
            <a:r>
              <a:rPr lang="en-US" dirty="0"/>
              <a:t>NOT a substitute for Tabular List</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19</a:t>
            </a:fld>
            <a:endParaRPr lang="en-GB" dirty="0"/>
          </a:p>
        </p:txBody>
      </p:sp>
    </p:spTree>
    <p:extLst>
      <p:ext uri="{BB962C8B-B14F-4D97-AF65-F5344CB8AC3E}">
        <p14:creationId xmlns:p14="http://schemas.microsoft.com/office/powerpoint/2010/main" val="28381988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27000"/>
            <a:ext cx="7772400" cy="1219200"/>
          </a:xfrm>
        </p:spPr>
        <p:txBody>
          <a:bodyPr/>
          <a:lstStyle/>
          <a:p>
            <a:r>
              <a:rPr lang="en-US" dirty="0"/>
              <a:t>Learning Objectives</a:t>
            </a:r>
            <a:br>
              <a:rPr lang="en-US" dirty="0"/>
            </a:br>
            <a:r>
              <a:rPr lang="en-US" dirty="0"/>
              <a:t>Lesson 14.1: Procedural Coding</a:t>
            </a:r>
          </a:p>
        </p:txBody>
      </p:sp>
      <p:sp>
        <p:nvSpPr>
          <p:cNvPr id="3" name="Content Placeholder 2"/>
          <p:cNvSpPr>
            <a:spLocks noGrp="1"/>
          </p:cNvSpPr>
          <p:nvPr>
            <p:ph idx="1"/>
          </p:nvPr>
        </p:nvSpPr>
        <p:spPr>
          <a:xfrm>
            <a:off x="241300" y="1498600"/>
            <a:ext cx="8699500" cy="4416425"/>
          </a:xfrm>
        </p:spPr>
        <p:txBody>
          <a:bodyPr>
            <a:noAutofit/>
          </a:bodyPr>
          <a:lstStyle/>
          <a:p>
            <a:pPr>
              <a:buFont typeface="+mj-lt"/>
              <a:buAutoNum type="arabicPeriod"/>
            </a:pPr>
            <a:r>
              <a:rPr lang="en-US" sz="2500" dirty="0"/>
              <a:t>List and describe the three code categories in the </a:t>
            </a:r>
            <a:r>
              <a:rPr lang="en-US" sz="2500" i="1" dirty="0"/>
              <a:t>Current Procedural Terminology </a:t>
            </a:r>
            <a:r>
              <a:rPr lang="en-US" sz="2500" dirty="0"/>
              <a:t>(CPT) manual.</a:t>
            </a:r>
          </a:p>
          <a:p>
            <a:pPr>
              <a:buFont typeface="+mj-lt"/>
              <a:buAutoNum type="arabicPeriod"/>
            </a:pPr>
            <a:r>
              <a:rPr lang="en-US" sz="2500" dirty="0"/>
              <a:t>Distinguish between the Alphabetic Index and the Tabular List in the CPT code set. Also, list the six different sections of the Tabular List.</a:t>
            </a:r>
          </a:p>
          <a:p>
            <a:pPr>
              <a:buFont typeface="+mj-lt"/>
              <a:buAutoNum type="arabicPeriod"/>
            </a:pPr>
            <a:r>
              <a:rPr lang="en-US" sz="2500" dirty="0"/>
              <a:t>Discuss special reports and explain the importance of modifiers in assigning CPT codes.</a:t>
            </a:r>
          </a:p>
          <a:p>
            <a:pPr>
              <a:buFont typeface="+mj-lt"/>
              <a:buAutoNum type="arabicPeriod"/>
            </a:pPr>
            <a:r>
              <a:rPr lang="en-US" sz="2500" dirty="0"/>
              <a:t>Review various conventions in the CPT code set.</a:t>
            </a:r>
          </a:p>
          <a:p>
            <a:pPr>
              <a:buFont typeface="+mj-lt"/>
              <a:buAutoNum type="arabicPeriod"/>
            </a:pPr>
            <a:r>
              <a:rPr lang="en-US" sz="2500" dirty="0"/>
              <a:t>Identify the required medical documentation for accurate procedural coding.</a:t>
            </a:r>
          </a:p>
          <a:p>
            <a:pPr>
              <a:buFont typeface="+mj-lt"/>
              <a:buAutoNum type="arabicPeriod"/>
            </a:pPr>
            <a:r>
              <a:rPr lang="en-US" sz="2500" dirty="0"/>
              <a:t>Describe the steps that should be taken in order to be efficient with CPT procedural coding. Also discuss how to </a:t>
            </a:r>
            <a:r>
              <a:rPr lang="en-US" sz="2500"/>
              <a:t>use the alphabetic </a:t>
            </a:r>
            <a:r>
              <a:rPr lang="en-US" sz="2500" dirty="0"/>
              <a:t>index and the tabular list.</a:t>
            </a:r>
          </a:p>
        </p:txBody>
      </p:sp>
    </p:spTree>
    <p:extLst>
      <p:ext uri="{BB962C8B-B14F-4D97-AF65-F5344CB8AC3E}">
        <p14:creationId xmlns:p14="http://schemas.microsoft.com/office/powerpoint/2010/main" val="400682779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the Alphabetic Index</a:t>
            </a:r>
            <a:br>
              <a:rPr lang="en-US" dirty="0"/>
            </a:br>
            <a:r>
              <a:rPr lang="en-US" sz="1600" dirty="0"/>
              <a:t>(Slide 2 of 3) </a:t>
            </a:r>
          </a:p>
        </p:txBody>
      </p:sp>
      <p:sp>
        <p:nvSpPr>
          <p:cNvPr id="3" name="Content Placeholder 2"/>
          <p:cNvSpPr>
            <a:spLocks noGrp="1"/>
          </p:cNvSpPr>
          <p:nvPr>
            <p:ph idx="1"/>
          </p:nvPr>
        </p:nvSpPr>
        <p:spPr/>
        <p:txBody>
          <a:bodyPr/>
          <a:lstStyle/>
          <a:p>
            <a:pPr lvl="0"/>
            <a:r>
              <a:rPr lang="en-US" dirty="0"/>
              <a:t>Index is similar to that found in any textbook</a:t>
            </a:r>
          </a:p>
          <a:p>
            <a:pPr lvl="1"/>
            <a:r>
              <a:rPr lang="en-US" dirty="0"/>
              <a:t>Lists main and modifying terms found in Tabular List of coding manual</a:t>
            </a:r>
          </a:p>
          <a:p>
            <a:pPr lvl="0"/>
            <a:r>
              <a:rPr lang="en-US" dirty="0"/>
              <a:t>Term in index is followed by reference codes or code ranges</a:t>
            </a:r>
          </a:p>
          <a:p>
            <a:pPr lvl="0"/>
            <a:r>
              <a:rPr lang="en-US" dirty="0"/>
              <a:t>Organized by main terms that can stand alone</a:t>
            </a:r>
          </a:p>
          <a:p>
            <a:pPr lvl="0"/>
            <a:endParaRPr lang="en-US" dirty="0"/>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20</a:t>
            </a:fld>
            <a:endParaRPr lang="en-GB" dirty="0"/>
          </a:p>
        </p:txBody>
      </p:sp>
    </p:spTree>
    <p:extLst>
      <p:ext uri="{BB962C8B-B14F-4D97-AF65-F5344CB8AC3E}">
        <p14:creationId xmlns:p14="http://schemas.microsoft.com/office/powerpoint/2010/main" val="13655730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the Alphabetic Index</a:t>
            </a:r>
            <a:br>
              <a:rPr lang="en-US" dirty="0"/>
            </a:br>
            <a:r>
              <a:rPr lang="en-US" sz="1600" dirty="0"/>
              <a:t>(Slide 3 of 3) </a:t>
            </a:r>
          </a:p>
        </p:txBody>
      </p:sp>
      <p:sp>
        <p:nvSpPr>
          <p:cNvPr id="3" name="Content Placeholder 2"/>
          <p:cNvSpPr>
            <a:spLocks noGrp="1"/>
          </p:cNvSpPr>
          <p:nvPr>
            <p:ph idx="1"/>
          </p:nvPr>
        </p:nvSpPr>
        <p:spPr/>
        <p:txBody>
          <a:bodyPr/>
          <a:lstStyle/>
          <a:p>
            <a:pPr lvl="0"/>
            <a:r>
              <a:rPr lang="en-US" dirty="0"/>
              <a:t>Modifying terms are indented below main term</a:t>
            </a:r>
          </a:p>
          <a:p>
            <a:pPr lvl="0"/>
            <a:r>
              <a:rPr lang="en-US" dirty="0"/>
              <a:t>Further describe or add information or a definition needed to narrow down search for appropriate procedure or service code</a:t>
            </a:r>
          </a:p>
          <a:p>
            <a:pPr lvl="0"/>
            <a:r>
              <a:rPr lang="en-US" dirty="0"/>
              <a:t>Affect selection of appropriate codes</a:t>
            </a:r>
          </a:p>
          <a:p>
            <a:pPr lvl="0"/>
            <a:r>
              <a:rPr lang="en-US" dirty="0"/>
              <a:t>Modifying terms affect the selection of appropriate codes; therefore, it is important to review the list of modifying terms when selecting a code or code range</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21</a:t>
            </a:fld>
            <a:endParaRPr lang="en-GB" dirty="0"/>
          </a:p>
        </p:txBody>
      </p:sp>
    </p:spTree>
    <p:extLst>
      <p:ext uri="{BB962C8B-B14F-4D97-AF65-F5344CB8AC3E}">
        <p14:creationId xmlns:p14="http://schemas.microsoft.com/office/powerpoint/2010/main" val="31954914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Searching the Alphabetic Index</a:t>
            </a:r>
            <a:br>
              <a:rPr lang="en-US" dirty="0"/>
            </a:br>
            <a:r>
              <a:rPr lang="en-US" sz="1600" dirty="0"/>
              <a:t>(Slide 1 of 2) </a:t>
            </a:r>
          </a:p>
        </p:txBody>
      </p:sp>
      <p:sp>
        <p:nvSpPr>
          <p:cNvPr id="3" name="Content Placeholder 2"/>
          <p:cNvSpPr>
            <a:spLocks noGrp="1"/>
          </p:cNvSpPr>
          <p:nvPr>
            <p:ph idx="1"/>
          </p:nvPr>
        </p:nvSpPr>
        <p:spPr>
          <a:xfrm>
            <a:off x="685800" y="1676400"/>
            <a:ext cx="8026400" cy="4454525"/>
          </a:xfrm>
        </p:spPr>
        <p:txBody>
          <a:bodyPr>
            <a:normAutofit fontScale="77500" lnSpcReduction="20000"/>
          </a:bodyPr>
          <a:lstStyle/>
          <a:p>
            <a:pPr lvl="0">
              <a:lnSpc>
                <a:spcPct val="120000"/>
              </a:lnSpc>
            </a:pPr>
            <a:r>
              <a:rPr lang="en-US" sz="3600" dirty="0"/>
              <a:t>Begin search by using one or all four primary classifications (or types) of main and modifying term entries:</a:t>
            </a:r>
          </a:p>
          <a:p>
            <a:pPr lvl="1">
              <a:lnSpc>
                <a:spcPct val="120000"/>
              </a:lnSpc>
            </a:pPr>
            <a:r>
              <a:rPr lang="en-US" sz="3000" dirty="0"/>
              <a:t>Procedure or service (e.g., examination, excision, scope, revision, repair, drainage)</a:t>
            </a:r>
          </a:p>
          <a:p>
            <a:pPr lvl="1">
              <a:lnSpc>
                <a:spcPct val="120000"/>
              </a:lnSpc>
            </a:pPr>
            <a:r>
              <a:rPr lang="en-US" sz="3000" dirty="0"/>
              <a:t>Organ or anatomic site (e.g., clavicle, mandible, humerus, liver, colon, uterus)</a:t>
            </a:r>
          </a:p>
          <a:p>
            <a:pPr lvl="1">
              <a:lnSpc>
                <a:spcPct val="120000"/>
              </a:lnSpc>
            </a:pPr>
            <a:r>
              <a:rPr lang="en-US" sz="3000" dirty="0"/>
              <a:t>Condition, illness, or injury (e.g., cholelithiasis, ulcer, fracture, pregnancy, fever)</a:t>
            </a:r>
          </a:p>
          <a:p>
            <a:pPr lvl="1">
              <a:lnSpc>
                <a:spcPct val="120000"/>
              </a:lnSpc>
            </a:pPr>
            <a:r>
              <a:rPr lang="en-US" sz="3000" dirty="0"/>
              <a:t>Eponym, synonym, abbreviation, or acronym (e.g., MRI [magnetic resonance imaging], Naffziger operation, Mosenthal test, GERD [gastroesophageal reflux disease])</a:t>
            </a:r>
          </a:p>
          <a:p>
            <a:pPr>
              <a:lnSpc>
                <a:spcPct val="120000"/>
              </a:lnSpc>
            </a:pPr>
            <a:endParaRPr lang="en-US" dirty="0"/>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22</a:t>
            </a:fld>
            <a:endParaRPr lang="en-GB" dirty="0"/>
          </a:p>
        </p:txBody>
      </p:sp>
    </p:spTree>
    <p:extLst>
      <p:ext uri="{BB962C8B-B14F-4D97-AF65-F5344CB8AC3E}">
        <p14:creationId xmlns:p14="http://schemas.microsoft.com/office/powerpoint/2010/main" val="19672374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Searching the Alphabetic Index</a:t>
            </a:r>
            <a:br>
              <a:rPr lang="en-US" dirty="0"/>
            </a:br>
            <a:r>
              <a:rPr lang="en-US" sz="1600" dirty="0"/>
              <a:t>(Slide 2 of 2) </a:t>
            </a:r>
          </a:p>
        </p:txBody>
      </p:sp>
      <p:sp>
        <p:nvSpPr>
          <p:cNvPr id="3" name="Content Placeholder 2"/>
          <p:cNvSpPr>
            <a:spLocks noGrp="1"/>
          </p:cNvSpPr>
          <p:nvPr>
            <p:ph idx="1"/>
          </p:nvPr>
        </p:nvSpPr>
        <p:spPr/>
        <p:txBody>
          <a:bodyPr/>
          <a:lstStyle/>
          <a:p>
            <a:pPr lvl="0"/>
            <a:r>
              <a:rPr lang="en-US" dirty="0"/>
              <a:t>First list procedure, organ or anatomic site, or a condition</a:t>
            </a:r>
          </a:p>
          <a:p>
            <a:pPr lvl="0"/>
            <a:r>
              <a:rPr lang="en-US" dirty="0"/>
              <a:t>Use name of performed procedure or service; organ or other anatomic site of procedure; condition, illness, or injury; or synonyms, abbreviations, eponyms, or abbreviations</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23</a:t>
            </a:fld>
            <a:endParaRPr lang="en-GB" dirty="0"/>
          </a:p>
        </p:txBody>
      </p:sp>
    </p:spTree>
    <p:extLst>
      <p:ext uri="{BB962C8B-B14F-4D97-AF65-F5344CB8AC3E}">
        <p14:creationId xmlns:p14="http://schemas.microsoft.com/office/powerpoint/2010/main" val="90755434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a:t>
            </a:r>
            <a:r>
              <a:rPr lang="en-US" i="1" dirty="0"/>
              <a:t>See</a:t>
            </a:r>
            <a:r>
              <a:rPr lang="en-US" dirty="0"/>
              <a:t> and </a:t>
            </a:r>
            <a:r>
              <a:rPr lang="en-US" i="1" dirty="0"/>
              <a:t>See Also</a:t>
            </a:r>
            <a:r>
              <a:rPr lang="en-US" dirty="0"/>
              <a:t> </a:t>
            </a:r>
            <a:br>
              <a:rPr lang="en-US" dirty="0"/>
            </a:br>
            <a:r>
              <a:rPr lang="en-US" dirty="0"/>
              <a:t>in the Alphabetic Index </a:t>
            </a:r>
          </a:p>
        </p:txBody>
      </p:sp>
      <p:sp>
        <p:nvSpPr>
          <p:cNvPr id="3" name="Content Placeholder 2"/>
          <p:cNvSpPr>
            <a:spLocks noGrp="1"/>
          </p:cNvSpPr>
          <p:nvPr>
            <p:ph idx="1"/>
          </p:nvPr>
        </p:nvSpPr>
        <p:spPr/>
        <p:txBody>
          <a:bodyPr/>
          <a:lstStyle/>
          <a:p>
            <a:pPr lvl="0"/>
            <a:r>
              <a:rPr lang="en-US" dirty="0"/>
              <a:t>“See” points to another location in Alphabetic Index to find code or code range</a:t>
            </a:r>
          </a:p>
          <a:p>
            <a:r>
              <a:rPr lang="en-US" dirty="0"/>
              <a:t>“See also” points to additional codes or code ranges in Alphabetic Index that may be useful to the code found in original search</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24</a:t>
            </a:fld>
            <a:endParaRPr lang="en-GB" dirty="0"/>
          </a:p>
        </p:txBody>
      </p:sp>
    </p:spTree>
    <p:extLst>
      <p:ext uri="{BB962C8B-B14F-4D97-AF65-F5344CB8AC3E}">
        <p14:creationId xmlns:p14="http://schemas.microsoft.com/office/powerpoint/2010/main" val="280652672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Single Codes and Code Ranges </a:t>
            </a:r>
            <a:br>
              <a:rPr lang="en-US" dirty="0"/>
            </a:br>
            <a:r>
              <a:rPr lang="en-US" sz="1600" dirty="0"/>
              <a:t>(Slide 1 of 2) </a:t>
            </a:r>
          </a:p>
        </p:txBody>
      </p:sp>
      <p:sp>
        <p:nvSpPr>
          <p:cNvPr id="3" name="Content Placeholder 2"/>
          <p:cNvSpPr>
            <a:spLocks noGrp="1"/>
          </p:cNvSpPr>
          <p:nvPr>
            <p:ph idx="1"/>
          </p:nvPr>
        </p:nvSpPr>
        <p:spPr/>
        <p:txBody>
          <a:bodyPr/>
          <a:lstStyle/>
          <a:p>
            <a:pPr lvl="0"/>
            <a:r>
              <a:rPr lang="en-US" dirty="0"/>
              <a:t>In Alphabetic Index, a procedure or service may list a single, stand-alone code or a range of possible codes that may match medical documentation</a:t>
            </a:r>
          </a:p>
          <a:p>
            <a:pPr lvl="0"/>
            <a:r>
              <a:rPr lang="en-US" dirty="0"/>
              <a:t>Remember that Alphabetic Index is an index designed as a guide to most suitable codes that match documentation</a:t>
            </a:r>
          </a:p>
          <a:p>
            <a:pPr lvl="0"/>
            <a:r>
              <a:rPr lang="en-US" dirty="0"/>
              <a:t>Does not provide specificity (that is the job of the Tabular List)</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25</a:t>
            </a:fld>
            <a:endParaRPr lang="en-GB" dirty="0"/>
          </a:p>
        </p:txBody>
      </p:sp>
    </p:spTree>
    <p:extLst>
      <p:ext uri="{BB962C8B-B14F-4D97-AF65-F5344CB8AC3E}">
        <p14:creationId xmlns:p14="http://schemas.microsoft.com/office/powerpoint/2010/main" val="341188424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Single Codes and Code Ranges </a:t>
            </a:r>
            <a:br>
              <a:rPr lang="en-US" dirty="0"/>
            </a:br>
            <a:r>
              <a:rPr lang="en-US" sz="1600" dirty="0"/>
              <a:t>(Slide 2 of 2) </a:t>
            </a:r>
          </a:p>
        </p:txBody>
      </p:sp>
      <p:sp>
        <p:nvSpPr>
          <p:cNvPr id="3" name="Content Placeholder 2"/>
          <p:cNvSpPr>
            <a:spLocks noGrp="1"/>
          </p:cNvSpPr>
          <p:nvPr>
            <p:ph idx="1"/>
          </p:nvPr>
        </p:nvSpPr>
        <p:spPr/>
        <p:txBody>
          <a:bodyPr/>
          <a:lstStyle/>
          <a:p>
            <a:pPr lvl="0"/>
            <a:r>
              <a:rPr lang="en-US" dirty="0"/>
              <a:t>Due to complexity of some procedures and diagnostic tests, there may be a single (stand-alone) code or a code range including one main term but several variations (modifying terms) of main procedure or service</a:t>
            </a:r>
          </a:p>
          <a:p>
            <a:pPr lvl="0"/>
            <a:r>
              <a:rPr lang="en-US" dirty="0"/>
              <a:t>In some cases, a stand-alone code AND a range of codes are listed for same service or procedure, leading to matching medical documentation with codes in Tabular List</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26</a:t>
            </a:fld>
            <a:endParaRPr lang="en-GB" dirty="0"/>
          </a:p>
        </p:txBody>
      </p:sp>
    </p:spTree>
    <p:extLst>
      <p:ext uri="{BB962C8B-B14F-4D97-AF65-F5344CB8AC3E}">
        <p14:creationId xmlns:p14="http://schemas.microsoft.com/office/powerpoint/2010/main" val="40313466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Steps for Using the CPT </a:t>
            </a:r>
            <a:br>
              <a:rPr lang="en-US" dirty="0"/>
            </a:br>
            <a:r>
              <a:rPr lang="en-US" dirty="0"/>
              <a:t>Alphabetic Index </a:t>
            </a:r>
            <a:br>
              <a:rPr lang="en-US" dirty="0"/>
            </a:br>
            <a:r>
              <a:rPr lang="en-US" sz="1600" dirty="0"/>
              <a:t>(Slide 1 of 2) </a:t>
            </a:r>
          </a:p>
        </p:txBody>
      </p:sp>
      <p:sp>
        <p:nvSpPr>
          <p:cNvPr id="3" name="Content Placeholder 2"/>
          <p:cNvSpPr>
            <a:spLocks noGrp="1"/>
          </p:cNvSpPr>
          <p:nvPr>
            <p:ph idx="1"/>
          </p:nvPr>
        </p:nvSpPr>
        <p:spPr/>
        <p:txBody>
          <a:bodyPr/>
          <a:lstStyle/>
          <a:p>
            <a:pPr lvl="0"/>
            <a:r>
              <a:rPr lang="en-US" dirty="0"/>
              <a:t>Abstract the procedures and/or services performed from medical documentation and determine main and modifying terms</a:t>
            </a:r>
          </a:p>
          <a:p>
            <a:pPr lvl="0"/>
            <a:r>
              <a:rPr lang="en-US" dirty="0"/>
              <a:t>Select most appropriate main term to begin searching in Alphabetic Index</a:t>
            </a:r>
          </a:p>
          <a:p>
            <a:r>
              <a:rPr lang="en-US" dirty="0"/>
              <a:t>Select one or more modifying terms, if needed, to narrow the search</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27</a:t>
            </a:fld>
            <a:endParaRPr lang="en-GB" dirty="0"/>
          </a:p>
        </p:txBody>
      </p:sp>
    </p:spTree>
    <p:extLst>
      <p:ext uri="{BB962C8B-B14F-4D97-AF65-F5344CB8AC3E}">
        <p14:creationId xmlns:p14="http://schemas.microsoft.com/office/powerpoint/2010/main" val="38129607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Steps for Using the CPT </a:t>
            </a:r>
            <a:br>
              <a:rPr lang="en-US" dirty="0"/>
            </a:br>
            <a:r>
              <a:rPr lang="en-US" dirty="0"/>
              <a:t>Alphabetic Index </a:t>
            </a:r>
            <a:br>
              <a:rPr lang="en-US" dirty="0"/>
            </a:br>
            <a:r>
              <a:rPr lang="en-US" sz="1600" dirty="0"/>
              <a:t>(Slide 2 of 2) </a:t>
            </a:r>
          </a:p>
        </p:txBody>
      </p:sp>
      <p:sp>
        <p:nvSpPr>
          <p:cNvPr id="3" name="Content Placeholder 2"/>
          <p:cNvSpPr>
            <a:spLocks noGrp="1"/>
          </p:cNvSpPr>
          <p:nvPr>
            <p:ph idx="1"/>
          </p:nvPr>
        </p:nvSpPr>
        <p:spPr/>
        <p:txBody>
          <a:bodyPr>
            <a:normAutofit/>
          </a:bodyPr>
          <a:lstStyle/>
          <a:p>
            <a:pPr lvl="0"/>
            <a:r>
              <a:rPr lang="en-US" dirty="0"/>
              <a:t>If no main or modifying term produces an appropriate code or code range, repeat steps 2 and 3 using a different main term</a:t>
            </a:r>
          </a:p>
          <a:p>
            <a:pPr lvl="0"/>
            <a:r>
              <a:rPr lang="en-US" dirty="0"/>
              <a:t>Find code or code ranges that include all or most of the description of procedure or service found in medical record</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28</a:t>
            </a:fld>
            <a:endParaRPr lang="en-GB" dirty="0"/>
          </a:p>
        </p:txBody>
      </p:sp>
    </p:spTree>
    <p:extLst>
      <p:ext uri="{BB962C8B-B14F-4D97-AF65-F5344CB8AC3E}">
        <p14:creationId xmlns:p14="http://schemas.microsoft.com/office/powerpoint/2010/main" val="313162961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the Tabular List</a:t>
            </a:r>
            <a:br>
              <a:rPr lang="en-US" dirty="0"/>
            </a:br>
            <a:r>
              <a:rPr lang="en-US" sz="1600" dirty="0"/>
              <a:t>(Slide 1 of 2)</a:t>
            </a:r>
          </a:p>
        </p:txBody>
      </p:sp>
      <p:sp>
        <p:nvSpPr>
          <p:cNvPr id="3" name="Content Placeholder 2"/>
          <p:cNvSpPr>
            <a:spLocks noGrp="1"/>
          </p:cNvSpPr>
          <p:nvPr>
            <p:ph idx="1"/>
          </p:nvPr>
        </p:nvSpPr>
        <p:spPr/>
        <p:txBody>
          <a:bodyPr/>
          <a:lstStyle/>
          <a:p>
            <a:pPr lvl="0"/>
            <a:r>
              <a:rPr lang="en-US" dirty="0"/>
              <a:t>Once codes are selected from Alphabetic Index, proceed to Tabular List</a:t>
            </a:r>
          </a:p>
          <a:p>
            <a:pPr lvl="0"/>
            <a:r>
              <a:rPr lang="en-US" dirty="0"/>
              <a:t>Final code decision made here</a:t>
            </a:r>
          </a:p>
          <a:p>
            <a:pPr lvl="0"/>
            <a:r>
              <a:rPr lang="en-US" dirty="0"/>
              <a:t>Conventions, symbols, guidelines, notes, punctuation used for accuracy</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29</a:t>
            </a:fld>
            <a:endParaRPr lang="en-GB" dirty="0"/>
          </a:p>
        </p:txBody>
      </p:sp>
    </p:spTree>
    <p:extLst>
      <p:ext uri="{BB962C8B-B14F-4D97-AF65-F5344CB8AC3E}">
        <p14:creationId xmlns:p14="http://schemas.microsoft.com/office/powerpoint/2010/main" val="34975669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Code Categories in the CPT Manual</a:t>
            </a:r>
            <a:br>
              <a:rPr lang="en-US" dirty="0"/>
            </a:br>
            <a:r>
              <a:rPr lang="en-US" sz="1600" dirty="0"/>
              <a:t>(Slide 1 of 2)</a:t>
            </a:r>
          </a:p>
        </p:txBody>
      </p:sp>
      <p:sp>
        <p:nvSpPr>
          <p:cNvPr id="3" name="Content Placeholder 2"/>
          <p:cNvSpPr>
            <a:spLocks noGrp="1"/>
          </p:cNvSpPr>
          <p:nvPr>
            <p:ph idx="1"/>
          </p:nvPr>
        </p:nvSpPr>
        <p:spPr/>
        <p:txBody>
          <a:bodyPr>
            <a:normAutofit/>
          </a:bodyPr>
          <a:lstStyle/>
          <a:p>
            <a:pPr lvl="0"/>
            <a:r>
              <a:rPr lang="en-US" dirty="0"/>
              <a:t>Category I codes</a:t>
            </a:r>
          </a:p>
          <a:p>
            <a:pPr lvl="0"/>
            <a:r>
              <a:rPr lang="en-US" dirty="0"/>
              <a:t>Category II codes</a:t>
            </a:r>
          </a:p>
          <a:p>
            <a:pPr lvl="0"/>
            <a:r>
              <a:rPr lang="en-US" dirty="0"/>
              <a:t>Category III codes</a:t>
            </a:r>
          </a:p>
        </p:txBody>
      </p:sp>
    </p:spTree>
    <p:extLst>
      <p:ext uri="{BB962C8B-B14F-4D97-AF65-F5344CB8AC3E}">
        <p14:creationId xmlns:p14="http://schemas.microsoft.com/office/powerpoint/2010/main" val="198533606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the Tabular List</a:t>
            </a:r>
            <a:br>
              <a:rPr lang="en-US" dirty="0"/>
            </a:br>
            <a:r>
              <a:rPr lang="en-US" sz="1600" dirty="0"/>
              <a:t>(Slide 2 of 2)</a:t>
            </a:r>
          </a:p>
        </p:txBody>
      </p:sp>
      <p:sp>
        <p:nvSpPr>
          <p:cNvPr id="3" name="Content Placeholder 2"/>
          <p:cNvSpPr>
            <a:spLocks noGrp="1"/>
          </p:cNvSpPr>
          <p:nvPr>
            <p:ph idx="1"/>
          </p:nvPr>
        </p:nvSpPr>
        <p:spPr/>
        <p:txBody>
          <a:bodyPr/>
          <a:lstStyle/>
          <a:p>
            <a:pPr lvl="0"/>
            <a:r>
              <a:rPr lang="en-US" dirty="0"/>
              <a:t>Look up each code or code range found in Alphabetic Index in main text</a:t>
            </a:r>
          </a:p>
          <a:p>
            <a:pPr lvl="0"/>
            <a:r>
              <a:rPr lang="en-US" dirty="0"/>
              <a:t>Read section guidelines and notes to see if additional codes, add-on codes, or modifiers are needed</a:t>
            </a:r>
          </a:p>
          <a:p>
            <a:pPr lvl="0"/>
            <a:r>
              <a:rPr lang="en-US" dirty="0"/>
              <a:t>Check if use of code is contraindicated</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30</a:t>
            </a:fld>
            <a:endParaRPr lang="en-GB" dirty="0"/>
          </a:p>
        </p:txBody>
      </p:sp>
    </p:spTree>
    <p:extLst>
      <p:ext uri="{BB962C8B-B14F-4D97-AF65-F5344CB8AC3E}">
        <p14:creationId xmlns:p14="http://schemas.microsoft.com/office/powerpoint/2010/main" val="153549824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Use of the Semicolon</a:t>
            </a:r>
          </a:p>
        </p:txBody>
      </p:sp>
      <p:sp>
        <p:nvSpPr>
          <p:cNvPr id="3" name="Content Placeholder 2"/>
          <p:cNvSpPr>
            <a:spLocks noGrp="1"/>
          </p:cNvSpPr>
          <p:nvPr>
            <p:ph idx="1"/>
          </p:nvPr>
        </p:nvSpPr>
        <p:spPr/>
        <p:txBody>
          <a:bodyPr/>
          <a:lstStyle/>
          <a:p>
            <a:pPr lvl="0"/>
            <a:r>
              <a:rPr lang="en-US" dirty="0"/>
              <a:t>At end of main description </a:t>
            </a:r>
          </a:p>
          <a:p>
            <a:pPr lvl="0"/>
            <a:r>
              <a:rPr lang="en-US" dirty="0"/>
              <a:t>Indicates that modifying terms and descriptions follow</a:t>
            </a:r>
          </a:p>
          <a:p>
            <a:pPr lvl="0"/>
            <a:r>
              <a:rPr lang="en-US" dirty="0"/>
              <a:t>Every indented description below a stand-alone code is related to stand-alone code</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31</a:t>
            </a:fld>
            <a:endParaRPr lang="en-GB" dirty="0"/>
          </a:p>
        </p:txBody>
      </p:sp>
    </p:spTree>
    <p:extLst>
      <p:ext uri="{BB962C8B-B14F-4D97-AF65-F5344CB8AC3E}">
        <p14:creationId xmlns:p14="http://schemas.microsoft.com/office/powerpoint/2010/main" val="127526488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Steps for Using the CPT Tabular List</a:t>
            </a:r>
            <a:br>
              <a:rPr lang="en-US" dirty="0"/>
            </a:br>
            <a:r>
              <a:rPr lang="en-US" sz="1600" dirty="0"/>
              <a:t>(Slide 1 of 2)</a:t>
            </a:r>
          </a:p>
        </p:txBody>
      </p:sp>
      <p:sp>
        <p:nvSpPr>
          <p:cNvPr id="3" name="Content Placeholder 2"/>
          <p:cNvSpPr>
            <a:spLocks noGrp="1"/>
          </p:cNvSpPr>
          <p:nvPr>
            <p:ph idx="1"/>
          </p:nvPr>
        </p:nvSpPr>
        <p:spPr/>
        <p:txBody>
          <a:bodyPr/>
          <a:lstStyle/>
          <a:p>
            <a:pPr lvl="0"/>
            <a:r>
              <a:rPr lang="en-US" dirty="0"/>
              <a:t>Turn to Tabular List and find first code or code range noted from Alphabetic Index search</a:t>
            </a:r>
          </a:p>
          <a:p>
            <a:pPr lvl="0"/>
            <a:r>
              <a:rPr lang="en-US" dirty="0"/>
              <a:t>Compare description of code with medical documentation to verify that all or most of the medical record documentation matches code </a:t>
            </a:r>
          </a:p>
          <a:p>
            <a:pPr lvl="0"/>
            <a:r>
              <a:rPr lang="en-US" dirty="0"/>
              <a:t>Read guidelines and notes for section, subsection, and code to ensure that there are no contraindications</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32</a:t>
            </a:fld>
            <a:endParaRPr lang="en-GB" dirty="0"/>
          </a:p>
        </p:txBody>
      </p:sp>
    </p:spTree>
    <p:extLst>
      <p:ext uri="{BB962C8B-B14F-4D97-AF65-F5344CB8AC3E}">
        <p14:creationId xmlns:p14="http://schemas.microsoft.com/office/powerpoint/2010/main" val="31358629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Steps for Using the CPT Tabular List</a:t>
            </a:r>
            <a:br>
              <a:rPr lang="en-US" dirty="0"/>
            </a:br>
            <a:r>
              <a:rPr lang="en-US" sz="1600" dirty="0"/>
              <a:t>(Slide 2 of 2)</a:t>
            </a:r>
          </a:p>
        </p:txBody>
      </p:sp>
      <p:sp>
        <p:nvSpPr>
          <p:cNvPr id="3" name="Content Placeholder 2"/>
          <p:cNvSpPr>
            <a:spLocks noGrp="1"/>
          </p:cNvSpPr>
          <p:nvPr>
            <p:ph idx="1"/>
          </p:nvPr>
        </p:nvSpPr>
        <p:spPr/>
        <p:txBody>
          <a:bodyPr/>
          <a:lstStyle/>
          <a:p>
            <a:pPr lvl="0"/>
            <a:r>
              <a:rPr lang="en-US" dirty="0"/>
              <a:t>Evaluate conventions</a:t>
            </a:r>
          </a:p>
          <a:p>
            <a:pPr lvl="0"/>
            <a:r>
              <a:rPr lang="en-US" dirty="0"/>
              <a:t>Determine whether there are any special circumstances that require use of a modiﬁer or whether a Special Report is required</a:t>
            </a:r>
          </a:p>
          <a:p>
            <a:pPr lvl="0"/>
            <a:r>
              <a:rPr lang="en-US" dirty="0"/>
              <a:t>Record CPT code selected in medical record documentation next to procedure or service performed and in appropriate block of insurance claim form</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33</a:t>
            </a:fld>
            <a:endParaRPr lang="en-GB" dirty="0"/>
          </a:p>
        </p:txBody>
      </p:sp>
    </p:spTree>
    <p:extLst>
      <p:ext uri="{BB962C8B-B14F-4D97-AF65-F5344CB8AC3E}">
        <p14:creationId xmlns:p14="http://schemas.microsoft.com/office/powerpoint/2010/main" val="183345713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Learning Objectives</a:t>
            </a:r>
            <a:br>
              <a:rPr lang="en-US" dirty="0"/>
            </a:br>
            <a:r>
              <a:rPr lang="en-US" dirty="0"/>
              <a:t>Lesson 14.2: Coding for E/M Procedures, Surgery, and HCPCS</a:t>
            </a:r>
          </a:p>
        </p:txBody>
      </p:sp>
      <p:sp>
        <p:nvSpPr>
          <p:cNvPr id="3" name="Content Placeholder 2"/>
          <p:cNvSpPr>
            <a:spLocks noGrp="1"/>
          </p:cNvSpPr>
          <p:nvPr>
            <p:ph idx="1"/>
          </p:nvPr>
        </p:nvSpPr>
        <p:spPr>
          <a:xfrm>
            <a:off x="228600" y="1816100"/>
            <a:ext cx="8712200" cy="4416425"/>
          </a:xfrm>
        </p:spPr>
        <p:txBody>
          <a:bodyPr>
            <a:normAutofit fontScale="77500" lnSpcReduction="20000"/>
          </a:bodyPr>
          <a:lstStyle/>
          <a:p>
            <a:pPr marL="457200">
              <a:lnSpc>
                <a:spcPct val="120000"/>
              </a:lnSpc>
              <a:buFont typeface="+mj-lt"/>
              <a:buAutoNum type="arabicPeriod" startAt="7"/>
            </a:pPr>
            <a:r>
              <a:rPr lang="en-US" sz="3000" dirty="0"/>
              <a:t>Identify CPT coding guidelines for evaluation and management (E/M) procedures. In addition, perform procedural coding of an office visit and an immunization.</a:t>
            </a:r>
          </a:p>
          <a:p>
            <a:pPr marL="457200">
              <a:lnSpc>
                <a:spcPct val="120000"/>
              </a:lnSpc>
              <a:buFont typeface="+mj-lt"/>
              <a:buAutoNum type="arabicPeriod" startAt="7"/>
            </a:pPr>
            <a:r>
              <a:rPr lang="en-US" sz="3000" dirty="0"/>
              <a:t>Identify CPT coding guidelines for anesthesia procedures.</a:t>
            </a:r>
          </a:p>
          <a:p>
            <a:pPr marL="457200">
              <a:lnSpc>
                <a:spcPct val="120000"/>
              </a:lnSpc>
              <a:buFont typeface="+mj-lt"/>
              <a:buAutoNum type="arabicPeriod" startAt="7"/>
            </a:pPr>
            <a:r>
              <a:rPr lang="en-US" sz="3000" dirty="0"/>
              <a:t>Identify CPT coding guidelines for surgical procedures.</a:t>
            </a:r>
          </a:p>
          <a:p>
            <a:pPr marL="457200" indent="-457200">
              <a:lnSpc>
                <a:spcPct val="120000"/>
              </a:lnSpc>
              <a:buFont typeface="+mj-lt"/>
              <a:buAutoNum type="arabicPeriod" startAt="7"/>
            </a:pPr>
            <a:r>
              <a:rPr lang="en-US" sz="3000" dirty="0"/>
              <a:t>Discuss coding factors for the integumentary system and muscular system, and for maternity care and delivery.</a:t>
            </a:r>
          </a:p>
          <a:p>
            <a:pPr marL="457200" indent="-457200">
              <a:lnSpc>
                <a:spcPct val="120000"/>
              </a:lnSpc>
              <a:buFont typeface="+mj-lt"/>
              <a:buAutoNum type="arabicPeriod" startAt="7"/>
            </a:pPr>
            <a:r>
              <a:rPr lang="en-US" sz="3000" dirty="0"/>
              <a:t>Identify CPT coding guidelines for the Radiology, Pathology and Laboratory, and Medicine sections.</a:t>
            </a:r>
          </a:p>
          <a:p>
            <a:pPr marL="457200" indent="-457200">
              <a:lnSpc>
                <a:spcPct val="120000"/>
              </a:lnSpc>
              <a:buFont typeface="+mj-lt"/>
              <a:buAutoNum type="arabicPeriod" startAt="7"/>
            </a:pPr>
            <a:r>
              <a:rPr lang="en-US" sz="3000" dirty="0"/>
              <a:t>Do the following related </a:t>
            </a:r>
            <a:r>
              <a:rPr lang="en-US" dirty="0"/>
              <a:t>to the HCPCS code set and manual:</a:t>
            </a:r>
          </a:p>
          <a:p>
            <a:pPr marL="800100" lvl="1">
              <a:lnSpc>
                <a:spcPct val="120000"/>
              </a:lnSpc>
              <a:buFont typeface="Arial" panose="020B0604020202020204" pitchFamily="34" charset="0"/>
              <a:buChar char="•"/>
            </a:pPr>
            <a:r>
              <a:rPr lang="en-US" sz="2600" dirty="0"/>
              <a:t>Identify procedures and services that require HCPCS codes.</a:t>
            </a:r>
          </a:p>
          <a:p>
            <a:pPr marL="800100" lvl="1">
              <a:lnSpc>
                <a:spcPct val="120000"/>
              </a:lnSpc>
              <a:buFont typeface="Arial" panose="020B0604020202020204" pitchFamily="34" charset="0"/>
              <a:buChar char="•"/>
            </a:pPr>
            <a:r>
              <a:rPr lang="en-US" sz="2600" dirty="0"/>
              <a:t>Describe how to use the most current HCPCS level II coding system.</a:t>
            </a:r>
          </a:p>
          <a:p>
            <a:pPr marL="457200" indent="-457200">
              <a:lnSpc>
                <a:spcPct val="120000"/>
              </a:lnSpc>
              <a:buFont typeface="+mj-lt"/>
              <a:buAutoNum type="arabicPeriod" startAt="7"/>
            </a:pPr>
            <a:r>
              <a:rPr lang="en-US" sz="3000" dirty="0"/>
              <a:t>Summarize common HCPCS coding guidelines.</a:t>
            </a:r>
          </a:p>
        </p:txBody>
      </p:sp>
    </p:spTree>
    <p:extLst>
      <p:ext uri="{BB962C8B-B14F-4D97-AF65-F5344CB8AC3E}">
        <p14:creationId xmlns:p14="http://schemas.microsoft.com/office/powerpoint/2010/main" val="14787877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CPT Coding Guidelines: Evaluation and Management Section</a:t>
            </a:r>
          </a:p>
        </p:txBody>
      </p:sp>
      <p:sp>
        <p:nvSpPr>
          <p:cNvPr id="3" name="Content Placeholder 2"/>
          <p:cNvSpPr>
            <a:spLocks noGrp="1"/>
          </p:cNvSpPr>
          <p:nvPr>
            <p:ph idx="1"/>
          </p:nvPr>
        </p:nvSpPr>
        <p:spPr/>
        <p:txBody>
          <a:bodyPr>
            <a:normAutofit lnSpcReduction="10000"/>
          </a:bodyPr>
          <a:lstStyle/>
          <a:p>
            <a:pPr lvl="0">
              <a:lnSpc>
                <a:spcPct val="110000"/>
              </a:lnSpc>
            </a:pPr>
            <a:r>
              <a:rPr lang="en-US" dirty="0"/>
              <a:t>Understand differences, or variations, from basic steps outlined previously to properly code E/M services</a:t>
            </a:r>
          </a:p>
          <a:p>
            <a:pPr lvl="0">
              <a:lnSpc>
                <a:spcPct val="110000"/>
              </a:lnSpc>
            </a:pPr>
            <a:r>
              <a:rPr lang="en-US" dirty="0"/>
              <a:t>Instructions include identifying section, subsection, category, and subcategory of procedure or service</a:t>
            </a:r>
          </a:p>
          <a:p>
            <a:pPr lvl="0">
              <a:lnSpc>
                <a:spcPct val="110000"/>
              </a:lnSpc>
            </a:pPr>
            <a:r>
              <a:rPr lang="en-US" dirty="0"/>
              <a:t>Review reporting instructions and guidelines for chosen codes and level of E/M service</a:t>
            </a:r>
          </a:p>
          <a:p>
            <a:pPr lvl="0">
              <a:lnSpc>
                <a:spcPct val="110000"/>
              </a:lnSpc>
            </a:pPr>
            <a:r>
              <a:rPr lang="en-US" dirty="0"/>
              <a:t>Determine extent of history and examination and complexity of medical decision making</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35</a:t>
            </a:fld>
            <a:endParaRPr lang="en-GB" dirty="0"/>
          </a:p>
        </p:txBody>
      </p:sp>
    </p:spTree>
    <p:extLst>
      <p:ext uri="{BB962C8B-B14F-4D97-AF65-F5344CB8AC3E}">
        <p14:creationId xmlns:p14="http://schemas.microsoft.com/office/powerpoint/2010/main" val="1958347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 Section </a:t>
            </a:r>
          </a:p>
        </p:txBody>
      </p:sp>
      <p:sp>
        <p:nvSpPr>
          <p:cNvPr id="3" name="Content Placeholder 2"/>
          <p:cNvSpPr>
            <a:spLocks noGrp="1"/>
          </p:cNvSpPr>
          <p:nvPr>
            <p:ph idx="1"/>
          </p:nvPr>
        </p:nvSpPr>
        <p:spPr/>
        <p:txBody>
          <a:bodyPr/>
          <a:lstStyle/>
          <a:p>
            <a:pPr lvl="0"/>
            <a:r>
              <a:rPr lang="en-US" dirty="0"/>
              <a:t>Divided into broad subsections like “office visit” or “consultation”</a:t>
            </a:r>
          </a:p>
          <a:p>
            <a:pPr lvl="0"/>
            <a:r>
              <a:rPr lang="en-US" dirty="0"/>
              <a:t>Further divided into subcategories</a:t>
            </a:r>
          </a:p>
          <a:p>
            <a:pPr lvl="0"/>
            <a:r>
              <a:rPr lang="en-US" dirty="0"/>
              <a:t>First two steps in choosing E/M code are:</a:t>
            </a:r>
          </a:p>
          <a:p>
            <a:pPr lvl="1"/>
            <a:r>
              <a:rPr lang="en-US" dirty="0"/>
              <a:t>Identify place of service (POS)</a:t>
            </a:r>
          </a:p>
          <a:p>
            <a:pPr lvl="1"/>
            <a:r>
              <a:rPr lang="en-US" dirty="0"/>
              <a:t>Identify patient status (PS)</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36</a:t>
            </a:fld>
            <a:endParaRPr lang="en-GB" dirty="0"/>
          </a:p>
        </p:txBody>
      </p:sp>
    </p:spTree>
    <p:extLst>
      <p:ext uri="{BB962C8B-B14F-4D97-AF65-F5344CB8AC3E}">
        <p14:creationId xmlns:p14="http://schemas.microsoft.com/office/powerpoint/2010/main" val="32508404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Identifying the Place of Service </a:t>
            </a:r>
          </a:p>
        </p:txBody>
      </p:sp>
      <p:sp>
        <p:nvSpPr>
          <p:cNvPr id="3" name="Content Placeholder 2"/>
          <p:cNvSpPr>
            <a:spLocks noGrp="1"/>
          </p:cNvSpPr>
          <p:nvPr>
            <p:ph idx="1"/>
          </p:nvPr>
        </p:nvSpPr>
        <p:spPr/>
        <p:txBody>
          <a:bodyPr>
            <a:normAutofit/>
          </a:bodyPr>
          <a:lstStyle/>
          <a:p>
            <a:pPr lvl="0"/>
            <a:r>
              <a:rPr lang="en-US" dirty="0"/>
              <a:t>Place of service (POS) is the healthcare facility where the encounter between the patient and provider occurred</a:t>
            </a:r>
          </a:p>
          <a:p>
            <a:pPr lvl="0"/>
            <a:r>
              <a:rPr lang="en-US" dirty="0"/>
              <a:t>Two most common places are hospital and office</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37</a:t>
            </a:fld>
            <a:endParaRPr lang="en-GB" dirty="0"/>
          </a:p>
        </p:txBody>
      </p:sp>
    </p:spTree>
    <p:extLst>
      <p:ext uri="{BB962C8B-B14F-4D97-AF65-F5344CB8AC3E}">
        <p14:creationId xmlns:p14="http://schemas.microsoft.com/office/powerpoint/2010/main" val="141871725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Identifying the Patient Status </a:t>
            </a:r>
          </a:p>
        </p:txBody>
      </p:sp>
      <p:sp>
        <p:nvSpPr>
          <p:cNvPr id="3" name="Content Placeholder 2"/>
          <p:cNvSpPr>
            <a:spLocks noGrp="1"/>
          </p:cNvSpPr>
          <p:nvPr>
            <p:ph idx="1"/>
          </p:nvPr>
        </p:nvSpPr>
        <p:spPr>
          <a:xfrm>
            <a:off x="685800" y="1676400"/>
            <a:ext cx="8169442" cy="4454525"/>
          </a:xfrm>
        </p:spPr>
        <p:txBody>
          <a:bodyPr>
            <a:noAutofit/>
          </a:bodyPr>
          <a:lstStyle/>
          <a:p>
            <a:pPr lvl="0"/>
            <a:r>
              <a:rPr lang="en-US" sz="2700" dirty="0"/>
              <a:t>Choices are </a:t>
            </a:r>
            <a:r>
              <a:rPr lang="en-US" sz="2700" i="1" dirty="0"/>
              <a:t>new</a:t>
            </a:r>
            <a:r>
              <a:rPr lang="en-US" sz="2700" dirty="0"/>
              <a:t> or </a:t>
            </a:r>
            <a:r>
              <a:rPr lang="en-US" sz="2700" i="1" dirty="0"/>
              <a:t>established</a:t>
            </a:r>
            <a:r>
              <a:rPr lang="en-US" sz="2700" dirty="0"/>
              <a:t> patient</a:t>
            </a:r>
          </a:p>
          <a:p>
            <a:pPr lvl="0"/>
            <a:r>
              <a:rPr lang="en-US" sz="2700" dirty="0"/>
              <a:t>New patient (NP) is one who has not received any professional services (face-to-face) from physician or another physician of exact same specialty and subspecialty, who belongs to same group practice, within past 3 years</a:t>
            </a:r>
          </a:p>
          <a:p>
            <a:pPr lvl="0"/>
            <a:r>
              <a:rPr lang="en-US" sz="2700" dirty="0"/>
              <a:t>Established patient (EP) is one who has received professional services from physician or another physician of exact same specialty and subspecialty, who belongs to same group practice, within past 3 years</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38</a:t>
            </a:fld>
            <a:endParaRPr lang="en-GB" dirty="0"/>
          </a:p>
        </p:txBody>
      </p:sp>
    </p:spTree>
    <p:extLst>
      <p:ext uri="{BB962C8B-B14F-4D97-AF65-F5344CB8AC3E}">
        <p14:creationId xmlns:p14="http://schemas.microsoft.com/office/powerpoint/2010/main" val="12473187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Determining the Level </a:t>
            </a:r>
            <a:br>
              <a:rPr lang="en-US" dirty="0"/>
            </a:br>
            <a:r>
              <a:rPr lang="en-US" dirty="0"/>
              <a:t>of Service Provided </a:t>
            </a:r>
          </a:p>
        </p:txBody>
      </p:sp>
      <p:sp>
        <p:nvSpPr>
          <p:cNvPr id="3" name="Content Placeholder 2"/>
          <p:cNvSpPr>
            <a:spLocks noGrp="1"/>
          </p:cNvSpPr>
          <p:nvPr>
            <p:ph idx="1"/>
          </p:nvPr>
        </p:nvSpPr>
        <p:spPr/>
        <p:txBody>
          <a:bodyPr/>
          <a:lstStyle/>
          <a:p>
            <a:pPr lvl="0"/>
            <a:r>
              <a:rPr lang="en-US" dirty="0"/>
              <a:t>Three key components for determining level of service for E/M coding are history, examination, and medical decision making</a:t>
            </a:r>
          </a:p>
          <a:p>
            <a:pPr lvl="0"/>
            <a:r>
              <a:rPr lang="en-US" dirty="0"/>
              <a:t>Four contributing factors are counseling, nature of presenting problem, coordination of care, and time</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39</a:t>
            </a:fld>
            <a:endParaRPr lang="en-GB" dirty="0"/>
          </a:p>
        </p:txBody>
      </p:sp>
    </p:spTree>
    <p:extLst>
      <p:ext uri="{BB962C8B-B14F-4D97-AF65-F5344CB8AC3E}">
        <p14:creationId xmlns:p14="http://schemas.microsoft.com/office/powerpoint/2010/main" val="1488564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Code Categories in the CPT Manual</a:t>
            </a:r>
            <a:br>
              <a:rPr lang="en-US" dirty="0"/>
            </a:br>
            <a:r>
              <a:rPr lang="en-US" sz="1600" dirty="0"/>
              <a:t>(Slide 2 of 2)</a:t>
            </a:r>
          </a:p>
        </p:txBody>
      </p:sp>
      <p:sp>
        <p:nvSpPr>
          <p:cNvPr id="3" name="Content Placeholder 2"/>
          <p:cNvSpPr>
            <a:spLocks noGrp="1"/>
          </p:cNvSpPr>
          <p:nvPr>
            <p:ph idx="1"/>
          </p:nvPr>
        </p:nvSpPr>
        <p:spPr/>
        <p:txBody>
          <a:bodyPr>
            <a:normAutofit lnSpcReduction="10000"/>
          </a:bodyPr>
          <a:lstStyle/>
          <a:p>
            <a:pPr lvl="0">
              <a:lnSpc>
                <a:spcPct val="110000"/>
              </a:lnSpc>
            </a:pPr>
            <a:r>
              <a:rPr lang="en-US" dirty="0"/>
              <a:t>CPT uses a five-digit classification system to do the following:</a:t>
            </a:r>
          </a:p>
          <a:p>
            <a:pPr lvl="1">
              <a:lnSpc>
                <a:spcPct val="110000"/>
              </a:lnSpc>
            </a:pPr>
            <a:r>
              <a:rPr lang="en-US" dirty="0"/>
              <a:t>Encourage use of standard terms to document procedures in medical record</a:t>
            </a:r>
          </a:p>
          <a:p>
            <a:pPr lvl="1">
              <a:lnSpc>
                <a:spcPct val="110000"/>
              </a:lnSpc>
            </a:pPr>
            <a:r>
              <a:rPr lang="en-US" dirty="0"/>
              <a:t>Communicate accurate information on procedures and services to agencies concerned with insurance claims</a:t>
            </a:r>
          </a:p>
          <a:p>
            <a:pPr lvl="1">
              <a:lnSpc>
                <a:spcPct val="110000"/>
              </a:lnSpc>
            </a:pPr>
            <a:r>
              <a:rPr lang="en-US" dirty="0"/>
              <a:t>Provide basis for a computer-oriented system to evaluate operative procedures</a:t>
            </a:r>
          </a:p>
          <a:p>
            <a:pPr lvl="1">
              <a:lnSpc>
                <a:spcPct val="110000"/>
              </a:lnSpc>
            </a:pPr>
            <a:r>
              <a:rPr lang="en-US" dirty="0"/>
              <a:t>Contribute basic information for actuarial and statistical purposes</a:t>
            </a:r>
          </a:p>
        </p:txBody>
      </p:sp>
    </p:spTree>
    <p:extLst>
      <p:ext uri="{BB962C8B-B14F-4D97-AF65-F5344CB8AC3E}">
        <p14:creationId xmlns:p14="http://schemas.microsoft.com/office/powerpoint/2010/main" val="206283958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Levels of History</a:t>
            </a:r>
            <a:br>
              <a:rPr lang="en-US" dirty="0"/>
            </a:br>
            <a:r>
              <a:rPr lang="en-US" sz="1600" dirty="0"/>
              <a:t>(Slide 1 of 2) </a:t>
            </a:r>
          </a:p>
        </p:txBody>
      </p:sp>
      <p:sp>
        <p:nvSpPr>
          <p:cNvPr id="3" name="Content Placeholder 2"/>
          <p:cNvSpPr>
            <a:spLocks noGrp="1"/>
          </p:cNvSpPr>
          <p:nvPr>
            <p:ph idx="1"/>
          </p:nvPr>
        </p:nvSpPr>
        <p:spPr/>
        <p:txBody>
          <a:bodyPr/>
          <a:lstStyle/>
          <a:p>
            <a:pPr lvl="0"/>
            <a:r>
              <a:rPr lang="en-US" dirty="0"/>
              <a:t>Problem-focused history</a:t>
            </a:r>
          </a:p>
          <a:p>
            <a:pPr lvl="1"/>
            <a:r>
              <a:rPr lang="en-US" dirty="0"/>
              <a:t>Concentrates on chief complaint; looks at symptoms, severity, and duration of problem</a:t>
            </a:r>
          </a:p>
          <a:p>
            <a:pPr lvl="0"/>
            <a:r>
              <a:rPr lang="en-US" dirty="0"/>
              <a:t>Expanded problem-focused history</a:t>
            </a:r>
          </a:p>
          <a:p>
            <a:pPr lvl="1"/>
            <a:r>
              <a:rPr lang="en-US" dirty="0"/>
              <a:t>Physician proceeds as in problem-focused history but includes review of systems that relate to chief complaint</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40</a:t>
            </a:fld>
            <a:endParaRPr lang="en-GB" dirty="0"/>
          </a:p>
        </p:txBody>
      </p:sp>
    </p:spTree>
    <p:extLst>
      <p:ext uri="{BB962C8B-B14F-4D97-AF65-F5344CB8AC3E}">
        <p14:creationId xmlns:p14="http://schemas.microsoft.com/office/powerpoint/2010/main" val="193643129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Levels of History</a:t>
            </a:r>
            <a:br>
              <a:rPr lang="en-US" dirty="0"/>
            </a:br>
            <a:r>
              <a:rPr lang="en-US" sz="1600" dirty="0"/>
              <a:t>(Slide 2 of 2) </a:t>
            </a:r>
          </a:p>
        </p:txBody>
      </p:sp>
      <p:sp>
        <p:nvSpPr>
          <p:cNvPr id="3" name="Content Placeholder 2"/>
          <p:cNvSpPr>
            <a:spLocks noGrp="1"/>
          </p:cNvSpPr>
          <p:nvPr>
            <p:ph idx="1"/>
          </p:nvPr>
        </p:nvSpPr>
        <p:spPr>
          <a:xfrm>
            <a:off x="685800" y="1676400"/>
            <a:ext cx="8089900" cy="4454525"/>
          </a:xfrm>
        </p:spPr>
        <p:txBody>
          <a:bodyPr>
            <a:noAutofit/>
          </a:bodyPr>
          <a:lstStyle/>
          <a:p>
            <a:pPr lvl="0"/>
            <a:r>
              <a:rPr lang="en-US" dirty="0"/>
              <a:t>Detailed history</a:t>
            </a:r>
          </a:p>
          <a:p>
            <a:pPr lvl="1"/>
            <a:r>
              <a:rPr lang="en-US" dirty="0"/>
              <a:t>Consists of chief complaint; extended history of present illness; problem-pertinent system review including a review of a limited number of additional systems; and pertinent past, family, and/or social history directly related to patient’s problems</a:t>
            </a:r>
          </a:p>
          <a:p>
            <a:pPr lvl="0"/>
            <a:r>
              <a:rPr lang="en-US" dirty="0"/>
              <a:t>Comprehensive history</a:t>
            </a:r>
          </a:p>
          <a:p>
            <a:pPr lvl="1"/>
            <a:r>
              <a:rPr lang="en-US" dirty="0"/>
              <a:t>Includes chief complaint; extended history of present illness; review of systems directly related to problem or problems(s) identified in history of present illness plus a review of all additional body systems; and complete past, family, and social histories</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41</a:t>
            </a:fld>
            <a:endParaRPr lang="en-GB" dirty="0"/>
          </a:p>
        </p:txBody>
      </p:sp>
    </p:spTree>
    <p:extLst>
      <p:ext uri="{BB962C8B-B14F-4D97-AF65-F5344CB8AC3E}">
        <p14:creationId xmlns:p14="http://schemas.microsoft.com/office/powerpoint/2010/main" val="287198412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Examination</a:t>
            </a:r>
          </a:p>
        </p:txBody>
      </p:sp>
      <p:sp>
        <p:nvSpPr>
          <p:cNvPr id="3" name="Content Placeholder 2"/>
          <p:cNvSpPr>
            <a:spLocks noGrp="1"/>
          </p:cNvSpPr>
          <p:nvPr>
            <p:ph idx="1"/>
          </p:nvPr>
        </p:nvSpPr>
        <p:spPr/>
        <p:txBody>
          <a:bodyPr>
            <a:normAutofit fontScale="92500" lnSpcReduction="10000"/>
          </a:bodyPr>
          <a:lstStyle/>
          <a:p>
            <a:pPr lvl="0">
              <a:lnSpc>
                <a:spcPct val="110000"/>
              </a:lnSpc>
            </a:pPr>
            <a:r>
              <a:rPr lang="en-US" sz="3000" dirty="0"/>
              <a:t>Physician examines patient, obtains measurable findings, and makes notes referring to body areas and/or organ systems</a:t>
            </a:r>
          </a:p>
          <a:p>
            <a:pPr lvl="1">
              <a:lnSpc>
                <a:spcPct val="110000"/>
              </a:lnSpc>
            </a:pPr>
            <a:r>
              <a:rPr lang="en-US" sz="2600" dirty="0"/>
              <a:t>Body areas: Head, including face and neck; chest, including breasts and axillae; abdomen; genitalia, groin, and buttocks; and back, including spine and extremities</a:t>
            </a:r>
          </a:p>
          <a:p>
            <a:pPr lvl="1">
              <a:lnSpc>
                <a:spcPct val="110000"/>
              </a:lnSpc>
            </a:pPr>
            <a:r>
              <a:rPr lang="en-US" sz="2600" dirty="0"/>
              <a:t>Organs and organ systems: Constitutional; eyes; ears, nose, throat, and mouth; cardiovascular; respiratory; gastrointestinal (GI); genitourinary; musculoskeletal; skin; neurologic; psychiatric; and hematologic, lymphatic, and immunologic</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42</a:t>
            </a:fld>
            <a:endParaRPr lang="en-GB" dirty="0"/>
          </a:p>
        </p:txBody>
      </p:sp>
    </p:spTree>
    <p:extLst>
      <p:ext uri="{BB962C8B-B14F-4D97-AF65-F5344CB8AC3E}">
        <p14:creationId xmlns:p14="http://schemas.microsoft.com/office/powerpoint/2010/main" val="56230162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Levels of Examination </a:t>
            </a:r>
          </a:p>
        </p:txBody>
      </p:sp>
      <p:sp>
        <p:nvSpPr>
          <p:cNvPr id="3" name="Content Placeholder 2"/>
          <p:cNvSpPr>
            <a:spLocks noGrp="1"/>
          </p:cNvSpPr>
          <p:nvPr>
            <p:ph idx="1"/>
          </p:nvPr>
        </p:nvSpPr>
        <p:spPr>
          <a:xfrm>
            <a:off x="685799" y="1676400"/>
            <a:ext cx="8133347" cy="4454525"/>
          </a:xfrm>
        </p:spPr>
        <p:txBody>
          <a:bodyPr>
            <a:noAutofit/>
          </a:bodyPr>
          <a:lstStyle/>
          <a:p>
            <a:pPr lvl="0"/>
            <a:r>
              <a:rPr lang="en-US" dirty="0"/>
              <a:t>Problem-focused examination</a:t>
            </a:r>
          </a:p>
          <a:p>
            <a:pPr lvl="1"/>
            <a:r>
              <a:rPr lang="en-US" dirty="0"/>
              <a:t>Examination is limited to single body area or single system mentioned in chief complaint</a:t>
            </a:r>
          </a:p>
          <a:p>
            <a:pPr lvl="0"/>
            <a:r>
              <a:rPr lang="en-US" dirty="0"/>
              <a:t>Expanded problem-focused examination</a:t>
            </a:r>
          </a:p>
          <a:p>
            <a:pPr lvl="1"/>
            <a:r>
              <a:rPr lang="en-US" dirty="0"/>
              <a:t>In addition, related body areas or organ systems are examined</a:t>
            </a:r>
          </a:p>
          <a:p>
            <a:pPr lvl="0"/>
            <a:r>
              <a:rPr lang="en-US" dirty="0"/>
              <a:t>Detailed examination</a:t>
            </a:r>
          </a:p>
          <a:p>
            <a:pPr lvl="1"/>
            <a:r>
              <a:rPr lang="en-US" dirty="0"/>
              <a:t>Extended examination is performed on related body areas or organ systems</a:t>
            </a:r>
          </a:p>
          <a:p>
            <a:pPr lvl="0"/>
            <a:r>
              <a:rPr lang="en-US" dirty="0"/>
              <a:t>Comprehensive examination</a:t>
            </a:r>
          </a:p>
          <a:p>
            <a:pPr lvl="1"/>
            <a:r>
              <a:rPr lang="en-US" dirty="0"/>
              <a:t>Complete multisystem examination is performed or a complete examination of a single organ system</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43</a:t>
            </a:fld>
            <a:endParaRPr lang="en-GB" dirty="0"/>
          </a:p>
        </p:txBody>
      </p:sp>
    </p:spTree>
    <p:extLst>
      <p:ext uri="{BB962C8B-B14F-4D97-AF65-F5344CB8AC3E}">
        <p14:creationId xmlns:p14="http://schemas.microsoft.com/office/powerpoint/2010/main" val="159808941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Medical Decision Making </a:t>
            </a:r>
          </a:p>
        </p:txBody>
      </p:sp>
      <p:sp>
        <p:nvSpPr>
          <p:cNvPr id="3" name="Content Placeholder 2"/>
          <p:cNvSpPr>
            <a:spLocks noGrp="1"/>
          </p:cNvSpPr>
          <p:nvPr>
            <p:ph idx="1"/>
          </p:nvPr>
        </p:nvSpPr>
        <p:spPr/>
        <p:txBody>
          <a:bodyPr/>
          <a:lstStyle/>
          <a:p>
            <a:pPr lvl="0"/>
            <a:r>
              <a:rPr lang="en-US" dirty="0"/>
              <a:t>Three elements comprise the medical decision-making process:</a:t>
            </a:r>
          </a:p>
          <a:p>
            <a:pPr lvl="1"/>
            <a:r>
              <a:rPr lang="en-US" dirty="0"/>
              <a:t>Number of diagnoses and/or management options</a:t>
            </a:r>
          </a:p>
          <a:p>
            <a:pPr lvl="1"/>
            <a:r>
              <a:rPr lang="en-US" dirty="0"/>
              <a:t>Amount and/or complexity of data obtained, reviewed, and analyzed</a:t>
            </a:r>
          </a:p>
          <a:p>
            <a:pPr lvl="1"/>
            <a:r>
              <a:rPr lang="en-US" dirty="0"/>
              <a:t>Risk of significant complications and/or morbidity and/or mortality</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44</a:t>
            </a:fld>
            <a:endParaRPr lang="en-GB" dirty="0"/>
          </a:p>
        </p:txBody>
      </p:sp>
    </p:spTree>
    <p:extLst>
      <p:ext uri="{BB962C8B-B14F-4D97-AF65-F5344CB8AC3E}">
        <p14:creationId xmlns:p14="http://schemas.microsoft.com/office/powerpoint/2010/main" val="28790140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Medical Decision-Making </a:t>
            </a:r>
            <a:br>
              <a:rPr lang="en-US" dirty="0"/>
            </a:br>
            <a:r>
              <a:rPr lang="en-US" dirty="0"/>
              <a:t>Complexity Levels </a:t>
            </a:r>
          </a:p>
        </p:txBody>
      </p:sp>
      <p:sp>
        <p:nvSpPr>
          <p:cNvPr id="3" name="Content Placeholder 2"/>
          <p:cNvSpPr>
            <a:spLocks noGrp="1"/>
          </p:cNvSpPr>
          <p:nvPr>
            <p:ph idx="1"/>
          </p:nvPr>
        </p:nvSpPr>
        <p:spPr/>
        <p:txBody>
          <a:bodyPr/>
          <a:lstStyle/>
          <a:p>
            <a:pPr lvl="0"/>
            <a:r>
              <a:rPr lang="en-US" dirty="0"/>
              <a:t>Four levels of complexity in medical decision making:</a:t>
            </a:r>
          </a:p>
          <a:p>
            <a:pPr lvl="1"/>
            <a:r>
              <a:rPr lang="en-US" dirty="0"/>
              <a:t>Straightforward</a:t>
            </a:r>
          </a:p>
          <a:p>
            <a:pPr lvl="1"/>
            <a:r>
              <a:rPr lang="en-US" dirty="0"/>
              <a:t>Low complexity</a:t>
            </a:r>
          </a:p>
          <a:p>
            <a:pPr lvl="1"/>
            <a:r>
              <a:rPr lang="en-US" dirty="0"/>
              <a:t>Moderate complexity</a:t>
            </a:r>
          </a:p>
          <a:p>
            <a:pPr lvl="1"/>
            <a:r>
              <a:rPr lang="en-US" dirty="0"/>
              <a:t>High complexity</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45</a:t>
            </a:fld>
            <a:endParaRPr lang="en-GB" dirty="0"/>
          </a:p>
        </p:txBody>
      </p:sp>
    </p:spTree>
    <p:extLst>
      <p:ext uri="{BB962C8B-B14F-4D97-AF65-F5344CB8AC3E}">
        <p14:creationId xmlns:p14="http://schemas.microsoft.com/office/powerpoint/2010/main" val="95350036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Factors That Contribute to E/M Complexity: Counseling </a:t>
            </a:r>
          </a:p>
        </p:txBody>
      </p:sp>
      <p:sp>
        <p:nvSpPr>
          <p:cNvPr id="3" name="Content Placeholder 2"/>
          <p:cNvSpPr>
            <a:spLocks noGrp="1"/>
          </p:cNvSpPr>
          <p:nvPr>
            <p:ph idx="1"/>
          </p:nvPr>
        </p:nvSpPr>
        <p:spPr>
          <a:xfrm>
            <a:off x="685800" y="1676400"/>
            <a:ext cx="8169442" cy="4454525"/>
          </a:xfrm>
        </p:spPr>
        <p:txBody>
          <a:bodyPr>
            <a:noAutofit/>
          </a:bodyPr>
          <a:lstStyle/>
          <a:p>
            <a:pPr lvl="0"/>
            <a:r>
              <a:rPr lang="en-US" dirty="0"/>
              <a:t>Counseling is a discussion with a patient and/or family regarding diagnostic results, impressions, recommended diagnostic studies, prognosis, risks and benefits of management or treatment options, and instructions for management, treatment, and/or follow-up</a:t>
            </a:r>
          </a:p>
          <a:p>
            <a:pPr lvl="0"/>
            <a:r>
              <a:rPr lang="en-US" dirty="0"/>
              <a:t>Factored into E/M code, and as long as this factor does not exceed 50% of time spent with patient, it is included in E/M code</a:t>
            </a:r>
          </a:p>
          <a:p>
            <a:pPr lvl="0"/>
            <a:r>
              <a:rPr lang="en-US" dirty="0"/>
              <a:t>Considered a contributing factor when counseling exceeds 50% of encounter</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46</a:t>
            </a:fld>
            <a:endParaRPr lang="en-GB" dirty="0"/>
          </a:p>
        </p:txBody>
      </p:sp>
    </p:spTree>
    <p:extLst>
      <p:ext uri="{BB962C8B-B14F-4D97-AF65-F5344CB8AC3E}">
        <p14:creationId xmlns:p14="http://schemas.microsoft.com/office/powerpoint/2010/main" val="1177297982"/>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74056"/>
            <a:ext cx="9144000" cy="1219200"/>
          </a:xfrm>
        </p:spPr>
        <p:txBody>
          <a:bodyPr/>
          <a:lstStyle/>
          <a:p>
            <a:r>
              <a:rPr lang="en-US" dirty="0"/>
              <a:t>Factors That Contribute to E/M </a:t>
            </a:r>
            <a:br>
              <a:rPr lang="en-US" dirty="0"/>
            </a:br>
            <a:r>
              <a:rPr lang="en-US" dirty="0"/>
              <a:t>Complexity: Nature of Presenting </a:t>
            </a:r>
            <a:br>
              <a:rPr lang="en-US" dirty="0"/>
            </a:br>
            <a:r>
              <a:rPr lang="en-US" dirty="0"/>
              <a:t>Problem and Coordination of Care </a:t>
            </a:r>
          </a:p>
        </p:txBody>
      </p:sp>
      <p:sp>
        <p:nvSpPr>
          <p:cNvPr id="3" name="Content Placeholder 2"/>
          <p:cNvSpPr>
            <a:spLocks noGrp="1"/>
          </p:cNvSpPr>
          <p:nvPr>
            <p:ph idx="1"/>
          </p:nvPr>
        </p:nvSpPr>
        <p:spPr>
          <a:xfrm>
            <a:off x="685800" y="1685966"/>
            <a:ext cx="7772400" cy="4193458"/>
          </a:xfrm>
        </p:spPr>
        <p:txBody>
          <a:bodyPr/>
          <a:lstStyle/>
          <a:p>
            <a:pPr lvl="0"/>
            <a:r>
              <a:rPr lang="en-US" dirty="0"/>
              <a:t>Unless dealing with nature of presenting problem exceeds half of patient encounter, it is included in E/M code description and is not a factor in selecting level of service </a:t>
            </a:r>
          </a:p>
          <a:p>
            <a:pPr lvl="0"/>
            <a:r>
              <a:rPr lang="en-US" dirty="0"/>
              <a:t>Coordination of care is also factored into E/M code and is a consideration for determining level of service only when it exceeds 50% of patient encounter</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47</a:t>
            </a:fld>
            <a:endParaRPr lang="en-GB" dirty="0"/>
          </a:p>
        </p:txBody>
      </p:sp>
    </p:spTree>
    <p:extLst>
      <p:ext uri="{BB962C8B-B14F-4D97-AF65-F5344CB8AC3E}">
        <p14:creationId xmlns:p14="http://schemas.microsoft.com/office/powerpoint/2010/main" val="1935980427"/>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Factors That Contribute </a:t>
            </a:r>
            <a:br>
              <a:rPr lang="en-US" dirty="0"/>
            </a:br>
            <a:r>
              <a:rPr lang="en-US" dirty="0"/>
              <a:t>to E/M Complexity: Time</a:t>
            </a:r>
          </a:p>
        </p:txBody>
      </p:sp>
      <p:sp>
        <p:nvSpPr>
          <p:cNvPr id="3" name="Content Placeholder 2"/>
          <p:cNvSpPr>
            <a:spLocks noGrp="1"/>
          </p:cNvSpPr>
          <p:nvPr>
            <p:ph idx="1"/>
          </p:nvPr>
        </p:nvSpPr>
        <p:spPr/>
        <p:txBody>
          <a:bodyPr/>
          <a:lstStyle/>
          <a:p>
            <a:pPr lvl="0"/>
            <a:r>
              <a:rPr lang="en-US" dirty="0"/>
              <a:t>Time is included in E/M code descriptions only to assist physicians in selecting most appropriate level of E/M service (expressed as averages)</a:t>
            </a:r>
          </a:p>
          <a:p>
            <a:pPr lvl="0"/>
            <a:r>
              <a:rPr lang="en-US" dirty="0"/>
              <a:t>Time is not a determining factor in code selection unless counseling exceeds more than 50% of encounter</a:t>
            </a:r>
          </a:p>
          <a:p>
            <a:pPr lvl="1"/>
            <a:r>
              <a:rPr lang="en-US" dirty="0"/>
              <a:t>Only then can time be used as a determining component to code level selection</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48</a:t>
            </a:fld>
            <a:endParaRPr lang="en-GB" dirty="0"/>
          </a:p>
        </p:txBody>
      </p:sp>
    </p:spTree>
    <p:extLst>
      <p:ext uri="{BB962C8B-B14F-4D97-AF65-F5344CB8AC3E}">
        <p14:creationId xmlns:p14="http://schemas.microsoft.com/office/powerpoint/2010/main" val="12255272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CPT Coding </a:t>
            </a:r>
            <a:br>
              <a:rPr lang="en-US" dirty="0"/>
            </a:br>
            <a:r>
              <a:rPr lang="en-US" dirty="0"/>
              <a:t>Guidelines: Anesthesia</a:t>
            </a:r>
          </a:p>
        </p:txBody>
      </p:sp>
      <p:sp>
        <p:nvSpPr>
          <p:cNvPr id="3" name="Content Placeholder 2"/>
          <p:cNvSpPr>
            <a:spLocks noGrp="1"/>
          </p:cNvSpPr>
          <p:nvPr>
            <p:ph idx="1"/>
          </p:nvPr>
        </p:nvSpPr>
        <p:spPr/>
        <p:txBody>
          <a:bodyPr>
            <a:noAutofit/>
          </a:bodyPr>
          <a:lstStyle/>
          <a:p>
            <a:pPr lvl="0"/>
            <a:r>
              <a:rPr lang="en-US" dirty="0"/>
              <a:t>Codes for anesthesia are listed primarily in Anesthesia section of CPT manual</a:t>
            </a:r>
          </a:p>
          <a:p>
            <a:pPr lvl="1"/>
            <a:r>
              <a:rPr lang="en-US" dirty="0"/>
              <a:t>Codes for conscious sedation are found in Medicine section</a:t>
            </a:r>
          </a:p>
          <a:p>
            <a:pPr lvl="0"/>
            <a:r>
              <a:rPr lang="en-US" dirty="0"/>
              <a:t>Codes selected are based typically on anatomic location of surgery performed</a:t>
            </a:r>
          </a:p>
          <a:p>
            <a:pPr lvl="0"/>
            <a:r>
              <a:rPr lang="en-US" dirty="0"/>
              <a:t>Anesthesia coding differs from other forms of coding in way anesthesia services are billed </a:t>
            </a:r>
          </a:p>
          <a:p>
            <a:pPr lvl="0"/>
            <a:r>
              <a:rPr lang="en-US" dirty="0"/>
              <a:t>Standard formula for payment of anesthesia services: Basic unit values + Time units + Modifying units (B + T + M)</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49</a:t>
            </a:fld>
            <a:endParaRPr lang="en-GB" dirty="0"/>
          </a:p>
        </p:txBody>
      </p:sp>
    </p:spTree>
    <p:extLst>
      <p:ext uri="{BB962C8B-B14F-4D97-AF65-F5344CB8AC3E}">
        <p14:creationId xmlns:p14="http://schemas.microsoft.com/office/powerpoint/2010/main" val="195684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Category I Codes </a:t>
            </a:r>
          </a:p>
        </p:txBody>
      </p:sp>
      <p:sp>
        <p:nvSpPr>
          <p:cNvPr id="3" name="Content Placeholder 2"/>
          <p:cNvSpPr>
            <a:spLocks noGrp="1"/>
          </p:cNvSpPr>
          <p:nvPr>
            <p:ph idx="1"/>
          </p:nvPr>
        </p:nvSpPr>
        <p:spPr/>
        <p:txBody>
          <a:bodyPr/>
          <a:lstStyle/>
          <a:p>
            <a:pPr lvl="0"/>
            <a:r>
              <a:rPr lang="en-US" dirty="0"/>
              <a:t>CPT code is a five-digit code also known as a Category I code</a:t>
            </a:r>
          </a:p>
          <a:p>
            <a:pPr lvl="0"/>
            <a:r>
              <a:rPr lang="en-US" dirty="0"/>
              <a:t>Located in Tabular List of CPT Manual; arranged by sections</a:t>
            </a:r>
          </a:p>
          <a:p>
            <a:pPr lvl="0"/>
            <a:r>
              <a:rPr lang="en-US" dirty="0"/>
              <a:t>Each code has a description of service or procedure being performed</a:t>
            </a:r>
          </a:p>
        </p:txBody>
      </p:sp>
    </p:spTree>
    <p:extLst>
      <p:ext uri="{BB962C8B-B14F-4D97-AF65-F5344CB8AC3E}">
        <p14:creationId xmlns:p14="http://schemas.microsoft.com/office/powerpoint/2010/main" val="90652997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Anesthesia Formula </a:t>
            </a:r>
          </a:p>
        </p:txBody>
      </p:sp>
      <p:sp>
        <p:nvSpPr>
          <p:cNvPr id="3" name="Content Placeholder 2"/>
          <p:cNvSpPr>
            <a:spLocks noGrp="1"/>
          </p:cNvSpPr>
          <p:nvPr>
            <p:ph idx="1"/>
          </p:nvPr>
        </p:nvSpPr>
        <p:spPr/>
        <p:txBody>
          <a:bodyPr/>
          <a:lstStyle/>
          <a:p>
            <a:pPr lvl="0"/>
            <a:r>
              <a:rPr lang="en-US" dirty="0"/>
              <a:t>Relative Value Guide (RVG) assigns a numeric value to each service based on level of complexity, called </a:t>
            </a:r>
            <a:r>
              <a:rPr lang="en-US" i="1" dirty="0"/>
              <a:t>basic unit value</a:t>
            </a:r>
            <a:endParaRPr lang="en-US" dirty="0"/>
          </a:p>
          <a:p>
            <a:pPr lvl="0"/>
            <a:r>
              <a:rPr lang="en-US" dirty="0"/>
              <a:t>Time unit (T) is based on time during which anesthesia was administered</a:t>
            </a:r>
          </a:p>
          <a:p>
            <a:pPr lvl="1"/>
            <a:r>
              <a:rPr lang="en-US" dirty="0"/>
              <a:t>Hours and minutes recorded in patient’s record</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50</a:t>
            </a:fld>
            <a:endParaRPr lang="en-GB" dirty="0"/>
          </a:p>
        </p:txBody>
      </p:sp>
    </p:spTree>
    <p:extLst>
      <p:ext uri="{BB962C8B-B14F-4D97-AF65-F5344CB8AC3E}">
        <p14:creationId xmlns:p14="http://schemas.microsoft.com/office/powerpoint/2010/main" val="94961102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Qualifying Circumstances (QC) </a:t>
            </a:r>
          </a:p>
        </p:txBody>
      </p:sp>
      <p:sp>
        <p:nvSpPr>
          <p:cNvPr id="3" name="Content Placeholder 2"/>
          <p:cNvSpPr>
            <a:spLocks noGrp="1"/>
          </p:cNvSpPr>
          <p:nvPr>
            <p:ph idx="1"/>
          </p:nvPr>
        </p:nvSpPr>
        <p:spPr>
          <a:xfrm>
            <a:off x="685800" y="1676400"/>
            <a:ext cx="8109284" cy="4454525"/>
          </a:xfrm>
        </p:spPr>
        <p:txBody>
          <a:bodyPr>
            <a:noAutofit/>
          </a:bodyPr>
          <a:lstStyle/>
          <a:p>
            <a:pPr lvl="0"/>
            <a:r>
              <a:rPr lang="en-US" dirty="0"/>
              <a:t>Sometimes anesthesia is provided in situations that make administration more difficult</a:t>
            </a:r>
          </a:p>
          <a:p>
            <a:pPr lvl="0"/>
            <a:r>
              <a:rPr lang="en-US" dirty="0"/>
              <a:t>Include provision of anesthesia in emergency situations, to patients of extreme age, during use of controlled hypotension, and with hypothermia</a:t>
            </a:r>
          </a:p>
          <a:p>
            <a:pPr lvl="0"/>
            <a:r>
              <a:rPr lang="en-US" dirty="0"/>
              <a:t>There are four QC codes</a:t>
            </a:r>
          </a:p>
          <a:p>
            <a:pPr lvl="0"/>
            <a:r>
              <a:rPr lang="en-US" dirty="0"/>
              <a:t>Each of the five-digit codes is preceded by a plus sign symbol (+), indicating that it is an add-on code</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51</a:t>
            </a:fld>
            <a:endParaRPr lang="en-GB" dirty="0"/>
          </a:p>
        </p:txBody>
      </p:sp>
    </p:spTree>
    <p:extLst>
      <p:ext uri="{BB962C8B-B14F-4D97-AF65-F5344CB8AC3E}">
        <p14:creationId xmlns:p14="http://schemas.microsoft.com/office/powerpoint/2010/main" val="231155788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Physical Status Modifiers </a:t>
            </a:r>
          </a:p>
        </p:txBody>
      </p:sp>
      <p:sp>
        <p:nvSpPr>
          <p:cNvPr id="3" name="Content Placeholder 2"/>
          <p:cNvSpPr>
            <a:spLocks noGrp="1"/>
          </p:cNvSpPr>
          <p:nvPr>
            <p:ph idx="1"/>
          </p:nvPr>
        </p:nvSpPr>
        <p:spPr/>
        <p:txBody>
          <a:bodyPr/>
          <a:lstStyle/>
          <a:p>
            <a:pPr lvl="0"/>
            <a:r>
              <a:rPr lang="en-US" dirty="0"/>
              <a:t>Second type of modifying unit used in anesthesia coding is the physical status modifier</a:t>
            </a:r>
          </a:p>
          <a:p>
            <a:pPr lvl="0"/>
            <a:r>
              <a:rPr lang="en-US" dirty="0"/>
              <a:t>Used to indicate patient’s physical condition at time anesthesia was provided</a:t>
            </a:r>
          </a:p>
          <a:p>
            <a:pPr lvl="0"/>
            <a:r>
              <a:rPr lang="en-US" dirty="0"/>
              <a:t>Five physical status modifiers, each composed of two characters</a:t>
            </a:r>
          </a:p>
          <a:p>
            <a:pPr lvl="0"/>
            <a:r>
              <a:rPr lang="en-US" dirty="0"/>
              <a:t>First the letter P, followed by a ranking of 1 to 6 (e.g., P1, P2, P3, and so on)</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52</a:t>
            </a:fld>
            <a:endParaRPr lang="en-GB" dirty="0"/>
          </a:p>
        </p:txBody>
      </p:sp>
    </p:spTree>
    <p:extLst>
      <p:ext uri="{BB962C8B-B14F-4D97-AF65-F5344CB8AC3E}">
        <p14:creationId xmlns:p14="http://schemas.microsoft.com/office/powerpoint/2010/main" val="159991275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Conversion Factors and Calculating Anesthesia Services</a:t>
            </a:r>
          </a:p>
        </p:txBody>
      </p:sp>
      <p:sp>
        <p:nvSpPr>
          <p:cNvPr id="3" name="Content Placeholder 2"/>
          <p:cNvSpPr>
            <a:spLocks noGrp="1"/>
          </p:cNvSpPr>
          <p:nvPr>
            <p:ph idx="1"/>
          </p:nvPr>
        </p:nvSpPr>
        <p:spPr/>
        <p:txBody>
          <a:bodyPr/>
          <a:lstStyle/>
          <a:p>
            <a:pPr lvl="0"/>
            <a:r>
              <a:rPr lang="en-US" dirty="0"/>
              <a:t>Conversion factor: dollar value of each basic unit value</a:t>
            </a:r>
          </a:p>
          <a:p>
            <a:pPr lvl="1"/>
            <a:r>
              <a:rPr lang="en-US" dirty="0"/>
              <a:t>Multiplied by number of basic unit values assigned to each procedure</a:t>
            </a:r>
          </a:p>
          <a:p>
            <a:r>
              <a:rPr lang="en-US" dirty="0"/>
              <a:t>Fee for anesthesia services is calculated according to anesthesia billing formula:</a:t>
            </a:r>
          </a:p>
          <a:p>
            <a:pPr lvl="1"/>
            <a:r>
              <a:rPr lang="en-US" dirty="0"/>
              <a:t>(B + M + T + PS) x Conversion factor</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53</a:t>
            </a:fld>
            <a:endParaRPr lang="en-GB" dirty="0"/>
          </a:p>
        </p:txBody>
      </p:sp>
    </p:spTree>
    <p:extLst>
      <p:ext uri="{BB962C8B-B14F-4D97-AF65-F5344CB8AC3E}">
        <p14:creationId xmlns:p14="http://schemas.microsoft.com/office/powerpoint/2010/main" val="50349357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CPT Guidelines: </a:t>
            </a:r>
            <a:br>
              <a:rPr lang="en-US" dirty="0"/>
            </a:br>
            <a:r>
              <a:rPr lang="en-US" dirty="0"/>
              <a:t>Surgical Section</a:t>
            </a:r>
          </a:p>
        </p:txBody>
      </p:sp>
      <p:sp>
        <p:nvSpPr>
          <p:cNvPr id="3" name="Content Placeholder 2"/>
          <p:cNvSpPr>
            <a:spLocks noGrp="1"/>
          </p:cNvSpPr>
          <p:nvPr>
            <p:ph idx="1"/>
          </p:nvPr>
        </p:nvSpPr>
        <p:spPr/>
        <p:txBody>
          <a:bodyPr/>
          <a:lstStyle/>
          <a:p>
            <a:r>
              <a:rPr lang="en-US" dirty="0"/>
              <a:t>Specific guidelines and notes related to surgery coding must be considered when CPT code is assigned</a:t>
            </a:r>
          </a:p>
          <a:p>
            <a:r>
              <a:rPr lang="en-US" dirty="0"/>
              <a:t>When coding procedures or services, be sure to read guidelines carefully</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54</a:t>
            </a:fld>
            <a:endParaRPr lang="en-GB" dirty="0"/>
          </a:p>
        </p:txBody>
      </p:sp>
    </p:spTree>
    <p:extLst>
      <p:ext uri="{BB962C8B-B14F-4D97-AF65-F5344CB8AC3E}">
        <p14:creationId xmlns:p14="http://schemas.microsoft.com/office/powerpoint/2010/main" val="184530544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Surgical Package Definition</a:t>
            </a:r>
          </a:p>
        </p:txBody>
      </p:sp>
      <p:sp>
        <p:nvSpPr>
          <p:cNvPr id="3" name="Content Placeholder 2"/>
          <p:cNvSpPr>
            <a:spLocks noGrp="1"/>
          </p:cNvSpPr>
          <p:nvPr>
            <p:ph idx="1"/>
          </p:nvPr>
        </p:nvSpPr>
        <p:spPr>
          <a:xfrm>
            <a:off x="685800" y="1676409"/>
            <a:ext cx="7772400" cy="4648200"/>
          </a:xfrm>
        </p:spPr>
        <p:txBody>
          <a:bodyPr/>
          <a:lstStyle/>
          <a:p>
            <a:r>
              <a:rPr lang="en-US" dirty="0"/>
              <a:t>CPT code set is designed to include patient prep, surgical care, and postsurgical care in a single code (global services)</a:t>
            </a:r>
          </a:p>
          <a:p>
            <a:r>
              <a:rPr lang="en-US" dirty="0"/>
              <a:t>CPT code descriptions of global surgical services typically include:</a:t>
            </a:r>
          </a:p>
          <a:p>
            <a:pPr lvl="1"/>
            <a:r>
              <a:rPr lang="en-US" dirty="0"/>
              <a:t>Local infiltration, digital block, anesthesia</a:t>
            </a:r>
          </a:p>
          <a:p>
            <a:pPr lvl="1"/>
            <a:r>
              <a:rPr lang="en-US" dirty="0"/>
              <a:t>One related E/M encounter</a:t>
            </a:r>
          </a:p>
          <a:p>
            <a:pPr lvl="1"/>
            <a:r>
              <a:rPr lang="en-US" dirty="0"/>
              <a:t>Immediate postoperative care</a:t>
            </a:r>
          </a:p>
          <a:p>
            <a:pPr lvl="1"/>
            <a:r>
              <a:rPr lang="en-US" dirty="0"/>
              <a:t>Writing orders for surgical care</a:t>
            </a:r>
          </a:p>
          <a:p>
            <a:pPr lvl="1"/>
            <a:r>
              <a:rPr lang="en-US" dirty="0"/>
              <a:t>Evaluating the patient in recovery area</a:t>
            </a:r>
          </a:p>
          <a:p>
            <a:pPr lvl="1"/>
            <a:r>
              <a:rPr lang="en-US" dirty="0"/>
              <a:t>Typical postoperative follow-up care</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55</a:t>
            </a:fld>
            <a:endParaRPr lang="en-GB" dirty="0"/>
          </a:p>
        </p:txBody>
      </p:sp>
    </p:spTree>
    <p:extLst>
      <p:ext uri="{BB962C8B-B14F-4D97-AF65-F5344CB8AC3E}">
        <p14:creationId xmlns:p14="http://schemas.microsoft.com/office/powerpoint/2010/main" val="134885308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NCCI Edits and Unbundled Codes</a:t>
            </a:r>
          </a:p>
        </p:txBody>
      </p:sp>
      <p:sp>
        <p:nvSpPr>
          <p:cNvPr id="3" name="Content Placeholder 2"/>
          <p:cNvSpPr>
            <a:spLocks noGrp="1"/>
          </p:cNvSpPr>
          <p:nvPr>
            <p:ph idx="1"/>
          </p:nvPr>
        </p:nvSpPr>
        <p:spPr>
          <a:xfrm>
            <a:off x="685800" y="1676409"/>
            <a:ext cx="7772400" cy="4648200"/>
          </a:xfrm>
        </p:spPr>
        <p:txBody>
          <a:bodyPr/>
          <a:lstStyle/>
          <a:p>
            <a:r>
              <a:rPr lang="en-US" dirty="0"/>
              <a:t>In 1996, CMS established NCCI edit list</a:t>
            </a:r>
          </a:p>
          <a:p>
            <a:pPr lvl="1"/>
            <a:r>
              <a:rPr lang="en-US" dirty="0"/>
              <a:t>List contains two columns that are mutually exclusive</a:t>
            </a:r>
          </a:p>
          <a:p>
            <a:r>
              <a:rPr lang="en-US" dirty="0"/>
              <a:t>Unbundled codes</a:t>
            </a:r>
          </a:p>
          <a:p>
            <a:pPr lvl="1"/>
            <a:r>
              <a:rPr lang="en-US" dirty="0"/>
              <a:t>When each step of the procedure is listed separately</a:t>
            </a:r>
          </a:p>
          <a:p>
            <a:r>
              <a:rPr lang="en-US" dirty="0"/>
              <a:t>Bundled codes</a:t>
            </a:r>
          </a:p>
          <a:p>
            <a:pPr lvl="1"/>
            <a:r>
              <a:rPr lang="en-US" dirty="0"/>
              <a:t>When a single code contains all related steps of a procedure</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56</a:t>
            </a:fld>
            <a:endParaRPr lang="en-GB" dirty="0"/>
          </a:p>
        </p:txBody>
      </p:sp>
    </p:spTree>
    <p:extLst>
      <p:ext uri="{BB962C8B-B14F-4D97-AF65-F5344CB8AC3E}">
        <p14:creationId xmlns:p14="http://schemas.microsoft.com/office/powerpoint/2010/main" val="177425934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Integumentary System: Excision</a:t>
            </a:r>
            <a:br>
              <a:rPr lang="en-US" dirty="0"/>
            </a:br>
            <a:r>
              <a:rPr lang="en-US" dirty="0"/>
              <a:t>of Lesions – Benign or Malignant </a:t>
            </a:r>
          </a:p>
        </p:txBody>
      </p:sp>
      <p:sp>
        <p:nvSpPr>
          <p:cNvPr id="3" name="Content Placeholder 2"/>
          <p:cNvSpPr>
            <a:spLocks noGrp="1"/>
          </p:cNvSpPr>
          <p:nvPr>
            <p:ph idx="1"/>
          </p:nvPr>
        </p:nvSpPr>
        <p:spPr>
          <a:xfrm>
            <a:off x="685800" y="1676400"/>
            <a:ext cx="7772400" cy="4454525"/>
          </a:xfrm>
        </p:spPr>
        <p:txBody>
          <a:bodyPr/>
          <a:lstStyle/>
          <a:p>
            <a:pPr lvl="0"/>
            <a:r>
              <a:rPr lang="en-US" dirty="0"/>
              <a:t>If an incision, excision, or trauma requires intermediate or complex closure, repair by intermediate or complex closure is coded and reported separately</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57</a:t>
            </a:fld>
            <a:endParaRPr lang="en-GB" dirty="0"/>
          </a:p>
        </p:txBody>
      </p:sp>
    </p:spTree>
    <p:extLst>
      <p:ext uri="{BB962C8B-B14F-4D97-AF65-F5344CB8AC3E}">
        <p14:creationId xmlns:p14="http://schemas.microsoft.com/office/powerpoint/2010/main" val="206284441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Levels of Closure (Repair)</a:t>
            </a:r>
          </a:p>
        </p:txBody>
      </p:sp>
      <p:sp>
        <p:nvSpPr>
          <p:cNvPr id="3" name="Content Placeholder 2"/>
          <p:cNvSpPr>
            <a:spLocks noGrp="1"/>
          </p:cNvSpPr>
          <p:nvPr>
            <p:ph idx="1"/>
          </p:nvPr>
        </p:nvSpPr>
        <p:spPr/>
        <p:txBody>
          <a:bodyPr/>
          <a:lstStyle/>
          <a:p>
            <a:pPr lvl="0"/>
            <a:r>
              <a:rPr lang="en-US" dirty="0"/>
              <a:t>Simple repair</a:t>
            </a:r>
          </a:p>
          <a:p>
            <a:pPr lvl="1"/>
            <a:r>
              <a:rPr lang="en-US" dirty="0"/>
              <a:t>Performed when wound is superficial without significant involvement of deeper structures</a:t>
            </a:r>
          </a:p>
          <a:p>
            <a:pPr lvl="0"/>
            <a:r>
              <a:rPr lang="en-US" dirty="0"/>
              <a:t>Intermediate repair</a:t>
            </a:r>
          </a:p>
          <a:p>
            <a:pPr lvl="1"/>
            <a:r>
              <a:rPr lang="en-US" dirty="0"/>
              <a:t>Includes simple repair with a need for a layered closure of one or more of deeper layers of subcutaneous tissue and superficial fascia and skin closure</a:t>
            </a:r>
          </a:p>
          <a:p>
            <a:r>
              <a:rPr lang="en-US" dirty="0"/>
              <a:t>Complex repair</a:t>
            </a:r>
          </a:p>
          <a:p>
            <a:pPr lvl="1"/>
            <a:r>
              <a:rPr lang="en-US" dirty="0"/>
              <a:t>Includes wounds that require more than layered closure</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58</a:t>
            </a:fld>
            <a:endParaRPr lang="en-GB" dirty="0"/>
          </a:p>
        </p:txBody>
      </p:sp>
    </p:spTree>
    <p:extLst>
      <p:ext uri="{BB962C8B-B14F-4D97-AF65-F5344CB8AC3E}">
        <p14:creationId xmlns:p14="http://schemas.microsoft.com/office/powerpoint/2010/main" val="79351266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Listing Services for Wound Repair </a:t>
            </a:r>
            <a:br>
              <a:rPr lang="en-US" dirty="0"/>
            </a:br>
            <a:r>
              <a:rPr lang="en-US" sz="1600" dirty="0"/>
              <a:t>(Slide 1 of 2)</a:t>
            </a:r>
          </a:p>
        </p:txBody>
      </p:sp>
      <p:sp>
        <p:nvSpPr>
          <p:cNvPr id="3" name="Content Placeholder 2"/>
          <p:cNvSpPr>
            <a:spLocks noGrp="1"/>
          </p:cNvSpPr>
          <p:nvPr>
            <p:ph idx="1"/>
          </p:nvPr>
        </p:nvSpPr>
        <p:spPr>
          <a:xfrm>
            <a:off x="685799" y="1676400"/>
            <a:ext cx="8073189" cy="4454525"/>
          </a:xfrm>
        </p:spPr>
        <p:txBody>
          <a:bodyPr>
            <a:noAutofit/>
          </a:bodyPr>
          <a:lstStyle/>
          <a:p>
            <a:pPr lvl="0"/>
            <a:r>
              <a:rPr lang="en-US" dirty="0"/>
              <a:t>Repaired wound should be measured and recorded in centimeters whether curved, angular, or stellate</a:t>
            </a:r>
          </a:p>
          <a:p>
            <a:pPr lvl="0"/>
            <a:r>
              <a:rPr lang="en-US" dirty="0"/>
              <a:t>For multiple wounds, add together lengths of those in same classification and from all anatomic sites that are grouped together into same code descriptor</a:t>
            </a:r>
          </a:p>
          <a:p>
            <a:pPr lvl="0"/>
            <a:r>
              <a:rPr lang="en-US" dirty="0"/>
              <a:t>When wounds of more than one classification are repaired, list more complicated repair as primary procedure, and less complicated repair as secondary procedure, using modifier -59</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59</a:t>
            </a:fld>
            <a:endParaRPr lang="en-GB" dirty="0"/>
          </a:p>
        </p:txBody>
      </p:sp>
    </p:spTree>
    <p:extLst>
      <p:ext uri="{BB962C8B-B14F-4D97-AF65-F5344CB8AC3E}">
        <p14:creationId xmlns:p14="http://schemas.microsoft.com/office/powerpoint/2010/main" val="3435980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Category II Codes </a:t>
            </a:r>
          </a:p>
        </p:txBody>
      </p:sp>
      <p:sp>
        <p:nvSpPr>
          <p:cNvPr id="3" name="Content Placeholder 2"/>
          <p:cNvSpPr>
            <a:spLocks noGrp="1"/>
          </p:cNvSpPr>
          <p:nvPr>
            <p:ph idx="1"/>
          </p:nvPr>
        </p:nvSpPr>
        <p:spPr/>
        <p:txBody>
          <a:bodyPr/>
          <a:lstStyle/>
          <a:p>
            <a:pPr lvl="0"/>
            <a:r>
              <a:rPr lang="en-US" dirty="0"/>
              <a:t>Category II codes</a:t>
            </a:r>
            <a:r>
              <a:rPr lang="en-US" dirty="0">
                <a:latin typeface="Arial"/>
                <a:cs typeface="Arial"/>
              </a:rPr>
              <a:t>—</a:t>
            </a:r>
            <a:r>
              <a:rPr lang="en-US" dirty="0"/>
              <a:t>set of supplemental tracking codes that can be used for performance measurement</a:t>
            </a:r>
          </a:p>
          <a:p>
            <a:pPr lvl="1"/>
            <a:r>
              <a:rPr lang="en-US" dirty="0"/>
              <a:t>Optional; cannot be used as a substitute for Category I and are not part of billing</a:t>
            </a:r>
          </a:p>
          <a:p>
            <a:pPr lvl="1"/>
            <a:r>
              <a:rPr lang="en-US" dirty="0"/>
              <a:t>Describe clinical components typically included in Evaluation and Management services or clinical services</a:t>
            </a:r>
          </a:p>
          <a:p>
            <a:pPr lvl="1"/>
            <a:r>
              <a:rPr lang="en-US" dirty="0"/>
              <a:t>Fifth digit is the letter F</a:t>
            </a:r>
          </a:p>
        </p:txBody>
      </p:sp>
    </p:spTree>
    <p:extLst>
      <p:ext uri="{BB962C8B-B14F-4D97-AF65-F5344CB8AC3E}">
        <p14:creationId xmlns:p14="http://schemas.microsoft.com/office/powerpoint/2010/main" val="339731916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lvl="0"/>
            <a:r>
              <a:rPr lang="en-US" dirty="0"/>
              <a:t>Debridement is considered a separate procedure only when gross contamination requires prolonged cleansing, when there are large amounts of dead or contaminated tissue to be removed, or when debridement is carried out separately without immediate primary closure</a:t>
            </a:r>
          </a:p>
          <a:p>
            <a:pPr lvl="0"/>
            <a:r>
              <a:rPr lang="en-US" dirty="0"/>
              <a:t>Wound repair that involves nerves, blood vessels, and/or tendons should be reported under appropriate system for repair of those structures</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60</a:t>
            </a:fld>
            <a:endParaRPr lang="en-GB" dirty="0"/>
          </a:p>
        </p:txBody>
      </p:sp>
      <p:sp>
        <p:nvSpPr>
          <p:cNvPr id="6" name="Title 1"/>
          <p:cNvSpPr>
            <a:spLocks noGrp="1"/>
          </p:cNvSpPr>
          <p:nvPr>
            <p:ph type="title"/>
          </p:nvPr>
        </p:nvSpPr>
        <p:spPr>
          <a:xfrm>
            <a:off x="685800" y="228600"/>
            <a:ext cx="7772400" cy="1219200"/>
          </a:xfrm>
        </p:spPr>
        <p:txBody>
          <a:bodyPr/>
          <a:lstStyle/>
          <a:p>
            <a:r>
              <a:rPr lang="en-US" dirty="0"/>
              <a:t>Listing Services for Wound Repair </a:t>
            </a:r>
            <a:br>
              <a:rPr lang="en-US" dirty="0"/>
            </a:br>
            <a:r>
              <a:rPr lang="en-US" sz="1600" dirty="0"/>
              <a:t>(Slide 2 of 2)</a:t>
            </a:r>
          </a:p>
        </p:txBody>
      </p:sp>
    </p:spTree>
    <p:extLst>
      <p:ext uri="{BB962C8B-B14F-4D97-AF65-F5344CB8AC3E}">
        <p14:creationId xmlns:p14="http://schemas.microsoft.com/office/powerpoint/2010/main" val="41216043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Musculoskeletal System: Fractures</a:t>
            </a:r>
            <a:br>
              <a:rPr lang="en-US" dirty="0"/>
            </a:br>
            <a:r>
              <a:rPr lang="en-US" sz="1600" dirty="0"/>
              <a:t>(Slide 1 of 2)</a:t>
            </a:r>
          </a:p>
        </p:txBody>
      </p:sp>
      <p:sp>
        <p:nvSpPr>
          <p:cNvPr id="3" name="Content Placeholder 2"/>
          <p:cNvSpPr>
            <a:spLocks noGrp="1"/>
          </p:cNvSpPr>
          <p:nvPr>
            <p:ph idx="1"/>
          </p:nvPr>
        </p:nvSpPr>
        <p:spPr>
          <a:xfrm>
            <a:off x="685800" y="1686428"/>
            <a:ext cx="7772400" cy="4454525"/>
          </a:xfrm>
        </p:spPr>
        <p:txBody>
          <a:bodyPr>
            <a:noAutofit/>
          </a:bodyPr>
          <a:lstStyle/>
          <a:p>
            <a:pPr lvl="0"/>
            <a:r>
              <a:rPr lang="en-US" dirty="0"/>
              <a:t>Closed fracture</a:t>
            </a:r>
          </a:p>
          <a:p>
            <a:pPr lvl="1"/>
            <a:r>
              <a:rPr lang="en-US" dirty="0"/>
              <a:t>Fractured bone does not protrude through dermis or epidermis</a:t>
            </a:r>
          </a:p>
          <a:p>
            <a:pPr lvl="0"/>
            <a:r>
              <a:rPr lang="en-US" dirty="0"/>
              <a:t>Open fracture</a:t>
            </a:r>
          </a:p>
          <a:p>
            <a:pPr lvl="1"/>
            <a:r>
              <a:rPr lang="en-US" dirty="0"/>
              <a:t>Fractured bone cuts through skin layers and can be directly visualized</a:t>
            </a:r>
          </a:p>
          <a:p>
            <a:pPr lvl="0"/>
            <a:r>
              <a:rPr lang="en-US" dirty="0"/>
              <a:t>Closed treatment</a:t>
            </a:r>
          </a:p>
          <a:p>
            <a:pPr lvl="1"/>
            <a:r>
              <a:rPr lang="en-US" dirty="0"/>
              <a:t>Fracture site is not surgically opened</a:t>
            </a:r>
          </a:p>
          <a:p>
            <a:pPr lvl="1"/>
            <a:r>
              <a:rPr lang="en-US" dirty="0"/>
              <a:t>Manipulation</a:t>
            </a:r>
          </a:p>
          <a:p>
            <a:pPr lvl="1"/>
            <a:r>
              <a:rPr lang="en-US" dirty="0"/>
              <a:t>Attempted reduction or restoration of a fracture or dislocated joint into its normal anatomic alignment by manually applied forces</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61</a:t>
            </a:fld>
            <a:endParaRPr lang="en-GB" dirty="0"/>
          </a:p>
        </p:txBody>
      </p:sp>
    </p:spTree>
    <p:extLst>
      <p:ext uri="{BB962C8B-B14F-4D97-AF65-F5344CB8AC3E}">
        <p14:creationId xmlns:p14="http://schemas.microsoft.com/office/powerpoint/2010/main" val="80453027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Open treatment</a:t>
            </a:r>
          </a:p>
          <a:p>
            <a:pPr lvl="1"/>
            <a:r>
              <a:rPr lang="en-US" dirty="0"/>
              <a:t>Used when (1) the fractured bone is surgically opened or (2) an opening is made remote from fracture site in order to insert an intramedullary nail across fracture site</a:t>
            </a:r>
          </a:p>
          <a:p>
            <a:pPr lvl="0"/>
            <a:r>
              <a:rPr lang="en-US" dirty="0"/>
              <a:t>Percutaneous skeletal fixation</a:t>
            </a:r>
          </a:p>
          <a:p>
            <a:pPr lvl="1"/>
            <a:r>
              <a:rPr lang="en-US" dirty="0"/>
              <a:t>Fracture treatment that is neither open nor closed</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62</a:t>
            </a:fld>
            <a:endParaRPr lang="en-GB" dirty="0"/>
          </a:p>
        </p:txBody>
      </p:sp>
      <p:sp>
        <p:nvSpPr>
          <p:cNvPr id="7" name="Title 1"/>
          <p:cNvSpPr>
            <a:spLocks noGrp="1"/>
          </p:cNvSpPr>
          <p:nvPr>
            <p:ph type="title"/>
          </p:nvPr>
        </p:nvSpPr>
        <p:spPr>
          <a:xfrm>
            <a:off x="685800" y="228600"/>
            <a:ext cx="7772400" cy="1219200"/>
          </a:xfrm>
        </p:spPr>
        <p:txBody>
          <a:bodyPr/>
          <a:lstStyle/>
          <a:p>
            <a:r>
              <a:rPr lang="en-US" dirty="0"/>
              <a:t>Musculoskeletal System: Fractures</a:t>
            </a:r>
            <a:br>
              <a:rPr lang="en-US" dirty="0"/>
            </a:br>
            <a:r>
              <a:rPr lang="en-US" sz="1600" dirty="0"/>
              <a:t>(Slide 2 of 2)</a:t>
            </a:r>
          </a:p>
        </p:txBody>
      </p:sp>
    </p:spTree>
    <p:extLst>
      <p:ext uri="{BB962C8B-B14F-4D97-AF65-F5344CB8AC3E}">
        <p14:creationId xmlns:p14="http://schemas.microsoft.com/office/powerpoint/2010/main" val="563342171"/>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Maternity Care and Delivery </a:t>
            </a:r>
          </a:p>
        </p:txBody>
      </p:sp>
      <p:sp>
        <p:nvSpPr>
          <p:cNvPr id="3" name="Content Placeholder 2"/>
          <p:cNvSpPr>
            <a:spLocks noGrp="1"/>
          </p:cNvSpPr>
          <p:nvPr>
            <p:ph idx="1"/>
          </p:nvPr>
        </p:nvSpPr>
        <p:spPr>
          <a:xfrm>
            <a:off x="685800" y="1676400"/>
            <a:ext cx="8229600" cy="4454525"/>
          </a:xfrm>
        </p:spPr>
        <p:txBody>
          <a:bodyPr>
            <a:noAutofit/>
          </a:bodyPr>
          <a:lstStyle/>
          <a:p>
            <a:pPr lvl="0"/>
            <a:r>
              <a:rPr lang="en-US" sz="2700" dirty="0"/>
              <a:t>Antepartum care includes initial and subsequent history; physical examinations; recording of weight, blood pressures, and fetal heart tones; routine chemical urinalysis; monthly visits up to 28 weeks’ gestation; biweekly visits to 36 weeks’ gestation; and weekly visits until delivery</a:t>
            </a:r>
          </a:p>
          <a:p>
            <a:pPr lvl="0"/>
            <a:r>
              <a:rPr lang="en-US" sz="2700" dirty="0"/>
              <a:t>Delivery includes admission to hospital, admission history and physical examination, management of uncomplicated labor, vaginal or cesarean delivery</a:t>
            </a:r>
          </a:p>
          <a:p>
            <a:pPr lvl="0"/>
            <a:r>
              <a:rPr lang="en-US" sz="2700" dirty="0"/>
              <a:t>Postpartum care includes hospital and office visits after vaginal or cesarean section delivery</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63</a:t>
            </a:fld>
            <a:endParaRPr lang="en-GB" dirty="0"/>
          </a:p>
        </p:txBody>
      </p:sp>
    </p:spTree>
    <p:extLst>
      <p:ext uri="{BB962C8B-B14F-4D97-AF65-F5344CB8AC3E}">
        <p14:creationId xmlns:p14="http://schemas.microsoft.com/office/powerpoint/2010/main" val="82991639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CPT Coding Guidelines: Radiology Section</a:t>
            </a:r>
          </a:p>
        </p:txBody>
      </p:sp>
      <p:sp>
        <p:nvSpPr>
          <p:cNvPr id="3" name="Content Placeholder 2"/>
          <p:cNvSpPr>
            <a:spLocks noGrp="1"/>
          </p:cNvSpPr>
          <p:nvPr>
            <p:ph idx="1"/>
          </p:nvPr>
        </p:nvSpPr>
        <p:spPr/>
        <p:txBody>
          <a:bodyPr/>
          <a:lstStyle/>
          <a:p>
            <a:pPr lvl="0"/>
            <a:r>
              <a:rPr lang="en-US" dirty="0"/>
              <a:t>Contains all diagnostic imaging codes</a:t>
            </a:r>
          </a:p>
          <a:p>
            <a:pPr lvl="0"/>
            <a:r>
              <a:rPr lang="en-US" dirty="0"/>
              <a:t>Further subdivided into subsections and then categories</a:t>
            </a:r>
          </a:p>
          <a:p>
            <a:pPr lvl="0"/>
            <a:r>
              <a:rPr lang="en-US" dirty="0"/>
              <a:t>Codes are included for provider supervision and interpretation of diagnostic imaging data and for clinical and radiation treatment planning and administration of contrast materials during radiologic procedures</a:t>
            </a:r>
          </a:p>
          <a:p>
            <a:endParaRPr lang="en-US" dirty="0"/>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64</a:t>
            </a:fld>
            <a:endParaRPr lang="en-GB" dirty="0"/>
          </a:p>
        </p:txBody>
      </p:sp>
    </p:spTree>
    <p:extLst>
      <p:ext uri="{BB962C8B-B14F-4D97-AF65-F5344CB8AC3E}">
        <p14:creationId xmlns:p14="http://schemas.microsoft.com/office/powerpoint/2010/main" val="359065761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Radiology Coding Steps </a:t>
            </a:r>
          </a:p>
        </p:txBody>
      </p:sp>
      <p:sp>
        <p:nvSpPr>
          <p:cNvPr id="3" name="Content Placeholder 2"/>
          <p:cNvSpPr>
            <a:spLocks noGrp="1"/>
          </p:cNvSpPr>
          <p:nvPr>
            <p:ph idx="1"/>
          </p:nvPr>
        </p:nvSpPr>
        <p:spPr/>
        <p:txBody>
          <a:bodyPr/>
          <a:lstStyle/>
          <a:p>
            <a:pPr lvl="0"/>
            <a:r>
              <a:rPr lang="en-US" dirty="0"/>
              <a:t>Coding steps for radiologic procedures are the same as for other Category I codes</a:t>
            </a:r>
          </a:p>
          <a:p>
            <a:pPr lvl="0"/>
            <a:r>
              <a:rPr lang="en-US" dirty="0"/>
              <a:t>When searching by main term in Alphabetic Index, use </a:t>
            </a:r>
            <a:r>
              <a:rPr lang="en-US" i="1" dirty="0"/>
              <a:t>Radiology</a:t>
            </a:r>
            <a:r>
              <a:rPr lang="en-US" dirty="0"/>
              <a:t> as main term</a:t>
            </a:r>
          </a:p>
          <a:p>
            <a:pPr lvl="0"/>
            <a:r>
              <a:rPr lang="en-US" i="1" dirty="0"/>
              <a:t>See </a:t>
            </a:r>
            <a:r>
              <a:rPr lang="en-US" dirty="0"/>
              <a:t>note directs coder to more specific subcategories of nuclear medicine, ultrasound, radiation therapy, and x-ray studies</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65</a:t>
            </a:fld>
            <a:endParaRPr lang="en-GB" dirty="0"/>
          </a:p>
        </p:txBody>
      </p:sp>
    </p:spTree>
    <p:extLst>
      <p:ext uri="{BB962C8B-B14F-4D97-AF65-F5344CB8AC3E}">
        <p14:creationId xmlns:p14="http://schemas.microsoft.com/office/powerpoint/2010/main" val="195847254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CPT Coding Guidelines: Pathology and Laboratory Section</a:t>
            </a:r>
          </a:p>
        </p:txBody>
      </p:sp>
      <p:sp>
        <p:nvSpPr>
          <p:cNvPr id="3" name="Content Placeholder 2"/>
          <p:cNvSpPr>
            <a:spLocks noGrp="1"/>
          </p:cNvSpPr>
          <p:nvPr>
            <p:ph idx="1"/>
          </p:nvPr>
        </p:nvSpPr>
        <p:spPr/>
        <p:txBody>
          <a:bodyPr/>
          <a:lstStyle/>
          <a:p>
            <a:pPr lvl="0"/>
            <a:r>
              <a:rPr lang="en-US" dirty="0"/>
              <a:t>To use a panel code, all tests listed under code selected must have been performed</a:t>
            </a:r>
          </a:p>
          <a:p>
            <a:pPr lvl="1"/>
            <a:r>
              <a:rPr lang="en-US" dirty="0"/>
              <a:t>Otherwise, individual tests should be billed using a separate code for each</a:t>
            </a:r>
          </a:p>
          <a:p>
            <a:pPr lvl="0"/>
            <a:r>
              <a:rPr lang="en-US" dirty="0"/>
              <a:t>Codes for drug testing are qualitative, based on type of drug found</a:t>
            </a:r>
          </a:p>
          <a:p>
            <a:pPr lvl="0"/>
            <a:r>
              <a:rPr lang="en-US" dirty="0"/>
              <a:t>Quantitative assays are performed to determine amount of drug present</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66</a:t>
            </a:fld>
            <a:endParaRPr lang="en-GB" dirty="0"/>
          </a:p>
        </p:txBody>
      </p:sp>
    </p:spTree>
    <p:extLst>
      <p:ext uri="{BB962C8B-B14F-4D97-AF65-F5344CB8AC3E}">
        <p14:creationId xmlns:p14="http://schemas.microsoft.com/office/powerpoint/2010/main" val="202906240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Common CPT Coding Guidelines: Medicine Section</a:t>
            </a:r>
          </a:p>
        </p:txBody>
      </p:sp>
      <p:sp>
        <p:nvSpPr>
          <p:cNvPr id="3" name="Content Placeholder 2"/>
          <p:cNvSpPr>
            <a:spLocks noGrp="1"/>
          </p:cNvSpPr>
          <p:nvPr>
            <p:ph idx="1"/>
          </p:nvPr>
        </p:nvSpPr>
        <p:spPr/>
        <p:txBody>
          <a:bodyPr/>
          <a:lstStyle/>
          <a:p>
            <a:pPr lvl="0"/>
            <a:r>
              <a:rPr lang="en-US" dirty="0"/>
              <a:t>The Medicine section of the CPT contains codes for a variety of therapeutic procedures and diagnostic testing</a:t>
            </a:r>
          </a:p>
          <a:p>
            <a:pPr lvl="0"/>
            <a:r>
              <a:rPr lang="en-US" dirty="0"/>
              <a:t>Steps for determining Medicine codes are similar to those for choosing Surgery codes</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67</a:t>
            </a:fld>
            <a:endParaRPr lang="en-GB" dirty="0"/>
          </a:p>
        </p:txBody>
      </p:sp>
    </p:spTree>
    <p:extLst>
      <p:ext uri="{BB962C8B-B14F-4D97-AF65-F5344CB8AC3E}">
        <p14:creationId xmlns:p14="http://schemas.microsoft.com/office/powerpoint/2010/main" val="101265557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Immune Globulins</a:t>
            </a:r>
          </a:p>
        </p:txBody>
      </p:sp>
      <p:sp>
        <p:nvSpPr>
          <p:cNvPr id="3" name="Content Placeholder 2"/>
          <p:cNvSpPr>
            <a:spLocks noGrp="1"/>
          </p:cNvSpPr>
          <p:nvPr>
            <p:ph idx="1"/>
          </p:nvPr>
        </p:nvSpPr>
        <p:spPr/>
        <p:txBody>
          <a:bodyPr/>
          <a:lstStyle/>
          <a:p>
            <a:pPr lvl="0"/>
            <a:r>
              <a:rPr lang="en-US" dirty="0"/>
              <a:t>Identify immune globulin product administered (CPT codes 90281-90399) and method of administration</a:t>
            </a:r>
          </a:p>
          <a:p>
            <a:pPr lvl="0"/>
            <a:r>
              <a:rPr lang="en-US" dirty="0"/>
              <a:t>Hydration codes are intended to report a hydration intravenous (IV) infusion consisting prepackaged fluid and electrolytes</a:t>
            </a:r>
          </a:p>
          <a:p>
            <a:pPr lvl="1"/>
            <a:r>
              <a:rPr lang="en-US" dirty="0"/>
              <a:t>Not used to report infusion of drugs or other substances</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68</a:t>
            </a:fld>
            <a:endParaRPr lang="en-GB" dirty="0"/>
          </a:p>
        </p:txBody>
      </p:sp>
    </p:spTree>
    <p:extLst>
      <p:ext uri="{BB962C8B-B14F-4D97-AF65-F5344CB8AC3E}">
        <p14:creationId xmlns:p14="http://schemas.microsoft.com/office/powerpoint/2010/main" val="120710739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Immunizations for Vaccines or Toxoids </a:t>
            </a:r>
          </a:p>
        </p:txBody>
      </p:sp>
      <p:sp>
        <p:nvSpPr>
          <p:cNvPr id="3" name="Content Placeholder 2"/>
          <p:cNvSpPr>
            <a:spLocks noGrp="1"/>
          </p:cNvSpPr>
          <p:nvPr>
            <p:ph idx="1"/>
          </p:nvPr>
        </p:nvSpPr>
        <p:spPr/>
        <p:txBody>
          <a:bodyPr/>
          <a:lstStyle/>
          <a:p>
            <a:pPr lvl="0"/>
            <a:r>
              <a:rPr lang="en-US" dirty="0"/>
              <a:t>These codes identify vaccine product only</a:t>
            </a:r>
          </a:p>
          <a:p>
            <a:pPr lvl="0"/>
            <a:r>
              <a:rPr lang="en-US" dirty="0"/>
              <a:t>Codes in </a:t>
            </a:r>
            <a:r>
              <a:rPr lang="en-US" i="1" dirty="0"/>
              <a:t>immunization administration for vaccines/toxoids </a:t>
            </a:r>
            <a:r>
              <a:rPr lang="en-US" dirty="0"/>
              <a:t>subsection must be used in addition to vaccine or toxoid product codes</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69</a:t>
            </a:fld>
            <a:endParaRPr lang="en-GB" dirty="0"/>
          </a:p>
        </p:txBody>
      </p:sp>
    </p:spTree>
    <p:extLst>
      <p:ext uri="{BB962C8B-B14F-4D97-AF65-F5344CB8AC3E}">
        <p14:creationId xmlns:p14="http://schemas.microsoft.com/office/powerpoint/2010/main" val="37164198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Category III Codes</a:t>
            </a:r>
          </a:p>
        </p:txBody>
      </p:sp>
      <p:sp>
        <p:nvSpPr>
          <p:cNvPr id="3" name="Content Placeholder 2"/>
          <p:cNvSpPr>
            <a:spLocks noGrp="1"/>
          </p:cNvSpPr>
          <p:nvPr>
            <p:ph idx="1"/>
          </p:nvPr>
        </p:nvSpPr>
        <p:spPr/>
        <p:txBody>
          <a:bodyPr/>
          <a:lstStyle/>
          <a:p>
            <a:pPr lvl="0"/>
            <a:r>
              <a:rPr lang="en-US" dirty="0"/>
              <a:t>Category III codes are temporary codes assigned for emerging and new technology, services, and procedures that have not been officially added to Tabular List of CPT manual</a:t>
            </a:r>
          </a:p>
          <a:p>
            <a:pPr lvl="0"/>
            <a:r>
              <a:rPr lang="en-US" dirty="0"/>
              <a:t>Fifth digit is the letter T</a:t>
            </a:r>
          </a:p>
          <a:p>
            <a:pPr lvl="0"/>
            <a:r>
              <a:rPr lang="en-US" dirty="0"/>
              <a:t>Used in billing and reporting if no code in Tabular List is accurately descriptive and no Category I code matches medical documentation</a:t>
            </a:r>
          </a:p>
        </p:txBody>
      </p:sp>
    </p:spTree>
    <p:extLst>
      <p:ext uri="{BB962C8B-B14F-4D97-AF65-F5344CB8AC3E}">
        <p14:creationId xmlns:p14="http://schemas.microsoft.com/office/powerpoint/2010/main" val="245956944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Home Health Procedures and Services </a:t>
            </a:r>
          </a:p>
        </p:txBody>
      </p:sp>
      <p:sp>
        <p:nvSpPr>
          <p:cNvPr id="3" name="Content Placeholder 2"/>
          <p:cNvSpPr>
            <a:spLocks noGrp="1"/>
          </p:cNvSpPr>
          <p:nvPr>
            <p:ph idx="1"/>
          </p:nvPr>
        </p:nvSpPr>
        <p:spPr/>
        <p:txBody>
          <a:bodyPr/>
          <a:lstStyle/>
          <a:p>
            <a:pPr lvl="0"/>
            <a:r>
              <a:rPr lang="en-US" dirty="0"/>
              <a:t>These are used to report services provided in a patient’s residence (including assisted-living apartments, group homes, nontraditional private homes, custodial care facilities, and schools)</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70</a:t>
            </a:fld>
            <a:endParaRPr lang="en-GB" dirty="0"/>
          </a:p>
        </p:txBody>
      </p:sp>
    </p:spTree>
    <p:extLst>
      <p:ext uri="{BB962C8B-B14F-4D97-AF65-F5344CB8AC3E}">
        <p14:creationId xmlns:p14="http://schemas.microsoft.com/office/powerpoint/2010/main" val="413334975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Healthcare Common Procedure </a:t>
            </a:r>
            <a:br>
              <a:rPr lang="en-US" dirty="0"/>
            </a:br>
            <a:r>
              <a:rPr lang="en-US" dirty="0"/>
              <a:t>Coding System (HCPCS) Code Set</a:t>
            </a:r>
          </a:p>
        </p:txBody>
      </p:sp>
      <p:sp>
        <p:nvSpPr>
          <p:cNvPr id="3" name="Content Placeholder 2"/>
          <p:cNvSpPr>
            <a:spLocks noGrp="1"/>
          </p:cNvSpPr>
          <p:nvPr>
            <p:ph idx="1"/>
          </p:nvPr>
        </p:nvSpPr>
        <p:spPr/>
        <p:txBody>
          <a:bodyPr/>
          <a:lstStyle/>
          <a:p>
            <a:pPr lvl="0"/>
            <a:r>
              <a:rPr lang="en-US" dirty="0"/>
              <a:t>HCPCS codes have 5 alphanumeric characters</a:t>
            </a:r>
          </a:p>
          <a:p>
            <a:pPr lvl="1"/>
            <a:r>
              <a:rPr lang="en-US" dirty="0"/>
              <a:t>One letter followed by 4 numbers</a:t>
            </a:r>
          </a:p>
          <a:p>
            <a:r>
              <a:rPr lang="en-US" dirty="0"/>
              <a:t>Modifiers are codes composed of 2 alphanumeric characters</a:t>
            </a:r>
          </a:p>
          <a:p>
            <a:pPr lvl="1"/>
            <a:r>
              <a:rPr lang="en-US" dirty="0"/>
              <a:t>Do not change description of code, but rather provide additional information or describe extenuating circumstances</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71</a:t>
            </a:fld>
            <a:endParaRPr lang="en-GB" dirty="0"/>
          </a:p>
        </p:txBody>
      </p:sp>
    </p:spTree>
    <p:extLst>
      <p:ext uri="{BB962C8B-B14F-4D97-AF65-F5344CB8AC3E}">
        <p14:creationId xmlns:p14="http://schemas.microsoft.com/office/powerpoint/2010/main" val="492222021"/>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HCPCS Code Manual</a:t>
            </a:r>
          </a:p>
        </p:txBody>
      </p:sp>
      <p:sp>
        <p:nvSpPr>
          <p:cNvPr id="3" name="Content Placeholder 2"/>
          <p:cNvSpPr>
            <a:spLocks noGrp="1"/>
          </p:cNvSpPr>
          <p:nvPr>
            <p:ph idx="1"/>
          </p:nvPr>
        </p:nvSpPr>
        <p:spPr/>
        <p:txBody>
          <a:bodyPr/>
          <a:lstStyle/>
          <a:p>
            <a:pPr lvl="0"/>
            <a:r>
              <a:rPr lang="en-US" dirty="0"/>
              <a:t>Divided into Alphabetic Index and Tabular List</a:t>
            </a:r>
          </a:p>
          <a:p>
            <a:pPr lvl="1"/>
            <a:r>
              <a:rPr lang="en-US" dirty="0"/>
              <a:t>Procedures and services are looked up in Alphabetic Index</a:t>
            </a:r>
          </a:p>
          <a:p>
            <a:pPr lvl="1"/>
            <a:r>
              <a:rPr lang="en-US" dirty="0"/>
              <a:t>Code(s) confirmed as most accurate and appropriate using Tabular List</a:t>
            </a:r>
          </a:p>
          <a:p>
            <a:r>
              <a:rPr lang="en-US" dirty="0"/>
              <a:t>An appendix contains all HCPCS modifiers and descriptions</a:t>
            </a:r>
          </a:p>
          <a:p>
            <a:r>
              <a:rPr lang="en-US" dirty="0"/>
              <a:t>Coding steps are almost identical to those for CPT codes</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72</a:t>
            </a:fld>
            <a:endParaRPr lang="en-GB" dirty="0"/>
          </a:p>
        </p:txBody>
      </p:sp>
    </p:spTree>
    <p:extLst>
      <p:ext uri="{BB962C8B-B14F-4D97-AF65-F5344CB8AC3E}">
        <p14:creationId xmlns:p14="http://schemas.microsoft.com/office/powerpoint/2010/main" val="195825168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HCPCS Coding Guidelines: Ambulance Transport</a:t>
            </a:r>
          </a:p>
        </p:txBody>
      </p:sp>
      <p:sp>
        <p:nvSpPr>
          <p:cNvPr id="3" name="Content Placeholder 2"/>
          <p:cNvSpPr>
            <a:spLocks noGrp="1"/>
          </p:cNvSpPr>
          <p:nvPr>
            <p:ph idx="1"/>
          </p:nvPr>
        </p:nvSpPr>
        <p:spPr/>
        <p:txBody>
          <a:bodyPr>
            <a:normAutofit/>
          </a:bodyPr>
          <a:lstStyle/>
          <a:p>
            <a:pPr lvl="0"/>
            <a:r>
              <a:rPr lang="en-US" dirty="0"/>
              <a:t>Range from A0021 to A0999</a:t>
            </a:r>
          </a:p>
          <a:p>
            <a:pPr lvl="0"/>
            <a:r>
              <a:rPr lang="en-US" dirty="0"/>
              <a:t>Section provides codes for a variety of medical transport including ambulance services, nonemergency transportation, and medical supplies used during transport</a:t>
            </a:r>
          </a:p>
          <a:p>
            <a:pPr lvl="0"/>
            <a:r>
              <a:rPr lang="en-US" dirty="0"/>
              <a:t>A waiting time calculation table also is available if needed</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73</a:t>
            </a:fld>
            <a:endParaRPr lang="en-GB" dirty="0"/>
          </a:p>
        </p:txBody>
      </p:sp>
    </p:spTree>
    <p:extLst>
      <p:ext uri="{BB962C8B-B14F-4D97-AF65-F5344CB8AC3E}">
        <p14:creationId xmlns:p14="http://schemas.microsoft.com/office/powerpoint/2010/main" val="779882513"/>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HCPCS Coding Guidelines: </a:t>
            </a:r>
            <a:br>
              <a:rPr lang="en-US" dirty="0"/>
            </a:br>
            <a:r>
              <a:rPr lang="en-US" dirty="0"/>
              <a:t>Medical and Surgical Supplies</a:t>
            </a:r>
          </a:p>
        </p:txBody>
      </p:sp>
      <p:sp>
        <p:nvSpPr>
          <p:cNvPr id="3" name="Content Placeholder 2"/>
          <p:cNvSpPr>
            <a:spLocks noGrp="1"/>
          </p:cNvSpPr>
          <p:nvPr>
            <p:ph idx="1"/>
          </p:nvPr>
        </p:nvSpPr>
        <p:spPr/>
        <p:txBody>
          <a:bodyPr>
            <a:normAutofit/>
          </a:bodyPr>
          <a:lstStyle/>
          <a:p>
            <a:pPr lvl="0"/>
            <a:r>
              <a:rPr lang="en-US" dirty="0"/>
              <a:t>Range from A4000 to A6513</a:t>
            </a:r>
          </a:p>
          <a:p>
            <a:pPr lvl="0"/>
            <a:r>
              <a:rPr lang="en-US" dirty="0"/>
              <a:t>HCPCS manual provides some figures that offer guidance on what the medical and surgical supplies look like so they can be billed properly</a:t>
            </a:r>
          </a:p>
          <a:p>
            <a:pPr lvl="0"/>
            <a:r>
              <a:rPr lang="en-US" dirty="0"/>
              <a:t>All medical and surgical supplies used during patient care should be documented on the encounter form in the patient’s electronic health record (EHR)</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74</a:t>
            </a:fld>
            <a:endParaRPr lang="en-GB" dirty="0"/>
          </a:p>
        </p:txBody>
      </p:sp>
    </p:spTree>
    <p:extLst>
      <p:ext uri="{BB962C8B-B14F-4D97-AF65-F5344CB8AC3E}">
        <p14:creationId xmlns:p14="http://schemas.microsoft.com/office/powerpoint/2010/main" val="121482063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HCPCS Coding Guidelines: </a:t>
            </a:r>
            <a:br>
              <a:rPr lang="en-US" dirty="0"/>
            </a:br>
            <a:r>
              <a:rPr lang="en-US" dirty="0"/>
              <a:t>Durable Medical Equipment</a:t>
            </a:r>
          </a:p>
        </p:txBody>
      </p:sp>
      <p:sp>
        <p:nvSpPr>
          <p:cNvPr id="3" name="Content Placeholder 2"/>
          <p:cNvSpPr>
            <a:spLocks noGrp="1"/>
          </p:cNvSpPr>
          <p:nvPr>
            <p:ph idx="1"/>
          </p:nvPr>
        </p:nvSpPr>
        <p:spPr/>
        <p:txBody>
          <a:bodyPr>
            <a:normAutofit/>
          </a:bodyPr>
          <a:lstStyle/>
          <a:p>
            <a:pPr lvl="0"/>
            <a:r>
              <a:rPr lang="en-US" dirty="0"/>
              <a:t>Range from E0100 to E1841</a:t>
            </a:r>
          </a:p>
          <a:p>
            <a:pPr lvl="0"/>
            <a:r>
              <a:rPr lang="en-US" dirty="0"/>
              <a:t>Examples of durable medical equipment:</a:t>
            </a:r>
          </a:p>
          <a:p>
            <a:pPr lvl="1"/>
            <a:r>
              <a:rPr lang="en-US" dirty="0"/>
              <a:t>Crutches</a:t>
            </a:r>
          </a:p>
          <a:p>
            <a:pPr lvl="1"/>
            <a:r>
              <a:rPr lang="en-US" dirty="0"/>
              <a:t>Wheelchairs</a:t>
            </a:r>
          </a:p>
          <a:p>
            <a:pPr lvl="1"/>
            <a:r>
              <a:rPr lang="en-US" dirty="0"/>
              <a:t>Walkers</a:t>
            </a:r>
          </a:p>
          <a:p>
            <a:pPr lvl="1"/>
            <a:r>
              <a:rPr lang="en-US" dirty="0"/>
              <a:t>Other products that help patients with mobility</a:t>
            </a:r>
          </a:p>
          <a:p>
            <a:pPr lvl="1"/>
            <a:endParaRPr lang="en-US" dirty="0"/>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75</a:t>
            </a:fld>
            <a:endParaRPr lang="en-GB" dirty="0"/>
          </a:p>
        </p:txBody>
      </p:sp>
    </p:spTree>
    <p:extLst>
      <p:ext uri="{BB962C8B-B14F-4D97-AF65-F5344CB8AC3E}">
        <p14:creationId xmlns:p14="http://schemas.microsoft.com/office/powerpoint/2010/main" val="521377517"/>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Legal and Ethical Issues </a:t>
            </a:r>
          </a:p>
        </p:txBody>
      </p:sp>
      <p:sp>
        <p:nvSpPr>
          <p:cNvPr id="3" name="Content Placeholder 2"/>
          <p:cNvSpPr>
            <a:spLocks noGrp="1"/>
          </p:cNvSpPr>
          <p:nvPr>
            <p:ph idx="1"/>
          </p:nvPr>
        </p:nvSpPr>
        <p:spPr/>
        <p:txBody>
          <a:bodyPr>
            <a:normAutofit lnSpcReduction="10000"/>
          </a:bodyPr>
          <a:lstStyle/>
          <a:p>
            <a:pPr lvl="0">
              <a:lnSpc>
                <a:spcPct val="110000"/>
              </a:lnSpc>
            </a:pPr>
            <a:r>
              <a:rPr lang="en-US" dirty="0"/>
              <a:t>Be responsible and remain knowledgeable about CPT to ensure that no fraud takes place in coding and claims submission process</a:t>
            </a:r>
          </a:p>
          <a:p>
            <a:pPr lvl="0">
              <a:lnSpc>
                <a:spcPct val="110000"/>
              </a:lnSpc>
            </a:pPr>
            <a:r>
              <a:rPr lang="en-US" dirty="0"/>
              <a:t>Codes or narratives in patient chart documentation should not be altered to increase insurance reimbursement or to accommodate policy coverage requirements</a:t>
            </a:r>
          </a:p>
          <a:p>
            <a:pPr>
              <a:lnSpc>
                <a:spcPct val="110000"/>
              </a:lnSpc>
            </a:pPr>
            <a:r>
              <a:rPr lang="en-US" dirty="0"/>
              <a:t>Deliberate misrepresentation may carry criminal and/or civil penalties</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76</a:t>
            </a:fld>
            <a:endParaRPr lang="en-GB" dirty="0"/>
          </a:p>
        </p:txBody>
      </p:sp>
    </p:spTree>
    <p:extLst>
      <p:ext uri="{BB962C8B-B14F-4D97-AF65-F5344CB8AC3E}">
        <p14:creationId xmlns:p14="http://schemas.microsoft.com/office/powerpoint/2010/main" val="47607068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Patient-Centered Care</a:t>
            </a:r>
          </a:p>
        </p:txBody>
      </p:sp>
      <p:sp>
        <p:nvSpPr>
          <p:cNvPr id="3" name="Content Placeholder 2"/>
          <p:cNvSpPr>
            <a:spLocks noGrp="1"/>
          </p:cNvSpPr>
          <p:nvPr>
            <p:ph idx="1"/>
          </p:nvPr>
        </p:nvSpPr>
        <p:spPr/>
        <p:txBody>
          <a:bodyPr>
            <a:normAutofit/>
          </a:bodyPr>
          <a:lstStyle/>
          <a:p>
            <a:pPr lvl="0"/>
            <a:r>
              <a:rPr lang="en-US" dirty="0"/>
              <a:t>Important to be able to explain to patients what codes mean</a:t>
            </a:r>
          </a:p>
          <a:p>
            <a:pPr lvl="0"/>
            <a:r>
              <a:rPr lang="en-US" dirty="0"/>
              <a:t>By looking at E/M code, you can help patients understand why their bills are for the amounts they are</a:t>
            </a:r>
          </a:p>
          <a:p>
            <a:pPr lvl="0"/>
            <a:r>
              <a:rPr lang="en-US" dirty="0"/>
              <a:t>Use a pleasant attitude</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77</a:t>
            </a:fld>
            <a:endParaRPr lang="en-GB" dirty="0"/>
          </a:p>
        </p:txBody>
      </p:sp>
    </p:spTree>
    <p:extLst>
      <p:ext uri="{BB962C8B-B14F-4D97-AF65-F5344CB8AC3E}">
        <p14:creationId xmlns:p14="http://schemas.microsoft.com/office/powerpoint/2010/main" val="67839081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3014" name="Rectangle 6"/>
          <p:cNvSpPr>
            <a:spLocks noGrp="1" noChangeArrowheads="1"/>
          </p:cNvSpPr>
          <p:nvPr>
            <p:ph type="title" idx="4294967295"/>
          </p:nvPr>
        </p:nvSpPr>
        <p:spPr>
          <a:xfrm>
            <a:off x="0" y="2857500"/>
            <a:ext cx="9144000" cy="1219200"/>
          </a:xfrm>
        </p:spPr>
        <p:txBody>
          <a:bodyPr/>
          <a:lstStyle/>
          <a:p>
            <a:pPr eaLnBrk="1" hangingPunct="1">
              <a:defRPr/>
            </a:pPr>
            <a:r>
              <a:rPr lang="en-US" sz="3600" dirty="0"/>
              <a:t>Questions?</a:t>
            </a:r>
            <a:endParaRPr lang="en-GB" sz="3600" dirty="0">
              <a:effectLst>
                <a:outerShdw blurRad="38100" dist="38100" dir="2700000" algn="tl">
                  <a:srgbClr val="C0C0C0"/>
                </a:outerShdw>
              </a:effectLst>
            </a:endParaRPr>
          </a:p>
        </p:txBody>
      </p:sp>
      <p:sp>
        <p:nvSpPr>
          <p:cNvPr id="5" name="Slide Number Placeholder 3"/>
          <p:cNvSpPr>
            <a:spLocks noGrp="1"/>
          </p:cNvSpPr>
          <p:nvPr>
            <p:ph type="sldNum" sz="quarter" idx="4294967295"/>
          </p:nvPr>
        </p:nvSpPr>
        <p:spPr>
          <a:xfrm>
            <a:off x="7010400" y="6359525"/>
            <a:ext cx="2133600" cy="476250"/>
          </a:xfrm>
          <a:prstGeom prst="rect">
            <a:avLst/>
          </a:prstGeom>
          <a:noFill/>
          <a:ln>
            <a:miter lim="800000"/>
            <a:headEnd/>
            <a:tailEnd/>
          </a:ln>
        </p:spPr>
        <p:txBody>
          <a:bodyPr/>
          <a:lstStyle/>
          <a:p>
            <a:r>
              <a:rPr lang="en-GB" sz="1000" dirty="0">
                <a:ea typeface="ＭＳ Ｐゴシック" pitchFamily="34" charset="-128"/>
              </a:rPr>
              <a:t> </a:t>
            </a:r>
            <a:fld id="{B2E7F25F-EFA4-4863-9136-A9152A78A8BC}" type="slidenum">
              <a:rPr lang="en-GB" sz="1000">
                <a:ea typeface="ＭＳ Ｐゴシック" pitchFamily="34" charset="-128"/>
              </a:rPr>
              <a:pPr/>
              <a:t>78</a:t>
            </a:fld>
            <a:endParaRPr lang="en-GB" sz="1000" dirty="0">
              <a:ea typeface="ＭＳ Ｐゴシック" pitchFamily="34" charset="-128"/>
            </a:endParaRPr>
          </a:p>
        </p:txBody>
      </p:sp>
    </p:spTree>
    <p:extLst>
      <p:ext uri="{BB962C8B-B14F-4D97-AF65-F5344CB8AC3E}">
        <p14:creationId xmlns:p14="http://schemas.microsoft.com/office/powerpoint/2010/main" val="370895152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Alphabetic Index</a:t>
            </a:r>
          </a:p>
        </p:txBody>
      </p:sp>
      <p:sp>
        <p:nvSpPr>
          <p:cNvPr id="3" name="Content Placeholder 2"/>
          <p:cNvSpPr>
            <a:spLocks noGrp="1"/>
          </p:cNvSpPr>
          <p:nvPr>
            <p:ph idx="1"/>
          </p:nvPr>
        </p:nvSpPr>
        <p:spPr/>
        <p:txBody>
          <a:bodyPr/>
          <a:lstStyle/>
          <a:p>
            <a:pPr lvl="0"/>
            <a:r>
              <a:rPr lang="en-US" dirty="0"/>
              <a:t>CPT has two primary divisions, the Alphabetic Index and the Tabular List</a:t>
            </a:r>
          </a:p>
          <a:p>
            <a:pPr lvl="0"/>
            <a:r>
              <a:rPr lang="en-US" dirty="0"/>
              <a:t>Alphabetic Index is based on main terms</a:t>
            </a:r>
          </a:p>
          <a:p>
            <a:pPr lvl="1"/>
            <a:r>
              <a:rPr lang="en-US" dirty="0"/>
              <a:t>Terms represent the type of surgery, anatomic site, eponym, or diagnosis</a:t>
            </a:r>
          </a:p>
          <a:p>
            <a:pPr lvl="1"/>
            <a:r>
              <a:rPr lang="en-US" dirty="0"/>
              <a:t>Lists the code or code ranges, which are arranged in numeric order in each section of the Tabular List</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8</a:t>
            </a:fld>
            <a:endParaRPr lang="en-GB" dirty="0"/>
          </a:p>
        </p:txBody>
      </p:sp>
    </p:spTree>
    <p:extLst>
      <p:ext uri="{BB962C8B-B14F-4D97-AF65-F5344CB8AC3E}">
        <p14:creationId xmlns:p14="http://schemas.microsoft.com/office/powerpoint/2010/main" val="39183608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Tabular List</a:t>
            </a:r>
            <a:br>
              <a:rPr lang="en-US" dirty="0"/>
            </a:br>
            <a:r>
              <a:rPr lang="en-US" sz="1600" dirty="0"/>
              <a:t>(Slide 1 of 2)</a:t>
            </a:r>
          </a:p>
        </p:txBody>
      </p:sp>
      <p:sp>
        <p:nvSpPr>
          <p:cNvPr id="3" name="Content Placeholder 2"/>
          <p:cNvSpPr>
            <a:spLocks noGrp="1"/>
          </p:cNvSpPr>
          <p:nvPr>
            <p:ph idx="1"/>
          </p:nvPr>
        </p:nvSpPr>
        <p:spPr/>
        <p:txBody>
          <a:bodyPr/>
          <a:lstStyle/>
          <a:p>
            <a:pPr lvl="0"/>
            <a:r>
              <a:rPr lang="en-US" dirty="0"/>
              <a:t>Divided into six broad sections with codes listed in numeric order in each section</a:t>
            </a:r>
          </a:p>
          <a:p>
            <a:pPr lvl="1"/>
            <a:r>
              <a:rPr lang="en-US" dirty="0"/>
              <a:t>Evaluation and Management (99201-99499)</a:t>
            </a:r>
          </a:p>
          <a:p>
            <a:pPr lvl="1"/>
            <a:r>
              <a:rPr lang="en-US" dirty="0"/>
              <a:t>Anesthesia (00100-01999, 99100-99140)</a:t>
            </a:r>
          </a:p>
          <a:p>
            <a:pPr lvl="1"/>
            <a:r>
              <a:rPr lang="en-US" dirty="0"/>
              <a:t>Surgery (10021-69990)</a:t>
            </a:r>
          </a:p>
          <a:p>
            <a:pPr lvl="1"/>
            <a:r>
              <a:rPr lang="en-US" dirty="0"/>
              <a:t>Radiology, including nuclear medicine and diagnostic ultrasound (70010-79999)</a:t>
            </a:r>
          </a:p>
          <a:p>
            <a:pPr lvl="1"/>
            <a:r>
              <a:rPr lang="en-US" dirty="0"/>
              <a:t>Pathology and Laboratory (80047-89398)</a:t>
            </a:r>
          </a:p>
          <a:p>
            <a:pPr lvl="1"/>
            <a:r>
              <a:rPr lang="en-US" dirty="0"/>
              <a:t>Medicine, except Anesthesiology (90281-99199, 99500-99607)</a:t>
            </a:r>
          </a:p>
        </p:txBody>
      </p:sp>
      <p:sp>
        <p:nvSpPr>
          <p:cNvPr id="4" name="Slide Number Placeholder 3"/>
          <p:cNvSpPr>
            <a:spLocks noGrp="1"/>
          </p:cNvSpPr>
          <p:nvPr>
            <p:ph type="sldNum" sz="quarter" idx="4294967295"/>
          </p:nvPr>
        </p:nvSpPr>
        <p:spPr>
          <a:xfrm>
            <a:off x="7010400" y="6359525"/>
            <a:ext cx="2133600" cy="476250"/>
          </a:xfrm>
          <a:prstGeom prst="rect">
            <a:avLst/>
          </a:prstGeom>
        </p:spPr>
        <p:txBody>
          <a:bodyPr/>
          <a:lstStyle/>
          <a:p>
            <a:pPr>
              <a:defRPr/>
            </a:pPr>
            <a:r>
              <a:rPr lang="en-GB" dirty="0"/>
              <a:t> </a:t>
            </a:r>
            <a:fld id="{E234264E-8860-42A2-83C5-41782AA54ED9}" type="slidenum">
              <a:rPr lang="en-GB" smtClean="0"/>
              <a:pPr>
                <a:defRPr/>
              </a:pPr>
              <a:t>9</a:t>
            </a:fld>
            <a:endParaRPr lang="en-GB" dirty="0"/>
          </a:p>
        </p:txBody>
      </p:sp>
    </p:spTree>
    <p:extLst>
      <p:ext uri="{BB962C8B-B14F-4D97-AF65-F5344CB8AC3E}">
        <p14:creationId xmlns:p14="http://schemas.microsoft.com/office/powerpoint/2010/main" val="96050880"/>
      </p:ext>
    </p:extLst>
  </p:cSld>
  <p:clrMapOvr>
    <a:masterClrMapping/>
  </p:clrMapOvr>
</p:sld>
</file>

<file path=ppt/theme/theme1.xml><?xml version="1.0" encoding="utf-8"?>
<a:theme xmlns:a="http://schemas.openxmlformats.org/drawingml/2006/main" name="Logo">
  <a:themeElements>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fontScheme name="2_Blue Diagonal">
      <a:majorFont>
        <a:latin typeface="ArialMT"/>
        <a:ea typeface="ＭＳ Ｐゴシック"/>
        <a:cs typeface=""/>
      </a:majorFont>
      <a:minorFont>
        <a:latin typeface="ArialM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clrMap bg1="dk2" tx1="lt1" bg2="dk1" tx2="lt2" accent1="accent1" accent2="accent2" accent3="accent3" accent4="accent4" accent5="accent5" accent6="accent6" hlink="hlink" folHlink="folHlink"/>
    </a:extraClrScheme>
    <a:extraClrScheme>
      <a:clrScheme name="2_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CCECFF"/>
        </a:folHlink>
      </a:clrScheme>
      <a:clrMap bg1="lt1" tx1="dk1" bg2="lt2" tx2="dk2" accent1="accent1" accent2="accent2" accent3="accent3" accent4="accent4" accent5="accent5" accent6="accent6" hlink="hlink" folHlink="folHlink"/>
    </a:extraClrScheme>
    <a:extraClrScheme>
      <a:clrScheme name="2_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2_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CC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EMS Templateppt</Template>
  <TotalTime>11877</TotalTime>
  <Words>6917</Words>
  <Application>Microsoft Office PowerPoint</Application>
  <PresentationFormat>On-screen Show (4:3)</PresentationFormat>
  <Paragraphs>626</Paragraphs>
  <Slides>78</Slides>
  <Notes>78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78</vt:i4>
      </vt:variant>
    </vt:vector>
  </HeadingPairs>
  <TitlesOfParts>
    <vt:vector size="85" baseType="lpstr">
      <vt:lpstr>Arial</vt:lpstr>
      <vt:lpstr>ArialMT</vt:lpstr>
      <vt:lpstr>Times New Roman</vt:lpstr>
      <vt:lpstr>Wingdings</vt:lpstr>
      <vt:lpstr>Wingdings 2</vt:lpstr>
      <vt:lpstr>Wingdings 3</vt:lpstr>
      <vt:lpstr>Logo</vt:lpstr>
      <vt:lpstr>PowerPoint Presentation</vt:lpstr>
      <vt:lpstr>Learning Objectives Lesson 14.1: Procedural Coding</vt:lpstr>
      <vt:lpstr>Code Categories in the CPT Manual (Slide 1 of 2)</vt:lpstr>
      <vt:lpstr>Code Categories in the CPT Manual (Slide 2 of 2)</vt:lpstr>
      <vt:lpstr>Category I Codes </vt:lpstr>
      <vt:lpstr>Category II Codes </vt:lpstr>
      <vt:lpstr>Category III Codes</vt:lpstr>
      <vt:lpstr>Alphabetic Index</vt:lpstr>
      <vt:lpstr>The Tabular List (Slide 1 of 2)</vt:lpstr>
      <vt:lpstr>The Tabular List (Slide 2 of 2)</vt:lpstr>
      <vt:lpstr>Unlisted Procedure or Service Code</vt:lpstr>
      <vt:lpstr>General CPT Coding Guidelines</vt:lpstr>
      <vt:lpstr>CPT Conventions</vt:lpstr>
      <vt:lpstr>Appendices</vt:lpstr>
      <vt:lpstr>Documentation for CPT Coding (Slide 1 of 2)</vt:lpstr>
      <vt:lpstr>Documentation for CPT Coding (Slide 2 of 2)</vt:lpstr>
      <vt:lpstr>Steps for Efficient  CPT Procedural Coding  (Slide 1 of 2)</vt:lpstr>
      <vt:lpstr>Steps for Efficient  CPT Procedural Coding  (Slide 2 of 2)</vt:lpstr>
      <vt:lpstr>Using the Alphabetic Index (Slide 1 of 3) </vt:lpstr>
      <vt:lpstr>Using the Alphabetic Index (Slide 2 of 3) </vt:lpstr>
      <vt:lpstr>Using the Alphabetic Index (Slide 3 of 3) </vt:lpstr>
      <vt:lpstr>Searching the Alphabetic Index (Slide 1 of 2) </vt:lpstr>
      <vt:lpstr>Searching the Alphabetic Index (Slide 2 of 2) </vt:lpstr>
      <vt:lpstr>Using See and See Also  in the Alphabetic Index </vt:lpstr>
      <vt:lpstr>Single Codes and Code Ranges  (Slide 1 of 2) </vt:lpstr>
      <vt:lpstr>Single Codes and Code Ranges  (Slide 2 of 2) </vt:lpstr>
      <vt:lpstr>Steps for Using the CPT  Alphabetic Index  (Slide 1 of 2) </vt:lpstr>
      <vt:lpstr>Steps for Using the CPT  Alphabetic Index  (Slide 2 of 2) </vt:lpstr>
      <vt:lpstr>Using the Tabular List (Slide 1 of 2)</vt:lpstr>
      <vt:lpstr>Using the Tabular List (Slide 2 of 2)</vt:lpstr>
      <vt:lpstr>Use of the Semicolon</vt:lpstr>
      <vt:lpstr>Steps for Using the CPT Tabular List (Slide 1 of 2)</vt:lpstr>
      <vt:lpstr>Steps for Using the CPT Tabular List (Slide 2 of 2)</vt:lpstr>
      <vt:lpstr>Learning Objectives Lesson 14.2: Coding for E/M Procedures, Surgery, and HCPCS</vt:lpstr>
      <vt:lpstr>Common CPT Coding Guidelines: Evaluation and Management Section</vt:lpstr>
      <vt:lpstr>E/M Section </vt:lpstr>
      <vt:lpstr>Identifying the Place of Service </vt:lpstr>
      <vt:lpstr>Identifying the Patient Status </vt:lpstr>
      <vt:lpstr>Determining the Level  of Service Provided </vt:lpstr>
      <vt:lpstr>Levels of History (Slide 1 of 2) </vt:lpstr>
      <vt:lpstr>Levels of History (Slide 2 of 2) </vt:lpstr>
      <vt:lpstr>Examination</vt:lpstr>
      <vt:lpstr>Levels of Examination </vt:lpstr>
      <vt:lpstr>Medical Decision Making </vt:lpstr>
      <vt:lpstr>Medical Decision-Making  Complexity Levels </vt:lpstr>
      <vt:lpstr>Factors That Contribute to E/M Complexity: Counseling </vt:lpstr>
      <vt:lpstr>Factors That Contribute to E/M  Complexity: Nature of Presenting  Problem and Coordination of Care </vt:lpstr>
      <vt:lpstr>Factors That Contribute  to E/M Complexity: Time</vt:lpstr>
      <vt:lpstr>Common CPT Coding  Guidelines: Anesthesia</vt:lpstr>
      <vt:lpstr>Anesthesia Formula </vt:lpstr>
      <vt:lpstr>Qualifying Circumstances (QC) </vt:lpstr>
      <vt:lpstr>Physical Status Modifiers </vt:lpstr>
      <vt:lpstr>Conversion Factors and Calculating Anesthesia Services</vt:lpstr>
      <vt:lpstr>Common CPT Guidelines:  Surgical Section</vt:lpstr>
      <vt:lpstr>Surgical Package Definition</vt:lpstr>
      <vt:lpstr>NCCI Edits and Unbundled Codes</vt:lpstr>
      <vt:lpstr>Integumentary System: Excision of Lesions – Benign or Malignant </vt:lpstr>
      <vt:lpstr>Levels of Closure (Repair)</vt:lpstr>
      <vt:lpstr>Listing Services for Wound Repair  (Slide 1 of 2)</vt:lpstr>
      <vt:lpstr>Listing Services for Wound Repair  (Slide 2 of 2)</vt:lpstr>
      <vt:lpstr>Musculoskeletal System: Fractures (Slide 1 of 2)</vt:lpstr>
      <vt:lpstr>Musculoskeletal System: Fractures (Slide 2 of 2)</vt:lpstr>
      <vt:lpstr>Maternity Care and Delivery </vt:lpstr>
      <vt:lpstr>Common CPT Coding Guidelines: Radiology Section</vt:lpstr>
      <vt:lpstr>Radiology Coding Steps </vt:lpstr>
      <vt:lpstr>Common CPT Coding Guidelines: Pathology and Laboratory Section</vt:lpstr>
      <vt:lpstr>Common CPT Coding Guidelines: Medicine Section</vt:lpstr>
      <vt:lpstr>Immune Globulins</vt:lpstr>
      <vt:lpstr>Immunizations for Vaccines or Toxoids </vt:lpstr>
      <vt:lpstr>Home Health Procedures and Services </vt:lpstr>
      <vt:lpstr>Healthcare Common Procedure  Coding System (HCPCS) Code Set</vt:lpstr>
      <vt:lpstr>HCPCS Code Manual</vt:lpstr>
      <vt:lpstr>HCPCS Coding Guidelines: Ambulance Transport</vt:lpstr>
      <vt:lpstr>HCPCS Coding Guidelines:  Medical and Surgical Supplies</vt:lpstr>
      <vt:lpstr>HCPCS Coding Guidelines:  Durable Medical Equipment</vt:lpstr>
      <vt:lpstr>Legal and Ethical Issues </vt:lpstr>
      <vt:lpstr>Patient-Centered Care</vt:lpstr>
      <vt:lpstr>Questions?</vt:lpstr>
    </vt:vector>
  </TitlesOfParts>
  <Company>REED Elsevier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 Body Systems</dc:title>
  <dc:creator>Linda Honeycutt</dc:creator>
  <cp:lastModifiedBy>Pam Wendel</cp:lastModifiedBy>
  <cp:revision>766</cp:revision>
  <dcterms:created xsi:type="dcterms:W3CDTF">2005-01-16T17:28:53Z</dcterms:created>
  <dcterms:modified xsi:type="dcterms:W3CDTF">2019-08-05T20:27:01Z</dcterms:modified>
</cp:coreProperties>
</file>