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Lst>
  <p:notesMasterIdLst>
    <p:notesMasterId r:id="rId41"/>
  </p:notesMasterIdLst>
  <p:sldIdLst>
    <p:sldId id="316" r:id="rId2"/>
    <p:sldId id="606" r:id="rId3"/>
    <p:sldId id="608" r:id="rId4"/>
    <p:sldId id="457" r:id="rId5"/>
    <p:sldId id="562" r:id="rId6"/>
    <p:sldId id="609" r:id="rId7"/>
    <p:sldId id="610" r:id="rId8"/>
    <p:sldId id="568" r:id="rId9"/>
    <p:sldId id="611" r:id="rId10"/>
    <p:sldId id="612" r:id="rId11"/>
    <p:sldId id="614" r:id="rId12"/>
    <p:sldId id="613" r:id="rId13"/>
    <p:sldId id="615" r:id="rId14"/>
    <p:sldId id="616" r:id="rId15"/>
    <p:sldId id="617" r:id="rId16"/>
    <p:sldId id="618" r:id="rId17"/>
    <p:sldId id="620" r:id="rId18"/>
    <p:sldId id="619" r:id="rId19"/>
    <p:sldId id="621" r:id="rId20"/>
    <p:sldId id="622" r:id="rId21"/>
    <p:sldId id="623" r:id="rId22"/>
    <p:sldId id="624" r:id="rId23"/>
    <p:sldId id="625" r:id="rId24"/>
    <p:sldId id="626" r:id="rId25"/>
    <p:sldId id="627" r:id="rId26"/>
    <p:sldId id="628" r:id="rId27"/>
    <p:sldId id="629" r:id="rId28"/>
    <p:sldId id="630" r:id="rId29"/>
    <p:sldId id="631" r:id="rId30"/>
    <p:sldId id="632" r:id="rId31"/>
    <p:sldId id="633" r:id="rId32"/>
    <p:sldId id="634" r:id="rId33"/>
    <p:sldId id="635" r:id="rId34"/>
    <p:sldId id="636" r:id="rId35"/>
    <p:sldId id="637" r:id="rId36"/>
    <p:sldId id="638" r:id="rId37"/>
    <p:sldId id="639" r:id="rId38"/>
    <p:sldId id="561" r:id="rId39"/>
    <p:sldId id="453" r:id="rId40"/>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xmlns="">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8"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25" autoAdjust="0"/>
    <p:restoredTop sz="90269" autoAdjust="0"/>
  </p:normalViewPr>
  <p:slideViewPr>
    <p:cSldViewPr snapToGrid="0">
      <p:cViewPr varScale="1">
        <p:scale>
          <a:sx n="75" d="100"/>
          <a:sy n="75" d="100"/>
        </p:scale>
        <p:origin x="-1848" y="-102"/>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4" d="100"/>
        <a:sy n="54" d="100"/>
      </p:scale>
      <p:origin x="0" y="0"/>
    </p:cViewPr>
  </p:sorterViewPr>
  <p:notesViewPr>
    <p:cSldViewPr snapToGrid="0">
      <p:cViewPr varScale="1">
        <p:scale>
          <a:sx n="64" d="100"/>
          <a:sy n="64" d="100"/>
        </p:scale>
        <p:origin x="-3330"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commentAuthors" Target="commentAuthor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48141329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Table 12.1 in the textbook.</a:t>
            </a:r>
          </a:p>
          <a:p>
            <a:pPr lvl="0"/>
            <a:r>
              <a:rPr lang="en-US" dirty="0"/>
              <a:t>Part C is an option for Medicare-qualified patients to turn their Part A and Part B benefits into a private plan that can offer some additional benefits.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18264123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As insurance payments are received, the medical assistant should examine the explanation of benefits (EOB) closely to ensure that all benefits have been reimbursed correctly.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167789182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All states and the District of Columbia have Medicaid programs, but programs vary by state.</a:t>
            </a:r>
          </a:p>
          <a:p>
            <a:pPr lvl="0"/>
            <a:r>
              <a:rPr lang="en-US" dirty="0"/>
              <a:t>Refer to the unnumbered box in the textbook that lists even more mandatory Medicaid benefits.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9756356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32003745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42705009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CHIP programs are similar to managed care plans in that care is covered only through the designated network of providers.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19704957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TRICARE offers two types of plans: TRICARE Prime and TRICARE Select.</a:t>
            </a:r>
          </a:p>
          <a:p>
            <a:pPr lvl="0"/>
            <a:r>
              <a:rPr lang="en-US" dirty="0"/>
              <a:t>Refer to Table 12.2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7113142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88323589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All 50 states have passed workers’ compensation laws to protect workers against the loss of wages and the cost of medical care resulting from an occupational accident or disease, as long as the employee was not proven negligent.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27401359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Health insurance plans that are available from commercial insurance companies are considered private plans.</a:t>
            </a:r>
          </a:p>
          <a:p>
            <a:pPr lvl="0"/>
            <a:r>
              <a:rPr lang="en-US" dirty="0"/>
              <a:t>Discuss these three types of plans.</a:t>
            </a:r>
          </a:p>
          <a:p>
            <a:pPr lvl="0"/>
            <a:r>
              <a:rPr lang="en-US" dirty="0"/>
              <a:t>In self-funded group health plans, often a third-party administrator (TPA) handles paperwork and claim payments for a self-insured group.</a:t>
            </a:r>
          </a:p>
          <a:p>
            <a:pPr lvl="0"/>
            <a:r>
              <a:rPr lang="en-US" dirty="0"/>
              <a:t>An individual health insurance plan is one that is not offered by an employer or another group. These policies can be purchased through a health insurance exchange or directly from an insurance company.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39932891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a:t>
            </a:fld>
            <a:endParaRPr lang="en-US" dirty="0"/>
          </a:p>
        </p:txBody>
      </p:sp>
    </p:spTree>
    <p:extLst>
      <p:ext uri="{BB962C8B-B14F-4D97-AF65-F5344CB8AC3E}">
        <p14:creationId xmlns:p14="http://schemas.microsoft.com/office/powerpoint/2010/main" val="145784296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UCR is the amount paid for a medical service in a geographic area based on what providers in the area usually charge for the same of similar service.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312679951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117054261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They provide health care in return for scheduled payments and coordinate health care through a defined network of PCPs, hospitals, and other providers.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252569383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Patients are 100% financially responsible for medical expenses incurred outside the HMO network of providers.</a:t>
            </a:r>
          </a:p>
          <a:p>
            <a:pPr lvl="0"/>
            <a:r>
              <a:rPr lang="en-US" dirty="0"/>
              <a:t>HMOs can be set up using several different models. See Table 12.3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17993717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PPOs provide their subscribers with a list of participating providers and healthcare facilities from which they can access in-network health care at PPO reduced rates.</a:t>
            </a:r>
          </a:p>
          <a:p>
            <a:pPr lvl="0"/>
            <a:r>
              <a:rPr lang="en-US" dirty="0"/>
              <a:t>Although patients have the option to visit a specialist when they feel the need, they are still required to obtain preauthorization for more expensive services, such as diagnostic imaging.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18912412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Refer to Table 12.4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39100649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Regular referral is the most common type and can be inconvenient for the patient.</a:t>
            </a:r>
          </a:p>
          <a:p>
            <a:pPr lvl="0"/>
            <a:r>
              <a:rPr lang="en-US" dirty="0"/>
              <a:t>With most managed care plans, preauthorization needs to be obtained for a referral.</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284111052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Medical assistant should contact utilization review department directly; it should never be left to the patient to contact this department.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59655628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Precertification does not guarantee payment of services.</a:t>
            </a:r>
          </a:p>
          <a:p>
            <a:pPr lvl="0"/>
            <a:r>
              <a:rPr lang="en-US" dirty="0"/>
              <a:t>Each insurance company has its own precertification requirements.</a:t>
            </a:r>
          </a:p>
          <a:p>
            <a:pPr lvl="0"/>
            <a:r>
              <a:rPr lang="en-US" dirty="0"/>
              <a:t>Precertification and preauthorization processes are very similar.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254944120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Credentialing is the process of confirming the healthcare provider’s qualifications.</a:t>
            </a:r>
          </a:p>
          <a:p>
            <a:pPr lvl="0"/>
            <a:r>
              <a:rPr lang="en-US" dirty="0"/>
              <a:t>By signing the contract, the provider agrees to accept the health insurance plan’s fee schedule, even if it is lower than the provider’s fee schedule.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7265413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a:t>
            </a:fld>
            <a:endParaRPr lang="en-US" dirty="0"/>
          </a:p>
        </p:txBody>
      </p:sp>
    </p:spTree>
    <p:extLst>
      <p:ext uri="{BB962C8B-B14F-4D97-AF65-F5344CB8AC3E}">
        <p14:creationId xmlns:p14="http://schemas.microsoft.com/office/powerpoint/2010/main" val="32061897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Payment for services is typically made after the health services are provided.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114149229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Review Figure 12.2 in the textbook.</a:t>
            </a:r>
          </a:p>
          <a:p>
            <a:pPr lvl="0"/>
            <a:r>
              <a:rPr lang="en-US" dirty="0"/>
              <a:t>The medical assistant must be able to identify all of the information provided on the health insurance identification card.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214064579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When you are scheduling an appointment, health insurance information should be collected (unless it is an emergency situation).</a:t>
            </a:r>
          </a:p>
          <a:p>
            <a:pPr lvl="0"/>
            <a:r>
              <a:rPr lang="en-US" dirty="0"/>
              <a:t>Review Figure 12.3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210803575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There may be a waiting period before benefits can be paid. Sick time can be used for  the waiting period days.</a:t>
            </a:r>
          </a:p>
          <a:p>
            <a:pPr lvl="0"/>
            <a:r>
              <a:rPr lang="en-US" dirty="0"/>
              <a:t>The medical office may be involved in the examination of the patient to determine the level of disability and when the disability ends.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395313884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619301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419493387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All liability insurance policies are payable to victims injured by the insured person’s home or car, without regard to the insured person’s actual legal liability for the accident.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36</a:t>
            </a:fld>
            <a:endParaRPr lang="en-US" dirty="0"/>
          </a:p>
        </p:txBody>
      </p:sp>
    </p:spTree>
    <p:extLst>
      <p:ext uri="{BB962C8B-B14F-4D97-AF65-F5344CB8AC3E}">
        <p14:creationId xmlns:p14="http://schemas.microsoft.com/office/powerpoint/2010/main" val="299296500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With more Americans having health insurance, the number of office visits to providers across the country is expected to increase.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37</a:t>
            </a:fld>
            <a:endParaRPr lang="en-US" dirty="0"/>
          </a:p>
        </p:txBody>
      </p:sp>
    </p:spTree>
    <p:extLst>
      <p:ext uri="{BB962C8B-B14F-4D97-AF65-F5344CB8AC3E}">
        <p14:creationId xmlns:p14="http://schemas.microsoft.com/office/powerpoint/2010/main" val="10139364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Understanding how insurance plans handle reimbursement of benefits is challenging both for patients and for medical assistants. </a:t>
            </a:r>
          </a:p>
          <a:p>
            <a:r>
              <a:rPr lang="en-US" sz="1200" kern="1200" dirty="0">
                <a:solidFill>
                  <a:schemeClr val="tx1"/>
                </a:solidFill>
                <a:effectLst/>
                <a:latin typeface="Arial" charset="0"/>
                <a:ea typeface="ＭＳ Ｐゴシック" charset="0"/>
                <a:cs typeface="ＭＳ Ｐゴシック" charset="0"/>
              </a:rPr>
              <a:t>If patients are well advised and comfortable with insurance facts before treatment begins, the medical experience will go more smoothly, and collection of fees not covered by the carrier will be easier. </a:t>
            </a:r>
          </a:p>
          <a:p>
            <a:r>
              <a:rPr lang="en-US" sz="1200" kern="1200" dirty="0">
                <a:solidFill>
                  <a:schemeClr val="tx1"/>
                </a:solidFill>
                <a:effectLst/>
                <a:latin typeface="Arial" charset="0"/>
                <a:ea typeface="ＭＳ Ｐゴシック" charset="0"/>
                <a:cs typeface="ＭＳ Ｐゴシック" charset="0"/>
              </a:rPr>
              <a:t>Verification</a:t>
            </a:r>
            <a:r>
              <a:rPr lang="en-US" sz="1200" kern="1200" baseline="0" dirty="0">
                <a:solidFill>
                  <a:schemeClr val="tx1"/>
                </a:solidFill>
                <a:effectLst/>
                <a:latin typeface="Arial" charset="0"/>
                <a:ea typeface="ＭＳ Ｐゴシック" charset="0"/>
                <a:cs typeface="ＭＳ Ｐゴシック" charset="0"/>
              </a:rPr>
              <a:t> of eligibility is a process that is important not only to ensure the insurance plan is valid, but to ensure patient identity.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3496551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39</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39447440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There are various types of health insurance, such as accident insurance, disability income insurance, hospitalization, medical expense insurance, and accidental death and dismemberment insurance. </a:t>
            </a:r>
          </a:p>
          <a:p>
            <a:pPr lvl="0"/>
            <a:r>
              <a:rPr lang="en-US" sz="1200" kern="1200" dirty="0">
                <a:solidFill>
                  <a:schemeClr val="tx1"/>
                </a:solidFill>
                <a:effectLst/>
                <a:latin typeface="Arial" charset="0"/>
                <a:ea typeface="ＭＳ Ｐゴシック" charset="0"/>
                <a:cs typeface="ＭＳ Ｐゴシック" charset="0"/>
              </a:rPr>
              <a:t>Most insurance policies do not cover “elective” procedures, such as certain cosmetic surgeries that are not considered medically necessary. </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12232177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A deductible is a set dollar amount that the policyholder must pay before the insurance company starts to pay for services.</a:t>
            </a:r>
          </a:p>
          <a:p>
            <a:pPr lvl="0"/>
            <a:r>
              <a:rPr lang="en-US" dirty="0"/>
              <a:t>Co-insurance kicks in after the deductible has been met.</a:t>
            </a:r>
          </a:p>
          <a:p>
            <a:pPr lvl="0"/>
            <a:r>
              <a:rPr lang="en-US" dirty="0"/>
              <a:t>A copayment is a set dollar amount that the policyholder must pay for each office visit.</a:t>
            </a:r>
          </a:p>
          <a:p>
            <a:pPr lvl="0"/>
            <a:r>
              <a:rPr lang="en-US" dirty="0"/>
              <a:t>In order for the insurance carrier to pay for services, a claim must be submitted.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6557914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In addition to the essential health benefits, an insurance policy may cover other services.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280524769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i="1" dirty="0"/>
              <a:t>Preventive care</a:t>
            </a:r>
            <a:r>
              <a:rPr lang="en-US" i="0" dirty="0"/>
              <a:t> includes services provided to help prevent certain illnesses or that lead to an early diagnosis.</a:t>
            </a:r>
            <a:endParaRPr lang="en-US" i="1"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12818779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4126391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Government health insurance plans provide coverage with reduced or no monthly premium for the indigent, the elderly, the military, and government employees.</a:t>
            </a:r>
          </a:p>
          <a:p>
            <a:pPr lvl="0"/>
            <a:r>
              <a:rPr lang="en-US" dirty="0"/>
              <a:t>Surviving spouses and dependent children of veterans who died in the line of duty are covered by the Civilian Health and Medical Program of the Veterans Administration (CHAMPVA).</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39981803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r>
              <a:rPr lang="en-GB" dirty="0"/>
              <a:t> </a:t>
            </a:r>
            <a:fld id="{E234264E-8860-42A2-83C5-41782AA54ED9}" type="slidenum">
              <a:rPr lang="en-GB"/>
              <a:pPr>
                <a:defRPr/>
              </a:pPr>
              <a:t>‹#›</a:t>
            </a:fld>
            <a:endParaRPr lang="en-GB"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3"/>
          <p:cNvSpPr>
            <a:spLocks noGrp="1" noChangeArrowheads="1"/>
          </p:cNvSpPr>
          <p:nvPr>
            <p:ph type="sldNum" sz="quarter" idx="10"/>
          </p:nvPr>
        </p:nvSpPr>
        <p:spPr>
          <a:ln/>
        </p:spPr>
        <p:txBody>
          <a:bodyPr/>
          <a:lstStyle>
            <a:lvl1pPr>
              <a:defRPr/>
            </a:lvl1pPr>
          </a:lstStyle>
          <a:p>
            <a:pPr>
              <a:defRPr/>
            </a:pPr>
            <a:fld id="{71EFB42C-6A15-4A9A-871B-37380EDB6A26}" type="slidenum">
              <a:rPr lang="en-GB" smtClean="0"/>
              <a:pPr>
                <a:defRPr/>
              </a:pPr>
              <a:t>‹#›</a:t>
            </a:fld>
            <a:endParaRPr lang="en-GB"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604769"/>
            <a:ext cx="1327150" cy="23100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i="0" smtClean="0">
                <a:solidFill>
                  <a:schemeClr val="bg2"/>
                </a:solidFill>
                <a:ea typeface="ＭＳ Ｐゴシック" charset="-128"/>
                <a:cs typeface="Arial" charset="0"/>
              </a:defRPr>
            </a:lvl1pPr>
          </a:lstStyle>
          <a:p>
            <a:pPr>
              <a:defRPr/>
            </a:pPr>
            <a:r>
              <a:rPr lang="en-GB" dirty="0"/>
              <a:t> </a:t>
            </a:r>
            <a:fld id="{71EFB42C-6A15-4A9A-871B-37380EDB6A26}" type="slidenum">
              <a:rPr lang="en-GB" smtClean="0"/>
              <a:pPr>
                <a:defRPr/>
              </a:pPr>
              <a:t>‹#›</a:t>
            </a:fld>
            <a:endParaRPr lang="en-GB" dirty="0"/>
          </a:p>
          <a:p>
            <a:pPr>
              <a:defRPr/>
            </a:pPr>
            <a:endParaRPr lang="en-GB" dirty="0"/>
          </a:p>
        </p:txBody>
      </p:sp>
      <p:sp>
        <p:nvSpPr>
          <p:cNvPr id="6" name="Rectangle 13"/>
          <p:cNvSpPr txBox="1">
            <a:spLocks noChangeArrowheads="1"/>
          </p:cNvSpPr>
          <p:nvPr userDrawn="1"/>
        </p:nvSpPr>
        <p:spPr bwMode="auto">
          <a:xfrm>
            <a:off x="1790700" y="6604770"/>
            <a:ext cx="5562600" cy="23812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 Inc. All Rights Reserved.</a:t>
            </a: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660795"/>
            <a:ext cx="7977558" cy="1708101"/>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Health Insurance Essentials</a:t>
            </a:r>
          </a:p>
          <a:p>
            <a:pPr algn="ctr"/>
            <a:endParaRPr lang="en-US" sz="4000" dirty="0">
              <a:solidFill>
                <a:schemeClr val="bg2"/>
              </a:solidFill>
            </a:endParaRPr>
          </a:p>
          <a:p>
            <a:pPr algn="ctr"/>
            <a:r>
              <a:rPr lang="en-US" sz="3000" dirty="0">
                <a:solidFill>
                  <a:schemeClr val="bg2"/>
                </a:solidFill>
              </a:rPr>
              <a:t>Chapter 12</a:t>
            </a:r>
          </a:p>
        </p:txBody>
      </p:sp>
      <p:sp>
        <p:nvSpPr>
          <p:cNvPr id="4" name="Slide Number Placeholder 3"/>
          <p:cNvSpPr>
            <a:spLocks noGrp="1"/>
          </p:cNvSpPr>
          <p:nvPr>
            <p:ph type="sldNum" sz="quarter" idx="10"/>
          </p:nvPr>
        </p:nvSpPr>
        <p:spPr/>
        <p:txBody>
          <a:bodyPr/>
          <a:lstStyle/>
          <a:p>
            <a:pPr>
              <a:defRPr/>
            </a:pPr>
            <a:fld id="{71EFB42C-6A15-4A9A-871B-37380EDB6A26}" type="slidenum">
              <a:rPr lang="en-GB" smtClean="0"/>
              <a:pPr>
                <a:defRPr/>
              </a:pPr>
              <a:t>1</a:t>
            </a:fld>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Medicare</a:t>
            </a:r>
            <a:br>
              <a:rPr lang="en-US" dirty="0"/>
            </a:br>
            <a:r>
              <a:rPr lang="en-US" sz="1600" dirty="0"/>
              <a:t>(Slide 1 of 2)</a:t>
            </a:r>
          </a:p>
        </p:txBody>
      </p:sp>
      <p:sp>
        <p:nvSpPr>
          <p:cNvPr id="3" name="Content Placeholder 2"/>
          <p:cNvSpPr>
            <a:spLocks noGrp="1"/>
          </p:cNvSpPr>
          <p:nvPr>
            <p:ph idx="1"/>
          </p:nvPr>
        </p:nvSpPr>
        <p:spPr/>
        <p:txBody>
          <a:bodyPr/>
          <a:lstStyle/>
          <a:p>
            <a:pPr lvl="0"/>
            <a:r>
              <a:rPr lang="en-US" dirty="0"/>
              <a:t>Federal health insurance program that provides healthcare coverage for individuals who are age 65 or older; people who are disabled; and patients who have been diagnosed with end-stage renal disease (ESRD)</a:t>
            </a:r>
          </a:p>
          <a:p>
            <a:pPr lvl="0"/>
            <a:r>
              <a:rPr lang="en-US" dirty="0"/>
              <a:t>Four parts:</a:t>
            </a:r>
          </a:p>
          <a:p>
            <a:pPr lvl="1"/>
            <a:r>
              <a:rPr lang="en-US" dirty="0"/>
              <a:t>Part A: Inpatient hospital charges</a:t>
            </a:r>
          </a:p>
          <a:p>
            <a:pPr lvl="1"/>
            <a:r>
              <a:rPr lang="en-US" dirty="0"/>
              <a:t>Part B: Ambulatory care</a:t>
            </a:r>
          </a:p>
          <a:p>
            <a:pPr lvl="1"/>
            <a:r>
              <a:rPr lang="en-US" dirty="0"/>
              <a:t>Part C: Option for Medicare-qualified patients</a:t>
            </a:r>
          </a:p>
          <a:p>
            <a:pPr lvl="1"/>
            <a:r>
              <a:rPr lang="en-US" dirty="0"/>
              <a:t>Part D: Prescription drug program</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10</a:t>
            </a:fld>
            <a:endParaRPr lang="en-GB" dirty="0"/>
          </a:p>
        </p:txBody>
      </p:sp>
    </p:spTree>
    <p:extLst>
      <p:ext uri="{BB962C8B-B14F-4D97-AF65-F5344CB8AC3E}">
        <p14:creationId xmlns:p14="http://schemas.microsoft.com/office/powerpoint/2010/main" val="383417234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Medicare</a:t>
            </a:r>
            <a:br>
              <a:rPr lang="en-US" dirty="0"/>
            </a:br>
            <a:r>
              <a:rPr lang="en-US" sz="1600" dirty="0"/>
              <a:t>(Slide 2 of 2)</a:t>
            </a:r>
          </a:p>
        </p:txBody>
      </p:sp>
      <p:sp>
        <p:nvSpPr>
          <p:cNvPr id="3" name="Content Placeholder 2"/>
          <p:cNvSpPr>
            <a:spLocks noGrp="1"/>
          </p:cNvSpPr>
          <p:nvPr>
            <p:ph idx="1"/>
          </p:nvPr>
        </p:nvSpPr>
        <p:spPr/>
        <p:txBody>
          <a:bodyPr/>
          <a:lstStyle/>
          <a:p>
            <a:pPr lvl="0"/>
            <a:r>
              <a:rPr lang="en-US" dirty="0"/>
              <a:t>Basic medical coverage for Medicare Part B is 80% of allowed amount after deductible</a:t>
            </a:r>
          </a:p>
          <a:p>
            <a:pPr lvl="0"/>
            <a:r>
              <a:rPr lang="en-US" dirty="0"/>
              <a:t>Resource-based relative value scale (RBRVS): allowed amount</a:t>
            </a:r>
          </a:p>
          <a:p>
            <a:pPr lvl="1"/>
            <a:r>
              <a:rPr lang="en-US" dirty="0"/>
              <a:t>Fee schedule system consists of three parts:</a:t>
            </a:r>
          </a:p>
          <a:p>
            <a:pPr lvl="2"/>
            <a:r>
              <a:rPr lang="en-US" dirty="0"/>
              <a:t>Provider work</a:t>
            </a:r>
          </a:p>
          <a:p>
            <a:pPr lvl="2"/>
            <a:r>
              <a:rPr lang="en-US" dirty="0"/>
              <a:t>Charge-based professional liability expenses</a:t>
            </a:r>
          </a:p>
          <a:p>
            <a:pPr lvl="2"/>
            <a:r>
              <a:rPr lang="en-US" dirty="0"/>
              <a:t>Charge-based overhead</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11</a:t>
            </a:fld>
            <a:endParaRPr lang="en-GB" dirty="0"/>
          </a:p>
        </p:txBody>
      </p:sp>
    </p:spTree>
    <p:extLst>
      <p:ext uri="{BB962C8B-B14F-4D97-AF65-F5344CB8AC3E}">
        <p14:creationId xmlns:p14="http://schemas.microsoft.com/office/powerpoint/2010/main" val="27542397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Medicaid</a:t>
            </a:r>
            <a:br>
              <a:rPr lang="en-US" dirty="0"/>
            </a:br>
            <a:r>
              <a:rPr lang="en-US" sz="1600" dirty="0"/>
              <a:t>(Slide 1 of 2)</a:t>
            </a:r>
          </a:p>
        </p:txBody>
      </p:sp>
      <p:sp>
        <p:nvSpPr>
          <p:cNvPr id="3" name="Content Placeholder 2"/>
          <p:cNvSpPr>
            <a:spLocks noGrp="1"/>
          </p:cNvSpPr>
          <p:nvPr>
            <p:ph idx="1"/>
          </p:nvPr>
        </p:nvSpPr>
        <p:spPr/>
        <p:txBody>
          <a:bodyPr/>
          <a:lstStyle/>
          <a:p>
            <a:pPr lvl="0"/>
            <a:r>
              <a:rPr lang="en-US" dirty="0"/>
              <a:t>Government program that provides medical care for indigent</a:t>
            </a:r>
          </a:p>
          <a:p>
            <a:pPr lvl="0"/>
            <a:r>
              <a:rPr lang="en-US" dirty="0"/>
              <a:t>Funded by federal and state governments</a:t>
            </a:r>
          </a:p>
          <a:p>
            <a:pPr lvl="0"/>
            <a:r>
              <a:rPr lang="en-US" dirty="0"/>
              <a:t>Mandatory Medicaid benefits:</a:t>
            </a:r>
          </a:p>
          <a:p>
            <a:pPr lvl="1"/>
            <a:r>
              <a:rPr lang="en-US" dirty="0"/>
              <a:t>Inpatient and outpatient hospital services</a:t>
            </a:r>
          </a:p>
          <a:p>
            <a:pPr lvl="1"/>
            <a:r>
              <a:rPr lang="en-US" dirty="0"/>
              <a:t>Nursing facility and home health services</a:t>
            </a:r>
          </a:p>
          <a:p>
            <a:pPr lvl="1"/>
            <a:r>
              <a:rPr lang="en-US" dirty="0"/>
              <a:t>Early and periodic screening</a:t>
            </a:r>
          </a:p>
          <a:p>
            <a:pPr lvl="1"/>
            <a:r>
              <a:rPr lang="en-US" dirty="0"/>
              <a:t>Physician services</a:t>
            </a:r>
          </a:p>
          <a:p>
            <a:pPr lvl="1"/>
            <a:r>
              <a:rPr lang="en-US" dirty="0"/>
              <a:t>Rural health clinic services</a:t>
            </a:r>
          </a:p>
          <a:p>
            <a:pPr lvl="1"/>
            <a:r>
              <a:rPr lang="en-US" dirty="0"/>
              <a:t>Family planning services</a:t>
            </a:r>
          </a:p>
          <a:p>
            <a:pPr lvl="1"/>
            <a:r>
              <a:rPr lang="en-US" dirty="0"/>
              <a:t>Transportation to medical care</a:t>
            </a:r>
          </a:p>
          <a:p>
            <a:pPr lvl="1"/>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12</a:t>
            </a:fld>
            <a:endParaRPr lang="en-GB" dirty="0"/>
          </a:p>
        </p:txBody>
      </p:sp>
    </p:spTree>
    <p:extLst>
      <p:ext uri="{BB962C8B-B14F-4D97-AF65-F5344CB8AC3E}">
        <p14:creationId xmlns:p14="http://schemas.microsoft.com/office/powerpoint/2010/main" val="212895129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Medicaid</a:t>
            </a:r>
            <a:br>
              <a:rPr lang="en-US" dirty="0"/>
            </a:br>
            <a:r>
              <a:rPr lang="en-US" sz="1600" dirty="0"/>
              <a:t>(Slide 2 of 2)</a:t>
            </a:r>
          </a:p>
        </p:txBody>
      </p:sp>
      <p:sp>
        <p:nvSpPr>
          <p:cNvPr id="3" name="Content Placeholder 2"/>
          <p:cNvSpPr>
            <a:spLocks noGrp="1"/>
          </p:cNvSpPr>
          <p:nvPr>
            <p:ph idx="1"/>
          </p:nvPr>
        </p:nvSpPr>
        <p:spPr/>
        <p:txBody>
          <a:bodyPr/>
          <a:lstStyle/>
          <a:p>
            <a:pPr lvl="0"/>
            <a:r>
              <a:rPr lang="en-US" dirty="0"/>
              <a:t>Eligibility is determined by respective states; most Medicaid recipients are:</a:t>
            </a:r>
          </a:p>
          <a:p>
            <a:pPr lvl="1"/>
            <a:r>
              <a:rPr lang="en-US" sz="2200" dirty="0"/>
              <a:t>Low-income families</a:t>
            </a:r>
          </a:p>
          <a:p>
            <a:pPr lvl="1"/>
            <a:r>
              <a:rPr lang="en-US" sz="2200" dirty="0"/>
              <a:t>Qualified pregnant women and children</a:t>
            </a:r>
          </a:p>
          <a:p>
            <a:pPr lvl="1"/>
            <a:r>
              <a:rPr lang="en-US" sz="2200" dirty="0"/>
              <a:t>Recipients of Temporary Assistance for Needy Families (TANF)</a:t>
            </a:r>
          </a:p>
          <a:p>
            <a:pPr lvl="1"/>
            <a:r>
              <a:rPr lang="en-US" sz="2200" dirty="0"/>
              <a:t>Individuals who receive Supplemental Security Income (SSI)</a:t>
            </a:r>
          </a:p>
          <a:p>
            <a:pPr lvl="1"/>
            <a:r>
              <a:rPr lang="en-US" sz="2200" dirty="0"/>
              <a:t>Individuals who receive certain types of federal and state aid</a:t>
            </a:r>
          </a:p>
          <a:p>
            <a:pPr lvl="1"/>
            <a:r>
              <a:rPr lang="en-US" sz="2200" dirty="0"/>
              <a:t>Individuals who are Qualified Medicare Beneficiaries (QMBs)</a:t>
            </a:r>
          </a:p>
          <a:p>
            <a:pPr lvl="1"/>
            <a:r>
              <a:rPr lang="en-US" sz="2200" dirty="0"/>
              <a:t>Individuals in institutions or receiving long-term care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13</a:t>
            </a:fld>
            <a:endParaRPr lang="en-GB" dirty="0"/>
          </a:p>
        </p:txBody>
      </p:sp>
    </p:spTree>
    <p:extLst>
      <p:ext uri="{BB962C8B-B14F-4D97-AF65-F5344CB8AC3E}">
        <p14:creationId xmlns:p14="http://schemas.microsoft.com/office/powerpoint/2010/main" val="20737181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Government Managed Care Plans</a:t>
            </a:r>
          </a:p>
        </p:txBody>
      </p:sp>
      <p:sp>
        <p:nvSpPr>
          <p:cNvPr id="3" name="Content Placeholder 2"/>
          <p:cNvSpPr>
            <a:spLocks noGrp="1"/>
          </p:cNvSpPr>
          <p:nvPr>
            <p:ph idx="1"/>
          </p:nvPr>
        </p:nvSpPr>
        <p:spPr/>
        <p:txBody>
          <a:bodyPr/>
          <a:lstStyle/>
          <a:p>
            <a:pPr lvl="0"/>
            <a:r>
              <a:rPr lang="en-US" dirty="0"/>
              <a:t>Medicare and many Medicaid programs offer their members an option to join a managed care plan</a:t>
            </a:r>
          </a:p>
          <a:p>
            <a:pPr lvl="0"/>
            <a:r>
              <a:rPr lang="en-US" dirty="0"/>
              <a:t>Identification cards will look just like ones issued to people not on Medicare or Medicaid</a:t>
            </a:r>
          </a:p>
          <a:p>
            <a:pPr lvl="0"/>
            <a:r>
              <a:rPr lang="en-US" dirty="0"/>
              <a:t>May have a copayment that patient would be responsible for</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14</a:t>
            </a:fld>
            <a:endParaRPr lang="en-GB" dirty="0"/>
          </a:p>
        </p:txBody>
      </p:sp>
    </p:spTree>
    <p:extLst>
      <p:ext uri="{BB962C8B-B14F-4D97-AF65-F5344CB8AC3E}">
        <p14:creationId xmlns:p14="http://schemas.microsoft.com/office/powerpoint/2010/main" val="330249187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Children’s Health </a:t>
            </a:r>
            <a:r>
              <a:rPr lang="en-US" dirty="0" smtClean="0"/>
              <a:t/>
            </a:r>
            <a:br>
              <a:rPr lang="en-US" dirty="0" smtClean="0"/>
            </a:br>
            <a:r>
              <a:rPr lang="en-US" dirty="0" smtClean="0"/>
              <a:t>Insurance </a:t>
            </a:r>
            <a:r>
              <a:rPr lang="en-US" dirty="0"/>
              <a:t>Program (CHIP)</a:t>
            </a:r>
          </a:p>
        </p:txBody>
      </p:sp>
      <p:sp>
        <p:nvSpPr>
          <p:cNvPr id="3" name="Content Placeholder 2"/>
          <p:cNvSpPr>
            <a:spLocks noGrp="1"/>
          </p:cNvSpPr>
          <p:nvPr>
            <p:ph idx="1"/>
          </p:nvPr>
        </p:nvSpPr>
        <p:spPr/>
        <p:txBody>
          <a:bodyPr/>
          <a:lstStyle/>
          <a:p>
            <a:pPr lvl="0"/>
            <a:r>
              <a:rPr lang="en-US" dirty="0"/>
              <a:t>State-funded program for children whose family income is above Medicaid qualifying income limits</a:t>
            </a:r>
          </a:p>
          <a:p>
            <a:pPr lvl="0"/>
            <a:r>
              <a:rPr lang="en-US" dirty="0"/>
              <a:t>Some CHIP programs cover:</a:t>
            </a:r>
          </a:p>
          <a:p>
            <a:pPr lvl="1"/>
            <a:r>
              <a:rPr lang="en-US" dirty="0"/>
              <a:t>Routine checkups and doctor visits</a:t>
            </a:r>
          </a:p>
          <a:p>
            <a:pPr lvl="1"/>
            <a:r>
              <a:rPr lang="en-US" dirty="0"/>
              <a:t>Immunizations and prescriptions</a:t>
            </a:r>
          </a:p>
          <a:p>
            <a:pPr lvl="1"/>
            <a:r>
              <a:rPr lang="en-US" dirty="0"/>
              <a:t>Dental and vision care</a:t>
            </a:r>
          </a:p>
          <a:p>
            <a:pPr lvl="1"/>
            <a:r>
              <a:rPr lang="en-US" dirty="0"/>
              <a:t>Inpatient and outpatient hospital care</a:t>
            </a:r>
          </a:p>
          <a:p>
            <a:pPr lvl="1"/>
            <a:r>
              <a:rPr lang="en-US" dirty="0"/>
              <a:t>Laboratory tests and x-ray services</a:t>
            </a:r>
          </a:p>
          <a:p>
            <a:pPr lvl="1"/>
            <a:r>
              <a:rPr lang="en-US" dirty="0"/>
              <a:t>Emergency services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15</a:t>
            </a:fld>
            <a:endParaRPr lang="en-GB" dirty="0"/>
          </a:p>
        </p:txBody>
      </p:sp>
    </p:spTree>
    <p:extLst>
      <p:ext uri="{BB962C8B-B14F-4D97-AF65-F5344CB8AC3E}">
        <p14:creationId xmlns:p14="http://schemas.microsoft.com/office/powerpoint/2010/main" val="129430623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TRICARE</a:t>
            </a:r>
          </a:p>
        </p:txBody>
      </p:sp>
      <p:sp>
        <p:nvSpPr>
          <p:cNvPr id="3" name="Content Placeholder 2"/>
          <p:cNvSpPr>
            <a:spLocks noGrp="1"/>
          </p:cNvSpPr>
          <p:nvPr>
            <p:ph idx="1"/>
          </p:nvPr>
        </p:nvSpPr>
        <p:spPr/>
        <p:txBody>
          <a:bodyPr/>
          <a:lstStyle/>
          <a:p>
            <a:pPr lvl="0"/>
            <a:r>
              <a:rPr lang="en-US" dirty="0"/>
              <a:t>Comprehensive healthcare program for uniformed service members and retirees and their families</a:t>
            </a:r>
          </a:p>
          <a:p>
            <a:pPr lvl="0"/>
            <a:r>
              <a:rPr lang="en-US" dirty="0"/>
              <a:t>Managed by military in partnership with civilian hospital and clinics</a:t>
            </a:r>
          </a:p>
          <a:p>
            <a:pPr lvl="0"/>
            <a:r>
              <a:rPr lang="en-US" dirty="0"/>
              <a:t>Designed to:</a:t>
            </a:r>
          </a:p>
          <a:p>
            <a:pPr lvl="1"/>
            <a:r>
              <a:rPr lang="en-US" dirty="0"/>
              <a:t>Expand access to health care</a:t>
            </a:r>
          </a:p>
          <a:p>
            <a:pPr lvl="1"/>
            <a:r>
              <a:rPr lang="en-US" dirty="0"/>
              <a:t>Ensure high-quality care</a:t>
            </a:r>
          </a:p>
          <a:p>
            <a:pPr lvl="1"/>
            <a:r>
              <a:rPr lang="en-US" dirty="0"/>
              <a:t>Promote medical readiness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16</a:t>
            </a:fld>
            <a:endParaRPr lang="en-GB" dirty="0"/>
          </a:p>
        </p:txBody>
      </p:sp>
    </p:spTree>
    <p:extLst>
      <p:ext uri="{BB962C8B-B14F-4D97-AF65-F5344CB8AC3E}">
        <p14:creationId xmlns:p14="http://schemas.microsoft.com/office/powerpoint/2010/main" val="4107342766"/>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Civilian Health and Medical Program of the Veterans Administration (CHAMPVA)</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17</a:t>
            </a:fld>
            <a:endParaRPr lang="en-GB" dirty="0"/>
          </a:p>
        </p:txBody>
      </p:sp>
      <p:sp>
        <p:nvSpPr>
          <p:cNvPr id="4" name="Content Placeholder 3"/>
          <p:cNvSpPr>
            <a:spLocks noGrp="1"/>
          </p:cNvSpPr>
          <p:nvPr>
            <p:ph idx="1"/>
          </p:nvPr>
        </p:nvSpPr>
        <p:spPr/>
        <p:txBody>
          <a:bodyPr/>
          <a:lstStyle/>
          <a:p>
            <a:pPr lvl="0"/>
            <a:r>
              <a:rPr lang="en-US" dirty="0"/>
              <a:t>Health benefits program similar to TRICARE</a:t>
            </a:r>
          </a:p>
          <a:p>
            <a:pPr lvl="0"/>
            <a:r>
              <a:rPr lang="en-US" dirty="0"/>
              <a:t>Provides coverage for families of veterans who were permanently disabled or killed in the line of duty</a:t>
            </a:r>
          </a:p>
          <a:p>
            <a:pPr lvl="0"/>
            <a:r>
              <a:rPr lang="en-US" dirty="0"/>
              <a:t>Department of Veterans Affairs (VA) shares costs of certain healthcare services and supplies with eligible beneficiaries</a:t>
            </a:r>
          </a:p>
          <a:p>
            <a:endParaRPr lang="en-US" dirty="0"/>
          </a:p>
        </p:txBody>
      </p:sp>
    </p:spTree>
    <p:extLst>
      <p:ext uri="{BB962C8B-B14F-4D97-AF65-F5344CB8AC3E}">
        <p14:creationId xmlns:p14="http://schemas.microsoft.com/office/powerpoint/2010/main" val="61264822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Workers’ Compensation</a:t>
            </a:r>
          </a:p>
        </p:txBody>
      </p:sp>
      <p:sp>
        <p:nvSpPr>
          <p:cNvPr id="3" name="Content Placeholder 2"/>
          <p:cNvSpPr>
            <a:spLocks noGrp="1"/>
          </p:cNvSpPr>
          <p:nvPr>
            <p:ph idx="1"/>
          </p:nvPr>
        </p:nvSpPr>
        <p:spPr/>
        <p:txBody>
          <a:bodyPr/>
          <a:lstStyle/>
          <a:p>
            <a:pPr lvl="0"/>
            <a:r>
              <a:rPr lang="en-US" dirty="0"/>
              <a:t>Insurance plan for individuals who are injured on the job or become ill due to job-related circumstances</a:t>
            </a:r>
          </a:p>
          <a:p>
            <a:pPr lvl="0"/>
            <a:r>
              <a:rPr lang="en-US" dirty="0"/>
              <a:t>Covers:</a:t>
            </a:r>
          </a:p>
          <a:p>
            <a:pPr lvl="1"/>
            <a:r>
              <a:rPr lang="en-US" dirty="0"/>
              <a:t>Medical care and rehabilitation benefits</a:t>
            </a:r>
          </a:p>
          <a:p>
            <a:pPr lvl="1"/>
            <a:r>
              <a:rPr lang="en-US" dirty="0"/>
              <a:t>Weekly income replacement benefits</a:t>
            </a:r>
          </a:p>
          <a:p>
            <a:pPr lvl="1"/>
            <a:r>
              <a:rPr lang="en-US" dirty="0"/>
              <a:t>Death benefits to dependents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18</a:t>
            </a:fld>
            <a:endParaRPr lang="en-GB" dirty="0"/>
          </a:p>
        </p:txBody>
      </p:sp>
    </p:spTree>
    <p:extLst>
      <p:ext uri="{BB962C8B-B14F-4D97-AF65-F5344CB8AC3E}">
        <p14:creationId xmlns:p14="http://schemas.microsoft.com/office/powerpoint/2010/main" val="236617114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Private Health Insurance Plans</a:t>
            </a:r>
          </a:p>
        </p:txBody>
      </p:sp>
      <p:sp>
        <p:nvSpPr>
          <p:cNvPr id="3" name="Content Placeholder 2"/>
          <p:cNvSpPr>
            <a:spLocks noGrp="1"/>
          </p:cNvSpPr>
          <p:nvPr>
            <p:ph idx="1"/>
          </p:nvPr>
        </p:nvSpPr>
        <p:spPr/>
        <p:txBody>
          <a:bodyPr/>
          <a:lstStyle/>
          <a:p>
            <a:pPr lvl="0"/>
            <a:r>
              <a:rPr lang="en-US" dirty="0"/>
              <a:t>Employer group plans</a:t>
            </a:r>
          </a:p>
          <a:p>
            <a:pPr lvl="0"/>
            <a:r>
              <a:rPr lang="en-US" dirty="0"/>
              <a:t>Self-funded group health plans</a:t>
            </a:r>
          </a:p>
          <a:p>
            <a:pPr lvl="0"/>
            <a:r>
              <a:rPr lang="en-US" dirty="0"/>
              <a:t>Individual health insurance plans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19</a:t>
            </a:fld>
            <a:endParaRPr lang="en-GB" dirty="0"/>
          </a:p>
        </p:txBody>
      </p:sp>
    </p:spTree>
    <p:extLst>
      <p:ext uri="{BB962C8B-B14F-4D97-AF65-F5344CB8AC3E}">
        <p14:creationId xmlns:p14="http://schemas.microsoft.com/office/powerpoint/2010/main" val="47062743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95300" y="1461935"/>
            <a:ext cx="8267700" cy="4454525"/>
          </a:xfrm>
        </p:spPr>
        <p:txBody>
          <a:bodyPr/>
          <a:lstStyle/>
          <a:p>
            <a:pPr marL="350838" indent="-350838">
              <a:buFont typeface="+mj-lt"/>
              <a:buAutoNum type="arabicPeriod"/>
            </a:pPr>
            <a:r>
              <a:rPr lang="en-US" sz="2600" dirty="0"/>
              <a:t>Discuss the purpose of health insurance and discuss the concept of cost-sharing.</a:t>
            </a:r>
          </a:p>
          <a:p>
            <a:pPr marL="350838" indent="-350838">
              <a:buFont typeface="+mj-lt"/>
              <a:buAutoNum type="arabicPeriod"/>
            </a:pPr>
            <a:r>
              <a:rPr lang="en-US" sz="2600" dirty="0"/>
              <a:t>List and discuss various government health insurance plans.</a:t>
            </a:r>
          </a:p>
          <a:p>
            <a:pPr marL="350838" indent="-350838">
              <a:buFont typeface="+mj-lt"/>
              <a:buAutoNum type="arabicPeriod"/>
            </a:pPr>
            <a:r>
              <a:rPr lang="en-US" sz="2600" dirty="0"/>
              <a:t>Summarize private health insurance plans.</a:t>
            </a:r>
          </a:p>
          <a:p>
            <a:pPr marL="350838" indent="-350838">
              <a:buFont typeface="+mj-lt"/>
              <a:buAutoNum type="arabicPeriod"/>
            </a:pPr>
            <a:r>
              <a:rPr lang="en-US" sz="2600" dirty="0"/>
              <a:t>Review traditional (fee-for-service) health insurance plans.</a:t>
            </a:r>
          </a:p>
          <a:p>
            <a:pPr marL="350838" indent="-350838">
              <a:buFont typeface="+mj-lt"/>
              <a:buAutoNum type="arabicPeriod"/>
            </a:pPr>
            <a:r>
              <a:rPr lang="en-US" sz="2600" dirty="0"/>
              <a:t>Differentiate among the different types of managed care models.</a:t>
            </a:r>
          </a:p>
          <a:p>
            <a:pPr marL="350838" indent="-350838">
              <a:buFont typeface="+mj-lt"/>
              <a:buAutoNum type="arabicPeriod"/>
            </a:pPr>
            <a:r>
              <a:rPr lang="en-US" sz="2600" dirty="0"/>
              <a:t>Outline managed care requirements for patient referral, obtain a referral with documentation, and discuss utilization management.</a:t>
            </a:r>
          </a:p>
        </p:txBody>
      </p:sp>
      <p:sp>
        <p:nvSpPr>
          <p:cNvPr id="4" name="Slide Number Placeholder 3"/>
          <p:cNvSpPr>
            <a:spLocks noGrp="1"/>
          </p:cNvSpPr>
          <p:nvPr>
            <p:ph type="sldNum" sz="quarter" idx="10"/>
          </p:nvPr>
        </p:nvSpPr>
        <p:spPr/>
        <p:txBody>
          <a:bodyPr/>
          <a:lstStyle/>
          <a:p>
            <a:pPr>
              <a:defRPr/>
            </a:pPr>
            <a:r>
              <a:rPr lang="en-GB" dirty="0"/>
              <a:t> </a:t>
            </a:r>
            <a:fld id="{E234264E-8860-42A2-83C5-41782AA54ED9}" type="slidenum">
              <a:rPr lang="en-GB" smtClean="0"/>
              <a:pPr>
                <a:defRPr/>
              </a:pPr>
              <a:t>2</a:t>
            </a:fld>
            <a:endParaRPr lang="en-GB" dirty="0"/>
          </a:p>
        </p:txBody>
      </p:sp>
      <p:sp>
        <p:nvSpPr>
          <p:cNvPr id="5" name="Title 1"/>
          <p:cNvSpPr>
            <a:spLocks noGrp="1"/>
          </p:cNvSpPr>
          <p:nvPr>
            <p:ph type="title"/>
          </p:nvPr>
        </p:nvSpPr>
        <p:spPr>
          <a:xfrm>
            <a:off x="0" y="148990"/>
            <a:ext cx="9144000" cy="1219200"/>
          </a:xfrm>
        </p:spPr>
        <p:txBody>
          <a:bodyPr/>
          <a:lstStyle/>
          <a:p>
            <a:r>
              <a:rPr lang="en-US" dirty="0"/>
              <a:t>Learning Objectives </a:t>
            </a:r>
            <a:br>
              <a:rPr lang="en-US" dirty="0"/>
            </a:br>
            <a:r>
              <a:rPr lang="en-US" dirty="0"/>
              <a:t>Lesson 12.1: Health Insurance Essentials</a:t>
            </a:r>
            <a:r>
              <a:rPr lang="en-US" sz="3100" dirty="0"/>
              <a:t/>
            </a:r>
            <a:br>
              <a:rPr lang="en-US" sz="3100" dirty="0"/>
            </a:br>
            <a:r>
              <a:rPr lang="en-US" sz="1600" dirty="0"/>
              <a:t>(Slide 1 of 2)</a:t>
            </a:r>
          </a:p>
        </p:txBody>
      </p:sp>
    </p:spTree>
    <p:extLst>
      <p:ext uri="{BB962C8B-B14F-4D97-AF65-F5344CB8AC3E}">
        <p14:creationId xmlns:p14="http://schemas.microsoft.com/office/powerpoint/2010/main" val="137186743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Traditional Health Insurance</a:t>
            </a:r>
          </a:p>
        </p:txBody>
      </p:sp>
      <p:sp>
        <p:nvSpPr>
          <p:cNvPr id="3" name="Content Placeholder 2"/>
          <p:cNvSpPr>
            <a:spLocks noGrp="1"/>
          </p:cNvSpPr>
          <p:nvPr>
            <p:ph idx="1"/>
          </p:nvPr>
        </p:nvSpPr>
        <p:spPr/>
        <p:txBody>
          <a:bodyPr/>
          <a:lstStyle/>
          <a:p>
            <a:pPr lvl="0"/>
            <a:r>
              <a:rPr lang="en-US" dirty="0"/>
              <a:t>Pay for all or a share of the cost of covered services</a:t>
            </a:r>
          </a:p>
          <a:p>
            <a:pPr lvl="0"/>
            <a:r>
              <a:rPr lang="en-US" dirty="0"/>
              <a:t>Fee-for-service plans</a:t>
            </a:r>
          </a:p>
          <a:p>
            <a:pPr lvl="0"/>
            <a:r>
              <a:rPr lang="en-US" dirty="0"/>
              <a:t>Provide most flexibility for patient</a:t>
            </a:r>
          </a:p>
          <a:p>
            <a:pPr lvl="0"/>
            <a:r>
              <a:rPr lang="en-US" dirty="0"/>
              <a:t>Costliest</a:t>
            </a:r>
          </a:p>
          <a:p>
            <a:pPr lvl="0"/>
            <a:r>
              <a:rPr lang="en-US" dirty="0"/>
              <a:t>Fee schedule amounts can be determined by process called </a:t>
            </a:r>
            <a:r>
              <a:rPr lang="en-US" i="1" dirty="0"/>
              <a:t>usual, customary, and reasonable (UCR)</a:t>
            </a:r>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20</a:t>
            </a:fld>
            <a:endParaRPr lang="en-GB" dirty="0"/>
          </a:p>
        </p:txBody>
      </p:sp>
    </p:spTree>
    <p:extLst>
      <p:ext uri="{BB962C8B-B14F-4D97-AF65-F5344CB8AC3E}">
        <p14:creationId xmlns:p14="http://schemas.microsoft.com/office/powerpoint/2010/main" val="203371981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Managed Care Organizations</a:t>
            </a:r>
          </a:p>
        </p:txBody>
      </p:sp>
      <p:sp>
        <p:nvSpPr>
          <p:cNvPr id="3" name="Content Placeholder 2"/>
          <p:cNvSpPr>
            <a:spLocks noGrp="1"/>
          </p:cNvSpPr>
          <p:nvPr>
            <p:ph idx="1"/>
          </p:nvPr>
        </p:nvSpPr>
        <p:spPr/>
        <p:txBody>
          <a:bodyPr/>
          <a:lstStyle/>
          <a:p>
            <a:pPr lvl="0"/>
            <a:r>
              <a:rPr lang="en-US" dirty="0"/>
              <a:t>Health insurance companies whose goal is to provide quality, cost-effective care to its members</a:t>
            </a:r>
          </a:p>
          <a:p>
            <a:pPr lvl="0"/>
            <a:r>
              <a:rPr lang="en-US" dirty="0"/>
              <a:t>Negotiate reduced rates with contracted providers and hospitals</a:t>
            </a:r>
          </a:p>
          <a:p>
            <a:pPr lvl="0"/>
            <a:r>
              <a:rPr lang="en-US" dirty="0"/>
              <a:t>Many require patient to choose a primary care provider (PCP)</a:t>
            </a:r>
          </a:p>
          <a:p>
            <a:pPr lvl="0"/>
            <a:r>
              <a:rPr lang="en-US" dirty="0"/>
              <a:t>Require referrals</a:t>
            </a:r>
          </a:p>
          <a:p>
            <a:pPr lvl="0"/>
            <a:r>
              <a:rPr lang="en-US" dirty="0"/>
              <a:t>Preauthorization process can further control patient care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21</a:t>
            </a:fld>
            <a:endParaRPr lang="en-GB" dirty="0"/>
          </a:p>
        </p:txBody>
      </p:sp>
    </p:spTree>
    <p:extLst>
      <p:ext uri="{BB962C8B-B14F-4D97-AF65-F5344CB8AC3E}">
        <p14:creationId xmlns:p14="http://schemas.microsoft.com/office/powerpoint/2010/main" val="373040414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Models of Managed Care Organizations</a:t>
            </a:r>
          </a:p>
        </p:txBody>
      </p:sp>
      <p:sp>
        <p:nvSpPr>
          <p:cNvPr id="3" name="Content Placeholder 2"/>
          <p:cNvSpPr>
            <a:spLocks noGrp="1"/>
          </p:cNvSpPr>
          <p:nvPr>
            <p:ph idx="1"/>
          </p:nvPr>
        </p:nvSpPr>
        <p:spPr/>
        <p:txBody>
          <a:bodyPr/>
          <a:lstStyle/>
          <a:p>
            <a:pPr lvl="0"/>
            <a:r>
              <a:rPr lang="en-US" dirty="0"/>
              <a:t>Patient care is coordinated through network of providers and hospitals</a:t>
            </a:r>
          </a:p>
          <a:p>
            <a:pPr lvl="0"/>
            <a:r>
              <a:rPr lang="en-US" dirty="0"/>
              <a:t>Types:</a:t>
            </a:r>
          </a:p>
          <a:p>
            <a:pPr lvl="1"/>
            <a:r>
              <a:rPr lang="en-US" dirty="0"/>
              <a:t>Health maintenance organizations</a:t>
            </a:r>
          </a:p>
          <a:p>
            <a:pPr lvl="1"/>
            <a:r>
              <a:rPr lang="en-US" dirty="0"/>
              <a:t>Preferred provider organizations</a:t>
            </a:r>
          </a:p>
          <a:p>
            <a:pPr lvl="1"/>
            <a:r>
              <a:rPr lang="en-US" dirty="0"/>
              <a:t>Exclusive provider organizations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22</a:t>
            </a:fld>
            <a:endParaRPr lang="en-GB" dirty="0"/>
          </a:p>
        </p:txBody>
      </p:sp>
    </p:spTree>
    <p:extLst>
      <p:ext uri="{BB962C8B-B14F-4D97-AF65-F5344CB8AC3E}">
        <p14:creationId xmlns:p14="http://schemas.microsoft.com/office/powerpoint/2010/main" val="347818769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Health Maintenance Organizations (HMOs)</a:t>
            </a:r>
          </a:p>
        </p:txBody>
      </p:sp>
      <p:sp>
        <p:nvSpPr>
          <p:cNvPr id="3" name="Content Placeholder 2"/>
          <p:cNvSpPr>
            <a:spLocks noGrp="1"/>
          </p:cNvSpPr>
          <p:nvPr>
            <p:ph idx="1"/>
          </p:nvPr>
        </p:nvSpPr>
        <p:spPr/>
        <p:txBody>
          <a:bodyPr/>
          <a:lstStyle/>
          <a:p>
            <a:pPr lvl="0"/>
            <a:r>
              <a:rPr lang="en-US" dirty="0"/>
              <a:t>Health plans that are regulated by HMO laws</a:t>
            </a:r>
          </a:p>
          <a:p>
            <a:pPr lvl="0"/>
            <a:r>
              <a:rPr lang="en-US" dirty="0"/>
              <a:t>Goal is to reduce cost of health care while still providing quality health care</a:t>
            </a:r>
          </a:p>
          <a:p>
            <a:pPr lvl="0"/>
            <a:r>
              <a:rPr lang="en-US" dirty="0"/>
              <a:t>Typically have lowest monthly premiums; low out-of-pocket expenses</a:t>
            </a:r>
          </a:p>
          <a:p>
            <a:pPr lvl="0"/>
            <a:r>
              <a:rPr lang="en-US" dirty="0"/>
              <a:t>Patients have to pick a PCP</a:t>
            </a:r>
          </a:p>
          <a:p>
            <a:r>
              <a:rPr lang="en-US" dirty="0"/>
              <a:t>Insurance plan will not pay for services that are not included in its provider network</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23</a:t>
            </a:fld>
            <a:endParaRPr lang="en-GB" dirty="0"/>
          </a:p>
        </p:txBody>
      </p:sp>
    </p:spTree>
    <p:extLst>
      <p:ext uri="{BB962C8B-B14F-4D97-AF65-F5344CB8AC3E}">
        <p14:creationId xmlns:p14="http://schemas.microsoft.com/office/powerpoint/2010/main" val="386148916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Preferred Provider Organizations (PPOs)</a:t>
            </a:r>
          </a:p>
        </p:txBody>
      </p:sp>
      <p:sp>
        <p:nvSpPr>
          <p:cNvPr id="3" name="Content Placeholder 2"/>
          <p:cNvSpPr>
            <a:spLocks noGrp="1"/>
          </p:cNvSpPr>
          <p:nvPr>
            <p:ph idx="1"/>
          </p:nvPr>
        </p:nvSpPr>
        <p:spPr/>
        <p:txBody>
          <a:bodyPr/>
          <a:lstStyle/>
          <a:p>
            <a:pPr lvl="0"/>
            <a:r>
              <a:rPr lang="en-US" dirty="0"/>
              <a:t>Managed care network that contracts with a group of providers</a:t>
            </a:r>
          </a:p>
          <a:p>
            <a:pPr lvl="1"/>
            <a:r>
              <a:rPr lang="en-US" dirty="0"/>
              <a:t>Agree on a predetermined list of charges for all services</a:t>
            </a:r>
          </a:p>
          <a:p>
            <a:r>
              <a:rPr lang="en-US" dirty="0"/>
              <a:t>Uses fee-for-service concept</a:t>
            </a:r>
          </a:p>
          <a:p>
            <a:r>
              <a:rPr lang="en-US" dirty="0"/>
              <a:t>Typically patient’s financial responsibilities are </a:t>
            </a:r>
            <a:r>
              <a:rPr lang="en-US" dirty="0" smtClean="0"/>
              <a:t>20% to 25</a:t>
            </a:r>
            <a:r>
              <a:rPr lang="en-US" dirty="0"/>
              <a:t>% of allowed charge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24</a:t>
            </a:fld>
            <a:endParaRPr lang="en-GB" dirty="0"/>
          </a:p>
        </p:txBody>
      </p:sp>
    </p:spTree>
    <p:extLst>
      <p:ext uri="{BB962C8B-B14F-4D97-AF65-F5344CB8AC3E}">
        <p14:creationId xmlns:p14="http://schemas.microsoft.com/office/powerpoint/2010/main" val="182449896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Exclusive Provider Organizations (EPOs)</a:t>
            </a:r>
          </a:p>
        </p:txBody>
      </p:sp>
      <p:sp>
        <p:nvSpPr>
          <p:cNvPr id="3" name="Content Placeholder 2"/>
          <p:cNvSpPr>
            <a:spLocks noGrp="1"/>
          </p:cNvSpPr>
          <p:nvPr>
            <p:ph idx="1"/>
          </p:nvPr>
        </p:nvSpPr>
        <p:spPr/>
        <p:txBody>
          <a:bodyPr/>
          <a:lstStyle/>
          <a:p>
            <a:pPr lvl="0"/>
            <a:r>
              <a:rPr lang="en-US" dirty="0"/>
              <a:t>Combines features of an HMO and a PPO</a:t>
            </a:r>
          </a:p>
          <a:p>
            <a:pPr lvl="0"/>
            <a:r>
              <a:rPr lang="en-US" dirty="0"/>
              <a:t>Patients with EPO will not be covered for services outside designated network of providers</a:t>
            </a:r>
          </a:p>
          <a:p>
            <a:pPr lvl="1"/>
            <a:r>
              <a:rPr lang="en-US" dirty="0"/>
              <a:t>May not need to obtain a referral for specialized care</a:t>
            </a:r>
          </a:p>
          <a:p>
            <a:pPr lvl="0"/>
            <a:r>
              <a:rPr lang="en-US" dirty="0"/>
              <a:t>EPO plan members not required to choose a PCP</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25</a:t>
            </a:fld>
            <a:endParaRPr lang="en-GB" dirty="0"/>
          </a:p>
        </p:txBody>
      </p:sp>
    </p:spTree>
    <p:extLst>
      <p:ext uri="{BB962C8B-B14F-4D97-AF65-F5344CB8AC3E}">
        <p14:creationId xmlns:p14="http://schemas.microsoft.com/office/powerpoint/2010/main" val="50043202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Referrals</a:t>
            </a:r>
          </a:p>
        </p:txBody>
      </p:sp>
      <p:sp>
        <p:nvSpPr>
          <p:cNvPr id="3" name="Content Placeholder 2"/>
          <p:cNvSpPr>
            <a:spLocks noGrp="1"/>
          </p:cNvSpPr>
          <p:nvPr>
            <p:ph idx="1"/>
          </p:nvPr>
        </p:nvSpPr>
        <p:spPr/>
        <p:txBody>
          <a:bodyPr/>
          <a:lstStyle/>
          <a:p>
            <a:pPr lvl="0"/>
            <a:r>
              <a:rPr lang="en-US" dirty="0"/>
              <a:t>Three types:</a:t>
            </a:r>
          </a:p>
          <a:p>
            <a:pPr lvl="1"/>
            <a:r>
              <a:rPr lang="en-US" dirty="0"/>
              <a:t>Regular referral: </a:t>
            </a:r>
            <a:r>
              <a:rPr lang="en-US" dirty="0" smtClean="0"/>
              <a:t>3 to 10 </a:t>
            </a:r>
            <a:r>
              <a:rPr lang="en-US" dirty="0"/>
              <a:t>working days</a:t>
            </a:r>
          </a:p>
          <a:p>
            <a:pPr lvl="1"/>
            <a:r>
              <a:rPr lang="en-US" dirty="0"/>
              <a:t>Urgent referral: about 24 hours</a:t>
            </a:r>
          </a:p>
          <a:p>
            <a:pPr lvl="1"/>
            <a:r>
              <a:rPr lang="en-US" dirty="0"/>
              <a:t>STAT referral: can be approved online; emergency</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26</a:t>
            </a:fld>
            <a:endParaRPr lang="en-GB" dirty="0"/>
          </a:p>
        </p:txBody>
      </p:sp>
    </p:spTree>
    <p:extLst>
      <p:ext uri="{BB962C8B-B14F-4D97-AF65-F5344CB8AC3E}">
        <p14:creationId xmlns:p14="http://schemas.microsoft.com/office/powerpoint/2010/main" val="152066152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Utilization Management/</a:t>
            </a:r>
            <a:br>
              <a:rPr lang="en-US" dirty="0"/>
            </a:br>
            <a:r>
              <a:rPr lang="en-US" dirty="0"/>
              <a:t>Utilization Review</a:t>
            </a:r>
          </a:p>
        </p:txBody>
      </p:sp>
      <p:sp>
        <p:nvSpPr>
          <p:cNvPr id="3" name="Content Placeholder 2"/>
          <p:cNvSpPr>
            <a:spLocks noGrp="1"/>
          </p:cNvSpPr>
          <p:nvPr>
            <p:ph idx="1"/>
          </p:nvPr>
        </p:nvSpPr>
        <p:spPr/>
        <p:txBody>
          <a:bodyPr/>
          <a:lstStyle/>
          <a:p>
            <a:pPr lvl="0"/>
            <a:r>
              <a:rPr lang="en-US" i="1" dirty="0"/>
              <a:t>Utilization management: </a:t>
            </a:r>
            <a:r>
              <a:rPr lang="en-US" dirty="0"/>
              <a:t>Form of patient care review by healthcare professionals who do not provide the care but are employed by health insurance companies</a:t>
            </a:r>
          </a:p>
          <a:p>
            <a:pPr lvl="0"/>
            <a:r>
              <a:rPr lang="en-US" i="1" dirty="0"/>
              <a:t>Utilization review committee</a:t>
            </a:r>
            <a:r>
              <a:rPr lang="en-US" dirty="0"/>
              <a:t>: reviews individual cases to ensure medical care services are medically necessary</a:t>
            </a:r>
            <a:endParaRPr lang="en-US" i="1"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27</a:t>
            </a:fld>
            <a:endParaRPr lang="en-GB" dirty="0"/>
          </a:p>
        </p:txBody>
      </p:sp>
    </p:spTree>
    <p:extLst>
      <p:ext uri="{BB962C8B-B14F-4D97-AF65-F5344CB8AC3E}">
        <p14:creationId xmlns:p14="http://schemas.microsoft.com/office/powerpoint/2010/main" val="2527026038"/>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Precertification/Preauthorization</a:t>
            </a:r>
          </a:p>
        </p:txBody>
      </p:sp>
      <p:sp>
        <p:nvSpPr>
          <p:cNvPr id="3" name="Content Placeholder 2"/>
          <p:cNvSpPr>
            <a:spLocks noGrp="1"/>
          </p:cNvSpPr>
          <p:nvPr>
            <p:ph idx="1"/>
          </p:nvPr>
        </p:nvSpPr>
        <p:spPr/>
        <p:txBody>
          <a:bodyPr/>
          <a:lstStyle/>
          <a:p>
            <a:pPr lvl="0"/>
            <a:r>
              <a:rPr lang="en-US" dirty="0"/>
              <a:t>To obtain precertification, the medical assistant:</a:t>
            </a:r>
          </a:p>
          <a:p>
            <a:pPr lvl="1"/>
            <a:r>
              <a:rPr lang="en-US" dirty="0"/>
              <a:t>Calls the provider services phone number on back of patient’s health insurance ID card</a:t>
            </a:r>
          </a:p>
          <a:p>
            <a:pPr lvl="1"/>
            <a:r>
              <a:rPr lang="en-US" dirty="0"/>
              <a:t>Provides insurance company with procedures and/or services requested and the diagnoses</a:t>
            </a:r>
          </a:p>
          <a:p>
            <a:pPr lvl="1"/>
            <a:r>
              <a:rPr lang="en-US" dirty="0"/>
              <a:t>Documents the outcome of call in patient’s heath record, including precertification number</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28</a:t>
            </a:fld>
            <a:endParaRPr lang="en-GB" dirty="0"/>
          </a:p>
        </p:txBody>
      </p:sp>
    </p:spTree>
    <p:extLst>
      <p:ext uri="{BB962C8B-B14F-4D97-AF65-F5344CB8AC3E}">
        <p14:creationId xmlns:p14="http://schemas.microsoft.com/office/powerpoint/2010/main" val="33512366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Participating Provider Contracts</a:t>
            </a:r>
          </a:p>
        </p:txBody>
      </p:sp>
      <p:sp>
        <p:nvSpPr>
          <p:cNvPr id="3" name="Content Placeholder 2"/>
          <p:cNvSpPr>
            <a:spLocks noGrp="1"/>
          </p:cNvSpPr>
          <p:nvPr>
            <p:ph idx="1"/>
          </p:nvPr>
        </p:nvSpPr>
        <p:spPr/>
        <p:txBody>
          <a:bodyPr/>
          <a:lstStyle/>
          <a:p>
            <a:pPr lvl="0"/>
            <a:r>
              <a:rPr lang="en-US" dirty="0"/>
              <a:t>With all government health plans and most private health plans, healthcare providers must become </a:t>
            </a:r>
            <a:r>
              <a:rPr lang="en-US" i="1" dirty="0"/>
              <a:t>participating providers (PARs)</a:t>
            </a:r>
          </a:p>
          <a:p>
            <a:pPr lvl="0"/>
            <a:r>
              <a:rPr lang="en-US" dirty="0"/>
              <a:t>Healthcare providers can apply to become PARs through a process called </a:t>
            </a:r>
            <a:r>
              <a:rPr lang="en-US" i="1" dirty="0"/>
              <a:t>credentialing</a:t>
            </a:r>
          </a:p>
          <a:p>
            <a:pPr lvl="0"/>
            <a:r>
              <a:rPr lang="en-US" dirty="0"/>
              <a:t>Once healthcare provider is credentialed, health insurance plan issues contract to become an in-network PAR</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29</a:t>
            </a:fld>
            <a:endParaRPr lang="en-GB" dirty="0"/>
          </a:p>
        </p:txBody>
      </p:sp>
    </p:spTree>
    <p:extLst>
      <p:ext uri="{BB962C8B-B14F-4D97-AF65-F5344CB8AC3E}">
        <p14:creationId xmlns:p14="http://schemas.microsoft.com/office/powerpoint/2010/main" val="277604778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3700" y="1461935"/>
            <a:ext cx="8445500" cy="4454525"/>
          </a:xfrm>
        </p:spPr>
        <p:txBody>
          <a:bodyPr/>
          <a:lstStyle/>
          <a:p>
            <a:pPr marL="457200" indent="-346075">
              <a:buFont typeface="+mj-lt"/>
              <a:buAutoNum type="arabicPeriod" startAt="7"/>
            </a:pPr>
            <a:r>
              <a:rPr lang="en-US" sz="2600" dirty="0"/>
              <a:t>Describe the process for preauthorization and how to obtain preauthorization, including documentation.</a:t>
            </a:r>
          </a:p>
          <a:p>
            <a:pPr marL="457200" indent="-346075">
              <a:buFont typeface="+mj-lt"/>
              <a:buAutoNum type="arabicPeriod" startAt="7"/>
            </a:pPr>
            <a:r>
              <a:rPr lang="en-US" sz="2600" dirty="0"/>
              <a:t>Discuss participating provider contracts, including contracted fee schedules.</a:t>
            </a:r>
          </a:p>
          <a:p>
            <a:pPr marL="457200" indent="-346075">
              <a:buFont typeface="+mj-lt"/>
              <a:buAutoNum type="arabicPeriod" startAt="7"/>
            </a:pPr>
            <a:r>
              <a:rPr lang="en-US" sz="2600" dirty="0"/>
              <a:t>Interpret information on a health insurance identification (ID) card.</a:t>
            </a:r>
          </a:p>
          <a:p>
            <a:pPr marL="457200" indent="-457200">
              <a:buFont typeface="+mj-lt"/>
              <a:buAutoNum type="arabicPeriod" startAt="7"/>
            </a:pPr>
            <a:r>
              <a:rPr lang="en-US" sz="2600" dirty="0"/>
              <a:t>Explain the importance of verifying eligibility and be able to verify eligibility for services, including documentation.</a:t>
            </a:r>
          </a:p>
          <a:p>
            <a:pPr marL="457200" indent="-457200">
              <a:buFont typeface="+mj-lt"/>
              <a:buAutoNum type="arabicPeriod" startAt="7"/>
            </a:pPr>
            <a:r>
              <a:rPr lang="en-US" sz="2600" dirty="0"/>
              <a:t>Describe other types of insurance, including disability, life, long-term care, and liability insurance.</a:t>
            </a:r>
          </a:p>
          <a:p>
            <a:pPr marL="457200" indent="-457200">
              <a:buFont typeface="+mj-lt"/>
              <a:buAutoNum type="arabicPeriod" startAt="7"/>
            </a:pPr>
            <a:r>
              <a:rPr lang="en-US" sz="2600" dirty="0"/>
              <a:t>Discuss the Affordable Care Act’s effect on patient healthcare access.</a:t>
            </a:r>
          </a:p>
        </p:txBody>
      </p:sp>
      <p:sp>
        <p:nvSpPr>
          <p:cNvPr id="4" name="Slide Number Placeholder 3"/>
          <p:cNvSpPr>
            <a:spLocks noGrp="1"/>
          </p:cNvSpPr>
          <p:nvPr>
            <p:ph type="sldNum" sz="quarter" idx="10"/>
          </p:nvPr>
        </p:nvSpPr>
        <p:spPr/>
        <p:txBody>
          <a:bodyPr/>
          <a:lstStyle/>
          <a:p>
            <a:pPr>
              <a:defRPr/>
            </a:pPr>
            <a:r>
              <a:rPr lang="en-GB" dirty="0"/>
              <a:t> </a:t>
            </a:r>
            <a:fld id="{E234264E-8860-42A2-83C5-41782AA54ED9}" type="slidenum">
              <a:rPr lang="en-GB" smtClean="0"/>
              <a:pPr>
                <a:defRPr/>
              </a:pPr>
              <a:t>3</a:t>
            </a:fld>
            <a:endParaRPr lang="en-GB" dirty="0"/>
          </a:p>
        </p:txBody>
      </p:sp>
      <p:sp>
        <p:nvSpPr>
          <p:cNvPr id="6" name="Title 1"/>
          <p:cNvSpPr>
            <a:spLocks noGrp="1"/>
          </p:cNvSpPr>
          <p:nvPr>
            <p:ph type="title"/>
          </p:nvPr>
        </p:nvSpPr>
        <p:spPr>
          <a:xfrm>
            <a:off x="0" y="148990"/>
            <a:ext cx="9144000" cy="1219200"/>
          </a:xfrm>
        </p:spPr>
        <p:txBody>
          <a:bodyPr/>
          <a:lstStyle/>
          <a:p>
            <a:r>
              <a:rPr lang="en-US" dirty="0"/>
              <a:t>Learning Objectives </a:t>
            </a:r>
            <a:br>
              <a:rPr lang="en-US" dirty="0"/>
            </a:br>
            <a:r>
              <a:rPr lang="en-US" dirty="0"/>
              <a:t>Lesson 12.1: Health Insurance Essentials</a:t>
            </a:r>
            <a:r>
              <a:rPr lang="en-US" sz="3100" dirty="0"/>
              <a:t/>
            </a:r>
            <a:br>
              <a:rPr lang="en-US" sz="3100" dirty="0"/>
            </a:br>
            <a:r>
              <a:rPr lang="en-US" sz="1600" dirty="0"/>
              <a:t>(Slide </a:t>
            </a:r>
            <a:r>
              <a:rPr lang="en-US" sz="1600" dirty="0" smtClean="0"/>
              <a:t>2 </a:t>
            </a:r>
            <a:r>
              <a:rPr lang="en-US" sz="1600" dirty="0"/>
              <a:t>of 2)</a:t>
            </a:r>
          </a:p>
        </p:txBody>
      </p:sp>
    </p:spTree>
    <p:extLst>
      <p:ext uri="{BB962C8B-B14F-4D97-AF65-F5344CB8AC3E}">
        <p14:creationId xmlns:p14="http://schemas.microsoft.com/office/powerpoint/2010/main" val="178882693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Contracted Fee Schedules</a:t>
            </a:r>
          </a:p>
        </p:txBody>
      </p:sp>
      <p:sp>
        <p:nvSpPr>
          <p:cNvPr id="3" name="Content Placeholder 2"/>
          <p:cNvSpPr>
            <a:spLocks noGrp="1"/>
          </p:cNvSpPr>
          <p:nvPr>
            <p:ph idx="1"/>
          </p:nvPr>
        </p:nvSpPr>
        <p:spPr/>
        <p:txBody>
          <a:bodyPr/>
          <a:lstStyle/>
          <a:p>
            <a:pPr lvl="0"/>
            <a:r>
              <a:rPr lang="en-US" dirty="0"/>
              <a:t>When setting up a fee schedule, a healthcare provider considers:</a:t>
            </a:r>
          </a:p>
          <a:p>
            <a:pPr lvl="1"/>
            <a:r>
              <a:rPr lang="en-US" dirty="0"/>
              <a:t>Time</a:t>
            </a:r>
          </a:p>
          <a:p>
            <a:pPr lvl="1"/>
            <a:r>
              <a:rPr lang="en-US" dirty="0"/>
              <a:t>Expertise</a:t>
            </a:r>
          </a:p>
          <a:p>
            <a:pPr lvl="1"/>
            <a:r>
              <a:rPr lang="en-US" dirty="0"/>
              <a:t>Services</a:t>
            </a:r>
          </a:p>
          <a:p>
            <a:r>
              <a:rPr lang="en-US" dirty="0"/>
              <a:t>Providers must place an estimate on value of services</a:t>
            </a:r>
          </a:p>
          <a:p>
            <a:r>
              <a:rPr lang="en-US" i="1" dirty="0"/>
              <a:t>Allowable charge</a:t>
            </a:r>
            <a:r>
              <a:rPr lang="en-US" dirty="0"/>
              <a:t>: maximum dollar amount that insurance plan will pay for procedure/service</a:t>
            </a:r>
            <a:endParaRPr lang="en-US" i="1"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30</a:t>
            </a:fld>
            <a:endParaRPr lang="en-GB" dirty="0"/>
          </a:p>
        </p:txBody>
      </p:sp>
    </p:spTree>
    <p:extLst>
      <p:ext uri="{BB962C8B-B14F-4D97-AF65-F5344CB8AC3E}">
        <p14:creationId xmlns:p14="http://schemas.microsoft.com/office/powerpoint/2010/main" val="8283627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Insurance Identification Card</a:t>
            </a:r>
          </a:p>
        </p:txBody>
      </p:sp>
      <p:sp>
        <p:nvSpPr>
          <p:cNvPr id="3" name="Content Placeholder 2"/>
          <p:cNvSpPr>
            <a:spLocks noGrp="1"/>
          </p:cNvSpPr>
          <p:nvPr>
            <p:ph idx="1"/>
          </p:nvPr>
        </p:nvSpPr>
        <p:spPr/>
        <p:txBody>
          <a:bodyPr/>
          <a:lstStyle/>
          <a:p>
            <a:pPr lvl="0"/>
            <a:r>
              <a:rPr lang="en-US" dirty="0"/>
              <a:t>Supplies:</a:t>
            </a:r>
          </a:p>
          <a:p>
            <a:pPr lvl="1"/>
            <a:r>
              <a:rPr lang="en-US" dirty="0"/>
              <a:t>Health insurance company</a:t>
            </a:r>
          </a:p>
          <a:p>
            <a:pPr lvl="1"/>
            <a:r>
              <a:rPr lang="en-US" dirty="0"/>
              <a:t>Health plan name and type</a:t>
            </a:r>
          </a:p>
          <a:p>
            <a:pPr lvl="1"/>
            <a:r>
              <a:rPr lang="en-US" dirty="0"/>
              <a:t>Subscriber’s name and covered dependents</a:t>
            </a:r>
          </a:p>
          <a:p>
            <a:pPr lvl="1"/>
            <a:r>
              <a:rPr lang="en-US" dirty="0"/>
              <a:t>Subscriber’s identification number</a:t>
            </a:r>
          </a:p>
          <a:p>
            <a:pPr lvl="1"/>
            <a:r>
              <a:rPr lang="en-US" dirty="0"/>
              <a:t>Copay amounts</a:t>
            </a:r>
          </a:p>
          <a:p>
            <a:pPr lvl="1"/>
            <a:r>
              <a:rPr lang="en-US" dirty="0"/>
              <a:t>Policy group number</a:t>
            </a:r>
          </a:p>
          <a:p>
            <a:pPr lvl="1"/>
            <a:r>
              <a:rPr lang="en-US" dirty="0"/>
              <a:t>Health plan contact phone numbers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31</a:t>
            </a:fld>
            <a:endParaRPr lang="en-GB" dirty="0"/>
          </a:p>
        </p:txBody>
      </p:sp>
    </p:spTree>
    <p:extLst>
      <p:ext uri="{BB962C8B-B14F-4D97-AF65-F5344CB8AC3E}">
        <p14:creationId xmlns:p14="http://schemas.microsoft.com/office/powerpoint/2010/main" val="358567717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Verifying Eligibility </a:t>
            </a:r>
          </a:p>
        </p:txBody>
      </p:sp>
      <p:sp>
        <p:nvSpPr>
          <p:cNvPr id="3" name="Content Placeholder 2"/>
          <p:cNvSpPr>
            <a:spLocks noGrp="1"/>
          </p:cNvSpPr>
          <p:nvPr>
            <p:ph idx="1"/>
          </p:nvPr>
        </p:nvSpPr>
        <p:spPr/>
        <p:txBody>
          <a:bodyPr/>
          <a:lstStyle/>
          <a:p>
            <a:pPr lvl="0"/>
            <a:r>
              <a:rPr lang="en-US" dirty="0"/>
              <a:t>Process of confirming health insurance coverage for patient</a:t>
            </a:r>
          </a:p>
          <a:p>
            <a:pPr lvl="0"/>
            <a:r>
              <a:rPr lang="en-US" dirty="0"/>
              <a:t>Medical assistant should gather health insurance information and verify effective date</a:t>
            </a:r>
          </a:p>
          <a:p>
            <a:pPr lvl="1"/>
            <a:r>
              <a:rPr lang="en-US" dirty="0"/>
              <a:t>Then, review each insurer’s online insurance Web portal</a:t>
            </a:r>
          </a:p>
          <a:p>
            <a:r>
              <a:rPr lang="en-US" dirty="0"/>
              <a:t>Once approved, a patient’s benefits can be looked up in their entirety in seconds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32</a:t>
            </a:fld>
            <a:endParaRPr lang="en-GB" dirty="0"/>
          </a:p>
        </p:txBody>
      </p:sp>
    </p:spTree>
    <p:extLst>
      <p:ext uri="{BB962C8B-B14F-4D97-AF65-F5344CB8AC3E}">
        <p14:creationId xmlns:p14="http://schemas.microsoft.com/office/powerpoint/2010/main" val="194243480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Disability Insurance</a:t>
            </a:r>
          </a:p>
        </p:txBody>
      </p:sp>
      <p:sp>
        <p:nvSpPr>
          <p:cNvPr id="3" name="Content Placeholder 2"/>
          <p:cNvSpPr>
            <a:spLocks noGrp="1"/>
          </p:cNvSpPr>
          <p:nvPr>
            <p:ph idx="1"/>
          </p:nvPr>
        </p:nvSpPr>
        <p:spPr/>
        <p:txBody>
          <a:bodyPr/>
          <a:lstStyle/>
          <a:p>
            <a:pPr lvl="0"/>
            <a:r>
              <a:rPr lang="en-US" dirty="0"/>
              <a:t>Provides income replacement if patient has a disability that is not work related</a:t>
            </a:r>
          </a:p>
          <a:p>
            <a:pPr lvl="0"/>
            <a:r>
              <a:rPr lang="en-US" dirty="0"/>
              <a:t>Short-term disability</a:t>
            </a:r>
          </a:p>
          <a:p>
            <a:pPr lvl="1"/>
            <a:r>
              <a:rPr lang="en-US" dirty="0"/>
              <a:t>Unable to work </a:t>
            </a:r>
            <a:r>
              <a:rPr lang="en-US" dirty="0" smtClean="0"/>
              <a:t>9 to 52 </a:t>
            </a:r>
            <a:r>
              <a:rPr lang="en-US" dirty="0"/>
              <a:t>weeks</a:t>
            </a:r>
          </a:p>
          <a:p>
            <a:pPr lvl="0"/>
            <a:r>
              <a:rPr lang="en-US" dirty="0"/>
              <a:t>Long-term disability</a:t>
            </a:r>
          </a:p>
          <a:p>
            <a:pPr lvl="1"/>
            <a:r>
              <a:rPr lang="en-US" dirty="0"/>
              <a:t>Pick up when short-term benefits are exhausted</a:t>
            </a:r>
          </a:p>
          <a:p>
            <a:pPr lvl="1"/>
            <a:r>
              <a:rPr lang="en-US" dirty="0"/>
              <a:t>Pay out until patient returns to work or for number of years specified in policy</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33</a:t>
            </a:fld>
            <a:endParaRPr lang="en-GB" dirty="0"/>
          </a:p>
        </p:txBody>
      </p:sp>
    </p:spTree>
    <p:extLst>
      <p:ext uri="{BB962C8B-B14F-4D97-AF65-F5344CB8AC3E}">
        <p14:creationId xmlns:p14="http://schemas.microsoft.com/office/powerpoint/2010/main" val="240167811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Life Insurance</a:t>
            </a:r>
          </a:p>
        </p:txBody>
      </p:sp>
      <p:sp>
        <p:nvSpPr>
          <p:cNvPr id="3" name="Content Placeholder 2"/>
          <p:cNvSpPr>
            <a:spLocks noGrp="1"/>
          </p:cNvSpPr>
          <p:nvPr>
            <p:ph idx="1"/>
          </p:nvPr>
        </p:nvSpPr>
        <p:spPr/>
        <p:txBody>
          <a:bodyPr/>
          <a:lstStyle/>
          <a:p>
            <a:pPr lvl="0"/>
            <a:r>
              <a:rPr lang="en-US" dirty="0"/>
              <a:t>Provides payment of a specified amount, upon insured’s death, either to his or her estate, or to a designated beneficiary</a:t>
            </a:r>
          </a:p>
          <a:p>
            <a:pPr lvl="0"/>
            <a:r>
              <a:rPr lang="en-US" dirty="0"/>
              <a:t>Healthcare facility may be required to complete physical examination forms when a patient is applying for life insurance</a:t>
            </a:r>
          </a:p>
          <a:p>
            <a:pPr lvl="0"/>
            <a:r>
              <a:rPr lang="en-US" dirty="0"/>
              <a:t>If there is an annuity policy, provider may have to determine if there is a permanent disability and submit documentation</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34</a:t>
            </a:fld>
            <a:endParaRPr lang="en-GB" dirty="0"/>
          </a:p>
        </p:txBody>
      </p:sp>
    </p:spTree>
    <p:extLst>
      <p:ext uri="{BB962C8B-B14F-4D97-AF65-F5344CB8AC3E}">
        <p14:creationId xmlns:p14="http://schemas.microsoft.com/office/powerpoint/2010/main" val="4254177079"/>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Long-Term Care Insurance</a:t>
            </a:r>
          </a:p>
        </p:txBody>
      </p:sp>
      <p:sp>
        <p:nvSpPr>
          <p:cNvPr id="3" name="Content Placeholder 2"/>
          <p:cNvSpPr>
            <a:spLocks noGrp="1"/>
          </p:cNvSpPr>
          <p:nvPr>
            <p:ph idx="1"/>
          </p:nvPr>
        </p:nvSpPr>
        <p:spPr/>
        <p:txBody>
          <a:bodyPr/>
          <a:lstStyle/>
          <a:p>
            <a:pPr lvl="0"/>
            <a:r>
              <a:rPr lang="en-US" dirty="0"/>
              <a:t>Relatively new</a:t>
            </a:r>
          </a:p>
          <a:p>
            <a:pPr lvl="0"/>
            <a:r>
              <a:rPr lang="en-US" dirty="0"/>
              <a:t>Covers broad range of maintenance and health services for chronically ill, disabled, or developmentally delayed individuals</a:t>
            </a:r>
          </a:p>
          <a:p>
            <a:pPr lvl="0"/>
            <a:r>
              <a:rPr lang="en-US" dirty="0"/>
              <a:t>Medical services may be provided on inpatient or outpatient basis, or at home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35</a:t>
            </a:fld>
            <a:endParaRPr lang="en-GB" dirty="0"/>
          </a:p>
        </p:txBody>
      </p:sp>
    </p:spTree>
    <p:extLst>
      <p:ext uri="{BB962C8B-B14F-4D97-AF65-F5344CB8AC3E}">
        <p14:creationId xmlns:p14="http://schemas.microsoft.com/office/powerpoint/2010/main" val="2388483225"/>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Liability Insurance</a:t>
            </a:r>
          </a:p>
        </p:txBody>
      </p:sp>
      <p:sp>
        <p:nvSpPr>
          <p:cNvPr id="3" name="Content Placeholder 2"/>
          <p:cNvSpPr>
            <a:spLocks noGrp="1"/>
          </p:cNvSpPr>
          <p:nvPr>
            <p:ph idx="1"/>
          </p:nvPr>
        </p:nvSpPr>
        <p:spPr/>
        <p:txBody>
          <a:bodyPr/>
          <a:lstStyle/>
          <a:p>
            <a:pPr lvl="0"/>
            <a:r>
              <a:rPr lang="en-US" dirty="0"/>
              <a:t>Covers losses to a third party caused by insured</a:t>
            </a:r>
          </a:p>
          <a:p>
            <a:pPr lvl="0"/>
            <a:r>
              <a:rPr lang="en-US" dirty="0"/>
              <a:t>Types:</a:t>
            </a:r>
          </a:p>
          <a:p>
            <a:pPr lvl="1"/>
            <a:r>
              <a:rPr lang="en-US" dirty="0"/>
              <a:t>Automobile</a:t>
            </a:r>
          </a:p>
          <a:p>
            <a:pPr lvl="1"/>
            <a:r>
              <a:rPr lang="en-US" dirty="0"/>
              <a:t>Business</a:t>
            </a:r>
          </a:p>
          <a:p>
            <a:pPr lvl="1"/>
            <a:r>
              <a:rPr lang="en-US" dirty="0"/>
              <a:t>Homeowners</a:t>
            </a:r>
          </a:p>
          <a:p>
            <a:r>
              <a:rPr lang="en-US" dirty="0"/>
              <a:t>Often include benefits for:</a:t>
            </a:r>
          </a:p>
          <a:p>
            <a:pPr lvl="1"/>
            <a:r>
              <a:rPr lang="en-US" dirty="0"/>
              <a:t>Medical expenses resulting from traumatic injuries</a:t>
            </a:r>
          </a:p>
          <a:p>
            <a:pPr lvl="1"/>
            <a:r>
              <a:rPr lang="en-US" dirty="0"/>
              <a:t>Lost wages</a:t>
            </a:r>
          </a:p>
          <a:p>
            <a:pPr lvl="1"/>
            <a:r>
              <a:rPr lang="en-US" dirty="0"/>
              <a:t>Sometimes pain and suffering</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36</a:t>
            </a:fld>
            <a:endParaRPr lang="en-GB" dirty="0"/>
          </a:p>
        </p:txBody>
      </p:sp>
    </p:spTree>
    <p:extLst>
      <p:ext uri="{BB962C8B-B14F-4D97-AF65-F5344CB8AC3E}">
        <p14:creationId xmlns:p14="http://schemas.microsoft.com/office/powerpoint/2010/main" val="180633451"/>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Affordable Care Act </a:t>
            </a:r>
          </a:p>
        </p:txBody>
      </p:sp>
      <p:sp>
        <p:nvSpPr>
          <p:cNvPr id="3" name="Content Placeholder 2"/>
          <p:cNvSpPr>
            <a:spLocks noGrp="1"/>
          </p:cNvSpPr>
          <p:nvPr>
            <p:ph idx="1"/>
          </p:nvPr>
        </p:nvSpPr>
        <p:spPr/>
        <p:txBody>
          <a:bodyPr/>
          <a:lstStyle/>
          <a:p>
            <a:pPr lvl="0"/>
            <a:r>
              <a:rPr lang="en-US" dirty="0"/>
              <a:t>Enacted in 2010</a:t>
            </a:r>
          </a:p>
          <a:p>
            <a:pPr lvl="0"/>
            <a:r>
              <a:rPr lang="en-US" dirty="0"/>
              <a:t>Increased quality, availability, and affordability of private and public health insurance for more than 44 million uninsured Americans</a:t>
            </a:r>
          </a:p>
          <a:p>
            <a:pPr lvl="0"/>
            <a:r>
              <a:rPr lang="en-US" dirty="0"/>
              <a:t>Works to reduce overall healthcare spending in the long run</a:t>
            </a:r>
          </a:p>
          <a:p>
            <a:pPr lvl="0"/>
            <a:r>
              <a:rPr lang="en-US" dirty="0"/>
              <a:t>Insurance companies cannot drop patient’s health coverage if individual gets sick or makes unintentional mistake</a:t>
            </a:r>
          </a:p>
          <a:p>
            <a:pPr lvl="0"/>
            <a:r>
              <a:rPr lang="en-US" dirty="0"/>
              <a:t>Preexisting conditions eliminated</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37</a:t>
            </a:fld>
            <a:endParaRPr lang="en-GB" dirty="0"/>
          </a:p>
        </p:txBody>
      </p:sp>
    </p:spTree>
    <p:extLst>
      <p:ext uri="{BB962C8B-B14F-4D97-AF65-F5344CB8AC3E}">
        <p14:creationId xmlns:p14="http://schemas.microsoft.com/office/powerpoint/2010/main" val="2583789849"/>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Coaching and </a:t>
            </a:r>
            <a:br>
              <a:rPr lang="en-US" dirty="0"/>
            </a:br>
            <a:r>
              <a:rPr lang="en-US" dirty="0"/>
              <a:t>Legal and Ethical Issues</a:t>
            </a:r>
          </a:p>
        </p:txBody>
      </p:sp>
      <p:sp>
        <p:nvSpPr>
          <p:cNvPr id="3" name="Content Placeholder 2"/>
          <p:cNvSpPr>
            <a:spLocks noGrp="1"/>
          </p:cNvSpPr>
          <p:nvPr>
            <p:ph idx="1"/>
          </p:nvPr>
        </p:nvSpPr>
        <p:spPr/>
        <p:txBody>
          <a:bodyPr/>
          <a:lstStyle/>
          <a:p>
            <a:pPr lvl="0"/>
            <a:r>
              <a:rPr lang="en-US" dirty="0"/>
              <a:t>Responsibilities include keeping patient informed and answering questions as they arise</a:t>
            </a:r>
          </a:p>
          <a:p>
            <a:pPr lvl="0"/>
            <a:r>
              <a:rPr lang="en-US" dirty="0"/>
              <a:t>Use good communication skills, patience, and tact when discussing third-party reimbursement issues with patients</a:t>
            </a:r>
          </a:p>
          <a:p>
            <a:pPr lvl="0"/>
            <a:r>
              <a:rPr lang="en-US" dirty="0"/>
              <a:t>Written release must be given for medical information to insurance claims processing</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38</a:t>
            </a:fld>
            <a:endParaRPr lang="en-GB" dirty="0"/>
          </a:p>
        </p:txBody>
      </p:sp>
    </p:spTree>
    <p:extLst>
      <p:ext uri="{BB962C8B-B14F-4D97-AF65-F5344CB8AC3E}">
        <p14:creationId xmlns:p14="http://schemas.microsoft.com/office/powerpoint/2010/main" val="30747516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4" name="Rectangle 6"/>
          <p:cNvSpPr>
            <a:spLocks noGrp="1" noChangeArrowheads="1"/>
          </p:cNvSpPr>
          <p:nvPr>
            <p:ph type="title" idx="4294967295"/>
          </p:nvPr>
        </p:nvSpPr>
        <p:spPr>
          <a:xfrm>
            <a:off x="999460" y="2819400"/>
            <a:ext cx="7145080" cy="1219200"/>
          </a:xfrm>
        </p:spPr>
        <p:txBody>
          <a:bodyPr/>
          <a:lstStyle/>
          <a:p>
            <a:pPr eaLnBrk="1" hangingPunct="1">
              <a:defRPr/>
            </a:pPr>
            <a:r>
              <a:rPr lang="en-US" sz="3600" dirty="0"/>
              <a:t>Questions?</a:t>
            </a:r>
            <a:endParaRPr lang="en-GB" sz="3600" dirty="0">
              <a:effectLst>
                <a:outerShdw blurRad="38100" dist="38100" dir="2700000" algn="tl">
                  <a:srgbClr val="C0C0C0"/>
                </a:outerShdw>
              </a:effectLst>
            </a:endParaRPr>
          </a:p>
        </p:txBody>
      </p:sp>
      <p:sp>
        <p:nvSpPr>
          <p:cNvPr id="2" name="Slide Number Placeholder 1"/>
          <p:cNvSpPr>
            <a:spLocks noGrp="1"/>
          </p:cNvSpPr>
          <p:nvPr>
            <p:ph type="sldNum" sz="quarter" idx="10"/>
          </p:nvPr>
        </p:nvSpPr>
        <p:spPr/>
        <p:txBody>
          <a:bodyPr/>
          <a:lstStyle/>
          <a:p>
            <a:pPr>
              <a:defRPr/>
            </a:pPr>
            <a:fld id="{71EFB42C-6A15-4A9A-871B-37380EDB6A26}" type="slidenum">
              <a:rPr lang="en-GB" smtClean="0"/>
              <a:pPr>
                <a:defRPr/>
              </a:pPr>
              <a:t>39</a:t>
            </a:fld>
            <a:endParaRPr lang="en-GB" dirty="0"/>
          </a:p>
        </p:txBody>
      </p:sp>
    </p:spTree>
    <p:extLst>
      <p:ext uri="{BB962C8B-B14F-4D97-AF65-F5344CB8AC3E}">
        <p14:creationId xmlns:p14="http://schemas.microsoft.com/office/powerpoint/2010/main" val="370895152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The Purpose of Health Insurance </a:t>
            </a:r>
          </a:p>
        </p:txBody>
      </p:sp>
      <p:sp>
        <p:nvSpPr>
          <p:cNvPr id="3" name="Content Placeholder 2"/>
          <p:cNvSpPr>
            <a:spLocks noGrp="1"/>
          </p:cNvSpPr>
          <p:nvPr>
            <p:ph idx="1"/>
          </p:nvPr>
        </p:nvSpPr>
        <p:spPr/>
        <p:txBody>
          <a:bodyPr/>
          <a:lstStyle/>
          <a:p>
            <a:pPr lvl="0"/>
            <a:r>
              <a:rPr lang="en-US" dirty="0"/>
              <a:t>Helps individuals and families offset costs of medical care</a:t>
            </a:r>
          </a:p>
          <a:p>
            <a:pPr lvl="0"/>
            <a:r>
              <a:rPr lang="en-US" dirty="0"/>
              <a:t>Defined as contract for protection against financial losses resulting from illness or injury</a:t>
            </a:r>
          </a:p>
          <a:p>
            <a:pPr lvl="0"/>
            <a:r>
              <a:rPr lang="en-US" dirty="0"/>
              <a:t>Provides payment of monetary benefits for covered sickness or injury, depending on policy purchased</a:t>
            </a:r>
          </a:p>
          <a:p>
            <a:pPr lvl="0"/>
            <a:r>
              <a:rPr lang="en-US" dirty="0"/>
              <a:t>Policy is purchased with a premium or payment</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4</a:t>
            </a:fld>
            <a:endParaRPr lang="en-GB" dirty="0"/>
          </a:p>
        </p:txBody>
      </p:sp>
    </p:spTree>
    <p:extLst>
      <p:ext uri="{BB962C8B-B14F-4D97-AF65-F5344CB8AC3E}">
        <p14:creationId xmlns:p14="http://schemas.microsoft.com/office/powerpoint/2010/main" val="37769589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Cost-Sharing </a:t>
            </a:r>
          </a:p>
        </p:txBody>
      </p:sp>
      <p:sp>
        <p:nvSpPr>
          <p:cNvPr id="3" name="Content Placeholder 2"/>
          <p:cNvSpPr>
            <a:spLocks noGrp="1"/>
          </p:cNvSpPr>
          <p:nvPr>
            <p:ph idx="1"/>
          </p:nvPr>
        </p:nvSpPr>
        <p:spPr/>
        <p:txBody>
          <a:bodyPr/>
          <a:lstStyle/>
          <a:p>
            <a:pPr lvl="0"/>
            <a:r>
              <a:rPr lang="en-US" dirty="0"/>
              <a:t>Most policies require patient to pay portion of healthcare expenses</a:t>
            </a:r>
          </a:p>
          <a:p>
            <a:pPr lvl="0"/>
            <a:r>
              <a:rPr lang="en-US" dirty="0"/>
              <a:t>Includes:</a:t>
            </a:r>
          </a:p>
          <a:p>
            <a:pPr lvl="1"/>
            <a:r>
              <a:rPr lang="en-US" dirty="0"/>
              <a:t>Deductible</a:t>
            </a:r>
          </a:p>
          <a:p>
            <a:pPr lvl="1"/>
            <a:r>
              <a:rPr lang="en-US" dirty="0"/>
              <a:t>Co-insurance</a:t>
            </a:r>
          </a:p>
          <a:p>
            <a:pPr lvl="1"/>
            <a:r>
              <a:rPr lang="en-US" dirty="0"/>
              <a:t>Copayment</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5</a:t>
            </a:fld>
            <a:endParaRPr lang="en-GB" dirty="0"/>
          </a:p>
        </p:txBody>
      </p:sp>
    </p:spTree>
    <p:extLst>
      <p:ext uri="{BB962C8B-B14F-4D97-AF65-F5344CB8AC3E}">
        <p14:creationId xmlns:p14="http://schemas.microsoft.com/office/powerpoint/2010/main" val="117452998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Benefits</a:t>
            </a:r>
          </a:p>
        </p:txBody>
      </p:sp>
      <p:sp>
        <p:nvSpPr>
          <p:cNvPr id="3" name="Content Placeholder 2"/>
          <p:cNvSpPr>
            <a:spLocks noGrp="1"/>
          </p:cNvSpPr>
          <p:nvPr>
            <p:ph idx="1"/>
          </p:nvPr>
        </p:nvSpPr>
        <p:spPr/>
        <p:txBody>
          <a:bodyPr/>
          <a:lstStyle/>
          <a:p>
            <a:pPr lvl="0"/>
            <a:r>
              <a:rPr lang="en-US" dirty="0"/>
              <a:t>10 categories of essential health benefits:</a:t>
            </a:r>
          </a:p>
          <a:p>
            <a:pPr lvl="1"/>
            <a:r>
              <a:rPr lang="en-US" sz="2200" dirty="0"/>
              <a:t>Ambulatory patient services</a:t>
            </a:r>
          </a:p>
          <a:p>
            <a:pPr lvl="1"/>
            <a:r>
              <a:rPr lang="en-US" sz="2200" dirty="0"/>
              <a:t>Hospitalization</a:t>
            </a:r>
          </a:p>
          <a:p>
            <a:pPr lvl="1"/>
            <a:r>
              <a:rPr lang="en-US" sz="2200" dirty="0"/>
              <a:t>Mental health and substance use disorder services</a:t>
            </a:r>
          </a:p>
          <a:p>
            <a:pPr lvl="1"/>
            <a:r>
              <a:rPr lang="en-US" sz="2200" dirty="0"/>
              <a:t>Prescription drugs</a:t>
            </a:r>
          </a:p>
          <a:p>
            <a:pPr lvl="1"/>
            <a:r>
              <a:rPr lang="en-US" sz="2200" dirty="0"/>
              <a:t>Preventive and wellness services; chronic disease management</a:t>
            </a:r>
          </a:p>
          <a:p>
            <a:pPr lvl="1"/>
            <a:r>
              <a:rPr lang="en-US" sz="2200" dirty="0"/>
              <a:t>Emergency services</a:t>
            </a:r>
          </a:p>
          <a:p>
            <a:pPr lvl="1"/>
            <a:r>
              <a:rPr lang="en-US" sz="2200" dirty="0"/>
              <a:t>Maternity and newborn care</a:t>
            </a:r>
          </a:p>
          <a:p>
            <a:pPr lvl="1"/>
            <a:r>
              <a:rPr lang="en-US" sz="2200" dirty="0"/>
              <a:t>Rehabilitative and habilitative services and devices</a:t>
            </a:r>
          </a:p>
          <a:p>
            <a:pPr lvl="1"/>
            <a:r>
              <a:rPr lang="en-US" sz="2200" dirty="0"/>
              <a:t>Laboratory services</a:t>
            </a:r>
          </a:p>
          <a:p>
            <a:pPr lvl="1"/>
            <a:r>
              <a:rPr lang="en-US" sz="2200" dirty="0"/>
              <a:t>Pediatric services, including oral and vision care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6</a:t>
            </a:fld>
            <a:endParaRPr lang="en-GB" dirty="0"/>
          </a:p>
        </p:txBody>
      </p:sp>
    </p:spTree>
    <p:extLst>
      <p:ext uri="{BB962C8B-B14F-4D97-AF65-F5344CB8AC3E}">
        <p14:creationId xmlns:p14="http://schemas.microsoft.com/office/powerpoint/2010/main" val="23997652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Health Insurance Plans</a:t>
            </a:r>
          </a:p>
        </p:txBody>
      </p:sp>
      <p:sp>
        <p:nvSpPr>
          <p:cNvPr id="3" name="Content Placeholder 2"/>
          <p:cNvSpPr>
            <a:spLocks noGrp="1"/>
          </p:cNvSpPr>
          <p:nvPr>
            <p:ph idx="1"/>
          </p:nvPr>
        </p:nvSpPr>
        <p:spPr/>
        <p:txBody>
          <a:bodyPr/>
          <a:lstStyle/>
          <a:p>
            <a:pPr lvl="0"/>
            <a:r>
              <a:rPr lang="en-US" dirty="0"/>
              <a:t>Two types of health insurance plans in the United States:</a:t>
            </a:r>
          </a:p>
          <a:p>
            <a:pPr lvl="1"/>
            <a:r>
              <a:rPr lang="en-US" dirty="0"/>
              <a:t>Government health insurance plans</a:t>
            </a:r>
          </a:p>
          <a:p>
            <a:pPr lvl="1"/>
            <a:r>
              <a:rPr lang="en-US" dirty="0"/>
              <a:t>Private health insurance plans</a:t>
            </a:r>
          </a:p>
          <a:p>
            <a:r>
              <a:rPr lang="en-US" i="1" dirty="0"/>
              <a:t>Medically necessary</a:t>
            </a:r>
            <a:r>
              <a:rPr lang="en-US" dirty="0"/>
              <a:t> services are those that are necessary to improve patient’s current health</a:t>
            </a:r>
          </a:p>
          <a:p>
            <a:r>
              <a:rPr lang="en-US" i="1" dirty="0"/>
              <a:t>Elective procedures</a:t>
            </a:r>
            <a:r>
              <a:rPr lang="en-US" dirty="0"/>
              <a:t>: medical procedures that are not deemed medically necessary</a:t>
            </a:r>
            <a:endParaRPr lang="en-US" i="1"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7</a:t>
            </a:fld>
            <a:endParaRPr lang="en-GB" dirty="0"/>
          </a:p>
        </p:txBody>
      </p:sp>
    </p:spTree>
    <p:extLst>
      <p:ext uri="{BB962C8B-B14F-4D97-AF65-F5344CB8AC3E}">
        <p14:creationId xmlns:p14="http://schemas.microsoft.com/office/powerpoint/2010/main" val="5587119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Preventive Care Services</a:t>
            </a:r>
          </a:p>
        </p:txBody>
      </p:sp>
      <p:sp>
        <p:nvSpPr>
          <p:cNvPr id="3" name="Content Placeholder 2"/>
          <p:cNvSpPr>
            <a:spLocks noGrp="1"/>
          </p:cNvSpPr>
          <p:nvPr>
            <p:ph idx="1"/>
          </p:nvPr>
        </p:nvSpPr>
        <p:spPr>
          <a:xfrm>
            <a:off x="685800" y="1676401"/>
            <a:ext cx="4267200" cy="4648200"/>
          </a:xfrm>
        </p:spPr>
        <p:txBody>
          <a:bodyPr/>
          <a:lstStyle/>
          <a:p>
            <a:pPr lvl="0"/>
            <a:r>
              <a:rPr lang="en-US" sz="2600" dirty="0"/>
              <a:t>Alcohol misuse screening</a:t>
            </a:r>
          </a:p>
          <a:p>
            <a:pPr lvl="0"/>
            <a:r>
              <a:rPr lang="en-US" sz="2600" dirty="0"/>
              <a:t>Blood pressure screening</a:t>
            </a:r>
          </a:p>
          <a:p>
            <a:pPr lvl="0"/>
            <a:r>
              <a:rPr lang="en-US" sz="2600" dirty="0"/>
              <a:t>Cholesterol screening</a:t>
            </a:r>
          </a:p>
          <a:p>
            <a:pPr lvl="0"/>
            <a:r>
              <a:rPr lang="en-US" sz="2600" dirty="0"/>
              <a:t>Colorectal screening</a:t>
            </a:r>
          </a:p>
          <a:p>
            <a:pPr lvl="0"/>
            <a:r>
              <a:rPr lang="en-US" sz="2600" dirty="0"/>
              <a:t>Depression screening</a:t>
            </a:r>
          </a:p>
          <a:p>
            <a:pPr lvl="0"/>
            <a:r>
              <a:rPr lang="en-US" sz="2600" dirty="0"/>
              <a:t>Diabetes (type 2) screening</a:t>
            </a:r>
          </a:p>
          <a:p>
            <a:pPr lvl="0"/>
            <a:r>
              <a:rPr lang="en-US" sz="2600" dirty="0"/>
              <a:t>Diet </a:t>
            </a:r>
            <a:r>
              <a:rPr lang="en-US" sz="2600" dirty="0" smtClean="0"/>
              <a:t>counseling</a:t>
            </a:r>
          </a:p>
          <a:p>
            <a:pPr lvl="0"/>
            <a:r>
              <a:rPr lang="en-US" sz="2600" dirty="0" smtClean="0"/>
              <a:t>Hepatitis B and C screening</a:t>
            </a:r>
            <a:endParaRPr lang="en-US" sz="2600"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8</a:t>
            </a:fld>
            <a:endParaRPr lang="en-GB" dirty="0"/>
          </a:p>
        </p:txBody>
      </p:sp>
      <p:sp>
        <p:nvSpPr>
          <p:cNvPr id="6" name="Content Placeholder 2"/>
          <p:cNvSpPr txBox="1">
            <a:spLocks/>
          </p:cNvSpPr>
          <p:nvPr/>
        </p:nvSpPr>
        <p:spPr bwMode="auto">
          <a:xfrm>
            <a:off x="4622800" y="1676402"/>
            <a:ext cx="4076700"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a:lstStyle>
          <a:p>
            <a:r>
              <a:rPr lang="en-US" sz="2600" kern="0" dirty="0" smtClean="0"/>
              <a:t>Human immunodeficiency virus (HIV) screening</a:t>
            </a:r>
          </a:p>
          <a:p>
            <a:r>
              <a:rPr lang="en-US" sz="2600" kern="0" dirty="0" smtClean="0"/>
              <a:t>Immunization vaccines</a:t>
            </a:r>
          </a:p>
          <a:p>
            <a:r>
              <a:rPr lang="en-US" sz="2600" kern="0" dirty="0" smtClean="0"/>
              <a:t>Lung cancer screening</a:t>
            </a:r>
          </a:p>
          <a:p>
            <a:r>
              <a:rPr lang="en-US" sz="2600" kern="0" dirty="0" smtClean="0"/>
              <a:t>Obesity screening and counseling</a:t>
            </a:r>
          </a:p>
          <a:p>
            <a:r>
              <a:rPr lang="en-US" sz="2600" kern="0" dirty="0" smtClean="0"/>
              <a:t>Tobacco use screening</a:t>
            </a:r>
          </a:p>
          <a:p>
            <a:r>
              <a:rPr lang="en-US" sz="2600" kern="0" dirty="0" smtClean="0"/>
              <a:t>Sexually transmitted infection (STI) prevention counseling</a:t>
            </a:r>
            <a:endParaRPr lang="en-US" sz="2600" kern="0" dirty="0"/>
          </a:p>
        </p:txBody>
      </p:sp>
    </p:spTree>
    <p:extLst>
      <p:ext uri="{BB962C8B-B14F-4D97-AF65-F5344CB8AC3E}">
        <p14:creationId xmlns:p14="http://schemas.microsoft.com/office/powerpoint/2010/main" val="76283036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Government Health Insurance Plans</a:t>
            </a:r>
          </a:p>
        </p:txBody>
      </p:sp>
      <p:sp>
        <p:nvSpPr>
          <p:cNvPr id="3" name="Content Placeholder 2"/>
          <p:cNvSpPr>
            <a:spLocks noGrp="1"/>
          </p:cNvSpPr>
          <p:nvPr>
            <p:ph idx="1"/>
          </p:nvPr>
        </p:nvSpPr>
        <p:spPr/>
        <p:txBody>
          <a:bodyPr/>
          <a:lstStyle/>
          <a:p>
            <a:pPr lvl="0"/>
            <a:r>
              <a:rPr lang="en-US" dirty="0"/>
              <a:t>Patients need to qualify by:</a:t>
            </a:r>
          </a:p>
          <a:p>
            <a:pPr lvl="1"/>
            <a:r>
              <a:rPr lang="en-US" dirty="0"/>
              <a:t>Age</a:t>
            </a:r>
          </a:p>
          <a:p>
            <a:pPr lvl="1"/>
            <a:r>
              <a:rPr lang="en-US" dirty="0"/>
              <a:t>Income</a:t>
            </a:r>
          </a:p>
          <a:p>
            <a:pPr lvl="1"/>
            <a:r>
              <a:rPr lang="en-US" dirty="0"/>
              <a:t>Government occupation</a:t>
            </a:r>
          </a:p>
          <a:p>
            <a:pPr lvl="1"/>
            <a:r>
              <a:rPr lang="en-US" dirty="0"/>
              <a:t>Health condition</a:t>
            </a:r>
          </a:p>
          <a:p>
            <a:r>
              <a:rPr lang="en-US" dirty="0"/>
              <a:t>Patient who is 65 or older can qualify for Medicare</a:t>
            </a:r>
          </a:p>
          <a:p>
            <a:r>
              <a:rPr lang="en-US" dirty="0"/>
              <a:t>Low-income patient may be eligible for Medicaid</a:t>
            </a:r>
          </a:p>
          <a:p>
            <a:r>
              <a:rPr lang="en-US" dirty="0"/>
              <a:t>Dependents of military personnel are covered by TRICARE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mtClean="0"/>
              <a:pPr>
                <a:defRPr/>
              </a:pPr>
              <a:t>9</a:t>
            </a:fld>
            <a:endParaRPr lang="en-GB" dirty="0"/>
          </a:p>
        </p:txBody>
      </p:sp>
    </p:spTree>
    <p:extLst>
      <p:ext uri="{BB962C8B-B14F-4D97-AF65-F5344CB8AC3E}">
        <p14:creationId xmlns:p14="http://schemas.microsoft.com/office/powerpoint/2010/main" val="74741133"/>
      </p:ext>
    </p:extLst>
  </p:cSld>
  <p:clrMapOvr>
    <a:masterClrMapping/>
  </p:clrMapOvr>
  <p:timing>
    <p:tnLst>
      <p:par>
        <p:cTn id="1" dur="indefinite" restart="never" nodeType="tmRoot"/>
      </p:par>
    </p:tnLst>
  </p:timing>
</p:sld>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7663</TotalTime>
  <Words>2789</Words>
  <Application>Microsoft Office PowerPoint</Application>
  <PresentationFormat>On-screen Show (4:3)</PresentationFormat>
  <Paragraphs>374</Paragraphs>
  <Slides>39</Slides>
  <Notes>39</Notes>
  <HiddenSlides>0</HiddenSlides>
  <MMClips>0</MMClips>
  <ScaleCrop>false</ScaleCrop>
  <HeadingPairs>
    <vt:vector size="4" baseType="variant">
      <vt:variant>
        <vt:lpstr>Theme</vt:lpstr>
      </vt:variant>
      <vt:variant>
        <vt:i4>1</vt:i4>
      </vt:variant>
      <vt:variant>
        <vt:lpstr>Slide Titles</vt:lpstr>
      </vt:variant>
      <vt:variant>
        <vt:i4>39</vt:i4>
      </vt:variant>
    </vt:vector>
  </HeadingPairs>
  <TitlesOfParts>
    <vt:vector size="40" baseType="lpstr">
      <vt:lpstr>2_Blue Diagonal</vt:lpstr>
      <vt:lpstr>PowerPoint Presentation</vt:lpstr>
      <vt:lpstr>Learning Objectives  Lesson 12.1: Health Insurance Essentials (Slide 1 of 2)</vt:lpstr>
      <vt:lpstr>Learning Objectives  Lesson 12.1: Health Insurance Essentials (Slide 2 of 2)</vt:lpstr>
      <vt:lpstr>The Purpose of Health Insurance </vt:lpstr>
      <vt:lpstr>Cost-Sharing </vt:lpstr>
      <vt:lpstr>Benefits</vt:lpstr>
      <vt:lpstr>Health Insurance Plans</vt:lpstr>
      <vt:lpstr>Preventive Care Services</vt:lpstr>
      <vt:lpstr>Government Health Insurance Plans</vt:lpstr>
      <vt:lpstr>Medicare (Slide 1 of 2)</vt:lpstr>
      <vt:lpstr>Medicare (Slide 2 of 2)</vt:lpstr>
      <vt:lpstr>Medicaid (Slide 1 of 2)</vt:lpstr>
      <vt:lpstr>Medicaid (Slide 2 of 2)</vt:lpstr>
      <vt:lpstr>Government Managed Care Plans</vt:lpstr>
      <vt:lpstr>Children’s Health  Insurance Program (CHIP)</vt:lpstr>
      <vt:lpstr>TRICARE</vt:lpstr>
      <vt:lpstr>Civilian Health and Medical Program of the Veterans Administration (CHAMPVA)</vt:lpstr>
      <vt:lpstr>Workers’ Compensation</vt:lpstr>
      <vt:lpstr>Private Health Insurance Plans</vt:lpstr>
      <vt:lpstr>Traditional Health Insurance</vt:lpstr>
      <vt:lpstr>Managed Care Organizations</vt:lpstr>
      <vt:lpstr>Models of Managed Care Organizations</vt:lpstr>
      <vt:lpstr>Health Maintenance Organizations (HMOs)</vt:lpstr>
      <vt:lpstr>Preferred Provider Organizations (PPOs)</vt:lpstr>
      <vt:lpstr>Exclusive Provider Organizations (EPOs)</vt:lpstr>
      <vt:lpstr>Referrals</vt:lpstr>
      <vt:lpstr>Utilization Management/ Utilization Review</vt:lpstr>
      <vt:lpstr>Precertification/Preauthorization</vt:lpstr>
      <vt:lpstr>Participating Provider Contracts</vt:lpstr>
      <vt:lpstr>Contracted Fee Schedules</vt:lpstr>
      <vt:lpstr>Health Insurance Identification Card</vt:lpstr>
      <vt:lpstr>Verifying Eligibility </vt:lpstr>
      <vt:lpstr>Disability Insurance</vt:lpstr>
      <vt:lpstr>Life Insurance</vt:lpstr>
      <vt:lpstr>Long-Term Care Insurance</vt:lpstr>
      <vt:lpstr>Liability Insurance</vt:lpstr>
      <vt:lpstr>The Affordable Care Act </vt:lpstr>
      <vt:lpstr>Patient Coaching and  Legal and Ethical Issues</vt:lpstr>
      <vt:lpstr>Questions?</vt:lpstr>
    </vt:vector>
  </TitlesOfParts>
  <Company>REED Elsevier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Jori</cp:lastModifiedBy>
  <cp:revision>680</cp:revision>
  <dcterms:created xsi:type="dcterms:W3CDTF">2005-01-16T17:28:53Z</dcterms:created>
  <dcterms:modified xsi:type="dcterms:W3CDTF">2019-07-19T19:48:02Z</dcterms:modified>
</cp:coreProperties>
</file>