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58" r:id="rId1"/>
  </p:sldMasterIdLst>
  <p:notesMasterIdLst>
    <p:notesMasterId r:id="rId54"/>
  </p:notesMasterIdLst>
  <p:sldIdLst>
    <p:sldId id="316" r:id="rId2"/>
    <p:sldId id="454" r:id="rId3"/>
    <p:sldId id="539" r:id="rId4"/>
    <p:sldId id="506" r:id="rId5"/>
    <p:sldId id="507" r:id="rId6"/>
    <p:sldId id="509" r:id="rId7"/>
    <p:sldId id="510" r:id="rId8"/>
    <p:sldId id="545" r:id="rId9"/>
    <p:sldId id="546" r:id="rId10"/>
    <p:sldId id="511" r:id="rId11"/>
    <p:sldId id="512" r:id="rId12"/>
    <p:sldId id="513" r:id="rId13"/>
    <p:sldId id="470" r:id="rId14"/>
    <p:sldId id="471" r:id="rId15"/>
    <p:sldId id="472" r:id="rId16"/>
    <p:sldId id="473" r:id="rId17"/>
    <p:sldId id="474" r:id="rId18"/>
    <p:sldId id="514" r:id="rId19"/>
    <p:sldId id="517" r:id="rId20"/>
    <p:sldId id="479" r:id="rId21"/>
    <p:sldId id="519" r:id="rId22"/>
    <p:sldId id="520" r:id="rId23"/>
    <p:sldId id="488" r:id="rId24"/>
    <p:sldId id="489" r:id="rId25"/>
    <p:sldId id="490" r:id="rId26"/>
    <p:sldId id="491" r:id="rId27"/>
    <p:sldId id="544" r:id="rId28"/>
    <p:sldId id="521" r:id="rId29"/>
    <p:sldId id="522" r:id="rId30"/>
    <p:sldId id="547" r:id="rId31"/>
    <p:sldId id="548" r:id="rId32"/>
    <p:sldId id="549" r:id="rId33"/>
    <p:sldId id="550" r:id="rId34"/>
    <p:sldId id="551" r:id="rId35"/>
    <p:sldId id="497" r:id="rId36"/>
    <p:sldId id="524" r:id="rId37"/>
    <p:sldId id="525" r:id="rId38"/>
    <p:sldId id="498" r:id="rId39"/>
    <p:sldId id="526" r:id="rId40"/>
    <p:sldId id="527" r:id="rId41"/>
    <p:sldId id="528" r:id="rId42"/>
    <p:sldId id="529" r:id="rId43"/>
    <p:sldId id="530" r:id="rId44"/>
    <p:sldId id="531" r:id="rId45"/>
    <p:sldId id="533" r:id="rId46"/>
    <p:sldId id="534" r:id="rId47"/>
    <p:sldId id="537" r:id="rId48"/>
    <p:sldId id="538" r:id="rId49"/>
    <p:sldId id="503" r:id="rId50"/>
    <p:sldId id="504" r:id="rId51"/>
    <p:sldId id="552" r:id="rId52"/>
    <p:sldId id="453" r:id="rId5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 id="1" name="Lindsey" initials="L" lastIdx="1" clrIdx="1"/>
  <p:cmAuthor id="2" name="Jori" initials="J"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331" autoAdjust="0"/>
    <p:restoredTop sz="89371" autoAdjust="0"/>
  </p:normalViewPr>
  <p:slideViewPr>
    <p:cSldViewPr snapToGrid="0">
      <p:cViewPr varScale="1">
        <p:scale>
          <a:sx n="77" d="100"/>
          <a:sy n="77" d="100"/>
        </p:scale>
        <p:origin x="1728" y="84"/>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9360"/>
    </p:cViewPr>
  </p:sorterViewPr>
  <p:notesViewPr>
    <p:cSldViewPr snapToGrid="0">
      <p:cViewPr varScale="1">
        <p:scale>
          <a:sx n="64" d="100"/>
          <a:sy n="64" d="100"/>
        </p:scale>
        <p:origin x="-333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commentAuthors" Target="commentAuthor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141830011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Visit the state Medicare and Medicaid</a:t>
            </a:r>
            <a:r>
              <a:rPr lang="en-US" baseline="0" dirty="0"/>
              <a:t> administrator websites for specific guidelines on submitting accurate claims.</a:t>
            </a:r>
          </a:p>
          <a:p>
            <a:pPr lvl="0"/>
            <a:r>
              <a:rPr lang="en-US" baseline="0" dirty="0"/>
              <a:t>MCO plans associated with capitation agreements have specific guidelines on the types of medical services that are billable.</a:t>
            </a:r>
          </a:p>
          <a:p>
            <a:pPr lvl="0"/>
            <a:r>
              <a:rPr lang="en-US" baseline="0" dirty="0"/>
              <a:t>Privately sponsored health insurance plans have their own policies and procedures for submitting claims, too.</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78052116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Since 2006, Medicare has required that all health insurance claims be sent electronically,</a:t>
            </a:r>
            <a:r>
              <a:rPr lang="en-US" baseline="0" dirty="0"/>
              <a:t> and most health insurance plans have followed the same practice.</a:t>
            </a:r>
          </a:p>
          <a:p>
            <a:pPr lvl="0"/>
            <a:r>
              <a:rPr lang="en-US" baseline="0" dirty="0"/>
              <a:t>“Electronic data interchange” is the electronic transfer of data between two or more entities.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12476369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Most major insurance carriers</a:t>
            </a:r>
            <a:r>
              <a:rPr lang="en-US" baseline="0" dirty="0"/>
              <a:t> provide software packages to providers that are used to enter patient and insured information, charges, and provider detail directly into the program.</a:t>
            </a:r>
          </a:p>
          <a:p>
            <a:pPr lvl="0"/>
            <a:r>
              <a:rPr lang="en-US" baseline="0" dirty="0"/>
              <a:t>A clearinghouse charges a small fee for the service of sending and receiving claims transmissions, checking and preparing claims, consolidating claims, and submitting claims.</a:t>
            </a:r>
          </a:p>
          <a:p>
            <a:pPr lvl="0"/>
            <a:r>
              <a:rPr lang="en-US" baseline="0" dirty="0"/>
              <a:t>What are some other services clearinghouses typically provide? </a:t>
            </a:r>
            <a:r>
              <a:rPr lang="en-US" i="1" baseline="0" dirty="0"/>
              <a:t>(Auditing claims, reporting the number of claims submitted [and the number of errors/specifics], forwarding claims to insurance carriers that accept electronic claims, keeping provider offices updated, and generating informative statistical reports)</a:t>
            </a:r>
            <a:endParaRPr lang="en-US" i="1"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2721709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information needed to complete an insurance claim form includes the patient's and the guarantor's demographic and insurance information; the name, address, and phone number of the insurance company; the diagnostic, treatment, and procedures and services information; and the provider's billing information, including name, address, phone number, place of service, and the tax and provider identification numbers.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177632166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In the guidelines, each of the 33 blocks contains the block title, description, and instructions for completing that block. </a:t>
            </a:r>
          </a:p>
          <a:p>
            <a:pPr lvl="0"/>
            <a:r>
              <a:rPr lang="en-US" sz="1200" kern="1200" dirty="0">
                <a:solidFill>
                  <a:schemeClr val="tx1"/>
                </a:solidFill>
                <a:effectLst/>
                <a:latin typeface="Arial" charset="0"/>
                <a:ea typeface="ＭＳ Ｐゴシック" charset="0"/>
                <a:cs typeface="ＭＳ Ｐゴシック" charset="0"/>
              </a:rPr>
              <a:t>Where applicable, special instructions are given for Medicare, Medicaid, TRICARE, group health plan, Federal Employees Compensation Act (FECA) and black lung (FECA/Black Lung) insurance, and other types of insurance.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35163397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Figure 15.2</a:t>
            </a:r>
            <a:r>
              <a:rPr lang="en-US" sz="1200" kern="1200" baseline="0" dirty="0">
                <a:solidFill>
                  <a:schemeClr val="tx1"/>
                </a:solidFill>
                <a:effectLst/>
                <a:latin typeface="Arial" charset="0"/>
                <a:ea typeface="ＭＳ Ｐゴシック" charset="0"/>
                <a:cs typeface="ＭＳ Ｐゴシック" charset="0"/>
              </a:rPr>
              <a:t> shows Section 1: Carrier (Block). This block shows the type of insurance the patient has.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176222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CMS-1500 form distinguishes</a:t>
            </a:r>
            <a:r>
              <a:rPr lang="en-US" sz="1200" kern="1200" baseline="0" dirty="0">
                <a:solidFill>
                  <a:schemeClr val="tx1"/>
                </a:solidFill>
                <a:effectLst/>
                <a:latin typeface="Arial" charset="0"/>
                <a:ea typeface="ＭＳ Ｐゴシック" charset="0"/>
                <a:cs typeface="ＭＳ Ｐゴシック" charset="0"/>
              </a:rPr>
              <a:t> between the </a:t>
            </a:r>
            <a:r>
              <a:rPr lang="en-US" sz="1200" i="1" kern="1200" baseline="0" dirty="0">
                <a:solidFill>
                  <a:schemeClr val="tx1"/>
                </a:solidFill>
                <a:effectLst/>
                <a:latin typeface="Arial" charset="0"/>
                <a:ea typeface="ＭＳ Ｐゴシック" charset="0"/>
                <a:cs typeface="ＭＳ Ｐゴシック" charset="0"/>
              </a:rPr>
              <a:t>patient</a:t>
            </a:r>
            <a:r>
              <a:rPr lang="en-US" sz="1200" i="0" kern="1200" baseline="0" dirty="0">
                <a:solidFill>
                  <a:schemeClr val="tx1"/>
                </a:solidFill>
                <a:effectLst/>
                <a:latin typeface="Arial" charset="0"/>
                <a:ea typeface="ＭＳ Ｐゴシック" charset="0"/>
                <a:cs typeface="ＭＳ Ｐゴシック" charset="0"/>
              </a:rPr>
              <a:t> and the </a:t>
            </a:r>
            <a:r>
              <a:rPr lang="en-US" sz="1200" i="1" kern="1200" baseline="0" dirty="0">
                <a:solidFill>
                  <a:schemeClr val="tx1"/>
                </a:solidFill>
                <a:effectLst/>
                <a:latin typeface="Arial" charset="0"/>
                <a:ea typeface="ＭＳ Ｐゴシック" charset="0"/>
                <a:cs typeface="ＭＳ Ｐゴシック" charset="0"/>
              </a:rPr>
              <a:t>insured.</a:t>
            </a:r>
          </a:p>
          <a:p>
            <a:r>
              <a:rPr lang="en-US" sz="1200" i="0" kern="1200" baseline="0" dirty="0">
                <a:solidFill>
                  <a:schemeClr val="tx1"/>
                </a:solidFill>
                <a:effectLst/>
                <a:latin typeface="Arial" charset="0"/>
                <a:ea typeface="ＭＳ Ｐゴシック" charset="0"/>
                <a:cs typeface="ＭＳ Ｐゴシック" charset="0"/>
              </a:rPr>
              <a:t>Refer to Figure 15.3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20907892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How should the patient's name be entered? </a:t>
            </a:r>
            <a:r>
              <a:rPr lang="en-US" sz="1200" i="1" kern="1200" dirty="0">
                <a:solidFill>
                  <a:schemeClr val="tx1"/>
                </a:solidFill>
                <a:effectLst/>
                <a:latin typeface="Arial" charset="0"/>
                <a:ea typeface="ＭＳ Ｐゴシック" charset="0"/>
                <a:cs typeface="ＭＳ Ｐゴシック" charset="0"/>
              </a:rPr>
              <a:t>(The patient's last name should be entered first, then first name, and middle initial.)</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16205204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Medicare</a:t>
            </a:r>
            <a:r>
              <a:rPr lang="en-US" sz="1200" kern="1200" baseline="0" dirty="0">
                <a:solidFill>
                  <a:schemeClr val="tx1"/>
                </a:solidFill>
                <a:effectLst/>
                <a:latin typeface="Arial" charset="0"/>
                <a:ea typeface="ＭＳ Ｐゴシック" charset="0"/>
                <a:cs typeface="ＭＳ Ｐゴシック" charset="0"/>
              </a:rPr>
              <a:t> patients commonly have a secondary insurance.</a:t>
            </a:r>
            <a:endParaRPr lang="en-US" sz="1200" i="1"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18604566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 Block 12, the signature</a:t>
            </a:r>
            <a:r>
              <a:rPr lang="en-US" sz="1200" kern="1200" baseline="0" dirty="0">
                <a:solidFill>
                  <a:schemeClr val="tx1"/>
                </a:solidFill>
                <a:effectLst/>
                <a:latin typeface="Arial" charset="0"/>
                <a:ea typeface="ＭＳ Ｐゴシック" charset="0"/>
                <a:cs typeface="ＭＳ Ｐゴシック" charset="0"/>
              </a:rPr>
              <a:t> authorizes the release of any medical or other information necessary to process or adjudicate the claim.</a:t>
            </a:r>
          </a:p>
          <a:p>
            <a:r>
              <a:rPr lang="en-US" sz="1200" i="0" kern="1200" baseline="0" dirty="0">
                <a:solidFill>
                  <a:schemeClr val="tx1"/>
                </a:solidFill>
                <a:effectLst/>
                <a:latin typeface="Arial" charset="0"/>
                <a:ea typeface="ＭＳ Ｐゴシック" charset="0"/>
                <a:cs typeface="ＭＳ Ｐゴシック" charset="0"/>
              </a:rPr>
              <a:t>In Block 13, the signature affirms that the insured has a signature on file authorizing payment of medical benefits directly to the provider.</a:t>
            </a:r>
          </a:p>
          <a:p>
            <a:r>
              <a:rPr lang="en-US" sz="1200" i="0" kern="1200" baseline="0" dirty="0">
                <a:solidFill>
                  <a:schemeClr val="tx1"/>
                </a:solidFill>
                <a:effectLst/>
                <a:latin typeface="Arial" charset="0"/>
                <a:ea typeface="ＭＳ Ｐゴシック" charset="0"/>
                <a:cs typeface="ＭＳ Ｐゴシック" charset="0"/>
              </a:rPr>
              <a:t>The phrase “Signature on File” or “SOF” may be entered in these fields.</a:t>
            </a:r>
            <a:endParaRPr lang="en-US" sz="1200" i="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4581801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a:t>
            </a:fld>
            <a:endParaRPr lang="en-US" dirty="0"/>
          </a:p>
        </p:txBody>
      </p:sp>
    </p:spTree>
    <p:extLst>
      <p:ext uri="{BB962C8B-B14F-4D97-AF65-F5344CB8AC3E}">
        <p14:creationId xmlns:p14="http://schemas.microsoft.com/office/powerpoint/2010/main" val="48530841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date in Block 14 should be the date on which the current illness or condition began.</a:t>
            </a:r>
            <a:r>
              <a:rPr lang="en-US" sz="1200" kern="1200" baseline="0" dirty="0">
                <a:solidFill>
                  <a:schemeClr val="tx1"/>
                </a:solidFill>
                <a:effectLst/>
                <a:latin typeface="Arial" charset="0"/>
                <a:ea typeface="ＭＳ Ｐゴシック" charset="0"/>
                <a:cs typeface="ＭＳ Ｐゴシック" charset="0"/>
              </a:rPr>
              <a:t> In the case of pregnancy, it should be the date of the last menstrual period.</a:t>
            </a:r>
            <a:br>
              <a:rPr lang="en-US" sz="1200" kern="1200" baseline="0" dirty="0">
                <a:solidFill>
                  <a:schemeClr val="tx1"/>
                </a:solidFill>
                <a:effectLst/>
                <a:latin typeface="Arial" charset="0"/>
                <a:ea typeface="ＭＳ Ｐゴシック" charset="0"/>
                <a:cs typeface="ＭＳ Ｐゴシック" charset="0"/>
              </a:rPr>
            </a:br>
            <a:r>
              <a:rPr lang="en-US" sz="1200" kern="1200" baseline="0" dirty="0">
                <a:solidFill>
                  <a:schemeClr val="tx1"/>
                </a:solidFill>
                <a:effectLst/>
                <a:latin typeface="Arial" charset="0"/>
                <a:ea typeface="ＭＳ Ｐゴシック" charset="0"/>
                <a:cs typeface="ＭＳ Ｐゴシック" charset="0"/>
              </a:rPr>
              <a:t>Refer to Figure 15.4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2736748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Block 17 is for the name of the provider who referred or ordered the services or supplies. The following qualifier can be added: DN Referring Provider, DK Ordering Provide, and DQ Supervisor Provider.</a:t>
            </a:r>
          </a:p>
          <a:p>
            <a:r>
              <a:rPr lang="en-US" sz="1200" kern="1200" dirty="0">
                <a:solidFill>
                  <a:schemeClr val="tx1"/>
                </a:solidFill>
                <a:effectLst/>
                <a:latin typeface="Arial" charset="0"/>
                <a:ea typeface="ＭＳ Ｐゴシック" charset="0"/>
                <a:cs typeface="ＭＳ Ｐゴシック" charset="0"/>
              </a:rPr>
              <a:t>What</a:t>
            </a:r>
            <a:r>
              <a:rPr lang="en-US" sz="1200" kern="1200" baseline="0" dirty="0">
                <a:solidFill>
                  <a:schemeClr val="tx1"/>
                </a:solidFill>
                <a:effectLst/>
                <a:latin typeface="Arial" charset="0"/>
                <a:ea typeface="ＭＳ Ｐゴシック" charset="0"/>
                <a:cs typeface="ＭＳ Ｐゴシック" charset="0"/>
              </a:rPr>
              <a:t> is an NPI? </a:t>
            </a:r>
            <a:r>
              <a:rPr lang="en-US" sz="1200" i="1" kern="1200" baseline="0" dirty="0">
                <a:solidFill>
                  <a:schemeClr val="tx1"/>
                </a:solidFill>
                <a:effectLst/>
                <a:latin typeface="Arial" charset="0"/>
                <a:ea typeface="ＭＳ Ｐゴシック" charset="0"/>
                <a:cs typeface="ＭＳ Ｐゴシック" charset="0"/>
              </a:rPr>
              <a:t>(It stands for </a:t>
            </a:r>
            <a:r>
              <a:rPr lang="en-US" sz="1200" i="0" kern="1200" baseline="0" dirty="0">
                <a:solidFill>
                  <a:schemeClr val="tx1"/>
                </a:solidFill>
                <a:effectLst/>
                <a:latin typeface="Arial" charset="0"/>
                <a:ea typeface="ＭＳ Ｐゴシック" charset="0"/>
                <a:cs typeface="ＭＳ Ｐゴシック" charset="0"/>
              </a:rPr>
              <a:t>National Provider Identification. </a:t>
            </a:r>
            <a:r>
              <a:rPr lang="en-US" sz="1200" i="1" kern="1200" baseline="0" dirty="0">
                <a:solidFill>
                  <a:schemeClr val="tx1"/>
                </a:solidFill>
                <a:effectLst/>
                <a:latin typeface="Arial" charset="0"/>
                <a:ea typeface="ＭＳ Ｐゴシック" charset="0"/>
                <a:cs typeface="ＭＳ Ｐゴシック" charset="0"/>
              </a:rPr>
              <a:t>It is an identifier assigned by the Centers for Medicare and Medicaid Services that classifies the healthcare provider by license and medical specialties.)</a:t>
            </a:r>
          </a:p>
          <a:p>
            <a:r>
              <a:rPr lang="en-US" sz="1200" i="0" kern="1200" baseline="0" dirty="0">
                <a:solidFill>
                  <a:schemeClr val="tx1"/>
                </a:solidFill>
                <a:effectLst/>
                <a:latin typeface="Arial" charset="0"/>
                <a:ea typeface="ＭＳ Ｐゴシック" charset="0"/>
                <a:cs typeface="ＭＳ Ｐゴシック" charset="0"/>
              </a:rPr>
              <a:t>Put an “X” in the YES box of Block 20 to indicate that the diagnostic test was performed by an entity other than the provider billing for the service.</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2079572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Remember</a:t>
            </a:r>
            <a:r>
              <a:rPr lang="en-US" sz="1200" kern="1200" baseline="0" dirty="0">
                <a:solidFill>
                  <a:schemeClr val="tx1"/>
                </a:solidFill>
                <a:effectLst/>
                <a:latin typeface="Arial" charset="0"/>
                <a:ea typeface="ＭＳ Ｐゴシック" charset="0"/>
                <a:cs typeface="ＭＳ Ｐゴシック" charset="0"/>
              </a:rPr>
              <a:t> that the codes are found in the </a:t>
            </a:r>
            <a:r>
              <a:rPr lang="en-US" sz="1200" i="1" kern="1200" baseline="0" dirty="0">
                <a:solidFill>
                  <a:schemeClr val="tx1"/>
                </a:solidFill>
                <a:effectLst/>
                <a:latin typeface="Arial" charset="0"/>
                <a:ea typeface="ＭＳ Ｐゴシック" charset="0"/>
                <a:cs typeface="ＭＳ Ｐゴシック" charset="0"/>
              </a:rPr>
              <a:t>International Classification of Diseases, Tenth Revision</a:t>
            </a:r>
            <a:r>
              <a:rPr lang="en-US" sz="1200" i="0" kern="1200" baseline="0" dirty="0">
                <a:solidFill>
                  <a:schemeClr val="tx1"/>
                </a:solidFill>
                <a:effectLst/>
                <a:latin typeface="Arial" charset="0"/>
                <a:ea typeface="ＭＳ Ｐゴシック" charset="0"/>
                <a:cs typeface="ＭＳ Ｐゴシック" charset="0"/>
              </a:rPr>
              <a:t>, </a:t>
            </a:r>
            <a:r>
              <a:rPr lang="en-US" sz="1200" i="1" kern="1200" baseline="0" dirty="0">
                <a:solidFill>
                  <a:schemeClr val="tx1"/>
                </a:solidFill>
                <a:effectLst/>
                <a:latin typeface="Arial" charset="0"/>
                <a:ea typeface="ＭＳ Ｐゴシック" charset="0"/>
                <a:cs typeface="ＭＳ Ｐゴシック" charset="0"/>
              </a:rPr>
              <a:t>Clinical Manifestation.</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5426729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For Block 24D,</a:t>
            </a:r>
            <a:r>
              <a:rPr lang="en-US" sz="1200" kern="1200" baseline="0" dirty="0">
                <a:solidFill>
                  <a:schemeClr val="tx1"/>
                </a:solidFill>
                <a:effectLst/>
                <a:latin typeface="Arial" charset="0"/>
                <a:ea typeface="ＭＳ Ｐゴシック" charset="0"/>
                <a:cs typeface="ＭＳ Ｐゴシック" charset="0"/>
              </a:rPr>
              <a:t> room is provided for a single five-digit code and up to four separate two-digit modifiers.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For Block 24E, enter only one reference number per line item.</a:t>
            </a:r>
          </a:p>
          <a:p>
            <a:pPr lvl="0"/>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Table 15.1 for a list of Place of Service Codes.</a:t>
            </a:r>
          </a:p>
          <a:p>
            <a:pPr lvl="0"/>
            <a:r>
              <a:rPr lang="en-US" sz="1200" kern="1200" baseline="0" dirty="0">
                <a:solidFill>
                  <a:schemeClr val="tx1"/>
                </a:solidFill>
                <a:effectLst/>
                <a:latin typeface="Arial" charset="0"/>
                <a:ea typeface="ＭＳ Ｐゴシック" charset="0"/>
                <a:cs typeface="ＭＳ Ｐゴシック" charset="0"/>
              </a:rPr>
              <a:t>Refer to Figure 15.5 in the textbook.</a:t>
            </a:r>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298791931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acronym EPSDT stands for Early and Periodic Screening, Diagnosis, and Treatment, the child health program under Medicaid.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171178858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Put an X in the YES box in Block 27 if the provider participates in the insurance payer's program; that is, he or she is a participating physician and agrees to abide by the terms of the agreement to accept assignment and write off the difference between the original charge and the allowable amount set by the insurance carrier.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22444173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Procedure 15.4 to see how to complete a health insurance claim form using the information from an insurance card and an encounter form/superbill.</a:t>
            </a:r>
          </a:p>
          <a:p>
            <a:r>
              <a:rPr lang="en-US" sz="1200" kern="1200" dirty="0">
                <a:solidFill>
                  <a:schemeClr val="tx1"/>
                </a:solidFill>
                <a:effectLst/>
                <a:latin typeface="Arial" charset="0"/>
                <a:ea typeface="ＭＳ Ｐゴシック" charset="0"/>
                <a:cs typeface="ＭＳ Ｐゴシック" charset="0"/>
              </a:rPr>
              <a:t>Refer to Table 15.2 to see what information is required for completion of the CMS-1500 Health Insurance Claim Form.</a:t>
            </a:r>
          </a:p>
          <a:p>
            <a:r>
              <a:rPr lang="en-US" sz="1200" kern="1200" dirty="0">
                <a:solidFill>
                  <a:schemeClr val="tx1"/>
                </a:solidFill>
                <a:effectLst/>
                <a:latin typeface="Arial" charset="0"/>
                <a:ea typeface="ＭＳ Ｐゴシック" charset="0"/>
              </a:rPr>
              <a:t>Refer to Figure 15.6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343136648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284525640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This definition of</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fraud</a:t>
            </a:r>
            <a:r>
              <a:rPr lang="en-US" sz="1200" kern="1200" baseline="0" dirty="0">
                <a:solidFill>
                  <a:schemeClr val="tx1"/>
                </a:solidFill>
                <a:effectLst/>
                <a:latin typeface="Arial" charset="0"/>
                <a:ea typeface="ＭＳ Ｐゴシック" charset="0"/>
                <a:cs typeface="ＭＳ Ｐゴシック" charset="0"/>
              </a:rPr>
              <a:t> is from HIPAA.</a:t>
            </a:r>
          </a:p>
          <a:p>
            <a:r>
              <a:rPr lang="en-US" dirty="0"/>
              <a:t>Abuse is similar to fraud, except that it is unclear if the unethical practice was committed on purpose.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3804776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ffectLst/>
                <a:latin typeface="Arial" charset="0"/>
                <a:ea typeface="ＭＳ Ｐゴシック" charset="0"/>
                <a:cs typeface="ＭＳ Ｐゴシック" charset="0"/>
              </a:rPr>
              <a:t>Abuse is an inadvertent action; fraud is purposeful.</a:t>
            </a:r>
          </a:p>
          <a:p>
            <a:r>
              <a:rPr lang="en-US" sz="1200" kern="1200" baseline="0" dirty="0">
                <a:solidFill>
                  <a:schemeClr val="tx1"/>
                </a:solidFill>
                <a:effectLst/>
                <a:latin typeface="Arial" charset="0"/>
                <a:ea typeface="ＭＳ Ｐゴシック" charset="0"/>
                <a:cs typeface="ＭＳ Ｐゴシック" charset="0"/>
              </a:rPr>
              <a:t>Accurate use of ICD-10-CM manual is essential.</a:t>
            </a:r>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1371613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medical assistant’s medical</a:t>
            </a:r>
            <a:r>
              <a:rPr lang="en-US" sz="1200" kern="1200" baseline="0" dirty="0">
                <a:solidFill>
                  <a:schemeClr val="tx1"/>
                </a:solidFill>
                <a:effectLst/>
                <a:latin typeface="Arial" charset="0"/>
                <a:ea typeface="ＭＳ Ｐゴシック" charset="0"/>
                <a:cs typeface="ＭＳ Ｐゴシック" charset="0"/>
              </a:rPr>
              <a:t> billing tasks begin when the patient seeks medical services from the provider, usually when an appointment is made.</a:t>
            </a:r>
          </a:p>
          <a:p>
            <a:pPr lvl="0"/>
            <a:r>
              <a:rPr lang="en-US" sz="1200" kern="1200" baseline="0" dirty="0">
                <a:solidFill>
                  <a:schemeClr val="tx1"/>
                </a:solidFill>
                <a:effectLst/>
                <a:latin typeface="Arial" charset="0"/>
                <a:ea typeface="ＭＳ Ｐゴシック" charset="0"/>
                <a:cs typeface="ＭＳ Ｐゴシック" charset="0"/>
              </a:rPr>
              <a:t>If precertification is needed, contact the health insurance company’s representative to request it.</a:t>
            </a:r>
          </a:p>
          <a:p>
            <a:pPr lvl="0"/>
            <a:r>
              <a:rPr lang="en-US" sz="1200" kern="1200" baseline="0" dirty="0">
                <a:solidFill>
                  <a:schemeClr val="tx1"/>
                </a:solidFill>
                <a:effectLst/>
                <a:latin typeface="Arial" charset="0"/>
                <a:ea typeface="ＭＳ Ｐゴシック" charset="0"/>
              </a:rPr>
              <a:t>Refer to Procedure 15.1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48530841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effectLst/>
              <a:latin typeface="Arial" charset="0"/>
              <a:ea typeface="ＭＳ Ｐゴシック" charset="0"/>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60166382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effectLst/>
              <a:latin typeface="Arial" charset="0"/>
              <a:ea typeface="ＭＳ Ｐゴシック" charset="0"/>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84448703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effectLst/>
              <a:latin typeface="Arial" charset="0"/>
              <a:ea typeface="ＭＳ Ｐゴシック" charset="0"/>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138185426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200" kern="1200" baseline="0" dirty="0">
              <a:solidFill>
                <a:schemeClr val="tx1"/>
              </a:solidFill>
              <a:effectLst/>
              <a:latin typeface="Arial" charset="0"/>
              <a:ea typeface="ＭＳ Ｐゴシック" charset="0"/>
              <a:cs typeface="ＭＳ Ｐゴシック" charset="0"/>
            </a:endParaRPr>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186124923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baseline="0" dirty="0">
                <a:solidFill>
                  <a:schemeClr val="tx1"/>
                </a:solidFill>
                <a:effectLst/>
                <a:latin typeface="Arial" charset="0"/>
                <a:ea typeface="ＭＳ Ｐゴシック" charset="0"/>
                <a:cs typeface="ＭＳ Ｐゴシック" charset="0"/>
              </a:rPr>
              <a:t>It is important to have billing policies and procedures in place when your healthcare facility is a PCMH so that services are billed consistently and accurately.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142582895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is the difference between clean claims and dirty claims? </a:t>
            </a:r>
            <a:r>
              <a:rPr lang="en-US" sz="1200" i="1" kern="1200" dirty="0">
                <a:solidFill>
                  <a:schemeClr val="tx1"/>
                </a:solidFill>
                <a:effectLst/>
                <a:latin typeface="Arial" charset="0"/>
                <a:ea typeface="ＭＳ Ｐゴシック" charset="0"/>
                <a:cs typeface="ＭＳ Ｐゴシック" charset="0"/>
              </a:rPr>
              <a:t>(Claims without significant errors of any type are called </a:t>
            </a:r>
            <a:r>
              <a:rPr lang="en-US" sz="1200" i="0" kern="1200" dirty="0">
                <a:solidFill>
                  <a:schemeClr val="tx1"/>
                </a:solidFill>
                <a:effectLst/>
                <a:latin typeface="Arial" charset="0"/>
                <a:ea typeface="ＭＳ Ｐゴシック" charset="0"/>
                <a:cs typeface="ＭＳ Ｐゴシック" charset="0"/>
              </a:rPr>
              <a:t>clean claims</a:t>
            </a:r>
            <a:r>
              <a:rPr lang="en-US" sz="1200" i="1" kern="1200" dirty="0">
                <a:solidFill>
                  <a:schemeClr val="tx1"/>
                </a:solidFill>
                <a:effectLst/>
                <a:latin typeface="Arial" charset="0"/>
                <a:ea typeface="ＭＳ Ｐゴシック" charset="0"/>
                <a:cs typeface="ＭＳ Ｐゴシック" charset="0"/>
              </a:rPr>
              <a:t>. Claims with incorrect, missing, or insufficient data are called </a:t>
            </a:r>
            <a:r>
              <a:rPr lang="en-US" sz="1200" i="0" kern="1200" dirty="0">
                <a:solidFill>
                  <a:schemeClr val="tx1"/>
                </a:solidFill>
                <a:effectLst/>
                <a:latin typeface="Arial" charset="0"/>
                <a:ea typeface="ＭＳ Ｐゴシック" charset="0"/>
                <a:cs typeface="ＭＳ Ｐゴシック" charset="0"/>
              </a:rPr>
              <a:t>dirty claims</a:t>
            </a:r>
            <a:r>
              <a:rPr lang="en-US" sz="1200" i="1" kern="1200" dirty="0">
                <a:solidFill>
                  <a:schemeClr val="tx1"/>
                </a:solidFill>
                <a:effectLst/>
                <a:latin typeface="Arial" charset="0"/>
                <a:ea typeface="ＭＳ Ｐゴシック" charset="0"/>
                <a:cs typeface="ＭＳ Ｐゴシック" charset="0"/>
              </a:rPr>
              <a: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15585708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When</a:t>
            </a:r>
            <a:r>
              <a:rPr lang="en-US" sz="1200" kern="1200" baseline="0" dirty="0">
                <a:solidFill>
                  <a:schemeClr val="tx1"/>
                </a:solidFill>
                <a:effectLst/>
                <a:latin typeface="Arial" charset="0"/>
                <a:ea typeface="ＭＳ Ｐゴシック" charset="0"/>
                <a:cs typeface="ＭＳ Ｐゴシック" charset="0"/>
              </a:rPr>
              <a:t> communicating with the provider about coding issues, you must always show a respectful attitude, even though you may be the expert on coding.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37533110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It takes 10 to 14 business days for insurance</a:t>
            </a:r>
            <a:r>
              <a:rPr lang="en-US" sz="1200" kern="1200" baseline="0" dirty="0">
                <a:solidFill>
                  <a:schemeClr val="tx1"/>
                </a:solidFill>
                <a:effectLst/>
                <a:latin typeface="Arial" charset="0"/>
                <a:ea typeface="ＭＳ Ｐゴシック" charset="0"/>
                <a:cs typeface="ＭＳ Ｐゴシック" charset="0"/>
              </a:rPr>
              <a:t> companies to process insurance claims electronically, but you should allow up to 30 days.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2060760776"/>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provider and those involved with the billing process in the medical facility should have a good understanding of the guidelines and requirements for the types of claims and various insurers handled most often in the facility and be willing to assist the patient wherever possible to ensure reimbursement.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41978525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Verify that</a:t>
            </a:r>
            <a:r>
              <a:rPr lang="en-US" sz="1200" kern="1200" baseline="0" dirty="0">
                <a:solidFill>
                  <a:schemeClr val="tx1"/>
                </a:solidFill>
                <a:effectLst/>
                <a:latin typeface="Arial" charset="0"/>
                <a:ea typeface="ＭＳ Ｐゴシック" charset="0"/>
                <a:cs typeface="ＭＳ Ｐゴシック" charset="0"/>
              </a:rPr>
              <a:t> the EOB applies to the correct patient by comparing the account number and date of service on the EOB with the submitted CMS-1500 form.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245311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Health insurance companies do not pay claims submitted after the established filing period, and this balance cannot be billed to the patient.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164263308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a:t>
            </a:r>
            <a:r>
              <a:rPr lang="en-US" sz="1200" kern="1200" baseline="0" dirty="0">
                <a:solidFill>
                  <a:schemeClr val="tx1"/>
                </a:solidFill>
                <a:effectLst/>
                <a:latin typeface="Arial" charset="0"/>
                <a:ea typeface="ＭＳ Ｐゴシック" charset="0"/>
                <a:cs typeface="ＭＳ Ｐゴシック" charset="0"/>
              </a:rPr>
              <a:t> Remarks code is an area where the payer indicates the conditions under which the claim was paid.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6822657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are some reasons</a:t>
            </a:r>
            <a:r>
              <a:rPr lang="en-US" sz="1200" kern="1200" baseline="0" dirty="0">
                <a:solidFill>
                  <a:schemeClr val="tx1"/>
                </a:solidFill>
                <a:effectLst/>
                <a:latin typeface="Arial" charset="0"/>
                <a:ea typeface="ＭＳ Ｐゴシック" charset="0"/>
                <a:cs typeface="ＭＳ Ｐゴシック" charset="0"/>
              </a:rPr>
              <a:t> a claim could be rejected? </a:t>
            </a:r>
            <a:r>
              <a:rPr lang="en-US" sz="1200" i="1" kern="1200" baseline="0" dirty="0">
                <a:solidFill>
                  <a:schemeClr val="tx1"/>
                </a:solidFill>
                <a:effectLst/>
                <a:latin typeface="Arial" charset="0"/>
                <a:ea typeface="ＭＳ Ｐゴシック" charset="0"/>
                <a:cs typeface="ＭＳ Ｐゴシック" charset="0"/>
              </a:rPr>
              <a:t>(Incorrect codes, expired interval for filing the claim, more than one code was filed on the same date, the claim lacks medical necessity, etc.)</a:t>
            </a:r>
            <a:endParaRPr lang="en-US" i="1"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99911241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Technical errors include</a:t>
            </a:r>
            <a:r>
              <a:rPr lang="en-US" sz="1200" kern="1200" baseline="0" dirty="0">
                <a:solidFill>
                  <a:schemeClr val="tx1"/>
                </a:solidFill>
                <a:effectLst/>
                <a:latin typeface="Arial" charset="0"/>
                <a:ea typeface="ＭＳ Ｐゴシック" charset="0"/>
                <a:cs typeface="ＭＳ Ｐゴシック" charset="0"/>
              </a:rPr>
              <a:t> incorrect/incomplete information. </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3017395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Technical errors include</a:t>
            </a:r>
            <a:r>
              <a:rPr lang="en-US" sz="1200" kern="1200" baseline="0" dirty="0">
                <a:solidFill>
                  <a:schemeClr val="tx1"/>
                </a:solidFill>
                <a:effectLst/>
                <a:latin typeface="Arial" charset="0"/>
                <a:ea typeface="ＭＳ Ｐゴシック" charset="0"/>
                <a:cs typeface="ＭＳ Ｐゴシック" charset="0"/>
              </a:rPr>
              <a:t> incorrect/incomplete information. </a:t>
            </a:r>
          </a:p>
          <a:p>
            <a:pPr lvl="0"/>
            <a:r>
              <a:rPr lang="en-US" sz="1200" i="0" kern="1200" baseline="0" dirty="0">
                <a:solidFill>
                  <a:schemeClr val="tx1"/>
                </a:solidFill>
                <a:effectLst/>
                <a:latin typeface="Arial" charset="0"/>
                <a:ea typeface="ＭＳ Ｐゴシック" charset="0"/>
                <a:cs typeface="ＭＳ Ｐゴシック" charset="0"/>
              </a:rPr>
              <a:t>Refer to Procedure 15.5 to utilize medical necessity guidelines and respond to a “medical necessity denied” claim.</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1597445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Some patients prefer health insurance policies with higher deductibles</a:t>
            </a:r>
            <a:r>
              <a:rPr lang="en-US" sz="1200" kern="1200" baseline="0" dirty="0">
                <a:solidFill>
                  <a:schemeClr val="tx1"/>
                </a:solidFill>
                <a:effectLst/>
                <a:latin typeface="Arial" charset="0"/>
                <a:ea typeface="ＭＳ Ｐゴシック" charset="0"/>
                <a:cs typeface="ＭＳ Ｐゴシック" charset="0"/>
              </a:rPr>
              <a:t> because they usually have lower monthly premiums.</a:t>
            </a:r>
          </a:p>
          <a:p>
            <a:pPr lvl="0"/>
            <a:r>
              <a:rPr lang="en-US" sz="1200" i="0" kern="1200" baseline="0" dirty="0">
                <a:solidFill>
                  <a:schemeClr val="tx1"/>
                </a:solidFill>
                <a:effectLst/>
                <a:latin typeface="Arial" charset="0"/>
                <a:ea typeface="ＭＳ Ｐゴシック" charset="0"/>
              </a:rPr>
              <a:t>Refer to Table 15.3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18370992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To help patients understand</a:t>
            </a:r>
            <a:r>
              <a:rPr lang="en-US" sz="1200" kern="1200" baseline="0" dirty="0">
                <a:solidFill>
                  <a:schemeClr val="tx1"/>
                </a:solidFill>
                <a:effectLst/>
                <a:latin typeface="Arial" charset="0"/>
                <a:ea typeface="ＭＳ Ｐゴシック" charset="0"/>
                <a:cs typeface="ＭＳ Ｐゴシック" charset="0"/>
              </a:rPr>
              <a:t> their health insurance benefits, the medical assistant must be confident in defining the terms </a:t>
            </a:r>
            <a:r>
              <a:rPr lang="en-US" sz="1200" i="1" kern="1200" baseline="0" dirty="0">
                <a:solidFill>
                  <a:schemeClr val="tx1"/>
                </a:solidFill>
                <a:effectLst/>
                <a:latin typeface="Arial" charset="0"/>
                <a:ea typeface="ＭＳ Ｐゴシック" charset="0"/>
                <a:cs typeface="ＭＳ Ｐゴシック" charset="0"/>
              </a:rPr>
              <a:t>copayment, co-insurance</a:t>
            </a:r>
            <a:r>
              <a:rPr lang="en-US" sz="1200" i="0" kern="1200" baseline="0" dirty="0">
                <a:solidFill>
                  <a:schemeClr val="tx1"/>
                </a:solidFill>
                <a:effectLst/>
                <a:latin typeface="Arial" charset="0"/>
                <a:ea typeface="ＭＳ Ｐゴシック" charset="0"/>
                <a:cs typeface="ＭＳ Ｐゴシック" charset="0"/>
              </a:rPr>
              <a:t>, and </a:t>
            </a:r>
            <a:r>
              <a:rPr lang="en-US" sz="1200" i="1" kern="1200" baseline="0" dirty="0">
                <a:solidFill>
                  <a:schemeClr val="tx1"/>
                </a:solidFill>
                <a:effectLst/>
                <a:latin typeface="Arial" charset="0"/>
                <a:ea typeface="ＭＳ Ｐゴシック" charset="0"/>
                <a:cs typeface="ＭＳ Ｐゴシック" charset="0"/>
              </a:rPr>
              <a:t>deductible.</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193159256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0" kern="1200" dirty="0">
                <a:solidFill>
                  <a:schemeClr val="tx1"/>
                </a:solidFill>
                <a:effectLst/>
                <a:latin typeface="Arial" charset="0"/>
                <a:ea typeface="ＭＳ Ｐゴシック" charset="0"/>
                <a:cs typeface="ＭＳ Ｐゴシック" charset="0"/>
              </a:rPr>
              <a:t>It</a:t>
            </a:r>
            <a:r>
              <a:rPr lang="en-US" sz="1200" i="0" kern="1200" baseline="0" dirty="0">
                <a:solidFill>
                  <a:schemeClr val="tx1"/>
                </a:solidFill>
                <a:effectLst/>
                <a:latin typeface="Arial" charset="0"/>
                <a:ea typeface="ＭＳ Ｐゴシック" charset="0"/>
                <a:cs typeface="ＭＳ Ｐゴシック" charset="0"/>
              </a:rPr>
              <a:t> is important for the MA to examine the insurance carrier’s EOB closely and be knowledgeable about the contract provisions between the provider and all insurance carriers that he or she uses.</a:t>
            </a:r>
          </a:p>
          <a:p>
            <a:pPr lvl="0"/>
            <a:r>
              <a:rPr lang="en-US" sz="1200" i="0" kern="1200" baseline="0" dirty="0">
                <a:solidFill>
                  <a:schemeClr val="tx1"/>
                </a:solidFill>
                <a:effectLst/>
                <a:latin typeface="Arial" charset="0"/>
                <a:ea typeface="ＭＳ Ｐゴシック" charset="0"/>
              </a:rPr>
              <a:t>Figure 15.8 in the textbook demonstrates the differences in the patient’s responsibility and provider reimbursement.</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116305480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0" kern="1200" dirty="0">
                <a:solidFill>
                  <a:schemeClr val="tx1"/>
                </a:solidFill>
                <a:effectLst/>
                <a:latin typeface="Arial" charset="0"/>
                <a:ea typeface="ＭＳ Ｐゴシック" charset="0"/>
                <a:cs typeface="ＭＳ Ｐゴシック" charset="0"/>
              </a:rPr>
              <a:t>Remember</a:t>
            </a:r>
            <a:r>
              <a:rPr lang="en-US" sz="1200" i="0" kern="1200" baseline="0" dirty="0">
                <a:solidFill>
                  <a:schemeClr val="tx1"/>
                </a:solidFill>
                <a:effectLst/>
                <a:latin typeface="Arial" charset="0"/>
                <a:ea typeface="ＭＳ Ｐゴシック" charset="0"/>
                <a:cs typeface="ＭＳ Ｐゴシック" charset="0"/>
              </a:rPr>
              <a:t> that the insurance policy is a contract between the policyholder and an insurance company or MCO.</a:t>
            </a:r>
          </a:p>
          <a:p>
            <a:pPr lvl="0"/>
            <a:r>
              <a:rPr lang="en-US" sz="1200" i="0" kern="1200" baseline="0" dirty="0">
                <a:solidFill>
                  <a:schemeClr val="tx1"/>
                </a:solidFill>
                <a:effectLst/>
                <a:latin typeface="Arial" charset="0"/>
                <a:ea typeface="ＭＳ Ｐゴシック" charset="0"/>
                <a:cs typeface="ＭＳ Ｐゴシック" charset="0"/>
              </a:rPr>
              <a:t>Why is it smart for a medical practice to assist patients with billing issues? </a:t>
            </a:r>
            <a:r>
              <a:rPr lang="en-US" sz="1200" i="1" kern="1200" baseline="0" dirty="0">
                <a:solidFill>
                  <a:schemeClr val="tx1"/>
                </a:solidFill>
                <a:effectLst/>
                <a:latin typeface="Arial" charset="0"/>
                <a:ea typeface="ＭＳ Ｐゴシック" charset="0"/>
                <a:cs typeface="ＭＳ Ｐゴシック" charset="0"/>
              </a:rPr>
              <a:t>(Medical assistant may need to offer advice to make sure that the patient is receiving all the benefits to which they are entitled. In addition, helping patients assures that the provider is compensated for his or her services</a:t>
            </a:r>
            <a:r>
              <a:rPr lang="en-US" sz="1200" i="0" kern="1200" baseline="0" dirty="0">
                <a:solidFill>
                  <a:schemeClr val="tx1"/>
                </a:solidFill>
                <a:effectLst/>
                <a:latin typeface="Arial" charset="0"/>
                <a:ea typeface="ＭＳ Ｐゴシック" charset="0"/>
                <a:cs typeface="ＭＳ Ｐゴシック" charset="0"/>
              </a:rPr>
              <a:t>.</a:t>
            </a:r>
            <a:r>
              <a:rPr lang="en-US" sz="1200" i="1" kern="1200" baseline="0" dirty="0">
                <a:solidFill>
                  <a:schemeClr val="tx1"/>
                </a:solidFill>
                <a:effectLst/>
                <a:latin typeface="Arial" charset="0"/>
                <a:ea typeface="ＭＳ Ｐゴシック" charset="0"/>
                <a:cs typeface="ＭＳ Ｐゴシック" charset="0"/>
              </a:rPr>
              <a:t>)</a:t>
            </a:r>
          </a:p>
          <a:p>
            <a:pPr lvl="0"/>
            <a:r>
              <a:rPr lang="en-US" sz="1200" i="0" kern="1200" baseline="0" dirty="0">
                <a:solidFill>
                  <a:schemeClr val="tx1"/>
                </a:solidFill>
                <a:effectLst/>
                <a:latin typeface="Arial" charset="0"/>
                <a:ea typeface="ＭＳ Ｐゴシック" charset="0"/>
                <a:cs typeface="ＭＳ Ｐゴシック" charset="0"/>
              </a:rPr>
              <a:t>Refer to Procedure 15.6 to explain how to inform patients of their financial obligations for services rendered.</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47</a:t>
            </a:fld>
            <a:endParaRPr lang="en-US" dirty="0"/>
          </a:p>
        </p:txBody>
      </p:sp>
    </p:spTree>
    <p:extLst>
      <p:ext uri="{BB962C8B-B14F-4D97-AF65-F5344CB8AC3E}">
        <p14:creationId xmlns:p14="http://schemas.microsoft.com/office/powerpoint/2010/main" val="75740129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i="0" kern="1200" dirty="0">
                <a:solidFill>
                  <a:schemeClr val="tx1"/>
                </a:solidFill>
                <a:effectLst/>
                <a:latin typeface="Arial" charset="0"/>
                <a:ea typeface="ＭＳ Ｐゴシック" charset="0"/>
                <a:cs typeface="ＭＳ Ｐゴシック" charset="0"/>
              </a:rPr>
              <a:t>Patients seeking medical care are</a:t>
            </a:r>
            <a:r>
              <a:rPr lang="en-US" sz="1200" i="0" kern="1200" baseline="0" dirty="0">
                <a:solidFill>
                  <a:schemeClr val="tx1"/>
                </a:solidFill>
                <a:effectLst/>
                <a:latin typeface="Arial" charset="0"/>
                <a:ea typeface="ＭＳ Ｐゴシック" charset="0"/>
                <a:cs typeface="ＭＳ Ｐゴシック" charset="0"/>
              </a:rPr>
              <a:t> not usually feeling like themselves because they may be experiencing pain and discomfort.</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189366387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Insurance guidelines, particularly Medicare, change nearly every year.</a:t>
            </a:r>
          </a:p>
          <a:p>
            <a:r>
              <a:rPr lang="en-US" sz="1200" kern="1200" dirty="0">
                <a:solidFill>
                  <a:schemeClr val="tx1"/>
                </a:solidFill>
                <a:effectLst/>
                <a:latin typeface="Arial" charset="0"/>
                <a:ea typeface="ＭＳ Ｐゴシック" charset="0"/>
                <a:cs typeface="ＭＳ Ｐゴシック" charset="0"/>
              </a:rPr>
              <a:t>Medical assistant</a:t>
            </a:r>
            <a:r>
              <a:rPr lang="en-US" sz="1200" kern="1200" baseline="0" dirty="0">
                <a:solidFill>
                  <a:schemeClr val="tx1"/>
                </a:solidFill>
                <a:effectLst/>
                <a:latin typeface="Arial" charset="0"/>
                <a:ea typeface="ＭＳ Ｐゴシック" charset="0"/>
                <a:cs typeface="ＭＳ Ｐゴシック" charset="0"/>
              </a:rPr>
              <a:t>s should always maintain a positive attitude toward patients.</a:t>
            </a:r>
          </a:p>
          <a:p>
            <a:r>
              <a:rPr lang="en-US" sz="1200" kern="1200" baseline="0" dirty="0">
                <a:solidFill>
                  <a:schemeClr val="tx1"/>
                </a:solidFill>
                <a:effectLst/>
                <a:latin typeface="Arial" charset="0"/>
                <a:ea typeface="ＭＳ Ｐゴシック" charset="0"/>
              </a:rPr>
              <a:t>No one likes to be blindsided with a request for payment.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49</a:t>
            </a:fld>
            <a:endParaRPr lang="en-US" dirty="0"/>
          </a:p>
        </p:txBody>
      </p:sp>
    </p:spTree>
    <p:extLst>
      <p:ext uri="{BB962C8B-B14F-4D97-AF65-F5344CB8AC3E}">
        <p14:creationId xmlns:p14="http://schemas.microsoft.com/office/powerpoint/2010/main" val="2008782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Adjustments to the line item charges must be made to reflect the health insurance’s plan’s contracted </a:t>
            </a:r>
            <a:r>
              <a:rPr lang="en-US" i="1" dirty="0"/>
              <a:t>allowable amount.</a:t>
            </a:r>
          </a:p>
          <a:p>
            <a:pPr lvl="0"/>
            <a:r>
              <a:rPr lang="en-US" i="1" dirty="0"/>
              <a:t>EOB</a:t>
            </a:r>
            <a:r>
              <a:rPr lang="en-US" i="0" baseline="0" dirty="0"/>
              <a:t> stands for Explanation of Benefits, and </a:t>
            </a:r>
            <a:r>
              <a:rPr lang="en-US" i="1" baseline="0" dirty="0"/>
              <a:t>RA</a:t>
            </a:r>
            <a:r>
              <a:rPr lang="en-US" i="0" baseline="0" dirty="0"/>
              <a:t> stands for Remittance Advice.</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1692480925"/>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All providers are required to avoid fraud and abuse charges by following the regulations and guidelines provided by government entities and third-party payers.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50</a:t>
            </a:fld>
            <a:endParaRPr lang="en-US" dirty="0"/>
          </a:p>
        </p:txBody>
      </p:sp>
    </p:spTree>
    <p:extLst>
      <p:ext uri="{BB962C8B-B14F-4D97-AF65-F5344CB8AC3E}">
        <p14:creationId xmlns:p14="http://schemas.microsoft.com/office/powerpoint/2010/main" val="40628916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51</a:t>
            </a:fld>
            <a:endParaRPr lang="en-US" dirty="0"/>
          </a:p>
        </p:txBody>
      </p:sp>
    </p:spTree>
    <p:extLst>
      <p:ext uri="{BB962C8B-B14F-4D97-AF65-F5344CB8AC3E}">
        <p14:creationId xmlns:p14="http://schemas.microsoft.com/office/powerpoint/2010/main" val="37345708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52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7994911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 claim</a:t>
            </a:r>
            <a:r>
              <a:rPr lang="en-US" baseline="0" dirty="0"/>
              <a:t> submissions process begins after the patient receives services from the provider.</a:t>
            </a:r>
          </a:p>
          <a:p>
            <a:pPr lvl="0"/>
            <a:r>
              <a:rPr lang="en-US" baseline="0" dirty="0"/>
              <a:t>Returning or established patients should be asked before every visit whether any changes have been made to their health insurance plan.</a:t>
            </a:r>
          </a:p>
          <a:p>
            <a:pPr lvl="0"/>
            <a:r>
              <a:rPr lang="en-US" baseline="0" dirty="0"/>
              <a:t>Even though the patient expects the insurance form to be filled out and submitted for payment, this cannot be done without a signature in the patient’s health record indicating permission.</a:t>
            </a:r>
          </a:p>
          <a:p>
            <a:pPr lvl="0"/>
            <a:r>
              <a:rPr lang="en-US" baseline="0" dirty="0"/>
              <a:t>Refer to Figure 15.1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713678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Medical assistants must keep in mind that services provided to patients who are sponsored by a managed care organization (MCO) plan may not be reimbursed if the policies and procedures specific to that insurance plan are not followed.</a:t>
            </a:r>
          </a:p>
          <a:p>
            <a:pPr lvl="0"/>
            <a:r>
              <a:rPr lang="en-US" dirty="0"/>
              <a:t>Refer to Procedure 15.2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7509227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In an effort to control costs, many MCOs require precertification for certain procedures and services.</a:t>
            </a:r>
          </a:p>
          <a:p>
            <a:pPr lvl="0"/>
            <a:r>
              <a:rPr lang="en-US" dirty="0"/>
              <a:t>Each insurance company has its own precertification requirements.</a:t>
            </a:r>
          </a:p>
          <a:p>
            <a:pPr lvl="0"/>
            <a:r>
              <a:rPr lang="en-US" dirty="0"/>
              <a:t>Refer to Procedure 15.3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25728507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Patients seeking specialized care must first visit their assigned PCP to obtain a referral to a specialist for a more specialized therapy or care.</a:t>
            </a:r>
          </a:p>
          <a:p>
            <a:pPr lvl="0"/>
            <a:r>
              <a:rPr lang="en-US" dirty="0"/>
              <a:t>A regular referral is the most common type and can be frustrating for patients.</a:t>
            </a:r>
          </a:p>
          <a:p>
            <a:pPr lvl="0"/>
            <a:r>
              <a:rPr lang="en-US" dirty="0"/>
              <a:t>When a referral is approved, the PCP’s office and the patient should receive a copy of the authorization.</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16471703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lvl1pPr>
              <a:buSzPct val="700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2199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8811276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342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altLang="en-US"/>
              <a:t>Click to edit Master title style</a:t>
            </a:r>
            <a:endParaRPr lang="en-GB" altLang="en-US"/>
          </a:p>
        </p:txBody>
      </p:sp>
      <p:sp>
        <p:nvSpPr>
          <p:cNvPr id="1027" name="Rectangle 3"/>
          <p:cNvSpPr>
            <a:spLocks noGrp="1" noChangeArrowheads="1"/>
          </p:cNvSpPr>
          <p:nvPr>
            <p:ph type="body" idx="1"/>
          </p:nvPr>
        </p:nvSpPr>
        <p:spPr bwMode="auto">
          <a:xfrm>
            <a:off x="685800" y="1676400"/>
            <a:ext cx="7772400"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29" name="Rectangle 1"/>
          <p:cNvSpPr>
            <a:spLocks noChangeArrowheads="1"/>
          </p:cNvSpPr>
          <p:nvPr/>
        </p:nvSpPr>
        <p:spPr bwMode="auto">
          <a:xfrm>
            <a:off x="3268663" y="6553200"/>
            <a:ext cx="25699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US" altLang="en-US" sz="800" dirty="0">
                <a:solidFill>
                  <a:schemeClr val="bg2"/>
                </a:solidFill>
                <a:cs typeface="Arial" pitchFamily="34" charset="0"/>
              </a:rPr>
              <a:t>Copyright © 2020, Elsevier Inc. All Rights Reserved.</a:t>
            </a:r>
          </a:p>
        </p:txBody>
      </p:sp>
      <p:sp>
        <p:nvSpPr>
          <p:cNvPr id="2" name="TextBox 1"/>
          <p:cNvSpPr txBox="1"/>
          <p:nvPr/>
        </p:nvSpPr>
        <p:spPr>
          <a:xfrm>
            <a:off x="8737598" y="6567714"/>
            <a:ext cx="406399" cy="215444"/>
          </a:xfrm>
          <a:prstGeom prst="rect">
            <a:avLst/>
          </a:prstGeom>
          <a:noFill/>
        </p:spPr>
        <p:txBody>
          <a:bodyPr wrap="square" rtlCol="0">
            <a:spAutoFit/>
          </a:bodyPr>
          <a:lstStyle/>
          <a:p>
            <a:fld id="{7B5C58BE-DE87-4B4A-BCBB-19C2646AEDC2}" type="slidenum">
              <a:rPr lang="en-US" sz="800" smtClean="0">
                <a:solidFill>
                  <a:schemeClr val="bg2"/>
                </a:solidFill>
              </a:rPr>
              <a:pPr/>
              <a:t>‹#›</a:t>
            </a:fld>
            <a:endParaRPr lang="en-US" sz="800" dirty="0">
              <a:solidFill>
                <a:schemeClr val="bg2"/>
              </a:solidFill>
            </a:endParaRPr>
          </a:p>
        </p:txBody>
      </p:sp>
    </p:spTree>
  </p:cSld>
  <p:clrMap bg1="dk2" tx1="lt1" bg2="dk1" tx2="lt2" accent1="accent1" accent2="accent2" accent3="accent3" accent4="accent4" accent5="accent5" accent6="accent6" hlink="hlink" folHlink="folHlink"/>
  <p:sldLayoutIdLst>
    <p:sldLayoutId id="2147483759" r:id="rId1"/>
    <p:sldLayoutId id="2147483760" r:id="rId2"/>
    <p:sldLayoutId id="2147483761" r:id="rId3"/>
  </p:sldLayoutIdLst>
  <p:hf sldNum="0" hdr="0" ftr="0" dt="0"/>
  <p:txStyles>
    <p:titleStyle>
      <a:lvl1pPr algn="ctr" rtl="0" eaLnBrk="1" fontAlgn="base" hangingPunct="1">
        <a:spcBef>
          <a:spcPct val="0"/>
        </a:spcBef>
        <a:spcAft>
          <a:spcPct val="0"/>
        </a:spcAft>
        <a:defRPr sz="3600">
          <a:solidFill>
            <a:schemeClr val="bg2"/>
          </a:solidFill>
          <a:latin typeface="+mj-lt"/>
          <a:ea typeface="ＭＳ Ｐゴシック" pitchFamily="34" charset="-128"/>
          <a:cs typeface="+mj-cs"/>
        </a:defRPr>
      </a:lvl1pPr>
      <a:lvl2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2pPr>
      <a:lvl3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3pPr>
      <a:lvl4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4pPr>
      <a:lvl5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5pPr>
      <a:lvl6pPr marL="457200" algn="ctr" rtl="0" eaLnBrk="1" fontAlgn="base" hangingPunct="1">
        <a:spcBef>
          <a:spcPct val="0"/>
        </a:spcBef>
        <a:spcAft>
          <a:spcPct val="0"/>
        </a:spcAft>
        <a:defRPr sz="4000">
          <a:solidFill>
            <a:schemeClr val="bg2"/>
          </a:solidFill>
          <a:latin typeface="ArialMT" pitchFamily="34" charset="0"/>
          <a:ea typeface="ＭＳ Ｐゴシック" charset="-128"/>
        </a:defRPr>
      </a:lvl6pPr>
      <a:lvl7pPr marL="914400" algn="ctr" rtl="0" eaLnBrk="1" fontAlgn="base" hangingPunct="1">
        <a:spcBef>
          <a:spcPct val="0"/>
        </a:spcBef>
        <a:spcAft>
          <a:spcPct val="0"/>
        </a:spcAft>
        <a:defRPr sz="4000">
          <a:solidFill>
            <a:schemeClr val="bg2"/>
          </a:solidFill>
          <a:latin typeface="ArialMT" pitchFamily="34" charset="0"/>
          <a:ea typeface="ＭＳ Ｐゴシック" charset="-128"/>
        </a:defRPr>
      </a:lvl7pPr>
      <a:lvl8pPr marL="1371600" algn="ctr" rtl="0" eaLnBrk="1" fontAlgn="base" hangingPunct="1">
        <a:spcBef>
          <a:spcPct val="0"/>
        </a:spcBef>
        <a:spcAft>
          <a:spcPct val="0"/>
        </a:spcAft>
        <a:defRPr sz="4000">
          <a:solidFill>
            <a:schemeClr val="bg2"/>
          </a:solidFill>
          <a:latin typeface="ArialMT" pitchFamily="34" charset="0"/>
          <a:ea typeface="ＭＳ Ｐゴシック" charset="-128"/>
        </a:defRPr>
      </a:lvl8pPr>
      <a:lvl9pPr marL="1828800" algn="ctr" rtl="0" eaLnBrk="1" fontAlgn="base" hangingPunct="1">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1" fontAlgn="base" hangingPunct="1">
        <a:spcBef>
          <a:spcPct val="0"/>
        </a:spcBef>
        <a:spcAft>
          <a:spcPct val="0"/>
        </a:spcAft>
        <a:buClr>
          <a:schemeClr val="bg1"/>
        </a:buClr>
        <a:buSzPct val="70000"/>
        <a:buFont typeface="Wingdings 2" pitchFamily="18" charset="2"/>
        <a:buChar char=""/>
        <a:defRPr sz="2800">
          <a:solidFill>
            <a:schemeClr val="bg2"/>
          </a:solidFill>
          <a:latin typeface="+mn-lt"/>
          <a:ea typeface="ＭＳ Ｐゴシック" pitchFamily="34" charset="-128"/>
          <a:cs typeface="+mn-cs"/>
        </a:defRPr>
      </a:lvl1pPr>
      <a:lvl2pPr marL="742950" indent="-285750" algn="l" rtl="0" eaLnBrk="1" fontAlgn="base" hangingPunct="1">
        <a:spcBef>
          <a:spcPct val="0"/>
        </a:spcBef>
        <a:spcAft>
          <a:spcPct val="0"/>
        </a:spcAft>
        <a:buClr>
          <a:schemeClr val="bg1"/>
        </a:buClr>
        <a:buSzPct val="70000"/>
        <a:buFont typeface="Wingdings" pitchFamily="2" charset="2"/>
        <a:buChar char="Ø"/>
        <a:defRPr sz="2400">
          <a:solidFill>
            <a:schemeClr val="bg2"/>
          </a:solidFill>
          <a:latin typeface="+mn-lt"/>
          <a:ea typeface="ＭＳ Ｐゴシック" pitchFamily="34" charset="-128"/>
        </a:defRPr>
      </a:lvl2pPr>
      <a:lvl3pPr marL="1143000" indent="-228600" algn="l" rtl="0" eaLnBrk="1" fontAlgn="base" hangingPunct="1">
        <a:spcBef>
          <a:spcPct val="0"/>
        </a:spcBef>
        <a:spcAft>
          <a:spcPct val="0"/>
        </a:spcAft>
        <a:buClr>
          <a:schemeClr val="bg1"/>
        </a:buClr>
        <a:buSzPct val="70000"/>
        <a:buChar char="•"/>
        <a:defRPr sz="2000">
          <a:solidFill>
            <a:schemeClr val="bg2"/>
          </a:solidFill>
          <a:latin typeface="+mn-lt"/>
          <a:ea typeface="ＭＳ Ｐゴシック" pitchFamily="34" charset="-128"/>
        </a:defRPr>
      </a:lvl3pPr>
      <a:lvl4pPr marL="1600200" indent="-228600" algn="l" rtl="0" eaLnBrk="1" fontAlgn="base" hangingPunct="1">
        <a:spcBef>
          <a:spcPct val="0"/>
        </a:spcBef>
        <a:spcAft>
          <a:spcPct val="0"/>
        </a:spcAft>
        <a:buClr>
          <a:schemeClr val="bg1"/>
        </a:buClr>
        <a:buSzPct val="70000"/>
        <a:buFont typeface="Wingdings 3" pitchFamily="18" charset="2"/>
        <a:buChar char=""/>
        <a:defRPr>
          <a:solidFill>
            <a:schemeClr val="bg2"/>
          </a:solidFill>
          <a:latin typeface="+mn-lt"/>
          <a:ea typeface="ＭＳ Ｐゴシック" pitchFamily="34" charset="-128"/>
        </a:defRPr>
      </a:lvl4pPr>
      <a:lvl5pPr marL="2057400" indent="-228600" algn="l" rtl="0" eaLnBrk="1" fontAlgn="base" hangingPunct="1">
        <a:spcBef>
          <a:spcPct val="0"/>
        </a:spcBef>
        <a:spcAft>
          <a:spcPct val="0"/>
        </a:spcAft>
        <a:buClr>
          <a:schemeClr val="bg1"/>
        </a:buClr>
        <a:buSzPct val="70000"/>
        <a:buFont typeface="Times New Roman" pitchFamily="18" charset="0"/>
        <a:buChar char="–"/>
        <a:defRPr sz="1600">
          <a:solidFill>
            <a:schemeClr val="bg2"/>
          </a:solidFill>
          <a:latin typeface="+mn-lt"/>
          <a:ea typeface="ＭＳ Ｐゴシック" pitchFamily="34" charset="-128"/>
        </a:defRPr>
      </a:lvl5pPr>
      <a:lvl6pPr marL="25146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0800" y="2914699"/>
            <a:ext cx="9144000" cy="1143000"/>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Medical Billing and </a:t>
            </a:r>
          </a:p>
          <a:p>
            <a:pPr algn="ctr"/>
            <a:r>
              <a:rPr lang="en-US" sz="4000" dirty="0">
                <a:solidFill>
                  <a:schemeClr val="bg2"/>
                </a:solidFill>
              </a:rPr>
              <a:t>Reimbursement Essentials</a:t>
            </a:r>
          </a:p>
          <a:p>
            <a:pPr algn="ctr"/>
            <a:endParaRPr lang="en-US" sz="4000" dirty="0">
              <a:solidFill>
                <a:schemeClr val="bg2"/>
              </a:solidFill>
            </a:endParaRPr>
          </a:p>
          <a:p>
            <a:pPr algn="ctr"/>
            <a:r>
              <a:rPr lang="en-US" sz="3000" dirty="0">
                <a:solidFill>
                  <a:schemeClr val="bg2"/>
                </a:solidFill>
              </a:rPr>
              <a:t>Chapter 15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Submitting Claims to Different </a:t>
            </a:r>
            <a:br>
              <a:rPr lang="en-US" dirty="0"/>
            </a:br>
            <a:r>
              <a:rPr lang="en-US" dirty="0"/>
              <a:t>Third-Party Payers</a:t>
            </a:r>
          </a:p>
        </p:txBody>
      </p:sp>
      <p:sp>
        <p:nvSpPr>
          <p:cNvPr id="3" name="Content Placeholder 2"/>
          <p:cNvSpPr>
            <a:spLocks noGrp="1"/>
          </p:cNvSpPr>
          <p:nvPr>
            <p:ph idx="1"/>
          </p:nvPr>
        </p:nvSpPr>
        <p:spPr/>
        <p:txBody>
          <a:bodyPr/>
          <a:lstStyle/>
          <a:p>
            <a:pPr lvl="0"/>
            <a:r>
              <a:rPr lang="en-US" dirty="0"/>
              <a:t>All health insurance companies accept the CMS-1500 form as the standard</a:t>
            </a:r>
          </a:p>
          <a:p>
            <a:pPr lvl="0"/>
            <a:r>
              <a:rPr lang="en-US" dirty="0"/>
              <a:t>However, each insurance plan has its own policies/procedures for the submission of claims</a:t>
            </a:r>
          </a:p>
          <a:p>
            <a:pPr lvl="0"/>
            <a:r>
              <a:rPr lang="en-US" dirty="0"/>
              <a:t>Keep a medical billing manual that has all billing policies and procedures for all third-party payers</a:t>
            </a:r>
          </a:p>
        </p:txBody>
      </p:sp>
    </p:spTree>
    <p:extLst>
      <p:ext uri="{BB962C8B-B14F-4D97-AF65-F5344CB8AC3E}">
        <p14:creationId xmlns:p14="http://schemas.microsoft.com/office/powerpoint/2010/main" val="16188047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Generating Electronic Claims</a:t>
            </a:r>
          </a:p>
        </p:txBody>
      </p:sp>
      <p:sp>
        <p:nvSpPr>
          <p:cNvPr id="3" name="Content Placeholder 2"/>
          <p:cNvSpPr>
            <a:spLocks noGrp="1"/>
          </p:cNvSpPr>
          <p:nvPr>
            <p:ph idx="1"/>
          </p:nvPr>
        </p:nvSpPr>
        <p:spPr/>
        <p:txBody>
          <a:bodyPr/>
          <a:lstStyle/>
          <a:p>
            <a:pPr lvl="0"/>
            <a:r>
              <a:rPr lang="en-US" dirty="0"/>
              <a:t>A medical assistant who is familiar with a paper CMS-1500 form will have no problem collecting data for an electronic form</a:t>
            </a:r>
          </a:p>
          <a:p>
            <a:pPr lvl="0"/>
            <a:r>
              <a:rPr lang="en-US" dirty="0"/>
              <a:t>Electronic claims are transmitted over the Internet from provider to health insurance company through electronic data interchange</a:t>
            </a:r>
          </a:p>
          <a:p>
            <a:pPr lvl="0"/>
            <a:r>
              <a:rPr lang="en-US" dirty="0"/>
              <a:t>Accurate data are essential</a:t>
            </a:r>
          </a:p>
        </p:txBody>
      </p:sp>
    </p:spTree>
    <p:extLst>
      <p:ext uri="{BB962C8B-B14F-4D97-AF65-F5344CB8AC3E}">
        <p14:creationId xmlns:p14="http://schemas.microsoft.com/office/powerpoint/2010/main" val="11092731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Electronic Claims Submission</a:t>
            </a:r>
          </a:p>
        </p:txBody>
      </p:sp>
      <p:sp>
        <p:nvSpPr>
          <p:cNvPr id="3" name="Content Placeholder 2"/>
          <p:cNvSpPr>
            <a:spLocks noGrp="1"/>
          </p:cNvSpPr>
          <p:nvPr>
            <p:ph idx="1"/>
          </p:nvPr>
        </p:nvSpPr>
        <p:spPr/>
        <p:txBody>
          <a:bodyPr/>
          <a:lstStyle/>
          <a:p>
            <a:pPr lvl="0"/>
            <a:r>
              <a:rPr lang="en-US" dirty="0"/>
              <a:t>Can be submitted in several ways</a:t>
            </a:r>
          </a:p>
          <a:p>
            <a:pPr lvl="1"/>
            <a:r>
              <a:rPr lang="en-US" dirty="0"/>
              <a:t>Direct billing</a:t>
            </a:r>
          </a:p>
          <a:p>
            <a:pPr lvl="2"/>
            <a:r>
              <a:rPr lang="en-US" dirty="0"/>
              <a:t>Process by which an insurance carrier allows a provider to submit insurance claims directly to the carrier electronically</a:t>
            </a:r>
          </a:p>
          <a:p>
            <a:pPr lvl="1"/>
            <a:r>
              <a:rPr lang="en-US" dirty="0"/>
              <a:t>Clearinghouse submissions</a:t>
            </a:r>
          </a:p>
          <a:p>
            <a:pPr lvl="2"/>
            <a:r>
              <a:rPr lang="en-US" dirty="0"/>
              <a:t>Clearinghouse acts as an intermediary between the healthcare facility and the health insurance company</a:t>
            </a:r>
          </a:p>
          <a:p>
            <a:pPr lvl="1"/>
            <a:endParaRPr lang="en-US" dirty="0"/>
          </a:p>
        </p:txBody>
      </p:sp>
    </p:spTree>
    <p:extLst>
      <p:ext uri="{BB962C8B-B14F-4D97-AF65-F5344CB8AC3E}">
        <p14:creationId xmlns:p14="http://schemas.microsoft.com/office/powerpoint/2010/main" val="6634144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Completing the CMS-1500 </a:t>
            </a:r>
            <a:br>
              <a:rPr lang="en-US" dirty="0"/>
            </a:br>
            <a:r>
              <a:rPr lang="en-US" dirty="0"/>
              <a:t>Health Insurance Claim Form </a:t>
            </a:r>
          </a:p>
        </p:txBody>
      </p:sp>
      <p:sp>
        <p:nvSpPr>
          <p:cNvPr id="3" name="Content Placeholder 2"/>
          <p:cNvSpPr>
            <a:spLocks noGrp="1"/>
          </p:cNvSpPr>
          <p:nvPr>
            <p:ph idx="1"/>
          </p:nvPr>
        </p:nvSpPr>
        <p:spPr/>
        <p:txBody>
          <a:bodyPr/>
          <a:lstStyle/>
          <a:p>
            <a:r>
              <a:rPr lang="en-US" dirty="0"/>
              <a:t>Used by most health insurance payers for claims submitted by providers and suppliers</a:t>
            </a:r>
          </a:p>
          <a:p>
            <a:r>
              <a:rPr lang="en-US" dirty="0"/>
              <a:t>Form has 33 blocks</a:t>
            </a:r>
          </a:p>
          <a:p>
            <a:endParaRPr lang="en-US" dirty="0"/>
          </a:p>
          <a:p>
            <a:endParaRPr lang="en-US" dirty="0"/>
          </a:p>
        </p:txBody>
      </p:sp>
    </p:spTree>
    <p:extLst>
      <p:ext uri="{BB962C8B-B14F-4D97-AF65-F5344CB8AC3E}">
        <p14:creationId xmlns:p14="http://schemas.microsoft.com/office/powerpoint/2010/main" val="33176511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Three Sections of CMS-1500 Form </a:t>
            </a:r>
          </a:p>
        </p:txBody>
      </p:sp>
      <p:sp>
        <p:nvSpPr>
          <p:cNvPr id="3" name="Content Placeholder 2"/>
          <p:cNvSpPr>
            <a:spLocks noGrp="1"/>
          </p:cNvSpPr>
          <p:nvPr>
            <p:ph idx="1"/>
          </p:nvPr>
        </p:nvSpPr>
        <p:spPr/>
        <p:txBody>
          <a:bodyPr/>
          <a:lstStyle/>
          <a:p>
            <a:pPr lvl="0"/>
            <a:r>
              <a:rPr lang="en-US" dirty="0"/>
              <a:t>Section 1: Carrier Block – first section contains address of insurance carrier and is located at top of form </a:t>
            </a:r>
          </a:p>
          <a:p>
            <a:pPr lvl="0"/>
            <a:r>
              <a:rPr lang="en-US" dirty="0"/>
              <a:t>Section 2: Patient/Insured Section – second section contains information about patient and insured; it includes Boxes 1 through 13</a:t>
            </a:r>
          </a:p>
          <a:p>
            <a:pPr lvl="0"/>
            <a:r>
              <a:rPr lang="en-US" dirty="0"/>
              <a:t>Section 3: Physician/Supplier Section – third section contains information about physician or supplier; it includes Boxes 14 through 33 </a:t>
            </a:r>
          </a:p>
          <a:p>
            <a:endParaRPr lang="en-US" dirty="0"/>
          </a:p>
        </p:txBody>
      </p:sp>
    </p:spTree>
    <p:extLst>
      <p:ext uri="{BB962C8B-B14F-4D97-AF65-F5344CB8AC3E}">
        <p14:creationId xmlns:p14="http://schemas.microsoft.com/office/powerpoint/2010/main" val="78594017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Section 1: Carrier (Block 1)</a:t>
            </a:r>
          </a:p>
        </p:txBody>
      </p:sp>
      <p:sp>
        <p:nvSpPr>
          <p:cNvPr id="3" name="Content Placeholder 2"/>
          <p:cNvSpPr>
            <a:spLocks noGrp="1"/>
          </p:cNvSpPr>
          <p:nvPr>
            <p:ph idx="1"/>
          </p:nvPr>
        </p:nvSpPr>
        <p:spPr/>
        <p:txBody>
          <a:bodyPr/>
          <a:lstStyle/>
          <a:p>
            <a:pPr lvl="0"/>
            <a:r>
              <a:rPr lang="en-US" dirty="0"/>
              <a:t>Indicate the type of health insurance coverage applicable to this claim but putting an “X” in the appropriate box</a:t>
            </a:r>
          </a:p>
          <a:p>
            <a:pPr lvl="0"/>
            <a:endParaRPr lang="en-US" dirty="0"/>
          </a:p>
        </p:txBody>
      </p:sp>
    </p:spTree>
    <p:extLst>
      <p:ext uri="{BB962C8B-B14F-4D97-AF65-F5344CB8AC3E}">
        <p14:creationId xmlns:p14="http://schemas.microsoft.com/office/powerpoint/2010/main" val="730364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Section 2: Patient/Insured </a:t>
            </a:r>
            <a:br>
              <a:rPr lang="en-US" dirty="0"/>
            </a:br>
            <a:r>
              <a:rPr lang="en-US" dirty="0"/>
              <a:t>Section – Blocks 1a to 13 </a:t>
            </a:r>
            <a:br>
              <a:rPr lang="en-US" dirty="0"/>
            </a:br>
            <a:r>
              <a:rPr lang="en-US" sz="1600" dirty="0"/>
              <a:t>(Slide 1 of 4)</a:t>
            </a:r>
          </a:p>
        </p:txBody>
      </p:sp>
      <p:sp>
        <p:nvSpPr>
          <p:cNvPr id="3" name="Content Placeholder 2"/>
          <p:cNvSpPr>
            <a:spLocks noGrp="1"/>
          </p:cNvSpPr>
          <p:nvPr>
            <p:ph idx="1"/>
          </p:nvPr>
        </p:nvSpPr>
        <p:spPr/>
        <p:txBody>
          <a:bodyPr/>
          <a:lstStyle/>
          <a:p>
            <a:pPr lvl="0"/>
            <a:r>
              <a:rPr lang="en-US" dirty="0"/>
              <a:t>Blocks 1a, 4, 7, and 11(a-d)</a:t>
            </a:r>
          </a:p>
          <a:p>
            <a:pPr lvl="1"/>
            <a:r>
              <a:rPr lang="en-US" dirty="0"/>
              <a:t>Information required for the insured individual includes:</a:t>
            </a:r>
          </a:p>
          <a:p>
            <a:pPr lvl="2"/>
            <a:r>
              <a:rPr lang="en-US" dirty="0"/>
              <a:t>Person’s health plan ID number</a:t>
            </a:r>
          </a:p>
          <a:p>
            <a:pPr lvl="2"/>
            <a:r>
              <a:rPr lang="en-US" dirty="0"/>
              <a:t>Name</a:t>
            </a:r>
          </a:p>
          <a:p>
            <a:pPr lvl="2"/>
            <a:r>
              <a:rPr lang="en-US" dirty="0"/>
              <a:t>Address</a:t>
            </a:r>
          </a:p>
          <a:p>
            <a:pPr lvl="2"/>
            <a:r>
              <a:rPr lang="en-US" dirty="0"/>
              <a:t>Policy group number</a:t>
            </a:r>
          </a:p>
          <a:p>
            <a:pPr lvl="2"/>
            <a:r>
              <a:rPr lang="en-US" dirty="0"/>
              <a:t>Birth date</a:t>
            </a:r>
          </a:p>
          <a:p>
            <a:pPr lvl="2"/>
            <a:r>
              <a:rPr lang="en-US" dirty="0"/>
              <a:t>Gender</a:t>
            </a:r>
          </a:p>
          <a:p>
            <a:pPr lvl="2"/>
            <a:r>
              <a:rPr lang="en-US" dirty="0"/>
              <a:t>Employer’s name</a:t>
            </a:r>
          </a:p>
          <a:p>
            <a:pPr lvl="2"/>
            <a:r>
              <a:rPr lang="en-US" dirty="0"/>
              <a:t>Name of insurance plan</a:t>
            </a:r>
          </a:p>
          <a:p>
            <a:pPr lvl="2"/>
            <a:r>
              <a:rPr lang="en-US" dirty="0"/>
              <a:t>Whether the insured has another health benefit plan</a:t>
            </a:r>
          </a:p>
        </p:txBody>
      </p:sp>
    </p:spTree>
    <p:extLst>
      <p:ext uri="{BB962C8B-B14F-4D97-AF65-F5344CB8AC3E}">
        <p14:creationId xmlns:p14="http://schemas.microsoft.com/office/powerpoint/2010/main" val="40749055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Blocks 2, 3, 5, 6, 8, and 10</a:t>
            </a:r>
          </a:p>
          <a:p>
            <a:pPr lvl="1"/>
            <a:r>
              <a:rPr lang="en-US" dirty="0"/>
              <a:t>Required information for the patient includes:</a:t>
            </a:r>
          </a:p>
          <a:p>
            <a:pPr lvl="2"/>
            <a:r>
              <a:rPr lang="en-US" dirty="0"/>
              <a:t>Person’s name</a:t>
            </a:r>
          </a:p>
          <a:p>
            <a:pPr lvl="2"/>
            <a:r>
              <a:rPr lang="en-US" dirty="0"/>
              <a:t>Birth date</a:t>
            </a:r>
          </a:p>
          <a:p>
            <a:pPr lvl="2"/>
            <a:r>
              <a:rPr lang="en-US" dirty="0"/>
              <a:t>Gender</a:t>
            </a:r>
          </a:p>
          <a:p>
            <a:pPr lvl="2"/>
            <a:r>
              <a:rPr lang="en-US" dirty="0"/>
              <a:t>Address</a:t>
            </a:r>
          </a:p>
          <a:p>
            <a:pPr lvl="2"/>
            <a:r>
              <a:rPr lang="en-US" dirty="0"/>
              <a:t>Relationship to the insured</a:t>
            </a:r>
          </a:p>
          <a:p>
            <a:pPr lvl="2"/>
            <a:r>
              <a:rPr lang="en-US" dirty="0"/>
              <a:t>Patient status</a:t>
            </a:r>
          </a:p>
          <a:p>
            <a:pPr lvl="2"/>
            <a:r>
              <a:rPr lang="en-US" dirty="0"/>
              <a:t>Whether the patient’s condition is related to his or her job, auto accident, or some other accident</a:t>
            </a:r>
          </a:p>
        </p:txBody>
      </p:sp>
      <p:sp>
        <p:nvSpPr>
          <p:cNvPr id="5" name="Title 1"/>
          <p:cNvSpPr>
            <a:spLocks noGrp="1"/>
          </p:cNvSpPr>
          <p:nvPr>
            <p:ph type="title"/>
          </p:nvPr>
        </p:nvSpPr>
        <p:spPr>
          <a:xfrm>
            <a:off x="0" y="228600"/>
            <a:ext cx="9144000" cy="1219200"/>
          </a:xfrm>
        </p:spPr>
        <p:txBody>
          <a:bodyPr/>
          <a:lstStyle/>
          <a:p>
            <a:r>
              <a:rPr lang="en-US" dirty="0"/>
              <a:t>Section 2: Patient/Insured </a:t>
            </a:r>
            <a:br>
              <a:rPr lang="en-US" dirty="0"/>
            </a:br>
            <a:r>
              <a:rPr lang="en-US" dirty="0"/>
              <a:t>Section – Blocks 1a to 13 </a:t>
            </a:r>
            <a:br>
              <a:rPr lang="en-US" dirty="0"/>
            </a:br>
            <a:r>
              <a:rPr lang="en-US" sz="1600" dirty="0"/>
              <a:t>(Slide 2 of 4)</a:t>
            </a:r>
          </a:p>
        </p:txBody>
      </p:sp>
    </p:spTree>
    <p:extLst>
      <p:ext uri="{BB962C8B-B14F-4D97-AF65-F5344CB8AC3E}">
        <p14:creationId xmlns:p14="http://schemas.microsoft.com/office/powerpoint/2010/main" val="734556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Block 9</a:t>
            </a:r>
          </a:p>
          <a:p>
            <a:pPr lvl="1"/>
            <a:r>
              <a:rPr lang="en-US" dirty="0"/>
              <a:t>For recording information about any secondary insurance plan</a:t>
            </a:r>
          </a:p>
          <a:p>
            <a:pPr lvl="1"/>
            <a:r>
              <a:rPr lang="en-US" dirty="0"/>
              <a:t>Data required:</a:t>
            </a:r>
          </a:p>
          <a:p>
            <a:pPr lvl="2"/>
            <a:r>
              <a:rPr lang="en-US" dirty="0"/>
              <a:t>Other insured person’s name</a:t>
            </a:r>
          </a:p>
          <a:p>
            <a:pPr lvl="2"/>
            <a:r>
              <a:rPr lang="en-US" dirty="0"/>
              <a:t>Policy or group number</a:t>
            </a:r>
          </a:p>
          <a:p>
            <a:pPr lvl="2"/>
            <a:r>
              <a:rPr lang="en-US" dirty="0"/>
              <a:t>Gender</a:t>
            </a:r>
          </a:p>
          <a:p>
            <a:pPr lvl="2"/>
            <a:r>
              <a:rPr lang="en-US" dirty="0"/>
              <a:t>Employer</a:t>
            </a:r>
          </a:p>
          <a:p>
            <a:pPr lvl="2"/>
            <a:r>
              <a:rPr lang="en-US" dirty="0"/>
              <a:t>Name of the other insurance plan</a:t>
            </a:r>
          </a:p>
        </p:txBody>
      </p:sp>
      <p:sp>
        <p:nvSpPr>
          <p:cNvPr id="5" name="Title 1"/>
          <p:cNvSpPr>
            <a:spLocks noGrp="1"/>
          </p:cNvSpPr>
          <p:nvPr>
            <p:ph type="title"/>
          </p:nvPr>
        </p:nvSpPr>
        <p:spPr>
          <a:xfrm>
            <a:off x="0" y="228600"/>
            <a:ext cx="9144000" cy="1219200"/>
          </a:xfrm>
        </p:spPr>
        <p:txBody>
          <a:bodyPr/>
          <a:lstStyle/>
          <a:p>
            <a:r>
              <a:rPr lang="en-US" dirty="0"/>
              <a:t>Section 2: Patient/Insured </a:t>
            </a:r>
            <a:br>
              <a:rPr lang="en-US" dirty="0"/>
            </a:br>
            <a:r>
              <a:rPr lang="en-US" dirty="0"/>
              <a:t>Section – Blocks 1a to 13 </a:t>
            </a:r>
            <a:br>
              <a:rPr lang="en-US" dirty="0"/>
            </a:br>
            <a:r>
              <a:rPr lang="en-US" sz="1600" dirty="0"/>
              <a:t>(Slide 3 of 4)</a:t>
            </a:r>
          </a:p>
        </p:txBody>
      </p:sp>
    </p:spTree>
    <p:extLst>
      <p:ext uri="{BB962C8B-B14F-4D97-AF65-F5344CB8AC3E}">
        <p14:creationId xmlns:p14="http://schemas.microsoft.com/office/powerpoint/2010/main" val="204435362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Blocks 12 and 13</a:t>
            </a:r>
          </a:p>
          <a:p>
            <a:pPr lvl="1"/>
            <a:r>
              <a:rPr lang="en-US" dirty="0"/>
              <a:t>Block 12 requires the signature of the patient or an authorized person</a:t>
            </a:r>
          </a:p>
          <a:p>
            <a:pPr lvl="1"/>
            <a:r>
              <a:rPr lang="en-US" dirty="0"/>
              <a:t>Block 13 requires the signature of the insured or an authorized person</a:t>
            </a:r>
          </a:p>
        </p:txBody>
      </p:sp>
      <p:sp>
        <p:nvSpPr>
          <p:cNvPr id="5" name="Title 1"/>
          <p:cNvSpPr>
            <a:spLocks noGrp="1"/>
          </p:cNvSpPr>
          <p:nvPr>
            <p:ph type="title"/>
          </p:nvPr>
        </p:nvSpPr>
        <p:spPr>
          <a:xfrm>
            <a:off x="0" y="228600"/>
            <a:ext cx="9144000" cy="1219200"/>
          </a:xfrm>
        </p:spPr>
        <p:txBody>
          <a:bodyPr/>
          <a:lstStyle/>
          <a:p>
            <a:r>
              <a:rPr lang="en-US" dirty="0"/>
              <a:t>Section 2: Patient/Insured </a:t>
            </a:r>
            <a:br>
              <a:rPr lang="en-US" dirty="0"/>
            </a:br>
            <a:r>
              <a:rPr lang="en-US" dirty="0"/>
              <a:t>Section – Blocks 1a to 13 </a:t>
            </a:r>
            <a:br>
              <a:rPr lang="en-US" dirty="0"/>
            </a:br>
            <a:r>
              <a:rPr lang="en-US" sz="1600" dirty="0"/>
              <a:t>(Slide 4 of 4)</a:t>
            </a:r>
          </a:p>
        </p:txBody>
      </p:sp>
    </p:spTree>
    <p:extLst>
      <p:ext uri="{BB962C8B-B14F-4D97-AF65-F5344CB8AC3E}">
        <p14:creationId xmlns:p14="http://schemas.microsoft.com/office/powerpoint/2010/main" val="211020114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08215"/>
            <a:ext cx="7772400" cy="1219200"/>
          </a:xfrm>
        </p:spPr>
        <p:txBody>
          <a:bodyPr/>
          <a:lstStyle/>
          <a:p>
            <a:r>
              <a:rPr lang="en-US" dirty="0"/>
              <a:t>Learning Objectives</a:t>
            </a:r>
            <a:br>
              <a:rPr lang="en-US" dirty="0"/>
            </a:br>
            <a:r>
              <a:rPr lang="en-US" dirty="0"/>
              <a:t>Lesson 15.1: Filing and Submitting Claims</a:t>
            </a:r>
            <a:br>
              <a:rPr lang="en-US" sz="3200" dirty="0"/>
            </a:br>
            <a:endParaRPr lang="en-US" sz="1600" dirty="0"/>
          </a:p>
        </p:txBody>
      </p:sp>
      <p:sp>
        <p:nvSpPr>
          <p:cNvPr id="3" name="Content Placeholder 2"/>
          <p:cNvSpPr>
            <a:spLocks noGrp="1"/>
          </p:cNvSpPr>
          <p:nvPr>
            <p:ph idx="1"/>
          </p:nvPr>
        </p:nvSpPr>
        <p:spPr>
          <a:xfrm>
            <a:off x="355600" y="1857830"/>
            <a:ext cx="8496300" cy="4429125"/>
          </a:xfrm>
        </p:spPr>
        <p:txBody>
          <a:bodyPr/>
          <a:lstStyle/>
          <a:p>
            <a:pPr>
              <a:buFont typeface="+mj-lt"/>
              <a:buAutoNum type="arabicPeriod"/>
            </a:pPr>
            <a:r>
              <a:rPr lang="en-US" sz="2400" dirty="0"/>
              <a:t>Describe the medical billing process, identify the types of information contained in the patient’s billing record, and interpret information on an insurance card.</a:t>
            </a:r>
          </a:p>
          <a:p>
            <a:pPr>
              <a:buFont typeface="+mj-lt"/>
              <a:buAutoNum type="arabicPeriod"/>
            </a:pPr>
            <a:r>
              <a:rPr lang="en-US" sz="2400" dirty="0"/>
              <a:t>Discuss managed care policies and procedures, including precertification/preauthorization and referrals, and show sensitivity when communicating with patients regarding third-party requirements.</a:t>
            </a:r>
          </a:p>
          <a:p>
            <a:pPr>
              <a:buFont typeface="+mj-lt"/>
              <a:buAutoNum type="arabicPeriod"/>
            </a:pPr>
            <a:r>
              <a:rPr lang="en-US" sz="2400" dirty="0"/>
              <a:t>Identify steps for filing a third-party claim.</a:t>
            </a:r>
          </a:p>
          <a:p>
            <a:pPr>
              <a:buFont typeface="+mj-lt"/>
              <a:buAutoNum type="arabicPeriod"/>
            </a:pPr>
            <a:r>
              <a:rPr lang="en-US" sz="2400" dirty="0"/>
              <a:t>Explain how to submit health insurance claims, including electronic claims, to various third-party payers.</a:t>
            </a:r>
          </a:p>
          <a:p>
            <a:pPr>
              <a:buFont typeface="+mj-lt"/>
              <a:buAutoNum type="arabicPeriod"/>
            </a:pPr>
            <a:r>
              <a:rPr lang="en-US" sz="2400" dirty="0"/>
              <a:t>Review the guidelines for completing the CMS-1500 Health Insurance Claim Form and complete an insurance claim form.</a:t>
            </a:r>
          </a:p>
          <a:p>
            <a:pPr marL="457200">
              <a:buFont typeface="+mj-lt"/>
              <a:buAutoNum type="arabicPeriod"/>
            </a:pPr>
            <a:endParaRPr lang="en-US" dirty="0"/>
          </a:p>
        </p:txBody>
      </p:sp>
    </p:spTree>
    <p:extLst>
      <p:ext uri="{BB962C8B-B14F-4D97-AF65-F5344CB8AC3E}">
        <p14:creationId xmlns:p14="http://schemas.microsoft.com/office/powerpoint/2010/main" val="21246024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Section 3a: Physician or Supplier Information – Blocks 14 to 23 </a:t>
            </a:r>
            <a:br>
              <a:rPr lang="en-US" dirty="0"/>
            </a:br>
            <a:r>
              <a:rPr lang="en-US" sz="1600" dirty="0"/>
              <a:t>(Slide 1 of 3)</a:t>
            </a:r>
          </a:p>
        </p:txBody>
      </p:sp>
      <p:sp>
        <p:nvSpPr>
          <p:cNvPr id="3" name="Content Placeholder 2"/>
          <p:cNvSpPr>
            <a:spLocks noGrp="1"/>
          </p:cNvSpPr>
          <p:nvPr>
            <p:ph idx="1"/>
          </p:nvPr>
        </p:nvSpPr>
        <p:spPr/>
        <p:txBody>
          <a:bodyPr/>
          <a:lstStyle/>
          <a:p>
            <a:r>
              <a:rPr lang="en-US" dirty="0"/>
              <a:t>Block 14: Requires the current illness, injury, or pregnancy</a:t>
            </a:r>
          </a:p>
          <a:p>
            <a:r>
              <a:rPr lang="en-US" dirty="0"/>
              <a:t>Block 15: If the patient had the same or similar illness or condition before the current one, enter the date of onset of earlier condition</a:t>
            </a:r>
          </a:p>
          <a:p>
            <a:r>
              <a:rPr lang="en-US" dirty="0"/>
              <a:t>Block 16: The dates entered here are used to help determine an employee’s long- or short-term benefits</a:t>
            </a:r>
          </a:p>
        </p:txBody>
      </p:sp>
    </p:spTree>
    <p:extLst>
      <p:ext uri="{BB962C8B-B14F-4D97-AF65-F5344CB8AC3E}">
        <p14:creationId xmlns:p14="http://schemas.microsoft.com/office/powerpoint/2010/main" val="19286786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 y="228600"/>
            <a:ext cx="9144000" cy="1219200"/>
          </a:xfrm>
        </p:spPr>
        <p:txBody>
          <a:bodyPr/>
          <a:lstStyle/>
          <a:p>
            <a:r>
              <a:rPr lang="en-US" dirty="0"/>
              <a:t>Section 3a: Physician or Supplier Information – Blocks 14 to 23 </a:t>
            </a:r>
            <a:br>
              <a:rPr lang="en-US" dirty="0"/>
            </a:br>
            <a:r>
              <a:rPr lang="en-US" sz="1600" dirty="0"/>
              <a:t>(Slide 2 of 3)</a:t>
            </a:r>
          </a:p>
        </p:txBody>
      </p:sp>
      <p:sp>
        <p:nvSpPr>
          <p:cNvPr id="3" name="Content Placeholder 2"/>
          <p:cNvSpPr>
            <a:spLocks noGrp="1"/>
          </p:cNvSpPr>
          <p:nvPr>
            <p:ph idx="1"/>
          </p:nvPr>
        </p:nvSpPr>
        <p:spPr/>
        <p:txBody>
          <a:bodyPr/>
          <a:lstStyle/>
          <a:p>
            <a:r>
              <a:rPr lang="en-US" dirty="0"/>
              <a:t>Blocks 17 and 17b: If patient was referred by another provider, provider’s name goes in Block 17</a:t>
            </a:r>
          </a:p>
          <a:p>
            <a:pPr lvl="1"/>
            <a:r>
              <a:rPr lang="en-US" dirty="0"/>
              <a:t>Provider’s NPI number is entered into 17b</a:t>
            </a:r>
          </a:p>
          <a:p>
            <a:r>
              <a:rPr lang="en-US" dirty="0"/>
              <a:t>Block 18: Hospitalization dates related to current services</a:t>
            </a:r>
          </a:p>
          <a:p>
            <a:r>
              <a:rPr lang="en-US" dirty="0"/>
              <a:t>Block 19: Additional claim information (designated by the NUCC)</a:t>
            </a:r>
          </a:p>
          <a:p>
            <a:r>
              <a:rPr lang="en-US" dirty="0"/>
              <a:t>Block 20: Outside lab charges</a:t>
            </a:r>
          </a:p>
        </p:txBody>
      </p:sp>
    </p:spTree>
    <p:extLst>
      <p:ext uri="{BB962C8B-B14F-4D97-AF65-F5344CB8AC3E}">
        <p14:creationId xmlns:p14="http://schemas.microsoft.com/office/powerpoint/2010/main" val="166411370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Section 3a: Physician or Supplier Information – Blocks 14 to 23 </a:t>
            </a:r>
            <a:br>
              <a:rPr lang="en-US" dirty="0"/>
            </a:br>
            <a:r>
              <a:rPr lang="en-US" sz="1600" dirty="0"/>
              <a:t>(Slide 3 of 3)</a:t>
            </a:r>
          </a:p>
        </p:txBody>
      </p:sp>
      <p:sp>
        <p:nvSpPr>
          <p:cNvPr id="3" name="Content Placeholder 2"/>
          <p:cNvSpPr>
            <a:spLocks noGrp="1"/>
          </p:cNvSpPr>
          <p:nvPr>
            <p:ph idx="1"/>
          </p:nvPr>
        </p:nvSpPr>
        <p:spPr/>
        <p:txBody>
          <a:bodyPr/>
          <a:lstStyle/>
          <a:p>
            <a:r>
              <a:rPr lang="en-US" dirty="0"/>
              <a:t>Block 21: ICD-10-CM diagnosis code(s) </a:t>
            </a:r>
          </a:p>
          <a:p>
            <a:pPr lvl="1"/>
            <a:r>
              <a:rPr lang="en-US" dirty="0"/>
              <a:t>Primary diagnosis should be recorded in the first field</a:t>
            </a:r>
          </a:p>
          <a:p>
            <a:r>
              <a:rPr lang="en-US" dirty="0"/>
              <a:t>Block 22: Resubmission code and/or original reference number</a:t>
            </a:r>
          </a:p>
          <a:p>
            <a:r>
              <a:rPr lang="en-US" dirty="0"/>
              <a:t>Block 23: Prior authorization number</a:t>
            </a:r>
          </a:p>
        </p:txBody>
      </p:sp>
    </p:spTree>
    <p:extLst>
      <p:ext uri="{BB962C8B-B14F-4D97-AF65-F5344CB8AC3E}">
        <p14:creationId xmlns:p14="http://schemas.microsoft.com/office/powerpoint/2010/main" val="3282815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lnSpc>
                <a:spcPct val="110000"/>
              </a:lnSpc>
            </a:pPr>
            <a:r>
              <a:rPr lang="en-US" dirty="0"/>
              <a:t>Block 24A is for date that service was provided</a:t>
            </a:r>
          </a:p>
          <a:p>
            <a:pPr lvl="0">
              <a:lnSpc>
                <a:spcPct val="110000"/>
              </a:lnSpc>
            </a:pPr>
            <a:r>
              <a:rPr lang="en-US" dirty="0"/>
              <a:t>Block 24B identifies where service was provided; use POS code</a:t>
            </a:r>
          </a:p>
          <a:p>
            <a:pPr lvl="0">
              <a:lnSpc>
                <a:spcPct val="110000"/>
              </a:lnSpc>
            </a:pPr>
            <a:r>
              <a:rPr lang="en-US" dirty="0"/>
              <a:t>Block 24C indicates whether services provided involved an emergency</a:t>
            </a:r>
          </a:p>
          <a:p>
            <a:pPr lvl="0">
              <a:lnSpc>
                <a:spcPct val="110000"/>
              </a:lnSpc>
            </a:pPr>
            <a:r>
              <a:rPr lang="en-US" dirty="0"/>
              <a:t>Block 24D is for identifying codes for reporting services and procedures</a:t>
            </a:r>
          </a:p>
          <a:p>
            <a:pPr lvl="0">
              <a:lnSpc>
                <a:spcPct val="110000"/>
              </a:lnSpc>
            </a:pPr>
            <a:r>
              <a:rPr lang="en-US" dirty="0"/>
              <a:t>Block 24E is for diagnosis pointer</a:t>
            </a:r>
          </a:p>
        </p:txBody>
      </p:sp>
      <p:sp>
        <p:nvSpPr>
          <p:cNvPr id="4" name="Title 3"/>
          <p:cNvSpPr>
            <a:spLocks noGrp="1"/>
          </p:cNvSpPr>
          <p:nvPr>
            <p:ph type="title"/>
          </p:nvPr>
        </p:nvSpPr>
        <p:spPr/>
        <p:txBody>
          <a:bodyPr/>
          <a:lstStyle/>
          <a:p>
            <a:r>
              <a:rPr lang="en-US" dirty="0"/>
              <a:t>Section 3b: Physician or Supplier </a:t>
            </a:r>
            <a:br>
              <a:rPr lang="en-US" dirty="0"/>
            </a:br>
            <a:r>
              <a:rPr lang="en-US" dirty="0"/>
              <a:t>Information – Blocks 24 to 33 </a:t>
            </a:r>
            <a:br>
              <a:rPr lang="en-US" dirty="0"/>
            </a:br>
            <a:r>
              <a:rPr lang="en-US" sz="1600" dirty="0"/>
              <a:t>(Slide 1 of 4)</a:t>
            </a:r>
            <a:endParaRPr lang="en-US" dirty="0"/>
          </a:p>
        </p:txBody>
      </p:sp>
    </p:spTree>
    <p:extLst>
      <p:ext uri="{BB962C8B-B14F-4D97-AF65-F5344CB8AC3E}">
        <p14:creationId xmlns:p14="http://schemas.microsoft.com/office/powerpoint/2010/main" val="208978014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Block 24F is the dollar amount for each service line</a:t>
            </a:r>
          </a:p>
          <a:p>
            <a:pPr lvl="0"/>
            <a:r>
              <a:rPr lang="en-US" dirty="0"/>
              <a:t>Block 24G refers to number of days or units that correspond to dates entered</a:t>
            </a:r>
          </a:p>
          <a:p>
            <a:pPr lvl="0"/>
            <a:r>
              <a:rPr lang="en-US" dirty="0"/>
              <a:t>Block 24H identifies EPSDT/family plan</a:t>
            </a:r>
          </a:p>
          <a:p>
            <a:pPr lvl="0"/>
            <a:r>
              <a:rPr lang="en-US" dirty="0"/>
              <a:t>Block 24I is for ID qualifier</a:t>
            </a:r>
          </a:p>
          <a:p>
            <a:pPr lvl="1"/>
            <a:r>
              <a:rPr lang="en-US" dirty="0"/>
              <a:t>Used if number in Block 24J is not an NPI</a:t>
            </a:r>
          </a:p>
          <a:p>
            <a:pPr lvl="0"/>
            <a:r>
              <a:rPr lang="en-US" dirty="0"/>
              <a:t>Block 24J is for the NPI number of rendering provider</a:t>
            </a:r>
          </a:p>
        </p:txBody>
      </p:sp>
      <p:sp>
        <p:nvSpPr>
          <p:cNvPr id="5" name="Title 3"/>
          <p:cNvSpPr>
            <a:spLocks noGrp="1"/>
          </p:cNvSpPr>
          <p:nvPr>
            <p:ph type="title"/>
          </p:nvPr>
        </p:nvSpPr>
        <p:spPr>
          <a:xfrm>
            <a:off x="685800" y="228600"/>
            <a:ext cx="7772400" cy="1219200"/>
          </a:xfrm>
        </p:spPr>
        <p:txBody>
          <a:bodyPr/>
          <a:lstStyle/>
          <a:p>
            <a:r>
              <a:rPr lang="en-US" dirty="0"/>
              <a:t>Section 3b: Physician or Supplier </a:t>
            </a:r>
            <a:br>
              <a:rPr lang="en-US" dirty="0"/>
            </a:br>
            <a:r>
              <a:rPr lang="en-US" dirty="0"/>
              <a:t>Information – Blocks 24 to 33 </a:t>
            </a:r>
            <a:br>
              <a:rPr lang="en-US" dirty="0"/>
            </a:br>
            <a:r>
              <a:rPr lang="en-US" sz="1600" dirty="0"/>
              <a:t>(Slide 2 of 4)</a:t>
            </a:r>
            <a:endParaRPr lang="en-US" dirty="0"/>
          </a:p>
        </p:txBody>
      </p:sp>
    </p:spTree>
    <p:extLst>
      <p:ext uri="{BB962C8B-B14F-4D97-AF65-F5344CB8AC3E}">
        <p14:creationId xmlns:p14="http://schemas.microsoft.com/office/powerpoint/2010/main" val="381138837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lvl="0"/>
            <a:r>
              <a:rPr lang="en-US" sz="2600" dirty="0"/>
              <a:t>Block 25 is for federal tax ID number</a:t>
            </a:r>
          </a:p>
          <a:p>
            <a:pPr lvl="0"/>
            <a:r>
              <a:rPr lang="en-US" sz="2600" dirty="0"/>
              <a:t>Block 26 is the patient’s account number assigned by provider of service</a:t>
            </a:r>
          </a:p>
          <a:p>
            <a:pPr lvl="0"/>
            <a:r>
              <a:rPr lang="en-US" sz="2600" dirty="0"/>
              <a:t>Block 27 is for provider to accept assignment under terms of some insurance payers</a:t>
            </a:r>
          </a:p>
          <a:p>
            <a:pPr lvl="0"/>
            <a:r>
              <a:rPr lang="en-US" sz="2600" dirty="0"/>
              <a:t>Block 28 is amount billed on this claim form for all services rendered</a:t>
            </a:r>
          </a:p>
          <a:p>
            <a:pPr lvl="0"/>
            <a:r>
              <a:rPr lang="en-US" sz="2600" dirty="0"/>
              <a:t>Block 29 is amount received from patient or other payers</a:t>
            </a:r>
          </a:p>
          <a:p>
            <a:pPr lvl="0"/>
            <a:r>
              <a:rPr lang="en-US" sz="2600" dirty="0"/>
              <a:t>Block 30 is amount left after patient has paid a copay or coinsurance; reserved for NUCC use</a:t>
            </a:r>
          </a:p>
        </p:txBody>
      </p:sp>
      <p:sp>
        <p:nvSpPr>
          <p:cNvPr id="5" name="Title 3"/>
          <p:cNvSpPr>
            <a:spLocks noGrp="1"/>
          </p:cNvSpPr>
          <p:nvPr>
            <p:ph type="title"/>
          </p:nvPr>
        </p:nvSpPr>
        <p:spPr>
          <a:xfrm>
            <a:off x="685800" y="228600"/>
            <a:ext cx="7772400" cy="1219200"/>
          </a:xfrm>
        </p:spPr>
        <p:txBody>
          <a:bodyPr/>
          <a:lstStyle/>
          <a:p>
            <a:r>
              <a:rPr lang="en-US" dirty="0"/>
              <a:t>Section 3b: Physician or Supplier </a:t>
            </a:r>
            <a:br>
              <a:rPr lang="en-US" dirty="0"/>
            </a:br>
            <a:r>
              <a:rPr lang="en-US" dirty="0"/>
              <a:t>Information – Blocks 24 to 33 </a:t>
            </a:r>
            <a:br>
              <a:rPr lang="en-US" dirty="0"/>
            </a:br>
            <a:r>
              <a:rPr lang="en-US" sz="1600" dirty="0"/>
              <a:t>(Slide 3 of 4)</a:t>
            </a:r>
            <a:endParaRPr lang="en-US" dirty="0"/>
          </a:p>
        </p:txBody>
      </p:sp>
    </p:spTree>
    <p:extLst>
      <p:ext uri="{BB962C8B-B14F-4D97-AF65-F5344CB8AC3E}">
        <p14:creationId xmlns:p14="http://schemas.microsoft.com/office/powerpoint/2010/main" val="374719212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Block 31 is for signature of physician or supplier to verify claim is correct</a:t>
            </a:r>
          </a:p>
          <a:p>
            <a:pPr lvl="0"/>
            <a:r>
              <a:rPr lang="en-US" dirty="0"/>
              <a:t>Block 32 is for service facility address</a:t>
            </a:r>
          </a:p>
          <a:p>
            <a:pPr lvl="0"/>
            <a:r>
              <a:rPr lang="en-US" dirty="0"/>
              <a:t>Block 33 is for the address and phone number of provider asking to be paid</a:t>
            </a:r>
          </a:p>
          <a:p>
            <a:pPr lvl="1"/>
            <a:r>
              <a:rPr lang="en-US" dirty="0"/>
              <a:t>In Block 33a, enter the same number you provided in Block 24J</a:t>
            </a:r>
          </a:p>
        </p:txBody>
      </p:sp>
      <p:sp>
        <p:nvSpPr>
          <p:cNvPr id="5" name="Title 3"/>
          <p:cNvSpPr>
            <a:spLocks noGrp="1"/>
          </p:cNvSpPr>
          <p:nvPr>
            <p:ph type="title"/>
          </p:nvPr>
        </p:nvSpPr>
        <p:spPr>
          <a:xfrm>
            <a:off x="685800" y="228600"/>
            <a:ext cx="7772400" cy="1219200"/>
          </a:xfrm>
        </p:spPr>
        <p:txBody>
          <a:bodyPr/>
          <a:lstStyle/>
          <a:p>
            <a:r>
              <a:rPr lang="en-US" dirty="0"/>
              <a:t>Section 3b: Physician or Supplier </a:t>
            </a:r>
            <a:br>
              <a:rPr lang="en-US" dirty="0"/>
            </a:br>
            <a:r>
              <a:rPr lang="en-US" dirty="0"/>
              <a:t>Information – Blocks 24 to 33 </a:t>
            </a:r>
            <a:br>
              <a:rPr lang="en-US" dirty="0"/>
            </a:br>
            <a:r>
              <a:rPr lang="en-US" sz="1600" dirty="0"/>
              <a:t>(Slide 4 of 4)</a:t>
            </a:r>
            <a:endParaRPr lang="en-US" dirty="0"/>
          </a:p>
        </p:txBody>
      </p:sp>
    </p:spTree>
    <p:extLst>
      <p:ext uri="{BB962C8B-B14F-4D97-AF65-F5344CB8AC3E}">
        <p14:creationId xmlns:p14="http://schemas.microsoft.com/office/powerpoint/2010/main" val="7084443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92100" y="1667330"/>
            <a:ext cx="8674100" cy="4429125"/>
          </a:xfrm>
        </p:spPr>
        <p:txBody>
          <a:bodyPr/>
          <a:lstStyle/>
          <a:p>
            <a:pPr marL="457200">
              <a:buFont typeface="+mj-lt"/>
              <a:buAutoNum type="arabicPeriod" startAt="6"/>
            </a:pPr>
            <a:r>
              <a:rPr lang="en-US" sz="2400" dirty="0"/>
              <a:t>Differentiate between fraud and abuse.</a:t>
            </a:r>
          </a:p>
          <a:p>
            <a:pPr marL="457200">
              <a:buFont typeface="+mj-lt"/>
              <a:buAutoNum type="arabicPeriod" startAt="6"/>
            </a:pPr>
            <a:r>
              <a:rPr lang="en-US" sz="2400" dirty="0"/>
              <a:t>Discuss methods of preventing the rejection of claims.</a:t>
            </a:r>
          </a:p>
          <a:p>
            <a:pPr marL="457200">
              <a:buFont typeface="+mj-lt"/>
              <a:buAutoNum type="arabicPeriod" startAt="6"/>
            </a:pPr>
            <a:r>
              <a:rPr lang="en-US" sz="2400" dirty="0"/>
              <a:t>Display tactful behavior when speaking with medical providers about third-party requirements.</a:t>
            </a:r>
          </a:p>
          <a:p>
            <a:pPr marL="457200">
              <a:buFont typeface="+mj-lt"/>
              <a:buAutoNum type="arabicPeriod" startAt="6"/>
            </a:pPr>
            <a:r>
              <a:rPr lang="en-US" sz="2400" dirty="0"/>
              <a:t>Describe ways of checking a claim’s status.</a:t>
            </a:r>
          </a:p>
          <a:p>
            <a:pPr marL="457200" indent="-457200">
              <a:buFont typeface="+mj-lt"/>
              <a:buAutoNum type="arabicPeriod" startAt="6"/>
            </a:pPr>
            <a:r>
              <a:rPr lang="en-US" sz="2400" dirty="0"/>
              <a:t>Review and read an Explanation of Benefits.</a:t>
            </a:r>
          </a:p>
          <a:p>
            <a:pPr marL="457200" indent="-457200">
              <a:buFont typeface="+mj-lt"/>
              <a:buAutoNum type="arabicPeriod" startAt="6"/>
            </a:pPr>
            <a:r>
              <a:rPr lang="en-US" sz="2400" dirty="0"/>
              <a:t>Discuss reasons for denied claims.</a:t>
            </a:r>
          </a:p>
          <a:p>
            <a:pPr marL="457200" indent="-457200">
              <a:buFont typeface="+mj-lt"/>
              <a:buAutoNum type="arabicPeriod" startAt="6"/>
            </a:pPr>
            <a:r>
              <a:rPr lang="en-US" sz="2400" dirty="0"/>
              <a:t>Define “medical necessity” as it applies to diagnostic and procedural coding and follow medical necessity guidelines.</a:t>
            </a:r>
          </a:p>
          <a:p>
            <a:pPr marL="457200" indent="-457200">
              <a:buFont typeface="+mj-lt"/>
              <a:buAutoNum type="arabicPeriod" startAt="6"/>
            </a:pPr>
            <a:r>
              <a:rPr lang="en-US" sz="2400" dirty="0"/>
              <a:t>Explain a patient’s financial obligations for services rendered; also, inform a patient of these obligations, and show sensitivity when speaking with patients about third-party requirements.</a:t>
            </a:r>
          </a:p>
          <a:p>
            <a:pPr marL="457200" indent="-457200">
              <a:buFont typeface="+mj-lt"/>
              <a:buAutoNum type="arabicPeriod" startAt="6"/>
            </a:pPr>
            <a:endParaRPr lang="en-US" dirty="0"/>
          </a:p>
        </p:txBody>
      </p:sp>
      <p:sp>
        <p:nvSpPr>
          <p:cNvPr id="5" name="Title 1"/>
          <p:cNvSpPr>
            <a:spLocks noGrp="1"/>
          </p:cNvSpPr>
          <p:nvPr>
            <p:ph type="title"/>
          </p:nvPr>
        </p:nvSpPr>
        <p:spPr>
          <a:xfrm>
            <a:off x="0" y="357415"/>
            <a:ext cx="9144000" cy="1219200"/>
          </a:xfrm>
        </p:spPr>
        <p:txBody>
          <a:bodyPr/>
          <a:lstStyle/>
          <a:p>
            <a:r>
              <a:rPr lang="en-US" dirty="0"/>
              <a:t>Learning Objectives</a:t>
            </a:r>
            <a:br>
              <a:rPr lang="en-US" dirty="0"/>
            </a:br>
            <a:r>
              <a:rPr lang="en-US" dirty="0"/>
              <a:t>Lesson 15.2: After the Claim is Submitted</a:t>
            </a:r>
            <a:br>
              <a:rPr lang="en-US" sz="3200" dirty="0"/>
            </a:br>
            <a:endParaRPr lang="en-US" sz="1600" dirty="0"/>
          </a:p>
        </p:txBody>
      </p:sp>
    </p:spTree>
    <p:extLst>
      <p:ext uri="{BB962C8B-B14F-4D97-AF65-F5344CB8AC3E}">
        <p14:creationId xmlns:p14="http://schemas.microsoft.com/office/powerpoint/2010/main" val="36419678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Accurate Coding to Prevent </a:t>
            </a:r>
            <a:br>
              <a:rPr lang="en-US" dirty="0"/>
            </a:br>
            <a:r>
              <a:rPr lang="en-US" dirty="0"/>
              <a:t>Fraud and Abuse </a:t>
            </a:r>
            <a:br>
              <a:rPr lang="en-US" dirty="0"/>
            </a:br>
            <a:r>
              <a:rPr lang="en-US" sz="1600" dirty="0"/>
              <a:t>(Slide 1 of 2)</a:t>
            </a:r>
          </a:p>
        </p:txBody>
      </p:sp>
      <p:sp>
        <p:nvSpPr>
          <p:cNvPr id="3" name="Content Placeholder 2"/>
          <p:cNvSpPr>
            <a:spLocks noGrp="1"/>
          </p:cNvSpPr>
          <p:nvPr>
            <p:ph idx="1"/>
          </p:nvPr>
        </p:nvSpPr>
        <p:spPr/>
        <p:txBody>
          <a:bodyPr>
            <a:normAutofit/>
          </a:bodyPr>
          <a:lstStyle/>
          <a:p>
            <a:pPr lvl="0"/>
            <a:r>
              <a:rPr lang="en-US" dirty="0"/>
              <a:t>Fraud</a:t>
            </a:r>
          </a:p>
          <a:p>
            <a:pPr lvl="1"/>
            <a:r>
              <a:rPr lang="en-US" dirty="0"/>
              <a:t>Knowingly and willfully executing or attempting to execute a scheme to defraud any healthcare benefit program or to obtain by means of false or fraudulent pretenses, representations, or promises any of the money/property owned by any healthcare benefit program</a:t>
            </a:r>
          </a:p>
          <a:p>
            <a:pPr lvl="0"/>
            <a:r>
              <a:rPr lang="en-US" dirty="0"/>
              <a:t>Abuse in coding are actions that are contrary to ethical standards in the medical office</a:t>
            </a:r>
          </a:p>
          <a:p>
            <a:pPr lvl="1"/>
            <a:r>
              <a:rPr lang="en-US" dirty="0"/>
              <a:t>Unintended action that directly or indirectly results in an overpayment to healthcare provider</a:t>
            </a:r>
          </a:p>
        </p:txBody>
      </p:sp>
    </p:spTree>
    <p:extLst>
      <p:ext uri="{BB962C8B-B14F-4D97-AF65-F5344CB8AC3E}">
        <p14:creationId xmlns:p14="http://schemas.microsoft.com/office/powerpoint/2010/main" val="64908996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Accurate Coding to Prevent </a:t>
            </a:r>
            <a:br>
              <a:rPr lang="en-US" dirty="0"/>
            </a:br>
            <a:r>
              <a:rPr lang="en-US" dirty="0"/>
              <a:t>Fraud and Abuse </a:t>
            </a:r>
            <a:br>
              <a:rPr lang="en-US" dirty="0"/>
            </a:br>
            <a:r>
              <a:rPr lang="en-US" sz="1600" dirty="0"/>
              <a:t>(Slide 2 of 2)</a:t>
            </a:r>
          </a:p>
        </p:txBody>
      </p:sp>
      <p:sp>
        <p:nvSpPr>
          <p:cNvPr id="3" name="Content Placeholder 2"/>
          <p:cNvSpPr>
            <a:spLocks noGrp="1"/>
          </p:cNvSpPr>
          <p:nvPr>
            <p:ph idx="1"/>
          </p:nvPr>
        </p:nvSpPr>
        <p:spPr/>
        <p:txBody>
          <a:bodyPr>
            <a:normAutofit/>
          </a:bodyPr>
          <a:lstStyle/>
          <a:p>
            <a:pPr lvl="0"/>
            <a:r>
              <a:rPr lang="en-US" dirty="0"/>
              <a:t>The term “intentional” is important in defining the difference between fraud and abuse</a:t>
            </a:r>
          </a:p>
          <a:p>
            <a:pPr lvl="0"/>
            <a:r>
              <a:rPr lang="en-US" dirty="0"/>
              <a:t>Violations of the laws governing reimbursement may result in nonpayment of claims, civil monetary penalties (CMPs), exclusion from the payer programs, criminal and civil liability, and in extreme cases, jail</a:t>
            </a:r>
          </a:p>
          <a:p>
            <a:pPr lvl="0"/>
            <a:r>
              <a:rPr lang="en-US" dirty="0"/>
              <a:t>Federal Register announces most charges</a:t>
            </a:r>
          </a:p>
        </p:txBody>
      </p:sp>
    </p:spTree>
    <p:extLst>
      <p:ext uri="{BB962C8B-B14F-4D97-AF65-F5344CB8AC3E}">
        <p14:creationId xmlns:p14="http://schemas.microsoft.com/office/powerpoint/2010/main" val="9461141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Billing Process</a:t>
            </a:r>
            <a:br>
              <a:rPr lang="en-US" dirty="0"/>
            </a:br>
            <a:r>
              <a:rPr lang="en-US" sz="1600" dirty="0"/>
              <a:t>(Slide 1 of 3)</a:t>
            </a:r>
          </a:p>
        </p:txBody>
      </p:sp>
      <p:sp>
        <p:nvSpPr>
          <p:cNvPr id="3" name="Content Placeholder 2"/>
          <p:cNvSpPr>
            <a:spLocks noGrp="1"/>
          </p:cNvSpPr>
          <p:nvPr>
            <p:ph idx="1"/>
          </p:nvPr>
        </p:nvSpPr>
        <p:spPr/>
        <p:txBody>
          <a:bodyPr/>
          <a:lstStyle/>
          <a:p>
            <a:pPr lvl="0"/>
            <a:r>
              <a:rPr lang="en-US" dirty="0"/>
              <a:t>Collect patient information when the patient calls to schedule an appointment</a:t>
            </a:r>
          </a:p>
          <a:p>
            <a:pPr lvl="0"/>
            <a:r>
              <a:rPr lang="en-US" dirty="0"/>
              <a:t>At the time of an appointment, make a copy or scan of both sides of insurance card, and also of a government-issued picture ID</a:t>
            </a:r>
          </a:p>
          <a:p>
            <a:pPr lvl="0"/>
            <a:r>
              <a:rPr lang="en-US" dirty="0"/>
              <a:t>Verify the patient’s eligibility, confirming the patient’s contract with the insurance company</a:t>
            </a:r>
          </a:p>
          <a:p>
            <a:pPr lvl="0"/>
            <a:r>
              <a:rPr lang="en-US" dirty="0"/>
              <a:t>Review patient benefits and exclusions for certain procedures and services</a:t>
            </a:r>
          </a:p>
          <a:p>
            <a:pPr lvl="0"/>
            <a:endParaRPr lang="en-US" dirty="0"/>
          </a:p>
        </p:txBody>
      </p:sp>
    </p:spTree>
    <p:extLst>
      <p:ext uri="{BB962C8B-B14F-4D97-AF65-F5344CB8AC3E}">
        <p14:creationId xmlns:p14="http://schemas.microsoft.com/office/powerpoint/2010/main" val="35116181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Guidelines for Reviewing </a:t>
            </a:r>
            <a:br>
              <a:rPr lang="en-US" dirty="0"/>
            </a:br>
            <a:r>
              <a:rPr lang="en-US" dirty="0"/>
              <a:t>Claims Before Submission </a:t>
            </a:r>
            <a:br>
              <a:rPr lang="en-US" dirty="0"/>
            </a:br>
            <a:r>
              <a:rPr lang="en-US" sz="1600" dirty="0"/>
              <a:t>(Slide 1 of 4)</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Proofread the form carefully</a:t>
            </a:r>
          </a:p>
          <a:p>
            <a:pPr lvl="0">
              <a:lnSpc>
                <a:spcPct val="110000"/>
              </a:lnSpc>
            </a:pPr>
            <a:r>
              <a:rPr lang="en-US" dirty="0"/>
              <a:t>Make certain any necessary attachments are included</a:t>
            </a:r>
          </a:p>
          <a:p>
            <a:pPr lvl="0">
              <a:lnSpc>
                <a:spcPct val="110000"/>
              </a:lnSpc>
            </a:pPr>
            <a:r>
              <a:rPr lang="en-US" dirty="0"/>
              <a:t>Follow office policies and guidelines</a:t>
            </a:r>
          </a:p>
          <a:p>
            <a:pPr lvl="0">
              <a:lnSpc>
                <a:spcPct val="110000"/>
              </a:lnSpc>
            </a:pPr>
            <a:r>
              <a:rPr lang="en-US" dirty="0"/>
              <a:t>Forward original claim to proper insurance carrier</a:t>
            </a:r>
          </a:p>
          <a:p>
            <a:pPr lvl="0">
              <a:lnSpc>
                <a:spcPct val="110000"/>
              </a:lnSpc>
            </a:pPr>
            <a:r>
              <a:rPr lang="en-US" dirty="0"/>
              <a:t>Make sure patient’s and/or insured’s name, address, and ID, group, and/or policy number are identical to ID card</a:t>
            </a:r>
          </a:p>
          <a:p>
            <a:pPr lvl="0">
              <a:lnSpc>
                <a:spcPct val="110000"/>
              </a:lnSpc>
            </a:pPr>
            <a:r>
              <a:rPr lang="en-US" dirty="0"/>
              <a:t>Make sure patient’s birth date and gender are same as on medical record</a:t>
            </a:r>
          </a:p>
        </p:txBody>
      </p:sp>
    </p:spTree>
    <p:extLst>
      <p:ext uri="{BB962C8B-B14F-4D97-AF65-F5344CB8AC3E}">
        <p14:creationId xmlns:p14="http://schemas.microsoft.com/office/powerpoint/2010/main" val="175666661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lvl="0"/>
            <a:r>
              <a:rPr lang="en-US" dirty="0"/>
              <a:t>Section 2, Patient and Insured Information (Blocks 1-13): complete blocks accurately</a:t>
            </a:r>
          </a:p>
          <a:p>
            <a:pPr lvl="0"/>
            <a:r>
              <a:rPr lang="en-US" dirty="0"/>
              <a:t>Block 11: Enter word NONE if Medicare</a:t>
            </a:r>
          </a:p>
          <a:p>
            <a:pPr lvl="0"/>
            <a:r>
              <a:rPr lang="en-US" dirty="0"/>
              <a:t>Block 12: Make sure patient has authorized release of information; handwritten signature or ”SOF”</a:t>
            </a:r>
          </a:p>
          <a:p>
            <a:pPr lvl="0"/>
            <a:r>
              <a:rPr lang="en-US" dirty="0"/>
              <a:t>Blocks 17 and 17b: If applicable, enter referring provider’s name and NPI number</a:t>
            </a:r>
          </a:p>
          <a:p>
            <a:pPr lvl="0"/>
            <a:r>
              <a:rPr lang="en-US" dirty="0"/>
              <a:t>Make sure diagnosis is not missing/incomplete</a:t>
            </a:r>
          </a:p>
          <a:p>
            <a:pPr lvl="0"/>
            <a:r>
              <a:rPr lang="en-US" dirty="0"/>
              <a:t>Check that diagnosis has been coded accurately</a:t>
            </a:r>
          </a:p>
        </p:txBody>
      </p:sp>
      <p:sp>
        <p:nvSpPr>
          <p:cNvPr id="5" name="Title 1"/>
          <p:cNvSpPr>
            <a:spLocks noGrp="1"/>
          </p:cNvSpPr>
          <p:nvPr>
            <p:ph type="title"/>
          </p:nvPr>
        </p:nvSpPr>
        <p:spPr>
          <a:xfrm>
            <a:off x="685800" y="228600"/>
            <a:ext cx="7772400" cy="1219200"/>
          </a:xfrm>
        </p:spPr>
        <p:txBody>
          <a:bodyPr/>
          <a:lstStyle/>
          <a:p>
            <a:r>
              <a:rPr lang="en-US" dirty="0"/>
              <a:t>Guidelines for Reviewing </a:t>
            </a:r>
            <a:br>
              <a:rPr lang="en-US" dirty="0"/>
            </a:br>
            <a:r>
              <a:rPr lang="en-US" dirty="0"/>
              <a:t>Claims Before Submission </a:t>
            </a:r>
            <a:br>
              <a:rPr lang="en-US" dirty="0"/>
            </a:br>
            <a:r>
              <a:rPr lang="en-US" sz="1600" dirty="0"/>
              <a:t>(Slide 2 of 4)</a:t>
            </a:r>
          </a:p>
        </p:txBody>
      </p:sp>
    </p:spTree>
    <p:extLst>
      <p:ext uri="{BB962C8B-B14F-4D97-AF65-F5344CB8AC3E}">
        <p14:creationId xmlns:p14="http://schemas.microsoft.com/office/powerpoint/2010/main" val="222582472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dirty="0"/>
              <a:t>Blocks 14-24J: make sure blocks are completed accurately</a:t>
            </a:r>
          </a:p>
          <a:p>
            <a:pPr lvl="0"/>
            <a:r>
              <a:rPr lang="en-US" dirty="0"/>
              <a:t>List fees for each charge individually, or, if more than 1 day or unit is entered into Block 24G, fees must be computed correctly</a:t>
            </a:r>
          </a:p>
          <a:p>
            <a:pPr lvl="0"/>
            <a:r>
              <a:rPr lang="en-US" dirty="0"/>
              <a:t>Block 25: Double-check provider’s federal Social Security number (SSN) or EIN</a:t>
            </a:r>
          </a:p>
          <a:p>
            <a:pPr lvl="0"/>
            <a:r>
              <a:rPr lang="en-US" dirty="0"/>
              <a:t>Block 27: Put an X in YES box if provider is PAR or has agreement with insurance company</a:t>
            </a:r>
          </a:p>
        </p:txBody>
      </p:sp>
      <p:sp>
        <p:nvSpPr>
          <p:cNvPr id="5" name="Title 1"/>
          <p:cNvSpPr>
            <a:spLocks noGrp="1"/>
          </p:cNvSpPr>
          <p:nvPr>
            <p:ph type="title"/>
          </p:nvPr>
        </p:nvSpPr>
        <p:spPr>
          <a:xfrm>
            <a:off x="685800" y="228600"/>
            <a:ext cx="7772400" cy="1219200"/>
          </a:xfrm>
        </p:spPr>
        <p:txBody>
          <a:bodyPr/>
          <a:lstStyle/>
          <a:p>
            <a:r>
              <a:rPr lang="en-US" dirty="0"/>
              <a:t>Guidelines for Reviewing </a:t>
            </a:r>
            <a:br>
              <a:rPr lang="en-US" dirty="0"/>
            </a:br>
            <a:r>
              <a:rPr lang="en-US" dirty="0"/>
              <a:t>Claims Before Submission </a:t>
            </a:r>
            <a:br>
              <a:rPr lang="en-US" dirty="0"/>
            </a:br>
            <a:r>
              <a:rPr lang="en-US" sz="1600" dirty="0"/>
              <a:t>(Slide 3 of 4)</a:t>
            </a:r>
          </a:p>
        </p:txBody>
      </p:sp>
    </p:spTree>
    <p:extLst>
      <p:ext uri="{BB962C8B-B14F-4D97-AF65-F5344CB8AC3E}">
        <p14:creationId xmlns:p14="http://schemas.microsoft.com/office/powerpoint/2010/main" val="51679136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lvl="0"/>
            <a:r>
              <a:rPr lang="en-US" dirty="0"/>
              <a:t>Block 31: Check for provider’s signature</a:t>
            </a:r>
          </a:p>
          <a:p>
            <a:pPr lvl="0"/>
            <a:r>
              <a:rPr lang="en-US" dirty="0"/>
              <a:t>Block 24J and Blocks 33a; 33b: Make sure provider’s NPI has been entered into block 24J and again in Block 33a</a:t>
            </a:r>
          </a:p>
        </p:txBody>
      </p:sp>
      <p:sp>
        <p:nvSpPr>
          <p:cNvPr id="5" name="Title 1"/>
          <p:cNvSpPr>
            <a:spLocks noGrp="1"/>
          </p:cNvSpPr>
          <p:nvPr>
            <p:ph type="title"/>
          </p:nvPr>
        </p:nvSpPr>
        <p:spPr>
          <a:xfrm>
            <a:off x="685800" y="228600"/>
            <a:ext cx="7772400" cy="1219200"/>
          </a:xfrm>
        </p:spPr>
        <p:txBody>
          <a:bodyPr/>
          <a:lstStyle/>
          <a:p>
            <a:r>
              <a:rPr lang="en-US" dirty="0"/>
              <a:t>Guidelines for Reviewing </a:t>
            </a:r>
            <a:br>
              <a:rPr lang="en-US" dirty="0"/>
            </a:br>
            <a:r>
              <a:rPr lang="en-US" dirty="0"/>
              <a:t>Claims Before Submission </a:t>
            </a:r>
            <a:br>
              <a:rPr lang="en-US" dirty="0"/>
            </a:br>
            <a:r>
              <a:rPr lang="en-US" sz="1600" dirty="0"/>
              <a:t>(Slide 4 of 4)</a:t>
            </a:r>
          </a:p>
        </p:txBody>
      </p:sp>
    </p:spTree>
    <p:extLst>
      <p:ext uri="{BB962C8B-B14F-4D97-AF65-F5344CB8AC3E}">
        <p14:creationId xmlns:p14="http://schemas.microsoft.com/office/powerpoint/2010/main" val="411621076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8500" y="228600"/>
            <a:ext cx="7759700" cy="1219200"/>
          </a:xfrm>
        </p:spPr>
        <p:txBody>
          <a:bodyPr/>
          <a:lstStyle/>
          <a:p>
            <a:r>
              <a:rPr lang="en-US" dirty="0"/>
              <a:t>Patient-Centered </a:t>
            </a:r>
            <a:br>
              <a:rPr lang="en-US" dirty="0"/>
            </a:br>
            <a:r>
              <a:rPr lang="en-US" dirty="0"/>
              <a:t>Medical Home (PCMH)</a:t>
            </a:r>
          </a:p>
        </p:txBody>
      </p:sp>
      <p:sp>
        <p:nvSpPr>
          <p:cNvPr id="3" name="Content Placeholder 2"/>
          <p:cNvSpPr>
            <a:spLocks noGrp="1"/>
          </p:cNvSpPr>
          <p:nvPr>
            <p:ph idx="1"/>
          </p:nvPr>
        </p:nvSpPr>
        <p:spPr/>
        <p:txBody>
          <a:bodyPr>
            <a:normAutofit/>
          </a:bodyPr>
          <a:lstStyle/>
          <a:p>
            <a:pPr lvl="0"/>
            <a:r>
              <a:rPr lang="en-US" dirty="0"/>
              <a:t>Model of patient care</a:t>
            </a:r>
          </a:p>
          <a:p>
            <a:pPr lvl="0"/>
            <a:r>
              <a:rPr lang="en-US" dirty="0"/>
              <a:t>Holistic approach</a:t>
            </a:r>
          </a:p>
          <a:p>
            <a:pPr lvl="0"/>
            <a:r>
              <a:rPr lang="en-US" dirty="0"/>
              <a:t>Multiple team members available</a:t>
            </a:r>
          </a:p>
          <a:p>
            <a:pPr lvl="0"/>
            <a:r>
              <a:rPr lang="en-US" dirty="0"/>
              <a:t>Provider and medical assistant provide primary care</a:t>
            </a:r>
          </a:p>
          <a:p>
            <a:pPr lvl="0"/>
            <a:r>
              <a:rPr lang="en-US" dirty="0"/>
              <a:t>Goal is to improve patient outcomes and reduce costs</a:t>
            </a:r>
          </a:p>
          <a:p>
            <a:pPr lvl="0"/>
            <a:r>
              <a:rPr lang="en-US" dirty="0"/>
              <a:t>Billing for services can be a challenge</a:t>
            </a:r>
          </a:p>
        </p:txBody>
      </p:sp>
    </p:spTree>
    <p:extLst>
      <p:ext uri="{BB962C8B-B14F-4D97-AF65-F5344CB8AC3E}">
        <p14:creationId xmlns:p14="http://schemas.microsoft.com/office/powerpoint/2010/main" val="8068609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Preventing Rejection of a Claim</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Follow guidelines to prevent delays or rejection of reimbursement</a:t>
            </a:r>
          </a:p>
          <a:p>
            <a:pPr lvl="0">
              <a:lnSpc>
                <a:spcPct val="110000"/>
              </a:lnSpc>
            </a:pPr>
            <a:r>
              <a:rPr lang="en-US" dirty="0"/>
              <a:t>Medicare, Medicaid, TRICARE, workers’ compensation guidelines found online</a:t>
            </a:r>
          </a:p>
          <a:p>
            <a:pPr lvl="0">
              <a:lnSpc>
                <a:spcPct val="110000"/>
              </a:lnSpc>
            </a:pPr>
            <a:r>
              <a:rPr lang="en-US" dirty="0"/>
              <a:t>Software billing programs usually have “claims scrubbers” to help identify mistakes</a:t>
            </a:r>
          </a:p>
          <a:p>
            <a:pPr lvl="0">
              <a:lnSpc>
                <a:spcPct val="110000"/>
              </a:lnSpc>
            </a:pPr>
            <a:r>
              <a:rPr lang="en-US" dirty="0"/>
              <a:t>Clean claims are without errors</a:t>
            </a:r>
          </a:p>
          <a:p>
            <a:pPr lvl="0">
              <a:lnSpc>
                <a:spcPct val="110000"/>
              </a:lnSpc>
            </a:pPr>
            <a:r>
              <a:rPr lang="en-US" dirty="0"/>
              <a:t>Technical errors and insurance policy coverage issues are main reasons for denial of payment</a:t>
            </a:r>
          </a:p>
        </p:txBody>
      </p:sp>
    </p:spTree>
    <p:extLst>
      <p:ext uri="{BB962C8B-B14F-4D97-AF65-F5344CB8AC3E}">
        <p14:creationId xmlns:p14="http://schemas.microsoft.com/office/powerpoint/2010/main" val="32398611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Communicating with Providers </a:t>
            </a:r>
            <a:br>
              <a:rPr lang="en-US" dirty="0"/>
            </a:br>
            <a:r>
              <a:rPr lang="en-US" dirty="0"/>
              <a:t>about Third-Party Requirements</a:t>
            </a:r>
          </a:p>
        </p:txBody>
      </p:sp>
      <p:sp>
        <p:nvSpPr>
          <p:cNvPr id="3" name="Content Placeholder 2"/>
          <p:cNvSpPr>
            <a:spLocks noGrp="1"/>
          </p:cNvSpPr>
          <p:nvPr>
            <p:ph idx="1"/>
          </p:nvPr>
        </p:nvSpPr>
        <p:spPr/>
        <p:txBody>
          <a:bodyPr>
            <a:normAutofit/>
          </a:bodyPr>
          <a:lstStyle/>
          <a:p>
            <a:pPr lvl="0"/>
            <a:r>
              <a:rPr lang="en-US" dirty="0"/>
              <a:t>Healthcare practitioners trust their medical office staff to keep well-informed on the various changes in the health insurance industry</a:t>
            </a:r>
          </a:p>
          <a:p>
            <a:pPr lvl="0"/>
            <a:r>
              <a:rPr lang="en-US" dirty="0"/>
              <a:t>Medical coder should tactfully discuss with the provider the benefits of using an updated encounter form</a:t>
            </a:r>
          </a:p>
        </p:txBody>
      </p:sp>
    </p:spTree>
    <p:extLst>
      <p:ext uri="{BB962C8B-B14F-4D97-AF65-F5344CB8AC3E}">
        <p14:creationId xmlns:p14="http://schemas.microsoft.com/office/powerpoint/2010/main" val="171601598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Checking the Status of a Claim</a:t>
            </a:r>
          </a:p>
        </p:txBody>
      </p:sp>
      <p:sp>
        <p:nvSpPr>
          <p:cNvPr id="3" name="Content Placeholder 2"/>
          <p:cNvSpPr>
            <a:spLocks noGrp="1"/>
          </p:cNvSpPr>
          <p:nvPr>
            <p:ph idx="1"/>
          </p:nvPr>
        </p:nvSpPr>
        <p:spPr/>
        <p:txBody>
          <a:bodyPr>
            <a:noAutofit/>
          </a:bodyPr>
          <a:lstStyle/>
          <a:p>
            <a:pPr lvl="0"/>
            <a:r>
              <a:rPr lang="en-US" dirty="0"/>
              <a:t>Medical biller should keep track of every submitted claim</a:t>
            </a:r>
          </a:p>
          <a:p>
            <a:pPr lvl="0"/>
            <a:r>
              <a:rPr lang="en-US" dirty="0"/>
              <a:t>A few days after claim submission, third-party payer sends report to the provider through the clearinghouse</a:t>
            </a:r>
          </a:p>
          <a:p>
            <a:pPr lvl="0"/>
            <a:r>
              <a:rPr lang="en-US" dirty="0"/>
              <a:t>Medical biller should review claims for accuracy</a:t>
            </a:r>
          </a:p>
          <a:p>
            <a:pPr lvl="0"/>
            <a:r>
              <a:rPr lang="en-US" dirty="0"/>
              <a:t>To confirm a claim was received, you must provide the insured subscriber’s member number and birth date, patient’s name and birth date, and date of service</a:t>
            </a:r>
          </a:p>
        </p:txBody>
      </p:sp>
    </p:spTree>
    <p:extLst>
      <p:ext uri="{BB962C8B-B14F-4D97-AF65-F5344CB8AC3E}">
        <p14:creationId xmlns:p14="http://schemas.microsoft.com/office/powerpoint/2010/main" val="154694459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Explanation of Benefits </a:t>
            </a:r>
          </a:p>
        </p:txBody>
      </p:sp>
      <p:sp>
        <p:nvSpPr>
          <p:cNvPr id="6" name="Content Placeholder 5"/>
          <p:cNvSpPr>
            <a:spLocks noGrp="1"/>
          </p:cNvSpPr>
          <p:nvPr>
            <p:ph idx="1"/>
          </p:nvPr>
        </p:nvSpPr>
        <p:spPr>
          <a:xfrm>
            <a:off x="685800" y="1679575"/>
            <a:ext cx="7772400" cy="4229936"/>
          </a:xfrm>
        </p:spPr>
        <p:txBody>
          <a:bodyPr/>
          <a:lstStyle/>
          <a:p>
            <a:pPr lvl="0"/>
            <a:r>
              <a:rPr lang="en-US" kern="1200" dirty="0">
                <a:latin typeface="Arial" charset="0"/>
                <a:ea typeface="ＭＳ Ｐゴシック" charset="0"/>
                <a:cs typeface="ＭＳ Ｐゴシック" charset="0"/>
              </a:rPr>
              <a:t>An EOB is sent by the insurance company to the provider who submitted the insurance claim, along with a check.</a:t>
            </a:r>
          </a:p>
          <a:p>
            <a:pPr lvl="0"/>
            <a:r>
              <a:rPr lang="en-US" kern="1200" dirty="0">
                <a:latin typeface="Arial" charset="0"/>
                <a:ea typeface="ＭＳ Ｐゴシック" charset="0"/>
                <a:cs typeface="ＭＳ Ｐゴシック" charset="0"/>
              </a:rPr>
              <a:t>Normally, it is the patient's responsibility to resolve disputes regarding payment with the payer.</a:t>
            </a:r>
          </a:p>
          <a:p>
            <a:pPr marL="0" indent="0" algn="ctr">
              <a:buNone/>
            </a:pPr>
            <a:endParaRPr lang="en-US" dirty="0">
              <a:solidFill>
                <a:srgbClr val="FF0000"/>
              </a:solidFill>
            </a:endParaRPr>
          </a:p>
        </p:txBody>
      </p:sp>
    </p:spTree>
    <p:extLst>
      <p:ext uri="{BB962C8B-B14F-4D97-AF65-F5344CB8AC3E}">
        <p14:creationId xmlns:p14="http://schemas.microsoft.com/office/powerpoint/2010/main" val="305217641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Reading the Explanation of Benefits </a:t>
            </a:r>
            <a:r>
              <a:rPr lang="en-US" sz="1600" dirty="0"/>
              <a:t>(Slide 1 of 2)</a:t>
            </a:r>
          </a:p>
        </p:txBody>
      </p:sp>
      <p:sp>
        <p:nvSpPr>
          <p:cNvPr id="6" name="Content Placeholder 5"/>
          <p:cNvSpPr>
            <a:spLocks noGrp="1"/>
          </p:cNvSpPr>
          <p:nvPr>
            <p:ph idx="1"/>
          </p:nvPr>
        </p:nvSpPr>
        <p:spPr>
          <a:xfrm>
            <a:off x="685800" y="1692275"/>
            <a:ext cx="7772400" cy="4229936"/>
          </a:xfrm>
        </p:spPr>
        <p:txBody>
          <a:bodyPr/>
          <a:lstStyle/>
          <a:p>
            <a:r>
              <a:rPr lang="en-US" dirty="0"/>
              <a:t>Medical assistant needs to understand all the elements of an EOB</a:t>
            </a:r>
          </a:p>
          <a:p>
            <a:r>
              <a:rPr lang="en-US" dirty="0"/>
              <a:t>Verify that the EOB applies to the correct patient</a:t>
            </a:r>
          </a:p>
          <a:p>
            <a:r>
              <a:rPr lang="en-US" dirty="0"/>
              <a:t>Confirm that the EOB shows the same figures as the submitted CMS-1500 form (make sure line items and charges match)</a:t>
            </a:r>
          </a:p>
          <a:p>
            <a:r>
              <a:rPr lang="en-US" dirty="0"/>
              <a:t>Post the payment and adjusted per line item</a:t>
            </a:r>
          </a:p>
        </p:txBody>
      </p:sp>
    </p:spTree>
    <p:extLst>
      <p:ext uri="{BB962C8B-B14F-4D97-AF65-F5344CB8AC3E}">
        <p14:creationId xmlns:p14="http://schemas.microsoft.com/office/powerpoint/2010/main" val="194318894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Billing Process</a:t>
            </a:r>
            <a:br>
              <a:rPr lang="en-US" dirty="0"/>
            </a:br>
            <a:r>
              <a:rPr lang="en-US" sz="1600" dirty="0"/>
              <a:t>(Slide 2 of 3)</a:t>
            </a:r>
          </a:p>
        </p:txBody>
      </p:sp>
      <p:sp>
        <p:nvSpPr>
          <p:cNvPr id="3" name="Content Placeholder 2"/>
          <p:cNvSpPr>
            <a:spLocks noGrp="1"/>
          </p:cNvSpPr>
          <p:nvPr>
            <p:ph idx="1"/>
          </p:nvPr>
        </p:nvSpPr>
        <p:spPr/>
        <p:txBody>
          <a:bodyPr/>
          <a:lstStyle/>
          <a:p>
            <a:r>
              <a:rPr lang="en-US" dirty="0"/>
              <a:t>After the medical services have been provided, code the diagnosis and procedures</a:t>
            </a:r>
          </a:p>
          <a:p>
            <a:pPr lvl="0"/>
            <a:r>
              <a:rPr lang="en-US" dirty="0"/>
              <a:t>Complete the CMS-1500 Health Insurance Claim Form and submit it electronically to the insurance company for reimbursement</a:t>
            </a:r>
          </a:p>
          <a:p>
            <a:pPr lvl="0"/>
            <a:r>
              <a:rPr lang="en-US" dirty="0"/>
              <a:t>Review the electronic claims submission report to ensure its correctness</a:t>
            </a:r>
          </a:p>
          <a:p>
            <a:pPr lvl="0"/>
            <a:r>
              <a:rPr lang="en-US" dirty="0"/>
              <a:t>Meet the timely filing requirements of each of the different health insurance carriers</a:t>
            </a:r>
          </a:p>
          <a:p>
            <a:pPr lvl="0"/>
            <a:endParaRPr lang="en-US" dirty="0"/>
          </a:p>
        </p:txBody>
      </p:sp>
    </p:spTree>
    <p:extLst>
      <p:ext uri="{BB962C8B-B14F-4D97-AF65-F5344CB8AC3E}">
        <p14:creationId xmlns:p14="http://schemas.microsoft.com/office/powerpoint/2010/main" val="11782941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685800" y="1692275"/>
            <a:ext cx="7772400" cy="4229936"/>
          </a:xfrm>
        </p:spPr>
        <p:txBody>
          <a:bodyPr/>
          <a:lstStyle/>
          <a:p>
            <a:r>
              <a:rPr lang="en-US" dirty="0"/>
              <a:t>Once the patient’s responsibility has been determined, check the patient’s health record to see if a secondary insurance is listed</a:t>
            </a:r>
          </a:p>
          <a:p>
            <a:r>
              <a:rPr lang="en-US" dirty="0"/>
              <a:t>Review the Remarks codes on the EOB for any additional messages/information</a:t>
            </a:r>
          </a:p>
          <a:p>
            <a:r>
              <a:rPr lang="en-US" dirty="0"/>
              <a:t>All Remarks codes on pending/denied claims should be followed up immediately upon receipt of EOB</a:t>
            </a:r>
          </a:p>
        </p:txBody>
      </p:sp>
      <p:sp>
        <p:nvSpPr>
          <p:cNvPr id="5" name="Title 1"/>
          <p:cNvSpPr>
            <a:spLocks noGrp="1"/>
          </p:cNvSpPr>
          <p:nvPr>
            <p:ph type="title"/>
          </p:nvPr>
        </p:nvSpPr>
        <p:spPr>
          <a:xfrm>
            <a:off x="685800" y="228600"/>
            <a:ext cx="7772400" cy="1219200"/>
          </a:xfrm>
        </p:spPr>
        <p:txBody>
          <a:bodyPr/>
          <a:lstStyle/>
          <a:p>
            <a:r>
              <a:rPr lang="en-US" dirty="0"/>
              <a:t>Reading the Explanation of Benefits </a:t>
            </a:r>
            <a:r>
              <a:rPr lang="en-US" sz="1600" dirty="0"/>
              <a:t>(Slide 1 of 2)</a:t>
            </a:r>
          </a:p>
        </p:txBody>
      </p:sp>
    </p:spTree>
    <p:extLst>
      <p:ext uri="{BB962C8B-B14F-4D97-AF65-F5344CB8AC3E}">
        <p14:creationId xmlns:p14="http://schemas.microsoft.com/office/powerpoint/2010/main" val="209113973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Rejected Claims</a:t>
            </a:r>
          </a:p>
        </p:txBody>
      </p:sp>
      <p:sp>
        <p:nvSpPr>
          <p:cNvPr id="6" name="Content Placeholder 5"/>
          <p:cNvSpPr>
            <a:spLocks noGrp="1"/>
          </p:cNvSpPr>
          <p:nvPr>
            <p:ph idx="1"/>
          </p:nvPr>
        </p:nvSpPr>
        <p:spPr>
          <a:xfrm>
            <a:off x="685800" y="1692275"/>
            <a:ext cx="7772400" cy="4229936"/>
          </a:xfrm>
        </p:spPr>
        <p:txBody>
          <a:bodyPr/>
          <a:lstStyle/>
          <a:p>
            <a:r>
              <a:rPr lang="en-US" dirty="0"/>
              <a:t>EOB also provides information on rejected claims</a:t>
            </a:r>
          </a:p>
          <a:p>
            <a:r>
              <a:rPr lang="en-US" dirty="0"/>
              <a:t>All rejected claims have a reason code, with a legend toward the bottom of the page</a:t>
            </a:r>
          </a:p>
          <a:p>
            <a:r>
              <a:rPr lang="en-US" dirty="0"/>
              <a:t>Rejected claims should be corrected and resubmitted for payment electronically</a:t>
            </a:r>
          </a:p>
          <a:p>
            <a:r>
              <a:rPr lang="en-US" dirty="0"/>
              <a:t>Rejected claims need to be resubmitted ASAP</a:t>
            </a:r>
          </a:p>
        </p:txBody>
      </p:sp>
    </p:spTree>
    <p:extLst>
      <p:ext uri="{BB962C8B-B14F-4D97-AF65-F5344CB8AC3E}">
        <p14:creationId xmlns:p14="http://schemas.microsoft.com/office/powerpoint/2010/main" val="7578821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Denied Claims</a:t>
            </a:r>
          </a:p>
        </p:txBody>
      </p:sp>
      <p:sp>
        <p:nvSpPr>
          <p:cNvPr id="6" name="Content Placeholder 5"/>
          <p:cNvSpPr>
            <a:spLocks noGrp="1"/>
          </p:cNvSpPr>
          <p:nvPr>
            <p:ph idx="1"/>
          </p:nvPr>
        </p:nvSpPr>
        <p:spPr>
          <a:xfrm>
            <a:off x="685800" y="1692275"/>
            <a:ext cx="7772400" cy="4229936"/>
          </a:xfrm>
        </p:spPr>
        <p:txBody>
          <a:bodyPr/>
          <a:lstStyle/>
          <a:p>
            <a:r>
              <a:rPr lang="en-US" dirty="0"/>
              <a:t>Two main reasons for denial of payment include:</a:t>
            </a:r>
          </a:p>
          <a:p>
            <a:pPr lvl="1"/>
            <a:r>
              <a:rPr lang="en-US" dirty="0"/>
              <a:t>Technical errors</a:t>
            </a:r>
          </a:p>
          <a:p>
            <a:pPr lvl="1"/>
            <a:r>
              <a:rPr lang="en-US" dirty="0"/>
              <a:t>Insurance policy coverage issues</a:t>
            </a:r>
          </a:p>
        </p:txBody>
      </p:sp>
    </p:spTree>
    <p:extLst>
      <p:ext uri="{BB962C8B-B14F-4D97-AF65-F5344CB8AC3E}">
        <p14:creationId xmlns:p14="http://schemas.microsoft.com/office/powerpoint/2010/main" val="449651734"/>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Necessity</a:t>
            </a:r>
          </a:p>
        </p:txBody>
      </p:sp>
      <p:sp>
        <p:nvSpPr>
          <p:cNvPr id="6" name="Content Placeholder 5"/>
          <p:cNvSpPr>
            <a:spLocks noGrp="1"/>
          </p:cNvSpPr>
          <p:nvPr>
            <p:ph idx="1"/>
          </p:nvPr>
        </p:nvSpPr>
        <p:spPr>
          <a:xfrm>
            <a:off x="685800" y="1692275"/>
            <a:ext cx="7772400" cy="4229936"/>
          </a:xfrm>
        </p:spPr>
        <p:txBody>
          <a:bodyPr/>
          <a:lstStyle/>
          <a:p>
            <a:r>
              <a:rPr lang="en-US" dirty="0"/>
              <a:t>Medical biller must submit the correct codes, and the codes must be linked to the reported procedure</a:t>
            </a:r>
          </a:p>
          <a:p>
            <a:r>
              <a:rPr lang="en-US" dirty="0"/>
              <a:t>If an insurance claim is denied for medical necessity, an appeal letter should be sent</a:t>
            </a:r>
          </a:p>
          <a:p>
            <a:r>
              <a:rPr lang="en-US" dirty="0"/>
              <a:t>Additional reports (e.g., medical, laboratory, operative, and history and physical examination findings) should be sent if they support the provider’s treatment decision</a:t>
            </a:r>
          </a:p>
        </p:txBody>
      </p:sp>
    </p:spTree>
    <p:extLst>
      <p:ext uri="{BB962C8B-B14F-4D97-AF65-F5344CB8AC3E}">
        <p14:creationId xmlns:p14="http://schemas.microsoft.com/office/powerpoint/2010/main" val="8029360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Patient’s Financial Responsibility </a:t>
            </a:r>
            <a:br>
              <a:rPr lang="en-US" dirty="0"/>
            </a:br>
            <a:r>
              <a:rPr lang="en-US" sz="1600" dirty="0"/>
              <a:t>(Slide 1 of 2)</a:t>
            </a:r>
          </a:p>
        </p:txBody>
      </p:sp>
      <p:sp>
        <p:nvSpPr>
          <p:cNvPr id="6" name="Content Placeholder 5"/>
          <p:cNvSpPr>
            <a:spLocks noGrp="1"/>
          </p:cNvSpPr>
          <p:nvPr>
            <p:ph idx="1"/>
          </p:nvPr>
        </p:nvSpPr>
        <p:spPr>
          <a:xfrm>
            <a:off x="685800" y="1692275"/>
            <a:ext cx="7772400" cy="4229936"/>
          </a:xfrm>
        </p:spPr>
        <p:txBody>
          <a:bodyPr/>
          <a:lstStyle/>
          <a:p>
            <a:r>
              <a:rPr lang="en-US" dirty="0"/>
              <a:t>Most MCO health insurance contracts require patients to pay a copayment at time of service</a:t>
            </a:r>
          </a:p>
          <a:p>
            <a:r>
              <a:rPr lang="en-US" dirty="0"/>
              <a:t>Deductible</a:t>
            </a:r>
            <a:r>
              <a:rPr lang="en-US" i="1" dirty="0"/>
              <a:t>: </a:t>
            </a:r>
            <a:r>
              <a:rPr lang="en-US" dirty="0"/>
              <a:t>An amount that the guarantor for the policy is contracted per year to pay toward his or her healthcare before the insurance company begins to make payments</a:t>
            </a:r>
          </a:p>
          <a:p>
            <a:pPr lvl="1"/>
            <a:r>
              <a:rPr lang="en-US" dirty="0"/>
              <a:t>Lower if patients seek care from participating providers</a:t>
            </a:r>
          </a:p>
        </p:txBody>
      </p:sp>
    </p:spTree>
    <p:extLst>
      <p:ext uri="{BB962C8B-B14F-4D97-AF65-F5344CB8AC3E}">
        <p14:creationId xmlns:p14="http://schemas.microsoft.com/office/powerpoint/2010/main" val="108544399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nvPr>
        </p:nvSpPr>
        <p:spPr>
          <a:xfrm>
            <a:off x="685800" y="1692275"/>
            <a:ext cx="7772400" cy="4229936"/>
          </a:xfrm>
        </p:spPr>
        <p:txBody>
          <a:bodyPr/>
          <a:lstStyle/>
          <a:p>
            <a:r>
              <a:rPr lang="en-US" dirty="0"/>
              <a:t>Co-insurance</a:t>
            </a:r>
          </a:p>
          <a:p>
            <a:pPr lvl="1"/>
            <a:r>
              <a:rPr lang="en-US" dirty="0"/>
              <a:t>Policy provision in which the policyholder and the insurance company share the cost of covered medical services in a specified ratio</a:t>
            </a:r>
          </a:p>
          <a:p>
            <a:r>
              <a:rPr lang="en-US" dirty="0"/>
              <a:t>Medical office can contact insurance company on patient’s behalf</a:t>
            </a:r>
          </a:p>
          <a:p>
            <a:r>
              <a:rPr lang="en-US" dirty="0"/>
              <a:t>Process of precertification enables provider to inform patients of how much the medical procedure/service will cost</a:t>
            </a:r>
          </a:p>
        </p:txBody>
      </p:sp>
      <p:sp>
        <p:nvSpPr>
          <p:cNvPr id="5" name="Title 1"/>
          <p:cNvSpPr>
            <a:spLocks noGrp="1"/>
          </p:cNvSpPr>
          <p:nvPr>
            <p:ph type="title"/>
          </p:nvPr>
        </p:nvSpPr>
        <p:spPr>
          <a:xfrm>
            <a:off x="685800" y="228600"/>
            <a:ext cx="7772400" cy="1219200"/>
          </a:xfrm>
        </p:spPr>
        <p:txBody>
          <a:bodyPr/>
          <a:lstStyle/>
          <a:p>
            <a:r>
              <a:rPr lang="en-US" dirty="0"/>
              <a:t>Patient’s Financial Responsibility </a:t>
            </a:r>
            <a:br>
              <a:rPr lang="en-US" dirty="0"/>
            </a:br>
            <a:r>
              <a:rPr lang="en-US" sz="1600" dirty="0"/>
              <a:t>(Slide 2 of 2)</a:t>
            </a:r>
          </a:p>
        </p:txBody>
      </p:sp>
    </p:spTree>
    <p:extLst>
      <p:ext uri="{BB962C8B-B14F-4D97-AF65-F5344CB8AC3E}">
        <p14:creationId xmlns:p14="http://schemas.microsoft.com/office/powerpoint/2010/main" val="6004054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Allowed Amount</a:t>
            </a:r>
          </a:p>
        </p:txBody>
      </p:sp>
      <p:sp>
        <p:nvSpPr>
          <p:cNvPr id="6" name="Content Placeholder 5"/>
          <p:cNvSpPr>
            <a:spLocks noGrp="1"/>
          </p:cNvSpPr>
          <p:nvPr>
            <p:ph idx="1"/>
          </p:nvPr>
        </p:nvSpPr>
        <p:spPr>
          <a:xfrm>
            <a:off x="685800" y="1692275"/>
            <a:ext cx="7772400" cy="4229936"/>
          </a:xfrm>
        </p:spPr>
        <p:txBody>
          <a:bodyPr/>
          <a:lstStyle/>
          <a:p>
            <a:r>
              <a:rPr lang="en-US" dirty="0"/>
              <a:t>Also called “fee schedule”</a:t>
            </a:r>
          </a:p>
          <a:p>
            <a:r>
              <a:rPr lang="en-US" dirty="0"/>
              <a:t>Contracts between carriers and providers vary greatly</a:t>
            </a:r>
          </a:p>
        </p:txBody>
      </p:sp>
    </p:spTree>
    <p:extLst>
      <p:ext uri="{BB962C8B-B14F-4D97-AF65-F5344CB8AC3E}">
        <p14:creationId xmlns:p14="http://schemas.microsoft.com/office/powerpoint/2010/main" val="22903871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Discussing the Patient’s </a:t>
            </a:r>
            <a:br>
              <a:rPr lang="en-US" dirty="0"/>
            </a:br>
            <a:r>
              <a:rPr lang="en-US" dirty="0"/>
              <a:t>Financial Responsibility</a:t>
            </a:r>
          </a:p>
        </p:txBody>
      </p:sp>
      <p:sp>
        <p:nvSpPr>
          <p:cNvPr id="6" name="Content Placeholder 5"/>
          <p:cNvSpPr>
            <a:spLocks noGrp="1"/>
          </p:cNvSpPr>
          <p:nvPr>
            <p:ph idx="1"/>
          </p:nvPr>
        </p:nvSpPr>
        <p:spPr>
          <a:xfrm>
            <a:off x="685800" y="1692275"/>
            <a:ext cx="7772400" cy="4229936"/>
          </a:xfrm>
        </p:spPr>
        <p:txBody>
          <a:bodyPr/>
          <a:lstStyle/>
          <a:p>
            <a:r>
              <a:rPr lang="en-US" dirty="0"/>
              <a:t>Patients must understand that the guarantor is the person ultimately responsible for bill</a:t>
            </a:r>
          </a:p>
          <a:p>
            <a:r>
              <a:rPr lang="en-US" dirty="0"/>
              <a:t>It is in the practice’s best interest to actively assist patients if problems with payments arise</a:t>
            </a:r>
          </a:p>
          <a:p>
            <a:r>
              <a:rPr lang="en-US" dirty="0"/>
              <a:t>Always be sure to obtain the guarantor’s signature on an agreement to pay for services</a:t>
            </a:r>
          </a:p>
        </p:txBody>
      </p:sp>
    </p:spTree>
    <p:extLst>
      <p:ext uri="{BB962C8B-B14F-4D97-AF65-F5344CB8AC3E}">
        <p14:creationId xmlns:p14="http://schemas.microsoft.com/office/powerpoint/2010/main" val="16563686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Showing Sensitivity when </a:t>
            </a:r>
            <a:br>
              <a:rPr lang="en-US" dirty="0"/>
            </a:br>
            <a:r>
              <a:rPr lang="en-US" dirty="0"/>
              <a:t>Discussing the Patient’s Finances </a:t>
            </a:r>
          </a:p>
        </p:txBody>
      </p:sp>
      <p:sp>
        <p:nvSpPr>
          <p:cNvPr id="6" name="Content Placeholder 5"/>
          <p:cNvSpPr>
            <a:spLocks noGrp="1"/>
          </p:cNvSpPr>
          <p:nvPr>
            <p:ph idx="1"/>
          </p:nvPr>
        </p:nvSpPr>
        <p:spPr>
          <a:xfrm>
            <a:off x="685800" y="1692275"/>
            <a:ext cx="7772400" cy="4229936"/>
          </a:xfrm>
        </p:spPr>
        <p:txBody>
          <a:bodyPr/>
          <a:lstStyle/>
          <a:p>
            <a:r>
              <a:rPr lang="en-US" dirty="0"/>
              <a:t>Usually falls to the medical assistant to inform patients of their coinsurance responsibilities</a:t>
            </a:r>
          </a:p>
          <a:p>
            <a:r>
              <a:rPr lang="en-US" dirty="0"/>
              <a:t>Medical assistant needs to show patience and sensitivity when discussing financial obligations with patients</a:t>
            </a:r>
          </a:p>
          <a:p>
            <a:r>
              <a:rPr lang="en-US" dirty="0"/>
              <a:t>Patients should never be harassed</a:t>
            </a:r>
          </a:p>
          <a:p>
            <a:r>
              <a:rPr lang="en-US" dirty="0"/>
              <a:t>Medical practice should offer a variety of payment methods</a:t>
            </a:r>
          </a:p>
        </p:txBody>
      </p:sp>
    </p:spTree>
    <p:extLst>
      <p:ext uri="{BB962C8B-B14F-4D97-AF65-F5344CB8AC3E}">
        <p14:creationId xmlns:p14="http://schemas.microsoft.com/office/powerpoint/2010/main" val="3407559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 </a:t>
            </a:r>
          </a:p>
        </p:txBody>
      </p:sp>
      <p:sp>
        <p:nvSpPr>
          <p:cNvPr id="3" name="Content Placeholder 2"/>
          <p:cNvSpPr>
            <a:spLocks noGrp="1"/>
          </p:cNvSpPr>
          <p:nvPr>
            <p:ph idx="1"/>
          </p:nvPr>
        </p:nvSpPr>
        <p:spPr>
          <a:xfrm>
            <a:off x="685800" y="1691104"/>
            <a:ext cx="7772400" cy="4454525"/>
          </a:xfrm>
        </p:spPr>
        <p:txBody>
          <a:bodyPr/>
          <a:lstStyle/>
          <a:p>
            <a:pPr lvl="0"/>
            <a:r>
              <a:rPr lang="en-US" dirty="0"/>
              <a:t>Be able to explain confusing technical issues to patients in simple terms</a:t>
            </a:r>
          </a:p>
          <a:p>
            <a:pPr lvl="0"/>
            <a:r>
              <a:rPr lang="en-US" dirty="0"/>
              <a:t>Insurance issues are confusing and frustrating to patients</a:t>
            </a:r>
          </a:p>
          <a:p>
            <a:pPr lvl="0"/>
            <a:r>
              <a:rPr lang="en-US" dirty="0"/>
              <a:t>Keep patients informed of changes in insurance guidelines</a:t>
            </a:r>
          </a:p>
        </p:txBody>
      </p:sp>
    </p:spTree>
    <p:extLst>
      <p:ext uri="{BB962C8B-B14F-4D97-AF65-F5344CB8AC3E}">
        <p14:creationId xmlns:p14="http://schemas.microsoft.com/office/powerpoint/2010/main" val="15379633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Billing Process</a:t>
            </a:r>
            <a:br>
              <a:rPr lang="en-US" dirty="0"/>
            </a:br>
            <a:r>
              <a:rPr lang="en-US" sz="1600" dirty="0"/>
              <a:t>(Slide 3 of 3)</a:t>
            </a:r>
          </a:p>
        </p:txBody>
      </p:sp>
      <p:sp>
        <p:nvSpPr>
          <p:cNvPr id="3" name="Content Placeholder 2"/>
          <p:cNvSpPr>
            <a:spLocks noGrp="1"/>
          </p:cNvSpPr>
          <p:nvPr>
            <p:ph idx="1"/>
          </p:nvPr>
        </p:nvSpPr>
        <p:spPr/>
        <p:txBody>
          <a:bodyPr/>
          <a:lstStyle/>
          <a:p>
            <a:pPr lvl="0"/>
            <a:r>
              <a:rPr lang="en-US" dirty="0"/>
              <a:t>Post payments in the patient’s account using the EOB or Medicare’s RA to identify the line items that were paid, reduced, or denied</a:t>
            </a:r>
          </a:p>
          <a:p>
            <a:pPr lvl="0"/>
            <a:r>
              <a:rPr lang="en-US" dirty="0"/>
              <a:t>Each payment for a procedure line item must be posted correctly in the patient’s account</a:t>
            </a:r>
          </a:p>
          <a:p>
            <a:pPr lvl="0"/>
            <a:r>
              <a:rPr lang="en-US" dirty="0"/>
              <a:t>Once the payments from the EOB have been posted, statements should be mailed to patients who have an outstanding balance after the insurance company’s payment has been taken into account</a:t>
            </a:r>
          </a:p>
          <a:p>
            <a:pPr lvl="0"/>
            <a:endParaRPr lang="en-US" dirty="0"/>
          </a:p>
        </p:txBody>
      </p:sp>
    </p:spTree>
    <p:extLst>
      <p:ext uri="{BB962C8B-B14F-4D97-AF65-F5344CB8AC3E}">
        <p14:creationId xmlns:p14="http://schemas.microsoft.com/office/powerpoint/2010/main" val="85579761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a:xfrm>
            <a:off x="685800" y="1691104"/>
            <a:ext cx="7772400" cy="4454525"/>
          </a:xfrm>
        </p:spPr>
        <p:txBody>
          <a:bodyPr/>
          <a:lstStyle/>
          <a:p>
            <a:pPr lvl="0"/>
            <a:r>
              <a:rPr lang="en-US" dirty="0"/>
              <a:t>Stay current on the laws that affect medicine, federal and state insurance programs</a:t>
            </a:r>
          </a:p>
          <a:p>
            <a:pPr lvl="0"/>
            <a:r>
              <a:rPr lang="en-US" dirty="0"/>
              <a:t>HIPAA is responsible for implementation of various laws that protect individuals’ health insurance and privacy standards</a:t>
            </a:r>
          </a:p>
          <a:p>
            <a:pPr lvl="0"/>
            <a:r>
              <a:rPr lang="en-US" dirty="0"/>
              <a:t>Identify potential compliance problems and correct them before a liability risk is incurred</a:t>
            </a:r>
          </a:p>
        </p:txBody>
      </p:sp>
    </p:spTree>
    <p:extLst>
      <p:ext uri="{BB962C8B-B14F-4D97-AF65-F5344CB8AC3E}">
        <p14:creationId xmlns:p14="http://schemas.microsoft.com/office/powerpoint/2010/main" val="267553902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a:xfrm>
            <a:off x="685800" y="1691104"/>
            <a:ext cx="7772400" cy="4454525"/>
          </a:xfrm>
        </p:spPr>
        <p:txBody>
          <a:bodyPr/>
          <a:lstStyle/>
          <a:p>
            <a:pPr lvl="0"/>
            <a:r>
              <a:rPr lang="en-US" dirty="0"/>
              <a:t>Most patients are unaware of their benefits and coverage through their insurance policies</a:t>
            </a:r>
          </a:p>
          <a:p>
            <a:pPr lvl="0"/>
            <a:r>
              <a:rPr lang="en-US" dirty="0"/>
              <a:t>Encourage patients to read entire policy and become familiar with its limitations</a:t>
            </a:r>
          </a:p>
          <a:p>
            <a:pPr lvl="0"/>
            <a:r>
              <a:rPr lang="en-US" dirty="0"/>
              <a:t>Encourage patients to call insurance company and question rejections if they do not understand why a claim was denied</a:t>
            </a:r>
          </a:p>
        </p:txBody>
      </p:sp>
    </p:spTree>
    <p:extLst>
      <p:ext uri="{BB962C8B-B14F-4D97-AF65-F5344CB8AC3E}">
        <p14:creationId xmlns:p14="http://schemas.microsoft.com/office/powerpoint/2010/main" val="25282877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2819400"/>
            <a:ext cx="9144000" cy="1219200"/>
          </a:xfrm>
        </p:spPr>
        <p:txBody>
          <a:bodyPr/>
          <a:lstStyle/>
          <a:p>
            <a:pPr eaLnBrk="1" hangingPunct="1">
              <a:defRPr/>
            </a:pPr>
            <a:r>
              <a:rPr lang="en-US" sz="3600" dirty="0"/>
              <a:t>Questions?</a:t>
            </a:r>
            <a:endParaRPr lang="en-GB" sz="3600" dirty="0">
              <a:effectLst>
                <a:outerShdw blurRad="38100" dist="38100" dir="2700000" algn="tl">
                  <a:srgbClr val="C0C0C0"/>
                </a:outerShdw>
              </a:effectLst>
            </a:endParaRPr>
          </a:p>
        </p:txBody>
      </p:sp>
    </p:spTree>
    <p:extLst>
      <p:ext uri="{BB962C8B-B14F-4D97-AF65-F5344CB8AC3E}">
        <p14:creationId xmlns:p14="http://schemas.microsoft.com/office/powerpoint/2010/main" val="3708951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Information Found </a:t>
            </a:r>
            <a:br>
              <a:rPr lang="en-US" dirty="0"/>
            </a:br>
            <a:r>
              <a:rPr lang="en-US" dirty="0"/>
              <a:t>in the Patient’s Billing Record</a:t>
            </a:r>
          </a:p>
        </p:txBody>
      </p:sp>
      <p:sp>
        <p:nvSpPr>
          <p:cNvPr id="3" name="Content Placeholder 2"/>
          <p:cNvSpPr>
            <a:spLocks noGrp="1"/>
          </p:cNvSpPr>
          <p:nvPr>
            <p:ph idx="1"/>
          </p:nvPr>
        </p:nvSpPr>
        <p:spPr/>
        <p:txBody>
          <a:bodyPr/>
          <a:lstStyle/>
          <a:p>
            <a:pPr lvl="0"/>
            <a:r>
              <a:rPr lang="en-US" dirty="0"/>
              <a:t>When the first appointment is made, it is routine to ask the patient for all pertinent insurance information</a:t>
            </a:r>
          </a:p>
          <a:p>
            <a:pPr lvl="1"/>
            <a:r>
              <a:rPr lang="en-US" dirty="0"/>
              <a:t>Much of this information is collected on the patient registration/intake form</a:t>
            </a:r>
          </a:p>
          <a:p>
            <a:r>
              <a:rPr lang="en-US" dirty="0"/>
              <a:t>Medical release of information form, signed by the patient, should also be kept on file</a:t>
            </a:r>
          </a:p>
          <a:p>
            <a:pPr lvl="0"/>
            <a:endParaRPr lang="en-US" dirty="0"/>
          </a:p>
        </p:txBody>
      </p:sp>
    </p:spTree>
    <p:extLst>
      <p:ext uri="{BB962C8B-B14F-4D97-AF65-F5344CB8AC3E}">
        <p14:creationId xmlns:p14="http://schemas.microsoft.com/office/powerpoint/2010/main" val="12538805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Managed Care Policies and Procedures</a:t>
            </a:r>
          </a:p>
        </p:txBody>
      </p:sp>
      <p:sp>
        <p:nvSpPr>
          <p:cNvPr id="3" name="Content Placeholder 2"/>
          <p:cNvSpPr>
            <a:spLocks noGrp="1"/>
          </p:cNvSpPr>
          <p:nvPr>
            <p:ph idx="1"/>
          </p:nvPr>
        </p:nvSpPr>
        <p:spPr>
          <a:xfrm>
            <a:off x="685800" y="1676400"/>
            <a:ext cx="8013700" cy="4454525"/>
          </a:xfrm>
        </p:spPr>
        <p:txBody>
          <a:bodyPr/>
          <a:lstStyle/>
          <a:p>
            <a:pPr lvl="0"/>
            <a:r>
              <a:rPr lang="en-US" dirty="0"/>
              <a:t>To submit accurate health insurance claims, medical assistants should establish office procedures</a:t>
            </a:r>
          </a:p>
          <a:p>
            <a:pPr lvl="0"/>
            <a:r>
              <a:rPr lang="en-US" dirty="0"/>
              <a:t>If procedures are not followed, managed care organizations (MCOs) might not pay for services</a:t>
            </a:r>
          </a:p>
          <a:p>
            <a:pPr lvl="0"/>
            <a:r>
              <a:rPr lang="en-US" dirty="0"/>
              <a:t>Medical assistants must follow office procedures for applying MCO policies and procedures</a:t>
            </a:r>
          </a:p>
        </p:txBody>
      </p:sp>
    </p:spTree>
    <p:extLst>
      <p:ext uri="{BB962C8B-B14F-4D97-AF65-F5344CB8AC3E}">
        <p14:creationId xmlns:p14="http://schemas.microsoft.com/office/powerpoint/2010/main" val="14386427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Precertification/Preauthorization</a:t>
            </a:r>
          </a:p>
        </p:txBody>
      </p:sp>
      <p:sp>
        <p:nvSpPr>
          <p:cNvPr id="3" name="Content Placeholder 2"/>
          <p:cNvSpPr>
            <a:spLocks noGrp="1"/>
          </p:cNvSpPr>
          <p:nvPr>
            <p:ph idx="1"/>
          </p:nvPr>
        </p:nvSpPr>
        <p:spPr>
          <a:xfrm>
            <a:off x="685800" y="1676400"/>
            <a:ext cx="8013700" cy="4454525"/>
          </a:xfrm>
        </p:spPr>
        <p:txBody>
          <a:bodyPr/>
          <a:lstStyle/>
          <a:p>
            <a:pPr lvl="0"/>
            <a:r>
              <a:rPr lang="en-US" dirty="0"/>
              <a:t>Precertification</a:t>
            </a:r>
            <a:r>
              <a:rPr lang="en-US" i="1" dirty="0"/>
              <a:t>: </a:t>
            </a:r>
            <a:r>
              <a:rPr lang="en-US" dirty="0"/>
              <a:t>process of proving to the insurance company that the service is medically necessary</a:t>
            </a:r>
          </a:p>
          <a:p>
            <a:pPr lvl="1"/>
            <a:r>
              <a:rPr lang="en-US" dirty="0"/>
              <a:t>Call provider services phone number on back of patient’s health insurance ID card</a:t>
            </a:r>
          </a:p>
          <a:p>
            <a:pPr lvl="1"/>
            <a:r>
              <a:rPr lang="en-US" dirty="0"/>
              <a:t>Provide insurance company with procedures and/or services requested and diagnoses</a:t>
            </a:r>
          </a:p>
          <a:p>
            <a:pPr lvl="1"/>
            <a:r>
              <a:rPr lang="en-US" dirty="0"/>
              <a:t>Document outcome of call in patient’s health record</a:t>
            </a:r>
          </a:p>
          <a:p>
            <a:r>
              <a:rPr lang="en-US" dirty="0"/>
              <a:t>Does not guarantee payment of services</a:t>
            </a:r>
          </a:p>
        </p:txBody>
      </p:sp>
    </p:spTree>
    <p:extLst>
      <p:ext uri="{BB962C8B-B14F-4D97-AF65-F5344CB8AC3E}">
        <p14:creationId xmlns:p14="http://schemas.microsoft.com/office/powerpoint/2010/main" val="307083833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Referrals</a:t>
            </a:r>
          </a:p>
        </p:txBody>
      </p:sp>
      <p:sp>
        <p:nvSpPr>
          <p:cNvPr id="3" name="Content Placeholder 2"/>
          <p:cNvSpPr>
            <a:spLocks noGrp="1"/>
          </p:cNvSpPr>
          <p:nvPr>
            <p:ph idx="1"/>
          </p:nvPr>
        </p:nvSpPr>
        <p:spPr>
          <a:xfrm>
            <a:off x="685800" y="1676400"/>
            <a:ext cx="8013700" cy="4454525"/>
          </a:xfrm>
        </p:spPr>
        <p:txBody>
          <a:bodyPr/>
          <a:lstStyle/>
          <a:p>
            <a:pPr lvl="0"/>
            <a:r>
              <a:rPr lang="en-US" dirty="0"/>
              <a:t>Three types:</a:t>
            </a:r>
          </a:p>
          <a:p>
            <a:pPr lvl="1"/>
            <a:r>
              <a:rPr lang="en-US" dirty="0"/>
              <a:t>Regular referral (3 to 10 working days)</a:t>
            </a:r>
          </a:p>
          <a:p>
            <a:pPr lvl="1"/>
            <a:r>
              <a:rPr lang="en-US" dirty="0"/>
              <a:t>Urgent referral (24 hours)</a:t>
            </a:r>
          </a:p>
          <a:p>
            <a:pPr lvl="1"/>
            <a:r>
              <a:rPr lang="en-US" dirty="0"/>
              <a:t>STAT referral (for an emergency; can be approved online)</a:t>
            </a:r>
          </a:p>
        </p:txBody>
      </p:sp>
    </p:spTree>
    <p:extLst>
      <p:ext uri="{BB962C8B-B14F-4D97-AF65-F5344CB8AC3E}">
        <p14:creationId xmlns:p14="http://schemas.microsoft.com/office/powerpoint/2010/main" val="160854169"/>
      </p:ext>
    </p:extLst>
  </p:cSld>
  <p:clrMapOvr>
    <a:masterClrMapping/>
  </p:clrMapOvr>
</p:sld>
</file>

<file path=ppt/theme/theme1.xml><?xml version="1.0" encoding="utf-8"?>
<a:theme xmlns:a="http://schemas.openxmlformats.org/drawingml/2006/main" name="Logo">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14307</TotalTime>
  <Words>4468</Words>
  <Application>Microsoft Office PowerPoint</Application>
  <PresentationFormat>On-screen Show (4:3)</PresentationFormat>
  <Paragraphs>392</Paragraphs>
  <Slides>52</Slides>
  <Notes>52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52</vt:i4>
      </vt:variant>
    </vt:vector>
  </HeadingPairs>
  <TitlesOfParts>
    <vt:vector size="59" baseType="lpstr">
      <vt:lpstr>Arial</vt:lpstr>
      <vt:lpstr>ArialMT</vt:lpstr>
      <vt:lpstr>Times New Roman</vt:lpstr>
      <vt:lpstr>Wingdings</vt:lpstr>
      <vt:lpstr>Wingdings 2</vt:lpstr>
      <vt:lpstr>Wingdings 3</vt:lpstr>
      <vt:lpstr>Logo</vt:lpstr>
      <vt:lpstr>PowerPoint Presentation</vt:lpstr>
      <vt:lpstr>Learning Objectives Lesson 15.1: Filing and Submitting Claims </vt:lpstr>
      <vt:lpstr>Medical Billing Process (Slide 1 of 3)</vt:lpstr>
      <vt:lpstr>Medical Billing Process (Slide 2 of 3)</vt:lpstr>
      <vt:lpstr>Medical Billing Process (Slide 3 of 3)</vt:lpstr>
      <vt:lpstr>Types of Information Found  in the Patient’s Billing Record</vt:lpstr>
      <vt:lpstr>Managed Care Policies and Procedures</vt:lpstr>
      <vt:lpstr>Precertification/Preauthorization</vt:lpstr>
      <vt:lpstr>Referrals</vt:lpstr>
      <vt:lpstr>Submitting Claims to Different  Third-Party Payers</vt:lpstr>
      <vt:lpstr>Generating Electronic Claims</vt:lpstr>
      <vt:lpstr>Electronic Claims Submission</vt:lpstr>
      <vt:lpstr>Completing the CMS-1500  Health Insurance Claim Form </vt:lpstr>
      <vt:lpstr>Three Sections of CMS-1500 Form </vt:lpstr>
      <vt:lpstr>Section 1: Carrier (Block 1)</vt:lpstr>
      <vt:lpstr>Section 2: Patient/Insured  Section – Blocks 1a to 13  (Slide 1 of 4)</vt:lpstr>
      <vt:lpstr>Section 2: Patient/Insured  Section – Blocks 1a to 13  (Slide 2 of 4)</vt:lpstr>
      <vt:lpstr>Section 2: Patient/Insured  Section – Blocks 1a to 13  (Slide 3 of 4)</vt:lpstr>
      <vt:lpstr>Section 2: Patient/Insured  Section – Blocks 1a to 13  (Slide 4 of 4)</vt:lpstr>
      <vt:lpstr>Section 3a: Physician or Supplier Information – Blocks 14 to 23  (Slide 1 of 3)</vt:lpstr>
      <vt:lpstr>Section 3a: Physician or Supplier Information – Blocks 14 to 23  (Slide 2 of 3)</vt:lpstr>
      <vt:lpstr>Section 3a: Physician or Supplier Information – Blocks 14 to 23  (Slide 3 of 3)</vt:lpstr>
      <vt:lpstr>Section 3b: Physician or Supplier  Information – Blocks 24 to 33  (Slide 1 of 4)</vt:lpstr>
      <vt:lpstr>Section 3b: Physician or Supplier  Information – Blocks 24 to 33  (Slide 2 of 4)</vt:lpstr>
      <vt:lpstr>Section 3b: Physician or Supplier  Information – Blocks 24 to 33  (Slide 3 of 4)</vt:lpstr>
      <vt:lpstr>Section 3b: Physician or Supplier  Information – Blocks 24 to 33  (Slide 4 of 4)</vt:lpstr>
      <vt:lpstr>Learning Objectives Lesson 15.2: After the Claim is Submitted </vt:lpstr>
      <vt:lpstr>Accurate Coding to Prevent  Fraud and Abuse  (Slide 1 of 2)</vt:lpstr>
      <vt:lpstr>Accurate Coding to Prevent  Fraud and Abuse  (Slide 2 of 2)</vt:lpstr>
      <vt:lpstr>Guidelines for Reviewing  Claims Before Submission  (Slide 1 of 4)</vt:lpstr>
      <vt:lpstr>Guidelines for Reviewing  Claims Before Submission  (Slide 2 of 4)</vt:lpstr>
      <vt:lpstr>Guidelines for Reviewing  Claims Before Submission  (Slide 3 of 4)</vt:lpstr>
      <vt:lpstr>Guidelines for Reviewing  Claims Before Submission  (Slide 4 of 4)</vt:lpstr>
      <vt:lpstr>Patient-Centered  Medical Home (PCMH)</vt:lpstr>
      <vt:lpstr>Preventing Rejection of a Claim</vt:lpstr>
      <vt:lpstr>Communicating with Providers  about Third-Party Requirements</vt:lpstr>
      <vt:lpstr>Checking the Status of a Claim</vt:lpstr>
      <vt:lpstr>Explanation of Benefits </vt:lpstr>
      <vt:lpstr>Reading the Explanation of Benefits (Slide 1 of 2)</vt:lpstr>
      <vt:lpstr>Reading the Explanation of Benefits (Slide 1 of 2)</vt:lpstr>
      <vt:lpstr>Rejected Claims</vt:lpstr>
      <vt:lpstr>Denied Claims</vt:lpstr>
      <vt:lpstr>Medical Necessity</vt:lpstr>
      <vt:lpstr>Patient’s Financial Responsibility  (Slide 1 of 2)</vt:lpstr>
      <vt:lpstr>Patient’s Financial Responsibility  (Slide 2 of 2)</vt:lpstr>
      <vt:lpstr>Allowed Amount</vt:lpstr>
      <vt:lpstr>Discussing the Patient’s  Financial Responsibility</vt:lpstr>
      <vt:lpstr>Showing Sensitivity when  Discussing the Patient’s Finances </vt:lpstr>
      <vt:lpstr>Patient Coaching </vt:lpstr>
      <vt:lpstr>Legal and Ethical Issues </vt:lpstr>
      <vt:lpstr>Patient-Centered Care</vt:lpstr>
      <vt:lpstr>Questions?</vt:lpstr>
    </vt:vector>
  </TitlesOfParts>
  <Company>REED Elsevier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Pam Wendel</cp:lastModifiedBy>
  <cp:revision>657</cp:revision>
  <dcterms:created xsi:type="dcterms:W3CDTF">2005-01-16T17:28:53Z</dcterms:created>
  <dcterms:modified xsi:type="dcterms:W3CDTF">2019-09-18T20:26:33Z</dcterms:modified>
</cp:coreProperties>
</file>