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2" r:id="rId1"/>
  </p:sldMasterIdLst>
  <p:notesMasterIdLst>
    <p:notesMasterId r:id="rId69"/>
  </p:notesMasterIdLst>
  <p:sldIdLst>
    <p:sldId id="316" r:id="rId2"/>
    <p:sldId id="612" r:id="rId3"/>
    <p:sldId id="616" r:id="rId4"/>
    <p:sldId id="506" r:id="rId5"/>
    <p:sldId id="619" r:id="rId6"/>
    <p:sldId id="583" r:id="rId7"/>
    <p:sldId id="585" r:id="rId8"/>
    <p:sldId id="586" r:id="rId9"/>
    <p:sldId id="588" r:id="rId10"/>
    <p:sldId id="592" r:id="rId11"/>
    <p:sldId id="593" r:id="rId12"/>
    <p:sldId id="595" r:id="rId13"/>
    <p:sldId id="597" r:id="rId14"/>
    <p:sldId id="601" r:id="rId15"/>
    <p:sldId id="602" r:id="rId16"/>
    <p:sldId id="603" r:id="rId17"/>
    <p:sldId id="556" r:id="rId18"/>
    <p:sldId id="561" r:id="rId19"/>
    <p:sldId id="562" r:id="rId20"/>
    <p:sldId id="605" r:id="rId21"/>
    <p:sldId id="606" r:id="rId22"/>
    <p:sldId id="563" r:id="rId23"/>
    <p:sldId id="564" r:id="rId24"/>
    <p:sldId id="565" r:id="rId25"/>
    <p:sldId id="567" r:id="rId26"/>
    <p:sldId id="568" r:id="rId27"/>
    <p:sldId id="569" r:id="rId28"/>
    <p:sldId id="570" r:id="rId29"/>
    <p:sldId id="571" r:id="rId30"/>
    <p:sldId id="572" r:id="rId31"/>
    <p:sldId id="608" r:id="rId32"/>
    <p:sldId id="577" r:id="rId33"/>
    <p:sldId id="648" r:id="rId34"/>
    <p:sldId id="649" r:id="rId35"/>
    <p:sldId id="650" r:id="rId36"/>
    <p:sldId id="609" r:id="rId37"/>
    <p:sldId id="620" r:id="rId38"/>
    <p:sldId id="621" r:id="rId39"/>
    <p:sldId id="622" r:id="rId40"/>
    <p:sldId id="623" r:id="rId41"/>
    <p:sldId id="624" r:id="rId42"/>
    <p:sldId id="625" r:id="rId43"/>
    <p:sldId id="626" r:id="rId44"/>
    <p:sldId id="627" r:id="rId45"/>
    <p:sldId id="629" r:id="rId46"/>
    <p:sldId id="628" r:id="rId47"/>
    <p:sldId id="631" r:id="rId48"/>
    <p:sldId id="630" r:id="rId49"/>
    <p:sldId id="632" r:id="rId50"/>
    <p:sldId id="633" r:id="rId51"/>
    <p:sldId id="634" r:id="rId52"/>
    <p:sldId id="635" r:id="rId53"/>
    <p:sldId id="636" r:id="rId54"/>
    <p:sldId id="637" r:id="rId55"/>
    <p:sldId id="638" r:id="rId56"/>
    <p:sldId id="639" r:id="rId57"/>
    <p:sldId id="640" r:id="rId58"/>
    <p:sldId id="641" r:id="rId59"/>
    <p:sldId id="642" r:id="rId60"/>
    <p:sldId id="643" r:id="rId61"/>
    <p:sldId id="645" r:id="rId62"/>
    <p:sldId id="644" r:id="rId63"/>
    <p:sldId id="646" r:id="rId64"/>
    <p:sldId id="578" r:id="rId65"/>
    <p:sldId id="579" r:id="rId66"/>
    <p:sldId id="647" r:id="rId67"/>
    <p:sldId id="453" r:id="rId6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659" autoAdjust="0"/>
    <p:restoredTop sz="90120" autoAdjust="0"/>
  </p:normalViewPr>
  <p:slideViewPr>
    <p:cSldViewPr snapToGrid="0">
      <p:cViewPr varScale="1">
        <p:scale>
          <a:sx n="75" d="100"/>
          <a:sy n="75" d="100"/>
        </p:scale>
        <p:origin x="-1836" y="-102"/>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8" d="100"/>
        <a:sy n="58" d="100"/>
      </p:scale>
      <p:origin x="0" y="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8806520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Patients</a:t>
            </a:r>
            <a:r>
              <a:rPr lang="en-US" sz="1200" kern="1200" baseline="0" dirty="0">
                <a:solidFill>
                  <a:schemeClr val="tx1"/>
                </a:solidFill>
                <a:effectLst/>
                <a:latin typeface="Arial" charset="0"/>
                <a:ea typeface="ＭＳ Ｐゴシック" charset="0"/>
                <a:cs typeface="ＭＳ Ｐゴシック" charset="0"/>
              </a:rPr>
              <a:t> without insurance should pay after the charges have been totaled.</a:t>
            </a:r>
          </a:p>
          <a:p>
            <a:r>
              <a:rPr lang="en-US" sz="1200" kern="1200" baseline="0" dirty="0">
                <a:solidFill>
                  <a:schemeClr val="tx1"/>
                </a:solidFill>
                <a:effectLst/>
                <a:latin typeface="Arial" charset="0"/>
                <a:ea typeface="ＭＳ Ｐゴシック" charset="0"/>
                <a:cs typeface="ＭＳ Ｐゴシック" charset="0"/>
              </a:rPr>
              <a:t>“Our normal procedure is to pay at the time of service unless other payments are made in advance.”</a:t>
            </a:r>
          </a:p>
          <a:p>
            <a:r>
              <a:rPr lang="en-US" sz="1200" kern="1200" baseline="0" dirty="0">
                <a:solidFill>
                  <a:schemeClr val="tx1"/>
                </a:solidFill>
                <a:effectLst/>
                <a:latin typeface="Arial" charset="0"/>
                <a:ea typeface="ＭＳ Ｐゴシック" charset="0"/>
                <a:cs typeface="ＭＳ Ｐゴシック" charset="0"/>
              </a:rPr>
              <a:t>Give each patient individual attention and personal consideration.</a:t>
            </a:r>
          </a:p>
          <a:p>
            <a:r>
              <a:rPr lang="en-US" sz="1200" kern="1200" baseline="0" dirty="0">
                <a:solidFill>
                  <a:schemeClr val="tx1"/>
                </a:solidFill>
                <a:effectLst/>
                <a:latin typeface="Arial" charset="0"/>
                <a:ea typeface="ＭＳ Ｐゴシック" charset="0"/>
              </a:rPr>
              <a:t>Refer to Procedure 16.2 to discuss how to display sensitivity when requesting payment from patients.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9815015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Payment arrangement contract states the monthly</a:t>
            </a:r>
            <a:r>
              <a:rPr lang="en-US" sz="1200" kern="1200" baseline="0" dirty="0">
                <a:solidFill>
                  <a:schemeClr val="tx1"/>
                </a:solidFill>
                <a:effectLst/>
                <a:latin typeface="Arial" charset="0"/>
                <a:ea typeface="ＭＳ Ｐゴシック" charset="0"/>
                <a:cs typeface="ＭＳ Ｐゴシック" charset="0"/>
              </a:rPr>
              <a:t> payment, how many months it must be paid, the payment due date, whether interest will be charged, and the penalties of nonpayment.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5004142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offering credit options</a:t>
            </a:r>
            <a:r>
              <a:rPr lang="en-US" sz="1200" kern="1200" baseline="0" dirty="0">
                <a:solidFill>
                  <a:schemeClr val="tx1"/>
                </a:solidFill>
                <a:effectLst/>
                <a:latin typeface="Arial" charset="0"/>
                <a:ea typeface="ＭＳ Ｐゴシック" charset="0"/>
                <a:cs typeface="ＭＳ Ｐゴシック" charset="0"/>
              </a:rPr>
              <a:t> for patients, medical practice should be in compliance with Regulation Z of the Truth in Lending Act (TILA).</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Clinicians occasionally</a:t>
            </a:r>
            <a:r>
              <a:rPr lang="en-US" sz="1200" kern="1200" baseline="0" dirty="0">
                <a:solidFill>
                  <a:schemeClr val="tx1"/>
                </a:solidFill>
                <a:effectLst/>
                <a:latin typeface="Arial" charset="0"/>
                <a:ea typeface="ＭＳ Ｐゴシック" charset="0"/>
                <a:cs typeface="ＭＳ Ｐゴシック" charset="0"/>
              </a:rPr>
              <a:t> allow their patients to pay in installments.</a:t>
            </a:r>
          </a:p>
          <a:p>
            <a:r>
              <a:rPr lang="en-US" sz="1200" kern="1200" baseline="0" dirty="0">
                <a:solidFill>
                  <a:schemeClr val="tx1"/>
                </a:solidFill>
                <a:effectLst/>
                <a:latin typeface="Arial" charset="0"/>
                <a:ea typeface="ＭＳ Ｐゴシック" charset="0"/>
                <a:cs typeface="ＭＳ Ｐゴシック" charset="0"/>
              </a:rPr>
              <a:t>As long as no specific agreement has been made for payment to the provider in more than four installments and no finance charge is assessed, the account is not subject to TILA.</a:t>
            </a:r>
          </a:p>
          <a:p>
            <a:r>
              <a:rPr lang="en-US" sz="1200" kern="1200" baseline="0" dirty="0">
                <a:solidFill>
                  <a:schemeClr val="tx1"/>
                </a:solidFill>
                <a:effectLst/>
                <a:latin typeface="Arial" charset="0"/>
                <a:ea typeface="ＭＳ Ｐゴシック" charset="0"/>
              </a:rPr>
              <a:t>Refer to Figure 16.7 in the textbook to see the Federal Truth-in-Lending Disclosure Statement.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8923794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Patient</a:t>
            </a:r>
            <a:r>
              <a:rPr lang="en-US" sz="1200" kern="1200" baseline="0" dirty="0">
                <a:solidFill>
                  <a:schemeClr val="tx1"/>
                </a:solidFill>
                <a:effectLst/>
                <a:latin typeface="Arial" charset="0"/>
                <a:ea typeface="ＭＳ Ｐゴシック" charset="0"/>
                <a:cs typeface="ＭＳ Ｐゴシック" charset="0"/>
              </a:rPr>
              <a:t> account statement should make a visual impact.</a:t>
            </a:r>
          </a:p>
          <a:p>
            <a:r>
              <a:rPr lang="en-US" sz="1200" kern="1200" baseline="0" dirty="0">
                <a:solidFill>
                  <a:schemeClr val="tx1"/>
                </a:solidFill>
                <a:effectLst/>
                <a:latin typeface="Arial" charset="0"/>
                <a:ea typeface="ＭＳ Ｐゴシック" charset="0"/>
                <a:cs typeface="ＭＳ Ｐゴシック" charset="0"/>
              </a:rPr>
              <a:t>Envelopes should be imprinted with “Address Service Requested” in the appropriate place to maintain up-to-date mailing lists.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175432172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the parents are separated or divorced, the parent who brings the child in for treatment is responsible for payment.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5005418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Medical assistants</a:t>
            </a:r>
            <a:r>
              <a:rPr lang="en-US" sz="1200" kern="1200" baseline="0" dirty="0">
                <a:solidFill>
                  <a:schemeClr val="tx1"/>
                </a:solidFill>
                <a:effectLst/>
                <a:latin typeface="Arial" charset="0"/>
                <a:ea typeface="ＭＳ Ｐゴシック" charset="0"/>
                <a:cs typeface="ＭＳ Ｐゴシック" charset="0"/>
              </a:rPr>
              <a:t> should learn about local organizations and agencies that aid patients in obtaining the necessary assistance.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7594987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If the provider agrees to reduce</a:t>
            </a:r>
            <a:r>
              <a:rPr lang="en-US" sz="1200" kern="1200" baseline="0" dirty="0">
                <a:solidFill>
                  <a:schemeClr val="tx1"/>
                </a:solidFill>
                <a:effectLst/>
                <a:latin typeface="Arial" charset="0"/>
                <a:ea typeface="ＭＳ Ｐゴシック" charset="0"/>
                <a:cs typeface="ＭＳ Ｐゴシック" charset="0"/>
              </a:rPr>
              <a:t> the fee, the patient should be told that the reduction will be effective only after the adjusted amount is paid in full.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4392638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important to get necessary insurance information so that minor errors do not delay payment to the provider.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791491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accounts are grouped together, or “aged,” according to the dates of the last payment activity, whereas others are grouped according to the original date of service. </a:t>
            </a:r>
          </a:p>
          <a:p>
            <a:r>
              <a:rPr lang="en-US" sz="1200" kern="1200" dirty="0">
                <a:solidFill>
                  <a:schemeClr val="tx1"/>
                </a:solidFill>
                <a:effectLst/>
                <a:latin typeface="Arial" charset="0"/>
                <a:ea typeface="ＭＳ Ｐゴシック" charset="0"/>
                <a:cs typeface="ＭＳ Ｐゴシック" charset="0"/>
              </a:rPr>
              <a:t>A bill less than 30 days old might need a friendly call or reminder letter, whereas one that is over 120 days may need a final letter to encourage payment before the account is turned over to a collection agency.</a:t>
            </a:r>
          </a:p>
          <a:p>
            <a:r>
              <a:rPr lang="en-US" sz="1200" kern="1200" dirty="0">
                <a:solidFill>
                  <a:schemeClr val="tx1"/>
                </a:solidFill>
                <a:effectLst/>
                <a:latin typeface="Arial" charset="0"/>
                <a:ea typeface="ＭＳ Ｐゴシック" charset="0"/>
                <a:cs typeface="ＭＳ Ｐゴシック" charset="0"/>
              </a:rPr>
              <a:t>Refer to Figure 16.8 to see a sample aging report.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8268770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personal contact of a telephone call often prompts patients to mail in their payment.</a:t>
            </a:r>
          </a:p>
          <a:p>
            <a:r>
              <a:rPr lang="en-US" sz="1200" kern="1200" dirty="0">
                <a:solidFill>
                  <a:schemeClr val="tx1"/>
                </a:solidFill>
                <a:effectLst/>
                <a:latin typeface="Arial" charset="0"/>
                <a:ea typeface="ＭＳ Ｐゴシック" charset="0"/>
                <a:cs typeface="ＭＳ Ｐゴシック" charset="0"/>
              </a:rPr>
              <a:t>If he or she becomes irate, simply state that the person can call back when ready to discuss a solution for paying the account, say good-bye, and gently hang up the phone.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224026354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8812704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Follow up on promises made</a:t>
            </a:r>
            <a:r>
              <a:rPr lang="en-US" sz="1200" kern="1200" baseline="0" dirty="0">
                <a:solidFill>
                  <a:schemeClr val="tx1"/>
                </a:solidFill>
                <a:effectLst/>
                <a:latin typeface="Arial" charset="0"/>
                <a:ea typeface="ＭＳ Ｐゴシック" charset="0"/>
                <a:cs typeface="ＭＳ Ｐゴシック" charset="0"/>
              </a:rPr>
              <a:t> by the patient.</a:t>
            </a:r>
          </a:p>
          <a:p>
            <a:pPr lvl="0"/>
            <a:r>
              <a:rPr lang="en-US" sz="1200" kern="1200" baseline="0" dirty="0">
                <a:solidFill>
                  <a:schemeClr val="tx1"/>
                </a:solidFill>
                <a:effectLst/>
                <a:latin typeface="Arial" charset="0"/>
                <a:ea typeface="ＭＳ Ｐゴシック" charset="0"/>
                <a:cs typeface="ＭＳ Ｐゴシック" charset="0"/>
              </a:rPr>
              <a:t>Keep the conversation brief; do not make threats.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325922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a call is placed to the debtor at work and the person cannot</a:t>
            </a:r>
            <a:r>
              <a:rPr lang="en-US" sz="1200" kern="1200" baseline="0" dirty="0">
                <a:solidFill>
                  <a:schemeClr val="tx1"/>
                </a:solidFill>
                <a:effectLst/>
                <a:latin typeface="Arial" charset="0"/>
                <a:ea typeface="ＭＳ Ｐゴシック" charset="0"/>
                <a:cs typeface="ＭＳ Ｐゴシック" charset="0"/>
              </a:rPr>
              <a:t> take the call, leave a brief, but broad message, without revealing the nature of the call.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86796281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printed form is a time saver and is recommended if a lack of time contributes to poor collection follow-up. </a:t>
            </a:r>
          </a:p>
          <a:p>
            <a:r>
              <a:rPr lang="en-US" sz="1200" kern="1200" dirty="0">
                <a:solidFill>
                  <a:schemeClr val="tx1"/>
                </a:solidFill>
                <a:effectLst/>
                <a:latin typeface="Arial" charset="0"/>
                <a:ea typeface="ＭＳ Ｐゴシック" charset="0"/>
                <a:cs typeface="ＭＳ Ｐゴシック" charset="0"/>
              </a:rPr>
              <a:t>On receipt of such a letter, most patients make some effort to explain their failure to make payment.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1530964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account ultimately must be referred to a collector, find a good agency with a high recovery rate. </a:t>
            </a:r>
          </a:p>
          <a:p>
            <a:r>
              <a:rPr lang="en-US" sz="1200" kern="1200" dirty="0">
                <a:solidFill>
                  <a:schemeClr val="tx1"/>
                </a:solidFill>
                <a:effectLst/>
                <a:latin typeface="Arial" charset="0"/>
                <a:ea typeface="ＭＳ Ｐゴシック" charset="0"/>
                <a:cs typeface="ＭＳ Ｐゴシック" charset="0"/>
              </a:rPr>
              <a:t>The value of medical accounts diminishes in direct proportion to the length of time that has elapsed since service was provided. </a:t>
            </a:r>
          </a:p>
          <a:p>
            <a:r>
              <a:rPr lang="en-US" sz="1200" kern="1200" dirty="0">
                <a:solidFill>
                  <a:schemeClr val="tx1"/>
                </a:solidFill>
                <a:effectLst/>
                <a:latin typeface="Arial" charset="0"/>
                <a:ea typeface="ＭＳ Ｐゴシック" charset="0"/>
              </a:rPr>
              <a:t>Because medical services are far more intangible than any commercial service, collection efforts must not be delayed too long.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56139792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person may have been careless in not leaving a forwarding address, or the mistake may have occurred in the provider’s office; the wrong name or address may have been placed on the statement.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424603050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Courtesy dictates that a bill not be sent during the initial period of bereavement, but do not delay longer than 30 days. </a:t>
            </a:r>
          </a:p>
          <a:p>
            <a:r>
              <a:rPr lang="en-US" sz="1200" kern="1200" dirty="0">
                <a:solidFill>
                  <a:schemeClr val="tx1"/>
                </a:solidFill>
                <a:effectLst/>
                <a:latin typeface="Arial" charset="0"/>
                <a:ea typeface="ＭＳ Ｐゴシック" charset="0"/>
                <a:cs typeface="ＭＳ Ｐゴシック" charset="0"/>
              </a:rPr>
              <a:t>Payment often is delayed because of the legal complications involved in settling an estate, but if the claim has been accepted, the provider eventually receives the money.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00038292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Chapter 7 bankruptcy usually is a “no asset” situation; the provider’s fee is an unsecured debt, and there is little purpose in pursuing collection. </a:t>
            </a:r>
          </a:p>
          <a:p>
            <a:r>
              <a:rPr lang="en-US" sz="1200" kern="1200" dirty="0">
                <a:solidFill>
                  <a:schemeClr val="tx1"/>
                </a:solidFill>
                <a:effectLst/>
                <a:latin typeface="Arial" charset="0"/>
                <a:ea typeface="ＭＳ Ｐゴシック" charset="0"/>
                <a:cs typeface="ＭＳ Ｐゴシック" charset="0"/>
              </a:rPr>
              <a:t>What is Chapter 13 also known as? </a:t>
            </a:r>
            <a:r>
              <a:rPr lang="en-US" sz="1200" i="1" kern="1200" dirty="0">
                <a:solidFill>
                  <a:schemeClr val="tx1"/>
                </a:solidFill>
                <a:effectLst/>
                <a:latin typeface="Arial" charset="0"/>
                <a:ea typeface="ＭＳ Ｐゴシック" charset="0"/>
                <a:cs typeface="ＭＳ Ｐゴシック" charset="0"/>
              </a:rPr>
              <a:t>(Chapter 13 is known as wage-earner bankruptcy.)</a:t>
            </a:r>
            <a:r>
              <a:rPr lang="en-US" sz="1200" kern="1200" dirty="0">
                <a:solidFill>
                  <a:schemeClr val="tx1"/>
                </a:solidFill>
                <a:effectLst/>
                <a:latin typeface="Arial" charset="0"/>
                <a:ea typeface="ＭＳ Ｐゴシック" charset="0"/>
                <a:cs typeface="ＭＳ Ｐゴシック" charset="0"/>
              </a:rPr>
              <a:t>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21962228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large, unexplained bill may frighten a patient into making no payments at all because the whole balance looks too large.</a:t>
            </a:r>
          </a:p>
          <a:p>
            <a:pPr lvl="0"/>
            <a:r>
              <a:rPr lang="en-US" sz="1200" kern="1200" dirty="0">
                <a:solidFill>
                  <a:schemeClr val="tx1"/>
                </a:solidFill>
                <a:effectLst/>
                <a:latin typeface="Arial" charset="0"/>
                <a:ea typeface="ＭＳ Ｐゴシック" charset="0"/>
                <a:cs typeface="ＭＳ Ｐゴシック" charset="0"/>
              </a:rPr>
              <a:t>If the correct registration forms to secure advance credit information were used, the medical assistant should know the patient’s financial ability to pay, unless the situation has changed.</a:t>
            </a:r>
          </a:p>
          <a:p>
            <a:r>
              <a:rPr lang="en-US" sz="1200" kern="1200" dirty="0">
                <a:solidFill>
                  <a:schemeClr val="tx1"/>
                </a:solidFill>
                <a:effectLst/>
                <a:latin typeface="Arial" charset="0"/>
                <a:ea typeface="ＭＳ Ｐゴシック" charset="0"/>
                <a:cs typeface="ＭＳ Ｐゴシック" charset="0"/>
              </a:rPr>
              <a:t>If payment of a bill is pressed too hard and the patient is dissatisfied for some reason, a malpractice suit may be filed by the patient to seek retribution against the provider.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3756514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Even though collection by an agency means sacrificing 40% to 60% of the amount owed, further delay only reduces the chances of recovery by the professional collector.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6890288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collection agency needs certain data to enable it to begin collection procedures on overdue accounts.</a:t>
            </a:r>
          </a:p>
          <a:p>
            <a:r>
              <a:rPr lang="en-US" sz="1200" kern="1200" dirty="0">
                <a:solidFill>
                  <a:schemeClr val="tx1"/>
                </a:solidFill>
                <a:effectLst/>
                <a:latin typeface="Arial" charset="0"/>
                <a:ea typeface="ＭＳ Ｐゴシック" charset="0"/>
                <a:cs typeface="ＭＳ Ｐゴシック" charset="0"/>
              </a:rPr>
              <a:t>After an account has been released to a collection agency, the office makes no further collection attempts.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1814496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24565706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Once the agency has begun its work, a number of guidelines and procedures should be followed.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7742503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posting the payment,</a:t>
            </a:r>
            <a:r>
              <a:rPr lang="en-US" sz="1200" kern="1200" baseline="0" dirty="0">
                <a:solidFill>
                  <a:schemeClr val="tx1"/>
                </a:solidFill>
                <a:effectLst/>
                <a:latin typeface="Arial" charset="0"/>
                <a:ea typeface="ＭＳ Ｐゴシック" charset="0"/>
                <a:cs typeface="ＭＳ Ｐゴシック" charset="0"/>
              </a:rPr>
              <a:t> place the amount to be credited in the adjustment column as a credit.</a:t>
            </a:r>
          </a:p>
          <a:p>
            <a:pPr lvl="0"/>
            <a:r>
              <a:rPr lang="en-US" sz="1200" kern="1200" baseline="0" dirty="0">
                <a:solidFill>
                  <a:schemeClr val="tx1"/>
                </a:solidFill>
                <a:effectLst/>
                <a:latin typeface="Arial" charset="0"/>
                <a:ea typeface="ＭＳ Ｐゴシック" charset="0"/>
              </a:rPr>
              <a:t>Refer to Procedure 16.3 in the textbook to post payments and adjustments to a patient’s account.</a:t>
            </a:r>
          </a:p>
          <a:p>
            <a:pPr lvl="0"/>
            <a:r>
              <a:rPr lang="en-US" sz="1200" kern="1200" baseline="0" dirty="0">
                <a:solidFill>
                  <a:schemeClr val="tx1"/>
                </a:solidFill>
                <a:effectLst/>
                <a:latin typeface="Arial" charset="0"/>
                <a:ea typeface="ＭＳ Ｐゴシック" charset="0"/>
              </a:rPr>
              <a:t>Refer to Figure 16.10 to see how to post a collection agency payment in SimChart for the Medical Office.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6388931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medical assistant who has never appeared in court probably would be wise to attend once as a spectator to preview the procedure; this should allow him or her to feel more at ease when appearing for the provider.</a:t>
            </a:r>
          </a:p>
          <a:p>
            <a:r>
              <a:rPr lang="en-US" sz="1200" kern="1200" dirty="0">
                <a:solidFill>
                  <a:schemeClr val="tx1"/>
                </a:solidFill>
                <a:effectLst/>
                <a:latin typeface="Arial" charset="0"/>
                <a:ea typeface="ＭＳ Ｐゴシック" charset="0"/>
                <a:cs typeface="ＭＳ Ｐゴシック" charset="0"/>
              </a:rPr>
              <a:t>A collection agency to which an account may have been assigned may not file or handle a small claims action.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77613831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Refer to Table 16.1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213370065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rPr>
              <a:t>Refer to Figure 16.11 to see the 12 Federal Reserve districts.</a:t>
            </a:r>
            <a:endParaRPr lang="en-US" dirty="0"/>
          </a:p>
          <a:p>
            <a:pPr lvl="0"/>
            <a:r>
              <a:rPr lang="en-US" dirty="0"/>
              <a:t>The medical assistant will most likely manage only the bank accounts set up for the income and operational expenses of the healthcare facility.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36371117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An insured money market savings account combines features of a checking and savings account.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70051168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42547422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Internet banking has changed the way financial institutions manage money.</a:t>
            </a:r>
          </a:p>
          <a:p>
            <a:pPr lvl="0"/>
            <a:r>
              <a:rPr lang="en-US" dirty="0"/>
              <a:t>A major concern with online banking is fraud.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3493295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38611017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Wire transfers and automated clearinghouse (ACH) transfers use the routing and account numbers to transfer funds between exact accounts.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5418404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354736331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 16.12 to see a sample voucher check.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94510712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25560512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Many healthcare facilities choose not to accept cash for services.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800595652"/>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accepting a postal money order for payment, make sure it has only one endorsement.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52216971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Many credit card processing terminals can accept both credit cards and debit cards. Refer to Figure 16.13 in the textbook to see an example.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3859612419"/>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2244784499"/>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3670621708"/>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27198155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Date the check using one of these formats: May 23, 20XX; 05/23/XX; or 5/23/XX.</a:t>
            </a:r>
          </a:p>
          <a:p>
            <a:pPr lvl="0"/>
            <a:r>
              <a:rPr lang="en-US" dirty="0"/>
              <a:t>On memo line, indicate purpose of payment (optional).</a:t>
            </a:r>
          </a:p>
          <a:p>
            <a:pPr lvl="0"/>
            <a:r>
              <a:rPr lang="en-US" dirty="0"/>
              <a:t>If you make a mistake when writing the check, write “VOID” on stub and on check, file it, and start a new one.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39340833"/>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37229612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Most healthcare facilities use</a:t>
            </a:r>
            <a:r>
              <a:rPr lang="en-US" sz="1200" kern="1200" baseline="0" dirty="0">
                <a:solidFill>
                  <a:schemeClr val="tx1"/>
                </a:solidFill>
                <a:effectLst/>
                <a:latin typeface="Arial" charset="0"/>
                <a:ea typeface="ＭＳ Ｐゴシック" charset="0"/>
                <a:cs typeface="ＭＳ Ｐゴシック" charset="0"/>
              </a:rPr>
              <a:t> practice management software for daily bookkeeping transactions.</a:t>
            </a:r>
          </a:p>
          <a:p>
            <a:r>
              <a:rPr lang="en-US" sz="1200" kern="1200" baseline="0" dirty="0">
                <a:solidFill>
                  <a:schemeClr val="tx1"/>
                </a:solidFill>
                <a:effectLst/>
                <a:latin typeface="Arial" charset="0"/>
                <a:ea typeface="ＭＳ Ｐゴシック" charset="0"/>
                <a:cs typeface="ＭＳ Ｐゴシック" charset="0"/>
              </a:rPr>
              <a:t>A/P transactions also require bookkeeping entries. </a:t>
            </a:r>
          </a:p>
          <a:p>
            <a:r>
              <a:rPr lang="en-US" sz="1200" kern="1200" baseline="0" dirty="0">
                <a:solidFill>
                  <a:schemeClr val="tx1"/>
                </a:solidFill>
                <a:effectLst/>
                <a:latin typeface="Arial" charset="0"/>
                <a:ea typeface="ＭＳ Ｐゴシック" charset="0"/>
                <a:cs typeface="ＭＳ Ｐゴシック" charset="0"/>
              </a:rPr>
              <a:t>Writing checks and maintaining checking account register are examples of A/P bookkeeping entries.</a:t>
            </a:r>
          </a:p>
          <a:p>
            <a:r>
              <a:rPr lang="en-US" sz="1200" kern="1200" baseline="0" dirty="0">
                <a:solidFill>
                  <a:schemeClr val="tx1"/>
                </a:solidFill>
                <a:effectLst/>
                <a:latin typeface="Arial" charset="0"/>
                <a:ea typeface="ＭＳ Ｐゴシック" charset="0"/>
              </a:rPr>
              <a:t>Refer to Figure 16.1 to see an encounter form.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619415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Procedure 16.4 in the textbook to prepare a bank deposit.</a:t>
            </a:r>
          </a:p>
          <a:p>
            <a:pPr lvl="0"/>
            <a:r>
              <a:rPr lang="en-US" dirty="0"/>
              <a:t>Refer to Figure 16.14 to see the front and back of a deposit slip.</a:t>
            </a:r>
          </a:p>
          <a:p>
            <a:pPr lvl="0"/>
            <a:r>
              <a:rPr lang="en-US" dirty="0"/>
              <a:t>Refer to Figure 16.15 to see a mobile check scanner.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2612702359"/>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16.2 in the textbook to see types of endorsements.</a:t>
            </a:r>
          </a:p>
          <a:p>
            <a:pPr lvl="0"/>
            <a:r>
              <a:rPr lang="en-US" dirty="0"/>
              <a:t>Refer to Figure 16.16 to see an example of a restrictive endorsement.</a:t>
            </a:r>
          </a:p>
          <a:p>
            <a:pPr lvl="0"/>
            <a:r>
              <a:rPr lang="en-US" dirty="0"/>
              <a:t>Any endorsement should exactly match the name on the Pay To line of the check.</a:t>
            </a:r>
          </a:p>
          <a:p>
            <a:pPr lvl="0"/>
            <a:r>
              <a:rPr lang="en-US" dirty="0"/>
              <a:t>A signature can also be used as an endorsement.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287962077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If the bank does not cover the amount of the check, it will be returned as </a:t>
            </a:r>
            <a:r>
              <a:rPr lang="en-US" sz="1200" b="0" i="0" kern="1200" dirty="0">
                <a:solidFill>
                  <a:schemeClr val="tx1"/>
                </a:solidFill>
                <a:effectLst/>
                <a:latin typeface="Arial" charset="0"/>
                <a:ea typeface="ＭＳ Ｐゴシック" charset="0"/>
                <a:cs typeface="ＭＳ Ｐゴシック" charset="0"/>
              </a:rPr>
              <a:t>nonsufficient funds (</a:t>
            </a:r>
            <a:r>
              <a:rPr lang="en-US" dirty="0"/>
              <a:t>NSF).</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363831227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390360771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Figures 16.17 (example of a regular checking account statement) and 16.18 (reverse side of a bank statement, which is used for reconciling a checking account)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12551935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3451860937"/>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1463889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1047170358"/>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182165551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Electronic processing becomes more common each day, and business transactions are processed faster and more efficiently through electronic means.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24029640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r>
              <a:rPr lang="en-US" dirty="0"/>
              <a:t>All of this information is pertinent to the account.</a:t>
            </a:r>
          </a:p>
          <a:p>
            <a:pPr marL="171450" indent="-171450"/>
            <a:r>
              <a:rPr lang="en-US" dirty="0"/>
              <a:t>Refer to Figure 16.2 in the textbook to view a patient ledger.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40207937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134579157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Making sure that patients have a general understanding of their health insurance coverage is well worth the effort.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64</a:t>
            </a:fld>
            <a:endParaRPr lang="en-US" dirty="0"/>
          </a:p>
        </p:txBody>
      </p:sp>
    </p:spTree>
    <p:extLst>
      <p:ext uri="{BB962C8B-B14F-4D97-AF65-F5344CB8AC3E}">
        <p14:creationId xmlns:p14="http://schemas.microsoft.com/office/powerpoint/2010/main" val="198105993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Remember that laws change often, and constantly update policies to reflect current statutes.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65</a:t>
            </a:fld>
            <a:endParaRPr lang="en-US" dirty="0"/>
          </a:p>
        </p:txBody>
      </p:sp>
    </p:spTree>
    <p:extLst>
      <p:ext uri="{BB962C8B-B14F-4D97-AF65-F5344CB8AC3E}">
        <p14:creationId xmlns:p14="http://schemas.microsoft.com/office/powerpoint/2010/main" val="146633785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66</a:t>
            </a:fld>
            <a:endParaRPr lang="en-US" dirty="0"/>
          </a:p>
        </p:txBody>
      </p:sp>
    </p:spTree>
    <p:extLst>
      <p:ext uri="{BB962C8B-B14F-4D97-AF65-F5344CB8AC3E}">
        <p14:creationId xmlns:p14="http://schemas.microsoft.com/office/powerpoint/2010/main" val="22976076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67</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8892976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pegboard system gets its name from the lightweight</a:t>
            </a:r>
            <a:r>
              <a:rPr lang="en-US" sz="1200" kern="1200" baseline="0" dirty="0">
                <a:solidFill>
                  <a:schemeClr val="tx1"/>
                </a:solidFill>
                <a:effectLst/>
                <a:latin typeface="Arial" charset="0"/>
                <a:ea typeface="ＭＳ Ｐゴシック" charset="0"/>
                <a:cs typeface="ＭＳ Ｐゴシック" charset="0"/>
              </a:rPr>
              <a:t> aluminum or Masonite board that is used. It has a row of pegs along the side or top that holds the forms in place.</a:t>
            </a:r>
          </a:p>
          <a:p>
            <a:r>
              <a:rPr lang="en-US" sz="1200" kern="1200" baseline="0" dirty="0">
                <a:solidFill>
                  <a:schemeClr val="tx1"/>
                </a:solidFill>
                <a:effectLst/>
                <a:latin typeface="Arial" charset="0"/>
                <a:ea typeface="ＭＳ Ｐゴシック" charset="0"/>
              </a:rPr>
              <a:t>Refer to Figure 16.3 to see an example of a pegboard system.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2413938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Procedure 16.1</a:t>
            </a:r>
            <a:r>
              <a:rPr lang="en-US" sz="1200" kern="1200" baseline="0" dirty="0">
                <a:solidFill>
                  <a:schemeClr val="tx1"/>
                </a:solidFill>
                <a:effectLst/>
                <a:latin typeface="Arial" charset="0"/>
                <a:ea typeface="ＭＳ Ｐゴシック" charset="0"/>
                <a:cs typeface="ＭＳ Ｐゴシック" charset="0"/>
              </a:rPr>
              <a:t> to post charges and payments to a patient’s account.</a:t>
            </a:r>
          </a:p>
          <a:p>
            <a:r>
              <a:rPr lang="en-US" sz="1200" kern="1200" baseline="0" dirty="0">
                <a:solidFill>
                  <a:schemeClr val="tx1"/>
                </a:solidFill>
                <a:effectLst/>
                <a:latin typeface="Arial" charset="0"/>
                <a:ea typeface="ＭＳ Ｐゴシック" charset="0"/>
                <a:cs typeface="ＭＳ Ｐゴシック" charset="0"/>
              </a:rPr>
              <a:t>Healthcare providers may not discount the patient’s financial responsibility after the health insurance has paid its portion.</a:t>
            </a:r>
          </a:p>
          <a:p>
            <a:r>
              <a:rPr lang="en-US" sz="1200" kern="1200" baseline="0" dirty="0">
                <a:solidFill>
                  <a:schemeClr val="tx1"/>
                </a:solidFill>
                <a:effectLst/>
                <a:latin typeface="Arial" charset="0"/>
                <a:ea typeface="ＭＳ Ｐゴシック" charset="0"/>
              </a:rPr>
              <a:t>Refer to Figure 16.4 in the text to see an Explanation of Benefits (EOB) form and Figure 16.5 to see an example of a NSF adjustment in SimChart for the Medical Office.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005939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Medical</a:t>
            </a:r>
            <a:r>
              <a:rPr lang="en-US" sz="1200" kern="1200" baseline="0" dirty="0">
                <a:solidFill>
                  <a:schemeClr val="tx1"/>
                </a:solidFill>
                <a:effectLst/>
                <a:latin typeface="Arial" charset="0"/>
                <a:ea typeface="ＭＳ Ｐゴシック" charset="0"/>
                <a:cs typeface="ＭＳ Ｐゴシック" charset="0"/>
              </a:rPr>
              <a:t> assistant should investigate to whom the credit balance is owed (patient or insurance company).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20099118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lvl1pPr>
              <a:buSzPct val="700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5403296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7578034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endParaRPr lang="en-GB" altLang="en-US"/>
          </a:p>
        </p:txBody>
      </p:sp>
      <p:sp>
        <p:nvSpPr>
          <p:cNvPr id="1027" name="Rectangle 3"/>
          <p:cNvSpPr>
            <a:spLocks noGrp="1" noChangeArrowheads="1"/>
          </p:cNvSpPr>
          <p:nvPr>
            <p:ph type="body" idx="1"/>
          </p:nvPr>
        </p:nvSpPr>
        <p:spPr bwMode="auto">
          <a:xfrm>
            <a:off x="685800" y="1676400"/>
            <a:ext cx="77724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9" name="Rectangle 1"/>
          <p:cNvSpPr>
            <a:spLocks noChangeArrowheads="1"/>
          </p:cNvSpPr>
          <p:nvPr/>
        </p:nvSpPr>
        <p:spPr bwMode="auto">
          <a:xfrm>
            <a:off x="3346450" y="6553200"/>
            <a:ext cx="25699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US" altLang="en-US" sz="800" b="0" dirty="0">
                <a:solidFill>
                  <a:schemeClr val="bg2"/>
                </a:solidFill>
                <a:cs typeface="Arial" pitchFamily="34" charset="0"/>
              </a:rPr>
              <a:t>Copyright © </a:t>
            </a:r>
            <a:r>
              <a:rPr lang="en-US" altLang="en-US" sz="800" b="0" dirty="0" smtClean="0">
                <a:solidFill>
                  <a:schemeClr val="bg2"/>
                </a:solidFill>
                <a:cs typeface="Arial" pitchFamily="34" charset="0"/>
              </a:rPr>
              <a:t>2020, </a:t>
            </a:r>
            <a:r>
              <a:rPr lang="en-US" altLang="en-US" sz="800" b="0" dirty="0">
                <a:solidFill>
                  <a:schemeClr val="bg2"/>
                </a:solidFill>
                <a:cs typeface="Arial" pitchFamily="34" charset="0"/>
              </a:rPr>
              <a:t>Elsevier Inc. All Rights Reserved.</a:t>
            </a:r>
          </a:p>
        </p:txBody>
      </p:sp>
      <p:sp>
        <p:nvSpPr>
          <p:cNvPr id="2" name="TextBox 5"/>
          <p:cNvSpPr txBox="1">
            <a:spLocks noChangeArrowheads="1"/>
          </p:cNvSpPr>
          <p:nvPr/>
        </p:nvSpPr>
        <p:spPr bwMode="auto">
          <a:xfrm>
            <a:off x="8664575" y="6565900"/>
            <a:ext cx="457200" cy="21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b="1">
                <a:solidFill>
                  <a:schemeClr val="tx1"/>
                </a:solidFill>
                <a:latin typeface="Arial" pitchFamily="34" charset="0"/>
                <a:ea typeface="ＭＳ Ｐゴシック" pitchFamily="34" charset="-128"/>
              </a:defRPr>
            </a:lvl1pPr>
            <a:lvl2pPr marL="742950" indent="-285750" eaLnBrk="0" hangingPunct="0">
              <a:defRPr sz="2400" b="1">
                <a:solidFill>
                  <a:schemeClr val="tx1"/>
                </a:solidFill>
                <a:latin typeface="Arial" pitchFamily="34" charset="0"/>
                <a:ea typeface="ＭＳ Ｐゴシック" pitchFamily="34" charset="-128"/>
              </a:defRPr>
            </a:lvl2pPr>
            <a:lvl3pPr marL="1143000" indent="-228600" eaLnBrk="0" hangingPunct="0">
              <a:defRPr sz="2400" b="1">
                <a:solidFill>
                  <a:schemeClr val="tx1"/>
                </a:solidFill>
                <a:latin typeface="Arial" pitchFamily="34" charset="0"/>
                <a:ea typeface="ＭＳ Ｐゴシック" pitchFamily="34" charset="-128"/>
              </a:defRPr>
            </a:lvl3pPr>
            <a:lvl4pPr marL="1600200" indent="-228600" eaLnBrk="0" hangingPunct="0">
              <a:defRPr sz="2400" b="1">
                <a:solidFill>
                  <a:schemeClr val="tx1"/>
                </a:solidFill>
                <a:latin typeface="Arial" pitchFamily="34" charset="0"/>
                <a:ea typeface="ＭＳ Ｐゴシック" pitchFamily="34" charset="-128"/>
              </a:defRPr>
            </a:lvl4pPr>
            <a:lvl5pPr marL="2057400" indent="-228600" eaLnBrk="0" hangingPunct="0">
              <a:defRPr sz="2400" b="1">
                <a:solidFill>
                  <a:schemeClr val="tx1"/>
                </a:solidFill>
                <a:latin typeface="Arial" pitchFamily="34" charset="0"/>
                <a:ea typeface="ＭＳ Ｐゴシック" pitchFamily="34" charset="-128"/>
              </a:defRPr>
            </a:lvl5pPr>
            <a:lvl6pPr marL="25146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6pPr>
            <a:lvl7pPr marL="29718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7pPr>
            <a:lvl8pPr marL="34290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8pPr>
            <a:lvl9pPr marL="3886200" indent="-228600" eaLnBrk="0" fontAlgn="base" hangingPunct="0">
              <a:spcBef>
                <a:spcPct val="0"/>
              </a:spcBef>
              <a:spcAft>
                <a:spcPct val="0"/>
              </a:spcAft>
              <a:defRPr sz="2400" b="1">
                <a:solidFill>
                  <a:schemeClr val="tx1"/>
                </a:solidFill>
                <a:latin typeface="Arial" pitchFamily="34" charset="0"/>
                <a:ea typeface="ＭＳ Ｐゴシック" pitchFamily="34" charset="-128"/>
              </a:defRPr>
            </a:lvl9pPr>
          </a:lstStyle>
          <a:p>
            <a:pPr algn="ctr" eaLnBrk="1" hangingPunct="1"/>
            <a:fld id="{0BFF320A-B642-4970-8129-FAE401C81B70}" type="slidenum">
              <a:rPr lang="en-US" altLang="en-US" sz="800" b="0">
                <a:solidFill>
                  <a:schemeClr val="bg2"/>
                </a:solidFill>
              </a:rPr>
              <a:pPr algn="ctr" eaLnBrk="1" hangingPunct="1"/>
              <a:t>‹#›</a:t>
            </a:fld>
            <a:endParaRPr lang="en-US" altLang="en-US" sz="800" b="0" dirty="0">
              <a:solidFill>
                <a:schemeClr val="bg2"/>
              </a:solidFill>
            </a:endParaRPr>
          </a:p>
        </p:txBody>
      </p:sp>
    </p:spTree>
  </p:cSld>
  <p:clrMap bg1="dk2" tx1="lt1" bg2="dk1" tx2="lt2" accent1="accent1" accent2="accent2" accent3="accent3" accent4="accent4" accent5="accent5" accent6="accent6" hlink="hlink" folHlink="folHlink"/>
  <p:sldLayoutIdLst>
    <p:sldLayoutId id="2147483763" r:id="rId1"/>
    <p:sldLayoutId id="2147483764" r:id="rId2"/>
  </p:sldLayoutIdLst>
  <p:timing>
    <p:tnLst>
      <p:par>
        <p:cTn id="1" dur="indefinite" restart="never" nodeType="tmRoot"/>
      </p:par>
    </p:tnLst>
  </p:timing>
  <p:hf sldNum="0" hdr="0" ftr="0" dt="0"/>
  <p:txStyles>
    <p:titleStyle>
      <a:lvl1pPr algn="ctr" rtl="0" eaLnBrk="1" fontAlgn="base" hangingPunct="1">
        <a:spcBef>
          <a:spcPct val="0"/>
        </a:spcBef>
        <a:spcAft>
          <a:spcPct val="0"/>
        </a:spcAft>
        <a:defRPr sz="3600">
          <a:solidFill>
            <a:schemeClr val="bg2"/>
          </a:solidFill>
          <a:latin typeface="+mj-lt"/>
          <a:ea typeface="ＭＳ Ｐゴシック" pitchFamily="34" charset="-128"/>
          <a:cs typeface="+mj-cs"/>
        </a:defRPr>
      </a:lvl1pPr>
      <a:lvl2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2pPr>
      <a:lvl3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3pPr>
      <a:lvl4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4pPr>
      <a:lvl5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5pPr>
      <a:lvl6pPr marL="457200" algn="ctr" rtl="0" eaLnBrk="1" fontAlgn="base" hangingPunct="1">
        <a:spcBef>
          <a:spcPct val="0"/>
        </a:spcBef>
        <a:spcAft>
          <a:spcPct val="0"/>
        </a:spcAft>
        <a:defRPr sz="4000">
          <a:solidFill>
            <a:schemeClr val="bg2"/>
          </a:solidFill>
          <a:latin typeface="ArialMT" pitchFamily="34" charset="0"/>
          <a:ea typeface="ＭＳ Ｐゴシック" charset="-128"/>
        </a:defRPr>
      </a:lvl6pPr>
      <a:lvl7pPr marL="914400" algn="ctr" rtl="0" eaLnBrk="1" fontAlgn="base" hangingPunct="1">
        <a:spcBef>
          <a:spcPct val="0"/>
        </a:spcBef>
        <a:spcAft>
          <a:spcPct val="0"/>
        </a:spcAft>
        <a:defRPr sz="4000">
          <a:solidFill>
            <a:schemeClr val="bg2"/>
          </a:solidFill>
          <a:latin typeface="ArialMT" pitchFamily="34" charset="0"/>
          <a:ea typeface="ＭＳ Ｐゴシック" charset="-128"/>
        </a:defRPr>
      </a:lvl7pPr>
      <a:lvl8pPr marL="1371600" algn="ctr" rtl="0" eaLnBrk="1" fontAlgn="base" hangingPunct="1">
        <a:spcBef>
          <a:spcPct val="0"/>
        </a:spcBef>
        <a:spcAft>
          <a:spcPct val="0"/>
        </a:spcAft>
        <a:defRPr sz="4000">
          <a:solidFill>
            <a:schemeClr val="bg2"/>
          </a:solidFill>
          <a:latin typeface="ArialMT" pitchFamily="34" charset="0"/>
          <a:ea typeface="ＭＳ Ｐゴシック" charset="-128"/>
        </a:defRPr>
      </a:lvl8pPr>
      <a:lvl9pPr marL="1828800" algn="ctr" rtl="0" eaLnBrk="1" fontAlgn="base" hangingPunct="1">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1" fontAlgn="base" hangingPunct="1">
        <a:spcBef>
          <a:spcPct val="0"/>
        </a:spcBef>
        <a:spcAft>
          <a:spcPct val="0"/>
        </a:spcAft>
        <a:buClr>
          <a:schemeClr val="bg1"/>
        </a:buClr>
        <a:buSzPct val="70000"/>
        <a:buFont typeface="Wingdings 2" pitchFamily="18" charset="2"/>
        <a:buChar char=""/>
        <a:defRPr sz="2800">
          <a:solidFill>
            <a:schemeClr val="bg2"/>
          </a:solidFill>
          <a:latin typeface="+mn-lt"/>
          <a:ea typeface="ＭＳ Ｐゴシック" pitchFamily="34" charset="-128"/>
          <a:cs typeface="+mn-cs"/>
        </a:defRPr>
      </a:lvl1pPr>
      <a:lvl2pPr marL="742950" indent="-285750" algn="l" rtl="0" eaLnBrk="1" fontAlgn="base" hangingPunct="1">
        <a:spcBef>
          <a:spcPct val="0"/>
        </a:spcBef>
        <a:spcAft>
          <a:spcPct val="0"/>
        </a:spcAft>
        <a:buClr>
          <a:schemeClr val="bg1"/>
        </a:buClr>
        <a:buSzPct val="70000"/>
        <a:buFont typeface="Wingdings" pitchFamily="2" charset="2"/>
        <a:buChar char="Ø"/>
        <a:defRPr sz="2400">
          <a:solidFill>
            <a:schemeClr val="bg2"/>
          </a:solidFill>
          <a:latin typeface="+mn-lt"/>
          <a:ea typeface="ＭＳ Ｐゴシック" pitchFamily="34" charset="-128"/>
        </a:defRPr>
      </a:lvl2pPr>
      <a:lvl3pPr marL="1143000" indent="-228600" algn="l" rtl="0" eaLnBrk="1" fontAlgn="base" hangingPunct="1">
        <a:spcBef>
          <a:spcPct val="0"/>
        </a:spcBef>
        <a:spcAft>
          <a:spcPct val="0"/>
        </a:spcAft>
        <a:buClr>
          <a:schemeClr val="bg1"/>
        </a:buClr>
        <a:buSzPct val="70000"/>
        <a:buChar char="•"/>
        <a:defRPr sz="2000">
          <a:solidFill>
            <a:schemeClr val="bg2"/>
          </a:solidFill>
          <a:latin typeface="+mn-lt"/>
          <a:ea typeface="ＭＳ Ｐゴシック" pitchFamily="34" charset="-128"/>
        </a:defRPr>
      </a:lvl3pPr>
      <a:lvl4pPr marL="1600200" indent="-228600" algn="l" rtl="0" eaLnBrk="1" fontAlgn="base" hangingPunct="1">
        <a:spcBef>
          <a:spcPct val="0"/>
        </a:spcBef>
        <a:spcAft>
          <a:spcPct val="0"/>
        </a:spcAft>
        <a:buClr>
          <a:schemeClr val="bg1"/>
        </a:buClr>
        <a:buSzPct val="70000"/>
        <a:buFont typeface="Wingdings 3" pitchFamily="18" charset="2"/>
        <a:buChar char=""/>
        <a:defRPr>
          <a:solidFill>
            <a:schemeClr val="bg2"/>
          </a:solidFill>
          <a:latin typeface="+mn-lt"/>
          <a:ea typeface="ＭＳ Ｐゴシック" pitchFamily="34" charset="-128"/>
        </a:defRPr>
      </a:lvl4pPr>
      <a:lvl5pPr marL="2057400" indent="-228600" algn="l" rtl="0" eaLnBrk="1" fontAlgn="base" hangingPunct="1">
        <a:spcBef>
          <a:spcPct val="0"/>
        </a:spcBef>
        <a:spcAft>
          <a:spcPct val="0"/>
        </a:spcAft>
        <a:buClr>
          <a:schemeClr val="bg1"/>
        </a:buClr>
        <a:buSzPct val="70000"/>
        <a:buFont typeface="Times New Roman" pitchFamily="18" charset="0"/>
        <a:buChar char="–"/>
        <a:defRPr sz="1600">
          <a:solidFill>
            <a:schemeClr val="bg2"/>
          </a:solidFill>
          <a:latin typeface="+mn-lt"/>
          <a:ea typeface="ＭＳ Ｐゴシック" pitchFamily="34" charset="-128"/>
        </a:defRPr>
      </a:lvl5pPr>
      <a:lvl6pPr marL="25146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977375"/>
            <a:ext cx="7977558"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Patient Accounts </a:t>
            </a:r>
          </a:p>
          <a:p>
            <a:pPr algn="ctr"/>
            <a:r>
              <a:rPr lang="en-US" sz="4000" dirty="0">
                <a:solidFill>
                  <a:schemeClr val="bg2"/>
                </a:solidFill>
              </a:rPr>
              <a:t>and Practice Management</a:t>
            </a:r>
          </a:p>
          <a:p>
            <a:pPr algn="ctr"/>
            <a:endParaRPr lang="en-US" sz="4000" dirty="0">
              <a:solidFill>
                <a:schemeClr val="bg2"/>
              </a:solidFill>
            </a:endParaRPr>
          </a:p>
          <a:p>
            <a:pPr algn="ctr"/>
            <a:r>
              <a:rPr lang="en-US" sz="3000" dirty="0">
                <a:solidFill>
                  <a:schemeClr val="bg2"/>
                </a:solidFill>
              </a:rPr>
              <a:t>Chapter 16</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Payment at the Time of Service</a:t>
            </a:r>
          </a:p>
        </p:txBody>
      </p:sp>
      <p:sp>
        <p:nvSpPr>
          <p:cNvPr id="3" name="Content Placeholder 2"/>
          <p:cNvSpPr>
            <a:spLocks noGrp="1"/>
          </p:cNvSpPr>
          <p:nvPr>
            <p:ph idx="1"/>
          </p:nvPr>
        </p:nvSpPr>
        <p:spPr>
          <a:xfrm>
            <a:off x="685800" y="1658471"/>
            <a:ext cx="7772400" cy="4285129"/>
          </a:xfrm>
        </p:spPr>
        <p:txBody>
          <a:bodyPr/>
          <a:lstStyle/>
          <a:p>
            <a:pPr lvl="0"/>
            <a:r>
              <a:rPr lang="en-US" dirty="0"/>
              <a:t>Healthcare facilities accept the patient’s health insurance card and copayment as good faith that practice will be paid for services rendered</a:t>
            </a:r>
          </a:p>
          <a:p>
            <a:pPr lvl="0"/>
            <a:r>
              <a:rPr lang="en-US" dirty="0"/>
              <a:t>Patients are usually expected to pay copay at time of service</a:t>
            </a:r>
          </a:p>
          <a:p>
            <a:pPr lvl="0"/>
            <a:r>
              <a:rPr lang="en-US" dirty="0"/>
              <a:t>Display sensitivity when requesting payment, but do not be embarrassed</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66187623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Payment Agreements</a:t>
            </a:r>
          </a:p>
        </p:txBody>
      </p:sp>
      <p:sp>
        <p:nvSpPr>
          <p:cNvPr id="3" name="Content Placeholder 2"/>
          <p:cNvSpPr>
            <a:spLocks noGrp="1"/>
          </p:cNvSpPr>
          <p:nvPr>
            <p:ph idx="1"/>
          </p:nvPr>
        </p:nvSpPr>
        <p:spPr>
          <a:xfrm>
            <a:off x="685800" y="1658471"/>
            <a:ext cx="7772400" cy="4285129"/>
          </a:xfrm>
        </p:spPr>
        <p:txBody>
          <a:bodyPr/>
          <a:lstStyle/>
          <a:p>
            <a:pPr lvl="0"/>
            <a:r>
              <a:rPr lang="en-US" dirty="0"/>
              <a:t>Medical assistant must explain professional fees, services the charges cover, and office credit policies to patient</a:t>
            </a:r>
          </a:p>
          <a:p>
            <a:pPr lvl="0"/>
            <a:r>
              <a:rPr lang="en-US" dirty="0"/>
              <a:t>In most healthcare practices, appropriate staff member sits down with patient for financial consultation before payment arrangement contract is offered</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82865109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Truth in Lending Act (TILA)</a:t>
            </a:r>
          </a:p>
        </p:txBody>
      </p:sp>
      <p:sp>
        <p:nvSpPr>
          <p:cNvPr id="3" name="Content Placeholder 2"/>
          <p:cNvSpPr>
            <a:spLocks noGrp="1"/>
          </p:cNvSpPr>
          <p:nvPr>
            <p:ph idx="1"/>
          </p:nvPr>
        </p:nvSpPr>
        <p:spPr>
          <a:xfrm>
            <a:off x="685800" y="1658471"/>
            <a:ext cx="7772400" cy="4285129"/>
          </a:xfrm>
        </p:spPr>
        <p:txBody>
          <a:bodyPr/>
          <a:lstStyle/>
          <a:p>
            <a:pPr lvl="0"/>
            <a:r>
              <a:rPr lang="en-US" dirty="0"/>
              <a:t>Enforced by the Federal Trade Commission (FTC)</a:t>
            </a:r>
          </a:p>
          <a:p>
            <a:pPr lvl="0"/>
            <a:r>
              <a:rPr lang="en-US" dirty="0"/>
              <a:t>Part of Consumer Credit Protection Act</a:t>
            </a:r>
          </a:p>
          <a:p>
            <a:pPr lvl="0"/>
            <a:r>
              <a:rPr lang="en-US" dirty="0"/>
              <a:t>Requires that individuals be provided certain information when credit is extended</a:t>
            </a:r>
          </a:p>
          <a:p>
            <a:pPr lvl="1"/>
            <a:r>
              <a:rPr lang="en-US" dirty="0"/>
              <a:t>Annual percentage rate (APR)</a:t>
            </a:r>
          </a:p>
          <a:p>
            <a:pPr lvl="1"/>
            <a:r>
              <a:rPr lang="en-US" dirty="0"/>
              <a:t>Monthly interest rate</a:t>
            </a:r>
          </a:p>
          <a:p>
            <a:pPr lvl="1"/>
            <a:r>
              <a:rPr lang="en-US" dirty="0"/>
              <a:t>Total costs to borrower</a:t>
            </a:r>
          </a:p>
          <a:p>
            <a:pPr lvl="1"/>
            <a:r>
              <a:rPr lang="en-US" dirty="0"/>
              <a:t>When payments are due</a:t>
            </a:r>
          </a:p>
          <a:p>
            <a:pPr lvl="1"/>
            <a:r>
              <a:rPr lang="en-US" dirty="0"/>
              <a:t>Amount of any late payment charges</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8225684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Monthly Patient Account Statements</a:t>
            </a:r>
          </a:p>
        </p:txBody>
      </p:sp>
      <p:sp>
        <p:nvSpPr>
          <p:cNvPr id="3" name="Content Placeholder 2"/>
          <p:cNvSpPr>
            <a:spLocks noGrp="1"/>
          </p:cNvSpPr>
          <p:nvPr>
            <p:ph idx="1"/>
          </p:nvPr>
        </p:nvSpPr>
        <p:spPr>
          <a:xfrm>
            <a:off x="685800" y="1658471"/>
            <a:ext cx="7772400" cy="4285129"/>
          </a:xfrm>
        </p:spPr>
        <p:txBody>
          <a:bodyPr/>
          <a:lstStyle/>
          <a:p>
            <a:pPr lvl="0"/>
            <a:r>
              <a:rPr lang="en-US" dirty="0"/>
              <a:t>Healthcare facilities should send monthly patient account statements for all records that have a balance</a:t>
            </a:r>
          </a:p>
          <a:p>
            <a:pPr lvl="0"/>
            <a:r>
              <a:rPr lang="en-US" dirty="0"/>
              <a:t>Payment options should be listed clearly</a:t>
            </a:r>
          </a:p>
          <a:p>
            <a:pPr lvl="0"/>
            <a:r>
              <a:rPr lang="en-US" dirty="0"/>
              <a:t>Summaries should be large enough to read and include itemized details on:</a:t>
            </a:r>
          </a:p>
          <a:p>
            <a:pPr lvl="1"/>
            <a:r>
              <a:rPr lang="en-US" dirty="0"/>
              <a:t>Date of service</a:t>
            </a:r>
          </a:p>
          <a:p>
            <a:pPr lvl="1"/>
            <a:r>
              <a:rPr lang="en-US" dirty="0"/>
              <a:t>Services provided</a:t>
            </a:r>
          </a:p>
          <a:p>
            <a:pPr lvl="1"/>
            <a:r>
              <a:rPr lang="en-US" dirty="0"/>
              <a:t>Insurance payments and adjustments</a:t>
            </a:r>
          </a:p>
          <a:p>
            <a:pPr lvl="1"/>
            <a:r>
              <a:rPr lang="en-US" dirty="0"/>
              <a:t>Patient payments, including copayments</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928897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Billing Minors</a:t>
            </a:r>
          </a:p>
        </p:txBody>
      </p:sp>
      <p:sp>
        <p:nvSpPr>
          <p:cNvPr id="3" name="Content Placeholder 2"/>
          <p:cNvSpPr>
            <a:spLocks noGrp="1"/>
          </p:cNvSpPr>
          <p:nvPr>
            <p:ph idx="1"/>
          </p:nvPr>
        </p:nvSpPr>
        <p:spPr>
          <a:xfrm>
            <a:off x="685800" y="1658471"/>
            <a:ext cx="7772400" cy="4285129"/>
          </a:xfrm>
        </p:spPr>
        <p:txBody>
          <a:bodyPr/>
          <a:lstStyle/>
          <a:p>
            <a:pPr lvl="0"/>
            <a:r>
              <a:rPr lang="en-US" dirty="0"/>
              <a:t>Minors cannot be held financially responsible for a bill unless they are emancipated</a:t>
            </a:r>
          </a:p>
          <a:p>
            <a:pPr lvl="0"/>
            <a:r>
              <a:rPr lang="en-US" dirty="0"/>
              <a:t>Bills for minors typically go to a parent or legal guardian</a:t>
            </a:r>
          </a:p>
          <a:p>
            <a:pPr lvl="0"/>
            <a:r>
              <a:rPr lang="en-US" dirty="0"/>
              <a:t>Minors can be treated for certain procedures (STDs, pregnancy, and birth control) without parental consent</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33415661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Care for Those </a:t>
            </a:r>
            <a:br>
              <a:rPr lang="en-US" dirty="0"/>
            </a:br>
            <a:r>
              <a:rPr lang="en-US" dirty="0"/>
              <a:t>Who Cannot Pay</a:t>
            </a:r>
          </a:p>
        </p:txBody>
      </p:sp>
      <p:sp>
        <p:nvSpPr>
          <p:cNvPr id="3" name="Content Placeholder 2"/>
          <p:cNvSpPr>
            <a:spLocks noGrp="1"/>
          </p:cNvSpPr>
          <p:nvPr>
            <p:ph idx="1"/>
          </p:nvPr>
        </p:nvSpPr>
        <p:spPr>
          <a:xfrm>
            <a:off x="685800" y="1658471"/>
            <a:ext cx="7772400" cy="4285129"/>
          </a:xfrm>
        </p:spPr>
        <p:txBody>
          <a:bodyPr/>
          <a:lstStyle/>
          <a:p>
            <a:pPr lvl="0"/>
            <a:r>
              <a:rPr lang="en-US" dirty="0"/>
              <a:t>Medically indigent</a:t>
            </a:r>
          </a:p>
          <a:p>
            <a:pPr lvl="1"/>
            <a:r>
              <a:rPr lang="en-US" dirty="0"/>
              <a:t>Individuals who are unable to pay for services</a:t>
            </a:r>
          </a:p>
          <a:p>
            <a:pPr lvl="0"/>
            <a:r>
              <a:rPr lang="en-US" dirty="0"/>
              <a:t>In many instances, medical care of the indigent is available through social service agencies</a:t>
            </a:r>
          </a:p>
          <a:p>
            <a:pPr lvl="0"/>
            <a:r>
              <a:rPr lang="en-US" dirty="0"/>
              <a:t>Give special attention to helping these people arrange payment of medical bills</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73986415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Fee in Hardship Cases</a:t>
            </a:r>
          </a:p>
        </p:txBody>
      </p:sp>
      <p:sp>
        <p:nvSpPr>
          <p:cNvPr id="3" name="Content Placeholder 2"/>
          <p:cNvSpPr>
            <a:spLocks noGrp="1"/>
          </p:cNvSpPr>
          <p:nvPr>
            <p:ph idx="1"/>
          </p:nvPr>
        </p:nvSpPr>
        <p:spPr>
          <a:xfrm>
            <a:off x="685799" y="1658471"/>
            <a:ext cx="8059615" cy="4285129"/>
          </a:xfrm>
        </p:spPr>
        <p:txBody>
          <a:bodyPr/>
          <a:lstStyle/>
          <a:p>
            <a:pPr lvl="0"/>
            <a:r>
              <a:rPr lang="en-US" dirty="0"/>
              <a:t>Before adjusting or canceling a fee, provider or medical assistant should have frank discussion with the patient about financial situation</a:t>
            </a:r>
          </a:p>
          <a:p>
            <a:pPr lvl="0"/>
            <a:r>
              <a:rPr lang="en-US" dirty="0"/>
              <a:t>Discuss the fee in advance</a:t>
            </a:r>
          </a:p>
          <a:p>
            <a:pPr lvl="0"/>
            <a:r>
              <a:rPr lang="en-US" dirty="0"/>
              <a:t>Special circumstances could create a hardship</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2741598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to Start Collection Procedures</a:t>
            </a:r>
          </a:p>
        </p:txBody>
      </p:sp>
      <p:sp>
        <p:nvSpPr>
          <p:cNvPr id="3" name="Content Placeholder 2"/>
          <p:cNvSpPr>
            <a:spLocks noGrp="1"/>
          </p:cNvSpPr>
          <p:nvPr>
            <p:ph idx="1"/>
          </p:nvPr>
        </p:nvSpPr>
        <p:spPr>
          <a:xfrm>
            <a:off x="685800" y="1651000"/>
            <a:ext cx="7772400" cy="4454525"/>
          </a:xfrm>
        </p:spPr>
        <p:txBody>
          <a:bodyPr/>
          <a:lstStyle/>
          <a:p>
            <a:pPr lvl="0"/>
            <a:r>
              <a:rPr lang="en-US" dirty="0"/>
              <a:t>Collection</a:t>
            </a:r>
          </a:p>
          <a:p>
            <a:pPr lvl="1"/>
            <a:r>
              <a:rPr lang="en-US" dirty="0"/>
              <a:t>The process of using all legal resources available to collect payment for past due patient account balances</a:t>
            </a:r>
            <a:endParaRPr lang="en-US" i="1" dirty="0"/>
          </a:p>
          <a:p>
            <a:pPr lvl="0"/>
            <a:r>
              <a:rPr lang="en-US" dirty="0"/>
              <a:t>Sometimes a patient may have difficulty making payments</a:t>
            </a:r>
          </a:p>
          <a:p>
            <a:pPr lvl="0"/>
            <a:r>
              <a:rPr lang="en-US" dirty="0"/>
              <a:t>Terms can be arranged for collecting payment if office and patient cooperate</a:t>
            </a:r>
          </a:p>
          <a:p>
            <a:r>
              <a:rPr lang="en-US" dirty="0"/>
              <a:t>Work out a plan for patient to make payments</a:t>
            </a:r>
          </a:p>
        </p:txBody>
      </p:sp>
    </p:spTree>
    <p:extLst>
      <p:ext uri="{BB962C8B-B14F-4D97-AF65-F5344CB8AC3E}">
        <p14:creationId xmlns:p14="http://schemas.microsoft.com/office/powerpoint/2010/main" val="118640676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Patient Accounts </a:t>
            </a:r>
            <a:br>
              <a:rPr lang="en-US" dirty="0"/>
            </a:br>
            <a:r>
              <a:rPr lang="en-US" dirty="0"/>
              <a:t>for Collection Activity </a:t>
            </a:r>
          </a:p>
        </p:txBody>
      </p:sp>
      <p:sp>
        <p:nvSpPr>
          <p:cNvPr id="3" name="Content Placeholder 2"/>
          <p:cNvSpPr>
            <a:spLocks noGrp="1"/>
          </p:cNvSpPr>
          <p:nvPr>
            <p:ph idx="1"/>
          </p:nvPr>
        </p:nvSpPr>
        <p:spPr>
          <a:xfrm>
            <a:off x="685800" y="1651000"/>
            <a:ext cx="7772400" cy="4454525"/>
          </a:xfrm>
        </p:spPr>
        <p:txBody>
          <a:bodyPr/>
          <a:lstStyle/>
          <a:p>
            <a:pPr lvl="0"/>
            <a:r>
              <a:rPr lang="en-US" dirty="0"/>
              <a:t>Persuasive collection procedures include telephone calls, collection reminders and letters, and personal interviews</a:t>
            </a:r>
          </a:p>
          <a:p>
            <a:pPr lvl="0"/>
            <a:r>
              <a:rPr lang="en-US" dirty="0"/>
              <a:t>Common account aging categories are:</a:t>
            </a:r>
          </a:p>
          <a:p>
            <a:pPr lvl="1"/>
            <a:r>
              <a:rPr lang="en-US" dirty="0"/>
              <a:t>Current (0-30 days)</a:t>
            </a:r>
          </a:p>
          <a:p>
            <a:pPr lvl="1"/>
            <a:r>
              <a:rPr lang="en-US" dirty="0"/>
              <a:t>31-60 days</a:t>
            </a:r>
          </a:p>
          <a:p>
            <a:pPr lvl="1"/>
            <a:r>
              <a:rPr lang="en-US" dirty="0"/>
              <a:t>61-90 days</a:t>
            </a:r>
          </a:p>
          <a:p>
            <a:pPr lvl="1"/>
            <a:r>
              <a:rPr lang="en-US" dirty="0"/>
              <a:t>91-120 days</a:t>
            </a:r>
          </a:p>
          <a:p>
            <a:pPr lvl="1"/>
            <a:r>
              <a:rPr lang="en-US" dirty="0"/>
              <a:t>&gt;120 days</a:t>
            </a:r>
          </a:p>
        </p:txBody>
      </p:sp>
    </p:spTree>
    <p:extLst>
      <p:ext uri="{BB962C8B-B14F-4D97-AF65-F5344CB8AC3E}">
        <p14:creationId xmlns:p14="http://schemas.microsoft.com/office/powerpoint/2010/main" val="41930110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Telephone Calls </a:t>
            </a:r>
          </a:p>
        </p:txBody>
      </p:sp>
      <p:sp>
        <p:nvSpPr>
          <p:cNvPr id="3" name="Content Placeholder 2"/>
          <p:cNvSpPr>
            <a:spLocks noGrp="1"/>
          </p:cNvSpPr>
          <p:nvPr>
            <p:ph idx="1"/>
          </p:nvPr>
        </p:nvSpPr>
        <p:spPr>
          <a:xfrm>
            <a:off x="685800" y="1651000"/>
            <a:ext cx="7772400" cy="4454525"/>
          </a:xfrm>
        </p:spPr>
        <p:txBody>
          <a:bodyPr>
            <a:normAutofit lnSpcReduction="10000"/>
          </a:bodyPr>
          <a:lstStyle/>
          <a:p>
            <a:pPr lvl="0">
              <a:lnSpc>
                <a:spcPct val="110000"/>
              </a:lnSpc>
            </a:pPr>
            <a:r>
              <a:rPr lang="en-US" dirty="0"/>
              <a:t>Professional telephone call at the right time, in the right manner, is most successful </a:t>
            </a:r>
          </a:p>
          <a:p>
            <a:pPr lvl="0">
              <a:lnSpc>
                <a:spcPct val="110000"/>
              </a:lnSpc>
            </a:pPr>
            <a:r>
              <a:rPr lang="en-US" dirty="0"/>
              <a:t>Treat patients with the utmost respect </a:t>
            </a:r>
          </a:p>
          <a:p>
            <a:pPr lvl="0">
              <a:lnSpc>
                <a:spcPct val="110000"/>
              </a:lnSpc>
            </a:pPr>
            <a:r>
              <a:rPr lang="en-US" dirty="0"/>
              <a:t>Explain insurance or third-party payers in a patient way</a:t>
            </a:r>
          </a:p>
          <a:p>
            <a:pPr lvl="0">
              <a:lnSpc>
                <a:spcPct val="110000"/>
              </a:lnSpc>
            </a:pPr>
            <a:r>
              <a:rPr lang="en-US" dirty="0"/>
              <a:t>Abide by office policy when making payment arrangements in collections situations</a:t>
            </a:r>
          </a:p>
          <a:p>
            <a:pPr lvl="0">
              <a:lnSpc>
                <a:spcPct val="110000"/>
              </a:lnSpc>
            </a:pPr>
            <a:r>
              <a:rPr lang="en-US" dirty="0"/>
              <a:t>Written notification necessary before making final demand for payment before legal or collection proceedings will be started</a:t>
            </a:r>
          </a:p>
        </p:txBody>
      </p:sp>
    </p:spTree>
    <p:extLst>
      <p:ext uri="{BB962C8B-B14F-4D97-AF65-F5344CB8AC3E}">
        <p14:creationId xmlns:p14="http://schemas.microsoft.com/office/powerpoint/2010/main" val="1196830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966176"/>
          </a:xfrm>
        </p:spPr>
        <p:txBody>
          <a:bodyPr/>
          <a:lstStyle/>
          <a:p>
            <a:r>
              <a:rPr lang="en-US" dirty="0"/>
              <a:t/>
            </a:r>
            <a:br>
              <a:rPr lang="en-US" dirty="0"/>
            </a:br>
            <a:r>
              <a:rPr lang="en-US" dirty="0"/>
              <a:t/>
            </a:r>
            <a:br>
              <a:rPr lang="en-US" dirty="0"/>
            </a:br>
            <a:r>
              <a:rPr lang="en-US" dirty="0"/>
              <a:t>Learning Objectives</a:t>
            </a:r>
            <a:br>
              <a:rPr lang="en-US" dirty="0"/>
            </a:br>
            <a:r>
              <a:rPr lang="en-US" dirty="0"/>
              <a:t>Lesson 16.1: Patient Accounts, Bookkeeping, and Collection Procedures </a:t>
            </a:r>
            <a:r>
              <a:rPr lang="en-US" dirty="0" smtClean="0"/>
              <a:t/>
            </a:r>
            <a:br>
              <a:rPr lang="en-US" dirty="0" smtClean="0"/>
            </a:br>
            <a:r>
              <a:rPr lang="en-US" sz="1600" dirty="0" smtClean="0"/>
              <a:t>(</a:t>
            </a:r>
            <a:r>
              <a:rPr lang="en-US" sz="1600" dirty="0"/>
              <a:t>Slide 1 of 2</a:t>
            </a:r>
            <a:r>
              <a:rPr lang="en-US" sz="1600" dirty="0" smtClean="0"/>
              <a:t>)</a:t>
            </a:r>
            <a:endParaRPr lang="en-US" dirty="0"/>
          </a:p>
        </p:txBody>
      </p:sp>
      <p:sp>
        <p:nvSpPr>
          <p:cNvPr id="3" name="Content Placeholder 2"/>
          <p:cNvSpPr>
            <a:spLocks noGrp="1"/>
          </p:cNvSpPr>
          <p:nvPr>
            <p:ph idx="1"/>
          </p:nvPr>
        </p:nvSpPr>
        <p:spPr>
          <a:xfrm>
            <a:off x="215900" y="2057401"/>
            <a:ext cx="8686800" cy="4501416"/>
          </a:xfrm>
        </p:spPr>
        <p:txBody>
          <a:bodyPr/>
          <a:lstStyle/>
          <a:p>
            <a:pPr>
              <a:buFont typeface="+mj-lt"/>
              <a:buAutoNum type="arabicPeriod"/>
            </a:pPr>
            <a:r>
              <a:rPr lang="en-US" sz="2700" dirty="0" smtClean="0"/>
              <a:t>Define </a:t>
            </a:r>
            <a:r>
              <a:rPr lang="en-US" sz="2700" dirty="0"/>
              <a:t>bookkeeping and bookkeeping terms and discuss all the different transactions recorded in patient accounts. </a:t>
            </a:r>
          </a:p>
          <a:p>
            <a:pPr>
              <a:buFont typeface="+mj-lt"/>
              <a:buAutoNum type="arabicPeriod"/>
            </a:pPr>
            <a:r>
              <a:rPr lang="en-US" sz="2700" dirty="0"/>
              <a:t>Perform accounts receivable procedures for patient accounts, including posting charges, payments, and adjustments. Also, discuss payment at the time of service and give an example of displaying sensitivity when requesting payment for services rendered.</a:t>
            </a:r>
          </a:p>
          <a:p>
            <a:pPr>
              <a:buFont typeface="+mj-lt"/>
              <a:buAutoNum type="arabicPeriod"/>
            </a:pPr>
            <a:r>
              <a:rPr lang="en-US" sz="2700" dirty="0"/>
              <a:t>Describe the impact of the Truth in Lending Act on collections policies for patient accounts.</a:t>
            </a:r>
          </a:p>
        </p:txBody>
      </p:sp>
    </p:spTree>
    <p:extLst>
      <p:ext uri="{BB962C8B-B14F-4D97-AF65-F5344CB8AC3E}">
        <p14:creationId xmlns:p14="http://schemas.microsoft.com/office/powerpoint/2010/main" val="24542776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Phone Calls: </a:t>
            </a:r>
            <a:r>
              <a:rPr lang="en-US" dirty="0" smtClean="0"/>
              <a:t/>
            </a:r>
            <a:br>
              <a:rPr lang="en-US" dirty="0" smtClean="0"/>
            </a:br>
            <a:r>
              <a:rPr lang="en-US" dirty="0" smtClean="0"/>
              <a:t>What </a:t>
            </a:r>
            <a:r>
              <a:rPr lang="en-US" dirty="0"/>
              <a:t>to Do</a:t>
            </a:r>
          </a:p>
        </p:txBody>
      </p:sp>
      <p:sp>
        <p:nvSpPr>
          <p:cNvPr id="3" name="Content Placeholder 2"/>
          <p:cNvSpPr>
            <a:spLocks noGrp="1"/>
          </p:cNvSpPr>
          <p:nvPr>
            <p:ph idx="1"/>
          </p:nvPr>
        </p:nvSpPr>
        <p:spPr>
          <a:xfrm>
            <a:off x="685800" y="1651000"/>
            <a:ext cx="7772400" cy="4454525"/>
          </a:xfrm>
        </p:spPr>
        <p:txBody>
          <a:bodyPr>
            <a:normAutofit/>
          </a:bodyPr>
          <a:lstStyle/>
          <a:p>
            <a:pPr lvl="0"/>
            <a:r>
              <a:rPr lang="en-US" dirty="0"/>
              <a:t>Call the patient when it can be done privately</a:t>
            </a:r>
          </a:p>
          <a:p>
            <a:pPr lvl="0"/>
            <a:r>
              <a:rPr lang="en-US" dirty="0"/>
              <a:t>Call only between 8 </a:t>
            </a:r>
            <a:r>
              <a:rPr lang="en-US" cap="small" dirty="0"/>
              <a:t>am</a:t>
            </a:r>
            <a:r>
              <a:rPr lang="en-US" dirty="0"/>
              <a:t> and 9 </a:t>
            </a:r>
            <a:r>
              <a:rPr lang="en-US" cap="small" dirty="0"/>
              <a:t>pm</a:t>
            </a:r>
            <a:endParaRPr lang="en-US" dirty="0"/>
          </a:p>
          <a:p>
            <a:pPr lvl="0"/>
            <a:r>
              <a:rPr lang="en-US" dirty="0"/>
              <a:t>Determine the identify of the person with whom you are speaking</a:t>
            </a:r>
          </a:p>
          <a:p>
            <a:pPr lvl="0"/>
            <a:r>
              <a:rPr lang="en-US" dirty="0"/>
              <a:t>Be dignified and respectful</a:t>
            </a:r>
          </a:p>
          <a:p>
            <a:pPr lvl="0"/>
            <a:r>
              <a:rPr lang="en-US" dirty="0"/>
              <a:t>Ask the patient if it is a good time to talk</a:t>
            </a:r>
          </a:p>
          <a:p>
            <a:pPr lvl="0"/>
            <a:r>
              <a:rPr lang="en-US" dirty="0"/>
              <a:t>Try to get a definite commitment</a:t>
            </a:r>
          </a:p>
          <a:p>
            <a:pPr lvl="0"/>
            <a:r>
              <a:rPr lang="en-US" dirty="0"/>
              <a:t>Assume a positive attitude</a:t>
            </a:r>
          </a:p>
        </p:txBody>
      </p:sp>
    </p:spTree>
    <p:extLst>
      <p:ext uri="{BB962C8B-B14F-4D97-AF65-F5344CB8AC3E}">
        <p14:creationId xmlns:p14="http://schemas.microsoft.com/office/powerpoint/2010/main" val="18119591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Phone </a:t>
            </a:r>
            <a:r>
              <a:rPr lang="en-US" dirty="0" smtClean="0"/>
              <a:t>Calls:</a:t>
            </a:r>
            <a:br>
              <a:rPr lang="en-US" dirty="0" smtClean="0"/>
            </a:br>
            <a:r>
              <a:rPr lang="en-US" dirty="0" smtClean="0"/>
              <a:t>What </a:t>
            </a:r>
            <a:r>
              <a:rPr lang="en-US" i="1" dirty="0"/>
              <a:t>Not</a:t>
            </a:r>
            <a:r>
              <a:rPr lang="en-US" dirty="0"/>
              <a:t> to Do</a:t>
            </a:r>
          </a:p>
        </p:txBody>
      </p:sp>
      <p:sp>
        <p:nvSpPr>
          <p:cNvPr id="3" name="Content Placeholder 2"/>
          <p:cNvSpPr>
            <a:spLocks noGrp="1"/>
          </p:cNvSpPr>
          <p:nvPr>
            <p:ph idx="1"/>
          </p:nvPr>
        </p:nvSpPr>
        <p:spPr>
          <a:xfrm>
            <a:off x="685800" y="1651000"/>
            <a:ext cx="7772400" cy="4454525"/>
          </a:xfrm>
        </p:spPr>
        <p:txBody>
          <a:bodyPr>
            <a:normAutofit/>
          </a:bodyPr>
          <a:lstStyle/>
          <a:p>
            <a:pPr lvl="0"/>
            <a:r>
              <a:rPr lang="en-US" dirty="0"/>
              <a:t>Do not call between 9 </a:t>
            </a:r>
            <a:r>
              <a:rPr lang="en-US" sz="2400" cap="small" dirty="0"/>
              <a:t>pm</a:t>
            </a:r>
            <a:r>
              <a:rPr lang="en-US" dirty="0"/>
              <a:t> and 8 </a:t>
            </a:r>
            <a:r>
              <a:rPr lang="en-US" sz="2400" cap="small" dirty="0"/>
              <a:t>am</a:t>
            </a:r>
            <a:endParaRPr lang="en-US" sz="2400" dirty="0"/>
          </a:p>
          <a:p>
            <a:pPr lvl="0"/>
            <a:r>
              <a:rPr lang="en-US" dirty="0"/>
              <a:t>Do not make repeated phone calls on the same day</a:t>
            </a:r>
          </a:p>
          <a:p>
            <a:pPr lvl="0"/>
            <a:r>
              <a:rPr lang="en-US" dirty="0"/>
              <a:t>Do not call debtor’s place of work</a:t>
            </a:r>
          </a:p>
          <a:p>
            <a:pPr lvl="0"/>
            <a:r>
              <a:rPr lang="en-US" dirty="0"/>
              <a:t>Do not show hostility</a:t>
            </a:r>
          </a:p>
        </p:txBody>
      </p:sp>
    </p:spTree>
    <p:extLst>
      <p:ext uri="{BB962C8B-B14F-4D97-AF65-F5344CB8AC3E}">
        <p14:creationId xmlns:p14="http://schemas.microsoft.com/office/powerpoint/2010/main" val="211961246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Letters</a:t>
            </a:r>
          </a:p>
        </p:txBody>
      </p:sp>
      <p:sp>
        <p:nvSpPr>
          <p:cNvPr id="3" name="Content Placeholder 2"/>
          <p:cNvSpPr>
            <a:spLocks noGrp="1"/>
          </p:cNvSpPr>
          <p:nvPr>
            <p:ph idx="1"/>
          </p:nvPr>
        </p:nvSpPr>
        <p:spPr>
          <a:xfrm>
            <a:off x="685800" y="1651000"/>
            <a:ext cx="7772400" cy="4454525"/>
          </a:xfrm>
        </p:spPr>
        <p:txBody>
          <a:bodyPr/>
          <a:lstStyle/>
          <a:p>
            <a:pPr lvl="0"/>
            <a:r>
              <a:rPr lang="en-US" dirty="0"/>
              <a:t>Impersonal printed message will probably encourage debtor to send a payment</a:t>
            </a:r>
          </a:p>
          <a:p>
            <a:pPr lvl="0"/>
            <a:r>
              <a:rPr lang="en-US" dirty="0"/>
              <a:t>Friendly letter requests for explanation of why payment has not been made are often effective</a:t>
            </a:r>
          </a:p>
          <a:p>
            <a:pPr lvl="1"/>
            <a:r>
              <a:rPr lang="en-US" dirty="0"/>
              <a:t>Invite patient to office to explain reasons for nonpayment so that payment arrangements can be made</a:t>
            </a:r>
          </a:p>
          <a:p>
            <a:pPr lvl="1"/>
            <a:r>
              <a:rPr lang="en-US" dirty="0"/>
              <a:t>Sign letters using title after typewritten signature</a:t>
            </a:r>
          </a:p>
        </p:txBody>
      </p:sp>
    </p:spTree>
    <p:extLst>
      <p:ext uri="{BB962C8B-B14F-4D97-AF65-F5344CB8AC3E}">
        <p14:creationId xmlns:p14="http://schemas.microsoft.com/office/powerpoint/2010/main" val="218026805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Finance Interviews </a:t>
            </a:r>
          </a:p>
        </p:txBody>
      </p:sp>
      <p:sp>
        <p:nvSpPr>
          <p:cNvPr id="3" name="Content Placeholder 2"/>
          <p:cNvSpPr>
            <a:spLocks noGrp="1"/>
          </p:cNvSpPr>
          <p:nvPr>
            <p:ph idx="1"/>
          </p:nvPr>
        </p:nvSpPr>
        <p:spPr>
          <a:xfrm>
            <a:off x="685800" y="1651000"/>
            <a:ext cx="7772400" cy="4454525"/>
          </a:xfrm>
        </p:spPr>
        <p:txBody>
          <a:bodyPr/>
          <a:lstStyle/>
          <a:p>
            <a:pPr lvl="0"/>
            <a:r>
              <a:rPr lang="en-US" dirty="0"/>
              <a:t>Face-to-face interviews often more effective than collection letters</a:t>
            </a:r>
          </a:p>
          <a:p>
            <a:pPr lvl="0"/>
            <a:r>
              <a:rPr lang="en-US" dirty="0"/>
              <a:t>Discuss payment of long-term treatments in advance</a:t>
            </a:r>
          </a:p>
          <a:p>
            <a:pPr lvl="0"/>
            <a:r>
              <a:rPr lang="en-US" dirty="0"/>
              <a:t>Follow up on payment collections promptly</a:t>
            </a:r>
          </a:p>
        </p:txBody>
      </p:sp>
    </p:spTree>
    <p:extLst>
      <p:ext uri="{BB962C8B-B14F-4D97-AF65-F5344CB8AC3E}">
        <p14:creationId xmlns:p14="http://schemas.microsoft.com/office/powerpoint/2010/main" val="74036678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Tracing “Skips” </a:t>
            </a:r>
          </a:p>
        </p:txBody>
      </p:sp>
      <p:sp>
        <p:nvSpPr>
          <p:cNvPr id="3" name="Content Placeholder 2"/>
          <p:cNvSpPr>
            <a:spLocks noGrp="1"/>
          </p:cNvSpPr>
          <p:nvPr>
            <p:ph idx="1"/>
          </p:nvPr>
        </p:nvSpPr>
        <p:spPr>
          <a:xfrm>
            <a:off x="685800" y="1651000"/>
            <a:ext cx="7772400" cy="4454525"/>
          </a:xfrm>
        </p:spPr>
        <p:txBody>
          <a:bodyPr/>
          <a:lstStyle/>
          <a:p>
            <a:pPr lvl="0"/>
            <a:r>
              <a:rPr lang="en-US" dirty="0"/>
              <a:t>When statement is returned marked “Moved—no forwarding address,” consider this account a “skip” </a:t>
            </a:r>
          </a:p>
          <a:p>
            <a:pPr lvl="0"/>
            <a:r>
              <a:rPr lang="en-US" dirty="0"/>
              <a:t>Trace skips using Internet searches</a:t>
            </a:r>
          </a:p>
          <a:p>
            <a:pPr lvl="0"/>
            <a:r>
              <a:rPr lang="en-US" dirty="0"/>
              <a:t>Investigate search results so that collection efforts are directed at right person</a:t>
            </a:r>
          </a:p>
        </p:txBody>
      </p:sp>
    </p:spTree>
    <p:extLst>
      <p:ext uri="{BB962C8B-B14F-4D97-AF65-F5344CB8AC3E}">
        <p14:creationId xmlns:p14="http://schemas.microsoft.com/office/powerpoint/2010/main" val="1949647414"/>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Claims Against Estates </a:t>
            </a:r>
          </a:p>
        </p:txBody>
      </p:sp>
      <p:sp>
        <p:nvSpPr>
          <p:cNvPr id="3" name="Content Placeholder 2"/>
          <p:cNvSpPr>
            <a:spLocks noGrp="1"/>
          </p:cNvSpPr>
          <p:nvPr>
            <p:ph idx="1"/>
          </p:nvPr>
        </p:nvSpPr>
        <p:spPr>
          <a:xfrm>
            <a:off x="685800" y="1651000"/>
            <a:ext cx="7772400" cy="4454525"/>
          </a:xfrm>
        </p:spPr>
        <p:txBody>
          <a:bodyPr/>
          <a:lstStyle/>
          <a:p>
            <a:pPr lvl="0"/>
            <a:r>
              <a:rPr lang="en-US" dirty="0"/>
              <a:t>Bill owed by deceased patient should be sent to executor of estate</a:t>
            </a:r>
          </a:p>
          <a:p>
            <a:pPr lvl="1"/>
            <a:r>
              <a:rPr lang="en-US" dirty="0"/>
              <a:t>Estate of (name of patient)</a:t>
            </a:r>
          </a:p>
          <a:p>
            <a:pPr lvl="1"/>
            <a:r>
              <a:rPr lang="en-US" dirty="0"/>
              <a:t>c/o (spouse or next of kin, if known)</a:t>
            </a:r>
          </a:p>
          <a:p>
            <a:pPr lvl="1"/>
            <a:r>
              <a:rPr lang="en-US" dirty="0"/>
              <a:t>Patient’s last known address</a:t>
            </a:r>
          </a:p>
          <a:p>
            <a:pPr lvl="0"/>
            <a:r>
              <a:rPr lang="en-US" dirty="0"/>
              <a:t>Name of executor usually can be obtained by sending request to Probate Department of Superior Court, County Recorder’s Office, in county where decedent lived</a:t>
            </a:r>
          </a:p>
          <a:p>
            <a:endParaRPr lang="en-US" dirty="0"/>
          </a:p>
        </p:txBody>
      </p:sp>
    </p:spTree>
    <p:extLst>
      <p:ext uri="{BB962C8B-B14F-4D97-AF65-F5344CB8AC3E}">
        <p14:creationId xmlns:p14="http://schemas.microsoft.com/office/powerpoint/2010/main" val="7560747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Bankruptcy</a:t>
            </a:r>
          </a:p>
        </p:txBody>
      </p:sp>
      <p:sp>
        <p:nvSpPr>
          <p:cNvPr id="3" name="Content Placeholder 2"/>
          <p:cNvSpPr>
            <a:spLocks noGrp="1"/>
          </p:cNvSpPr>
          <p:nvPr>
            <p:ph idx="1"/>
          </p:nvPr>
        </p:nvSpPr>
        <p:spPr>
          <a:xfrm>
            <a:off x="685800" y="1651000"/>
            <a:ext cx="7772400" cy="4454525"/>
          </a:xfrm>
        </p:spPr>
        <p:txBody>
          <a:bodyPr/>
          <a:lstStyle/>
          <a:p>
            <a:pPr lvl="0"/>
            <a:r>
              <a:rPr lang="en-US" dirty="0"/>
              <a:t>Laws passed to secure equal distribution of assets among individual’s creditors</a:t>
            </a:r>
          </a:p>
          <a:p>
            <a:pPr lvl="0"/>
            <a:r>
              <a:rPr lang="en-US" dirty="0"/>
              <a:t>Patient-debtor pays fixed amount to a trustee that is agreed upon by court</a:t>
            </a:r>
          </a:p>
          <a:p>
            <a:pPr lvl="0"/>
            <a:r>
              <a:rPr lang="en-US" dirty="0"/>
              <a:t>Debts are paid in order, secured debts first; provider may never receive payment from debtor who has filed bankruptcy</a:t>
            </a:r>
          </a:p>
        </p:txBody>
      </p:sp>
    </p:spTree>
    <p:extLst>
      <p:ext uri="{BB962C8B-B14F-4D97-AF65-F5344CB8AC3E}">
        <p14:creationId xmlns:p14="http://schemas.microsoft.com/office/powerpoint/2010/main" val="114902849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Collection Agency</a:t>
            </a:r>
            <a:br>
              <a:rPr lang="en-US" dirty="0"/>
            </a:br>
            <a:r>
              <a:rPr lang="en-US" sz="1600" dirty="0"/>
              <a:t>(Slide 1 of 2)</a:t>
            </a:r>
          </a:p>
        </p:txBody>
      </p:sp>
      <p:sp>
        <p:nvSpPr>
          <p:cNvPr id="3" name="Content Placeholder 2"/>
          <p:cNvSpPr>
            <a:spLocks noGrp="1"/>
          </p:cNvSpPr>
          <p:nvPr>
            <p:ph idx="1"/>
          </p:nvPr>
        </p:nvSpPr>
        <p:spPr>
          <a:xfrm>
            <a:off x="685800" y="1651000"/>
            <a:ext cx="7772400" cy="4454525"/>
          </a:xfrm>
        </p:spPr>
        <p:txBody>
          <a:bodyPr/>
          <a:lstStyle/>
          <a:p>
            <a:pPr lvl="0"/>
            <a:r>
              <a:rPr lang="en-US" dirty="0"/>
              <a:t>After everything possible has been done internally to collect:</a:t>
            </a:r>
          </a:p>
          <a:p>
            <a:pPr lvl="1"/>
            <a:r>
              <a:rPr lang="en-US" dirty="0"/>
              <a:t>Should the facility sue for the payment?</a:t>
            </a:r>
          </a:p>
          <a:p>
            <a:pPr lvl="1"/>
            <a:r>
              <a:rPr lang="en-US" dirty="0"/>
              <a:t>Should the account be sent to a collection agency?</a:t>
            </a:r>
          </a:p>
          <a:p>
            <a:pPr lvl="1"/>
            <a:r>
              <a:rPr lang="en-US" dirty="0"/>
              <a:t>Should the account be written off as a bad debt?</a:t>
            </a:r>
          </a:p>
        </p:txBody>
      </p:sp>
    </p:spTree>
    <p:extLst>
      <p:ext uri="{BB962C8B-B14F-4D97-AF65-F5344CB8AC3E}">
        <p14:creationId xmlns:p14="http://schemas.microsoft.com/office/powerpoint/2010/main" val="131410798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 Collection Agency</a:t>
            </a:r>
            <a:br>
              <a:rPr lang="en-US" dirty="0"/>
            </a:br>
            <a:r>
              <a:rPr lang="en-US" sz="1600" dirty="0"/>
              <a:t>(Slide 2 of 2)</a:t>
            </a:r>
          </a:p>
        </p:txBody>
      </p:sp>
      <p:sp>
        <p:nvSpPr>
          <p:cNvPr id="3" name="Content Placeholder 2"/>
          <p:cNvSpPr>
            <a:spLocks noGrp="1"/>
          </p:cNvSpPr>
          <p:nvPr>
            <p:ph idx="1"/>
          </p:nvPr>
        </p:nvSpPr>
        <p:spPr>
          <a:xfrm>
            <a:off x="685800" y="1651000"/>
            <a:ext cx="7772400" cy="4454525"/>
          </a:xfrm>
        </p:spPr>
        <p:txBody>
          <a:bodyPr/>
          <a:lstStyle/>
          <a:p>
            <a:pPr lvl="0"/>
            <a:r>
              <a:rPr lang="en-US" dirty="0"/>
              <a:t>Send account to collector as soon as it is determined uncollectible through office</a:t>
            </a:r>
          </a:p>
          <a:p>
            <a:r>
              <a:rPr lang="en-US" dirty="0"/>
              <a:t>Assign skips immediately</a:t>
            </a:r>
          </a:p>
        </p:txBody>
      </p:sp>
    </p:spTree>
    <p:extLst>
      <p:ext uri="{BB962C8B-B14F-4D97-AF65-F5344CB8AC3E}">
        <p14:creationId xmlns:p14="http://schemas.microsoft.com/office/powerpoint/2010/main" val="1786668523"/>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Working with the Collection Agency </a:t>
            </a:r>
          </a:p>
        </p:txBody>
      </p:sp>
      <p:sp>
        <p:nvSpPr>
          <p:cNvPr id="3" name="Content Placeholder 2"/>
          <p:cNvSpPr>
            <a:spLocks noGrp="1"/>
          </p:cNvSpPr>
          <p:nvPr>
            <p:ph idx="1"/>
          </p:nvPr>
        </p:nvSpPr>
        <p:spPr>
          <a:xfrm>
            <a:off x="685800" y="1651000"/>
            <a:ext cx="7772400" cy="4454525"/>
          </a:xfrm>
        </p:spPr>
        <p:txBody>
          <a:bodyPr/>
          <a:lstStyle/>
          <a:p>
            <a:pPr lvl="0"/>
            <a:r>
              <a:rPr lang="en-US" dirty="0"/>
              <a:t>Guarantor’s full name</a:t>
            </a:r>
          </a:p>
          <a:p>
            <a:pPr lvl="0"/>
            <a:r>
              <a:rPr lang="en-US" dirty="0"/>
              <a:t>Spouse’s full name</a:t>
            </a:r>
          </a:p>
          <a:p>
            <a:pPr lvl="0"/>
            <a:r>
              <a:rPr lang="en-US" dirty="0"/>
              <a:t>Last known address</a:t>
            </a:r>
          </a:p>
          <a:p>
            <a:pPr lvl="0"/>
            <a:r>
              <a:rPr lang="en-US" dirty="0"/>
              <a:t>Full amount of the debt</a:t>
            </a:r>
          </a:p>
          <a:p>
            <a:pPr lvl="0"/>
            <a:r>
              <a:rPr lang="en-US" dirty="0"/>
              <a:t>Date of the last entry on account (debit or credit) </a:t>
            </a:r>
          </a:p>
          <a:p>
            <a:pPr lvl="0"/>
            <a:r>
              <a:rPr lang="en-US" dirty="0"/>
              <a:t>Occupation of the debtor</a:t>
            </a:r>
          </a:p>
          <a:p>
            <a:pPr lvl="0"/>
            <a:r>
              <a:rPr lang="en-US" dirty="0"/>
              <a:t>Employer’s address and phone number</a:t>
            </a:r>
          </a:p>
        </p:txBody>
      </p:sp>
    </p:spTree>
    <p:extLst>
      <p:ext uri="{BB962C8B-B14F-4D97-AF65-F5344CB8AC3E}">
        <p14:creationId xmlns:p14="http://schemas.microsoft.com/office/powerpoint/2010/main" val="16912190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15900" y="2057401"/>
            <a:ext cx="8928100" cy="4501416"/>
          </a:xfrm>
        </p:spPr>
        <p:txBody>
          <a:bodyPr/>
          <a:lstStyle/>
          <a:p>
            <a:pPr>
              <a:buFont typeface="+mj-lt"/>
              <a:buAutoNum type="arabicPeriod" startAt="4"/>
            </a:pPr>
            <a:r>
              <a:rPr lang="en-US" sz="2700" dirty="0" smtClean="0"/>
              <a:t>Discuss </a:t>
            </a:r>
            <a:r>
              <a:rPr lang="en-US" sz="2700" dirty="0"/>
              <a:t>monthly patient account statements and list the necessary data elements on each monthly statement.</a:t>
            </a:r>
          </a:p>
          <a:p>
            <a:pPr>
              <a:buFont typeface="+mj-lt"/>
              <a:buAutoNum type="arabicPeriod" startAt="4"/>
            </a:pPr>
            <a:r>
              <a:rPr lang="en-US" sz="2700" dirty="0"/>
              <a:t>Do the following related to collection procedures:</a:t>
            </a:r>
          </a:p>
          <a:p>
            <a:pPr marL="800100" lvl="1">
              <a:buFont typeface="Arial" panose="020B0604020202020204" pitchFamily="34" charset="0"/>
              <a:buChar char="•"/>
            </a:pPr>
            <a:r>
              <a:rPr lang="en-US" sz="2300" dirty="0"/>
              <a:t>Describe successful collection techniques for patient accounts.</a:t>
            </a:r>
          </a:p>
          <a:p>
            <a:pPr marL="800100" lvl="1">
              <a:buFont typeface="Arial" panose="020B0604020202020204" pitchFamily="34" charset="0"/>
              <a:buChar char="•"/>
            </a:pPr>
            <a:r>
              <a:rPr lang="en-US" sz="2300" dirty="0"/>
              <a:t>Discuss strategies for collecting outstanding balances through personal finance interviews.</a:t>
            </a:r>
          </a:p>
          <a:p>
            <a:pPr marL="800100" lvl="1">
              <a:buFont typeface="Arial" panose="020B0604020202020204" pitchFamily="34" charset="0"/>
              <a:buChar char="•"/>
            </a:pPr>
            <a:r>
              <a:rPr lang="en-US" sz="2300" dirty="0"/>
              <a:t>Describe types of adjustments made to patient accounts, including a nonsufficient funds (NSF) check and collection agency transactions.</a:t>
            </a:r>
          </a:p>
          <a:p>
            <a:pPr marL="800100" lvl="1">
              <a:buFont typeface="Arial" panose="020B0604020202020204" pitchFamily="34" charset="0"/>
              <a:buChar char="•"/>
            </a:pPr>
            <a:r>
              <a:rPr lang="en-US" sz="2300" dirty="0"/>
              <a:t>Post payments and adjustments to a patient’s account.</a:t>
            </a:r>
          </a:p>
        </p:txBody>
      </p:sp>
      <p:sp>
        <p:nvSpPr>
          <p:cNvPr id="7" name="Title 1"/>
          <p:cNvSpPr>
            <a:spLocks noGrp="1"/>
          </p:cNvSpPr>
          <p:nvPr>
            <p:ph type="title"/>
          </p:nvPr>
        </p:nvSpPr>
        <p:spPr>
          <a:xfrm>
            <a:off x="0" y="76200"/>
            <a:ext cx="9144000" cy="966176"/>
          </a:xfrm>
        </p:spPr>
        <p:txBody>
          <a:bodyPr/>
          <a:lstStyle/>
          <a:p>
            <a:r>
              <a:rPr lang="en-US" dirty="0"/>
              <a:t/>
            </a:r>
            <a:br>
              <a:rPr lang="en-US" dirty="0"/>
            </a:br>
            <a:r>
              <a:rPr lang="en-US" dirty="0"/>
              <a:t/>
            </a:r>
            <a:br>
              <a:rPr lang="en-US" dirty="0"/>
            </a:br>
            <a:r>
              <a:rPr lang="en-US" dirty="0"/>
              <a:t>Learning Objectives</a:t>
            </a:r>
            <a:br>
              <a:rPr lang="en-US" dirty="0"/>
            </a:br>
            <a:r>
              <a:rPr lang="en-US" dirty="0"/>
              <a:t>Lesson 16.1: Patient Accounts, Bookkeeping, and Collection Procedures </a:t>
            </a:r>
            <a:r>
              <a:rPr lang="en-US" dirty="0" smtClean="0"/>
              <a:t/>
            </a:r>
            <a:br>
              <a:rPr lang="en-US" dirty="0" smtClean="0"/>
            </a:br>
            <a:r>
              <a:rPr lang="en-US" sz="1600" dirty="0" smtClean="0"/>
              <a:t>(</a:t>
            </a:r>
            <a:r>
              <a:rPr lang="en-US" sz="1600" dirty="0"/>
              <a:t>Slide </a:t>
            </a:r>
            <a:r>
              <a:rPr lang="en-US" sz="1600" dirty="0" smtClean="0"/>
              <a:t>2 </a:t>
            </a:r>
            <a:r>
              <a:rPr lang="en-US" sz="1600" dirty="0"/>
              <a:t>of 2</a:t>
            </a:r>
            <a:r>
              <a:rPr lang="en-US" sz="1600" dirty="0" smtClean="0"/>
              <a:t>)</a:t>
            </a:r>
            <a:endParaRPr lang="en-US" dirty="0"/>
          </a:p>
        </p:txBody>
      </p:sp>
    </p:spTree>
    <p:extLst>
      <p:ext uri="{BB962C8B-B14F-4D97-AF65-F5344CB8AC3E}">
        <p14:creationId xmlns:p14="http://schemas.microsoft.com/office/powerpoint/2010/main" val="30142833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Collection Agency Guidelines </a:t>
            </a:r>
            <a:br>
              <a:rPr lang="en-US" dirty="0"/>
            </a:br>
            <a:r>
              <a:rPr lang="en-US" dirty="0"/>
              <a:t>and Procedures </a:t>
            </a:r>
          </a:p>
        </p:txBody>
      </p:sp>
      <p:sp>
        <p:nvSpPr>
          <p:cNvPr id="3" name="Content Placeholder 2"/>
          <p:cNvSpPr>
            <a:spLocks noGrp="1"/>
          </p:cNvSpPr>
          <p:nvPr>
            <p:ph idx="1"/>
          </p:nvPr>
        </p:nvSpPr>
        <p:spPr>
          <a:xfrm>
            <a:off x="685800" y="1651000"/>
            <a:ext cx="7772400" cy="4454525"/>
          </a:xfrm>
        </p:spPr>
        <p:txBody>
          <a:bodyPr>
            <a:noAutofit/>
          </a:bodyPr>
          <a:lstStyle/>
          <a:p>
            <a:pPr lvl="0"/>
            <a:r>
              <a:rPr lang="en-US" dirty="0"/>
              <a:t>Send no more statements</a:t>
            </a:r>
          </a:p>
          <a:p>
            <a:pPr lvl="0"/>
            <a:r>
              <a:rPr lang="en-US" dirty="0"/>
              <a:t>Patient account should be closed for activity; write off the balance</a:t>
            </a:r>
          </a:p>
          <a:p>
            <a:pPr lvl="0"/>
            <a:r>
              <a:rPr lang="en-US" dirty="0"/>
              <a:t>Refer patient to collection agency if he or she contacts office about account</a:t>
            </a:r>
          </a:p>
          <a:p>
            <a:pPr lvl="0"/>
            <a:r>
              <a:rPr lang="en-US" dirty="0"/>
              <a:t>Promptly report any payments made directly to your office</a:t>
            </a:r>
          </a:p>
          <a:p>
            <a:pPr lvl="0"/>
            <a:r>
              <a:rPr lang="en-US" dirty="0"/>
              <a:t>Call agency if any information is obtained that may be of value to trace or collect account</a:t>
            </a:r>
          </a:p>
        </p:txBody>
      </p:sp>
    </p:spTree>
    <p:extLst>
      <p:ext uri="{BB962C8B-B14F-4D97-AF65-F5344CB8AC3E}">
        <p14:creationId xmlns:p14="http://schemas.microsoft.com/office/powerpoint/2010/main" val="228310651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Posting Collection </a:t>
            </a:r>
            <a:r>
              <a:rPr lang="en-US" dirty="0" smtClean="0"/>
              <a:t/>
            </a:r>
            <a:br>
              <a:rPr lang="en-US" dirty="0" smtClean="0"/>
            </a:br>
            <a:r>
              <a:rPr lang="en-US" dirty="0" smtClean="0"/>
              <a:t>Agency </a:t>
            </a:r>
            <a:r>
              <a:rPr lang="en-US" dirty="0"/>
              <a:t>Transactions</a:t>
            </a:r>
          </a:p>
        </p:txBody>
      </p:sp>
      <p:sp>
        <p:nvSpPr>
          <p:cNvPr id="3" name="Content Placeholder 2"/>
          <p:cNvSpPr>
            <a:spLocks noGrp="1"/>
          </p:cNvSpPr>
          <p:nvPr>
            <p:ph idx="1"/>
          </p:nvPr>
        </p:nvSpPr>
        <p:spPr>
          <a:xfrm>
            <a:off x="685800" y="1651000"/>
            <a:ext cx="7772400" cy="4454525"/>
          </a:xfrm>
        </p:spPr>
        <p:txBody>
          <a:bodyPr/>
          <a:lstStyle/>
          <a:p>
            <a:pPr lvl="0"/>
            <a:r>
              <a:rPr lang="en-US" dirty="0"/>
              <a:t>Collection agencies charge the healthcare practice different percentages of the amount owed to collect delinquent accounts</a:t>
            </a:r>
          </a:p>
          <a:p>
            <a:pPr lvl="0"/>
            <a:r>
              <a:rPr lang="en-US" dirty="0"/>
              <a:t>Agencies pay the net back (amount of money paid to the practice after the agency has been paid its fee)</a:t>
            </a:r>
            <a:endParaRPr lang="en-US" i="1" dirty="0"/>
          </a:p>
        </p:txBody>
      </p:sp>
    </p:spTree>
    <p:extLst>
      <p:ext uri="{BB962C8B-B14F-4D97-AF65-F5344CB8AC3E}">
        <p14:creationId xmlns:p14="http://schemas.microsoft.com/office/powerpoint/2010/main" val="117207897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Small Claims Court </a:t>
            </a:r>
          </a:p>
        </p:txBody>
      </p:sp>
      <p:sp>
        <p:nvSpPr>
          <p:cNvPr id="3" name="Content Placeholder 2"/>
          <p:cNvSpPr>
            <a:spLocks noGrp="1"/>
          </p:cNvSpPr>
          <p:nvPr>
            <p:ph idx="1"/>
          </p:nvPr>
        </p:nvSpPr>
        <p:spPr>
          <a:xfrm>
            <a:off x="685800" y="1651000"/>
            <a:ext cx="7772400" cy="4454525"/>
          </a:xfrm>
        </p:spPr>
        <p:txBody>
          <a:bodyPr/>
          <a:lstStyle/>
          <a:p>
            <a:pPr lvl="0"/>
            <a:r>
              <a:rPr lang="en-US" dirty="0"/>
              <a:t>Inexpensive way to collect delinquent accounts</a:t>
            </a:r>
          </a:p>
          <a:p>
            <a:pPr lvl="0"/>
            <a:r>
              <a:rPr lang="en-US" dirty="0"/>
              <a:t>Places limit on amount of debt sought in small claims court</a:t>
            </a:r>
          </a:p>
          <a:p>
            <a:pPr lvl="0"/>
            <a:r>
              <a:rPr lang="en-US" dirty="0"/>
              <a:t>No attorney required</a:t>
            </a:r>
          </a:p>
          <a:p>
            <a:pPr lvl="0"/>
            <a:r>
              <a:rPr lang="en-US" dirty="0"/>
              <a:t>Defendant may appeal to have judgment set aside</a:t>
            </a:r>
          </a:p>
          <a:p>
            <a:pPr lvl="0"/>
            <a:r>
              <a:rPr lang="en-US" dirty="0"/>
              <a:t>Papers and instructions for filing may be obtained from clerk of small claims court</a:t>
            </a:r>
          </a:p>
        </p:txBody>
      </p:sp>
    </p:spTree>
    <p:extLst>
      <p:ext uri="{BB962C8B-B14F-4D97-AF65-F5344CB8AC3E}">
        <p14:creationId xmlns:p14="http://schemas.microsoft.com/office/powerpoint/2010/main" val="97761238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smtClean="0"/>
              <a:t>Learning </a:t>
            </a:r>
            <a:r>
              <a:rPr lang="en-US" dirty="0"/>
              <a:t>Objectives</a:t>
            </a:r>
            <a:br>
              <a:rPr lang="en-US" dirty="0"/>
            </a:br>
            <a:r>
              <a:rPr lang="en-US" sz="3400" dirty="0"/>
              <a:t>Lesson 16.2: Banking Procedures and Payroll </a:t>
            </a:r>
            <a:r>
              <a:rPr lang="en-US" dirty="0" smtClean="0"/>
              <a:t/>
            </a:r>
            <a:br>
              <a:rPr lang="en-US" dirty="0" smtClean="0"/>
            </a:br>
            <a:r>
              <a:rPr lang="en-US" sz="1600" dirty="0" smtClean="0"/>
              <a:t>(</a:t>
            </a:r>
            <a:r>
              <a:rPr lang="en-US" sz="1600" dirty="0"/>
              <a:t>Slide 1 of 3)</a:t>
            </a:r>
          </a:p>
        </p:txBody>
      </p:sp>
      <p:sp>
        <p:nvSpPr>
          <p:cNvPr id="3" name="Content Placeholder 2"/>
          <p:cNvSpPr>
            <a:spLocks noGrp="1"/>
          </p:cNvSpPr>
          <p:nvPr>
            <p:ph idx="1"/>
          </p:nvPr>
        </p:nvSpPr>
        <p:spPr>
          <a:xfrm>
            <a:off x="266700" y="1677211"/>
            <a:ext cx="8661400" cy="4263214"/>
          </a:xfrm>
        </p:spPr>
        <p:txBody>
          <a:bodyPr/>
          <a:lstStyle/>
          <a:p>
            <a:pPr>
              <a:buFont typeface="+mj-lt"/>
              <a:buAutoNum type="arabicPeriod" startAt="6"/>
            </a:pPr>
            <a:r>
              <a:rPr lang="en-US" dirty="0" smtClean="0"/>
              <a:t>Do </a:t>
            </a:r>
            <a:r>
              <a:rPr lang="en-US" dirty="0"/>
              <a:t>the following related to banking in today’s business world:</a:t>
            </a:r>
          </a:p>
          <a:p>
            <a:pPr marL="685800" lvl="1" indent="-228600">
              <a:buFont typeface="Arial" panose="020B0604020202020204" pitchFamily="34" charset="0"/>
              <a:buChar char="•"/>
            </a:pPr>
            <a:r>
              <a:rPr lang="en-US" sz="2100" dirty="0"/>
              <a:t>Explain the purpose of the Federal Reserve Bank and the types of banks it manages.</a:t>
            </a:r>
          </a:p>
          <a:p>
            <a:pPr marL="685800" lvl="1" indent="-228600">
              <a:buFont typeface="Arial" panose="020B0604020202020204" pitchFamily="34" charset="0"/>
              <a:buChar char="•"/>
            </a:pPr>
            <a:r>
              <a:rPr lang="en-US" sz="2100" dirty="0"/>
              <a:t>Identify common types of bank accounts.</a:t>
            </a:r>
          </a:p>
          <a:p>
            <a:pPr marL="685800" lvl="1" indent="-228600">
              <a:buFont typeface="Arial" panose="020B0604020202020204" pitchFamily="34" charset="0"/>
              <a:buChar char="•"/>
            </a:pPr>
            <a:r>
              <a:rPr lang="en-US" sz="2100" dirty="0"/>
              <a:t>Discuss the importance of signature cards.</a:t>
            </a:r>
          </a:p>
          <a:p>
            <a:pPr marL="685800" lvl="1" indent="-228600">
              <a:buFont typeface="Arial" panose="020B0604020202020204" pitchFamily="34" charset="0"/>
              <a:buChar char="•"/>
            </a:pPr>
            <a:r>
              <a:rPr lang="en-US" sz="2100" dirty="0"/>
              <a:t>Explain how online banking has made standard banking processes more efficient.</a:t>
            </a:r>
          </a:p>
          <a:p>
            <a:pPr>
              <a:buFont typeface="+mj-lt"/>
              <a:buAutoNum type="arabicPeriod" startAt="7"/>
            </a:pPr>
            <a:r>
              <a:rPr lang="en-US" dirty="0"/>
              <a:t>Do the following related to checks:</a:t>
            </a:r>
          </a:p>
          <a:p>
            <a:pPr marL="685800" lvl="1" indent="-228600">
              <a:buFont typeface="Arial" panose="020B0604020202020204" pitchFamily="34" charset="0"/>
              <a:buChar char="•"/>
            </a:pPr>
            <a:r>
              <a:rPr lang="en-US" sz="2100" dirty="0"/>
              <a:t>Compare different types of negotiable instruments.</a:t>
            </a:r>
          </a:p>
          <a:p>
            <a:pPr marL="685800" lvl="1" indent="-228600">
              <a:buFont typeface="Arial" panose="020B0604020202020204" pitchFamily="34" charset="0"/>
              <a:buChar char="•"/>
            </a:pPr>
            <a:r>
              <a:rPr lang="en-US" sz="2100" dirty="0"/>
              <a:t>Identify precautions in accepting checks from patients.</a:t>
            </a:r>
          </a:p>
          <a:p>
            <a:pPr marL="685800" lvl="1" indent="-228600">
              <a:buFont typeface="Arial" panose="020B0604020202020204" pitchFamily="34" charset="0"/>
              <a:buChar char="•"/>
            </a:pPr>
            <a:r>
              <a:rPr lang="en-US" sz="2100" dirty="0"/>
              <a:t>Explain how checks are processed from one account to another.</a:t>
            </a:r>
          </a:p>
          <a:p>
            <a:pPr marL="685800" lvl="1" indent="-228600">
              <a:buFont typeface="Arial" panose="020B0604020202020204" pitchFamily="34" charset="0"/>
              <a:buChar char="•"/>
            </a:pPr>
            <a:r>
              <a:rPr lang="en-US" sz="2100" dirty="0"/>
              <a:t>Review the procedure followed when the healthcare facility receives an NSF check.</a:t>
            </a:r>
          </a:p>
          <a:p>
            <a:pPr marL="971550" lvl="1" indent="-457200"/>
            <a:endParaRPr lang="en-US" sz="1800" dirty="0"/>
          </a:p>
          <a:p>
            <a:pPr marL="971550" lvl="1" indent="-457200"/>
            <a:endParaRPr lang="en-US" sz="1800" dirty="0"/>
          </a:p>
          <a:p>
            <a:endParaRPr lang="en-US" dirty="0"/>
          </a:p>
        </p:txBody>
      </p:sp>
    </p:spTree>
    <p:extLst>
      <p:ext uri="{BB962C8B-B14F-4D97-AF65-F5344CB8AC3E}">
        <p14:creationId xmlns:p14="http://schemas.microsoft.com/office/powerpoint/2010/main" val="343206786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686668"/>
            <a:ext cx="8775700" cy="4418857"/>
          </a:xfrm>
        </p:spPr>
        <p:txBody>
          <a:bodyPr/>
          <a:lstStyle/>
          <a:p>
            <a:pPr marL="457200">
              <a:buFont typeface="+mj-lt"/>
              <a:buAutoNum type="arabicPeriod" startAt="8"/>
            </a:pPr>
            <a:r>
              <a:rPr lang="en-US" dirty="0" smtClean="0"/>
              <a:t>Identify </a:t>
            </a:r>
            <a:r>
              <a:rPr lang="en-US" dirty="0"/>
              <a:t>precautions in accepting cash.</a:t>
            </a:r>
          </a:p>
          <a:p>
            <a:pPr marL="457200">
              <a:buFont typeface="+mj-lt"/>
              <a:buAutoNum type="arabicPeriod" startAt="8"/>
            </a:pPr>
            <a:r>
              <a:rPr lang="en-US" dirty="0"/>
              <a:t>Discuss the use of debit and credit cards, including advantages and precautions.</a:t>
            </a:r>
          </a:p>
          <a:p>
            <a:pPr marL="457200" indent="-457200">
              <a:buFont typeface="+mj-lt"/>
              <a:buAutoNum type="arabicPeriod" startAt="8"/>
            </a:pPr>
            <a:r>
              <a:rPr lang="en-US" dirty="0"/>
              <a:t>Do the following related to banking procedures in the ambulatory care setting:</a:t>
            </a:r>
          </a:p>
          <a:p>
            <a:pPr marL="914400" lvl="1" indent="-342900">
              <a:buFont typeface="Arial" panose="020B0604020202020204" pitchFamily="34" charset="0"/>
              <a:buChar char="•"/>
            </a:pPr>
            <a:r>
              <a:rPr lang="en-US" dirty="0"/>
              <a:t>Describe banking procedures as related to the ambulatory care setting.</a:t>
            </a:r>
          </a:p>
          <a:p>
            <a:pPr marL="914400" lvl="1" indent="-342900">
              <a:buFont typeface="Arial" panose="020B0604020202020204" pitchFamily="34" charset="0"/>
              <a:buChar char="•"/>
            </a:pPr>
            <a:r>
              <a:rPr lang="en-US" dirty="0"/>
              <a:t>Explain the importance of depositing checks daily.</a:t>
            </a:r>
          </a:p>
          <a:p>
            <a:pPr marL="914400" lvl="1" indent="-342900">
              <a:buFont typeface="Arial" panose="020B0604020202020204" pitchFamily="34" charset="0"/>
              <a:buChar char="•"/>
            </a:pPr>
            <a:r>
              <a:rPr lang="en-US" dirty="0"/>
              <a:t>Prepare a bank deposit.</a:t>
            </a:r>
          </a:p>
          <a:p>
            <a:pPr marL="914400" lvl="1" indent="-342900">
              <a:buFont typeface="Arial" panose="020B0604020202020204" pitchFamily="34" charset="0"/>
              <a:buChar char="•"/>
            </a:pPr>
            <a:r>
              <a:rPr lang="en-US" dirty="0"/>
              <a:t>Compare types of check endorsements.</a:t>
            </a:r>
          </a:p>
          <a:p>
            <a:pPr marL="914400" lvl="1" indent="-342900">
              <a:buFont typeface="Arial" panose="020B0604020202020204" pitchFamily="34" charset="0"/>
              <a:buChar char="•"/>
            </a:pPr>
            <a:r>
              <a:rPr lang="en-US" dirty="0"/>
              <a:t>Review check-writing procedures used to pay the operational expenses of a healthcare facility.</a:t>
            </a:r>
          </a:p>
          <a:p>
            <a:pPr marL="971550" lvl="1" indent="-457200"/>
            <a:endParaRPr lang="en-US" sz="1800" dirty="0"/>
          </a:p>
          <a:p>
            <a:endParaRPr lang="en-US" dirty="0"/>
          </a:p>
        </p:txBody>
      </p:sp>
      <p:sp>
        <p:nvSpPr>
          <p:cNvPr id="5" name="Title 1"/>
          <p:cNvSpPr>
            <a:spLocks noGrp="1"/>
          </p:cNvSpPr>
          <p:nvPr>
            <p:ph type="title"/>
          </p:nvPr>
        </p:nvSpPr>
        <p:spPr>
          <a:xfrm>
            <a:off x="0" y="228600"/>
            <a:ext cx="9144000" cy="1219200"/>
          </a:xfrm>
        </p:spPr>
        <p:txBody>
          <a:bodyPr/>
          <a:lstStyle/>
          <a:p>
            <a:r>
              <a:rPr lang="en-US" dirty="0" smtClean="0"/>
              <a:t>Learning </a:t>
            </a:r>
            <a:r>
              <a:rPr lang="en-US" dirty="0"/>
              <a:t>Objectives</a:t>
            </a:r>
            <a:br>
              <a:rPr lang="en-US" dirty="0"/>
            </a:br>
            <a:r>
              <a:rPr lang="en-US" sz="3400" dirty="0"/>
              <a:t>Lesson 16.2: Banking Procedures and Payroll </a:t>
            </a:r>
            <a:r>
              <a:rPr lang="en-US" dirty="0" smtClean="0"/>
              <a:t/>
            </a:r>
            <a:br>
              <a:rPr lang="en-US" dirty="0" smtClean="0"/>
            </a:br>
            <a:r>
              <a:rPr lang="en-US" sz="1600" dirty="0" smtClean="0"/>
              <a:t>(</a:t>
            </a:r>
            <a:r>
              <a:rPr lang="en-US" sz="1600" dirty="0"/>
              <a:t>Slide </a:t>
            </a:r>
            <a:r>
              <a:rPr lang="en-US" sz="1600" dirty="0" smtClean="0"/>
              <a:t>2 </a:t>
            </a:r>
            <a:r>
              <a:rPr lang="en-US" sz="1600" dirty="0"/>
              <a:t>of 3)</a:t>
            </a:r>
          </a:p>
        </p:txBody>
      </p:sp>
    </p:spTree>
    <p:extLst>
      <p:ext uri="{BB962C8B-B14F-4D97-AF65-F5344CB8AC3E}">
        <p14:creationId xmlns:p14="http://schemas.microsoft.com/office/powerpoint/2010/main" val="1054602178"/>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9700" y="1699368"/>
            <a:ext cx="8915400" cy="4418857"/>
          </a:xfrm>
        </p:spPr>
        <p:txBody>
          <a:bodyPr/>
          <a:lstStyle/>
          <a:p>
            <a:pPr marL="457200" indent="-457200">
              <a:buFont typeface="+mj-lt"/>
              <a:buAutoNum type="arabicPeriod" startAt="11"/>
            </a:pPr>
            <a:r>
              <a:rPr lang="en-US" dirty="0" smtClean="0"/>
              <a:t>Understand </a:t>
            </a:r>
            <a:r>
              <a:rPr lang="en-US" dirty="0"/>
              <a:t>the purpose of bank account reconciliation for auditing purposes, and how to pay bills in order to maximize cash flow.</a:t>
            </a:r>
          </a:p>
          <a:p>
            <a:pPr marL="457200" indent="-457200">
              <a:buFont typeface="+mj-lt"/>
              <a:buAutoNum type="arabicPeriod" startAt="11"/>
            </a:pPr>
            <a:r>
              <a:rPr lang="en-US" dirty="0"/>
              <a:t>Discuss the process of employee payroll.</a:t>
            </a:r>
          </a:p>
          <a:p>
            <a:pPr marL="971550" lvl="1" indent="-457200"/>
            <a:endParaRPr lang="en-US" sz="1800" dirty="0"/>
          </a:p>
          <a:p>
            <a:endParaRPr lang="en-US" dirty="0"/>
          </a:p>
        </p:txBody>
      </p:sp>
      <p:sp>
        <p:nvSpPr>
          <p:cNvPr id="5" name="Title 1"/>
          <p:cNvSpPr>
            <a:spLocks noGrp="1"/>
          </p:cNvSpPr>
          <p:nvPr>
            <p:ph type="title"/>
          </p:nvPr>
        </p:nvSpPr>
        <p:spPr>
          <a:xfrm>
            <a:off x="0" y="228600"/>
            <a:ext cx="9144000" cy="1219200"/>
          </a:xfrm>
        </p:spPr>
        <p:txBody>
          <a:bodyPr/>
          <a:lstStyle/>
          <a:p>
            <a:r>
              <a:rPr lang="en-US" dirty="0" smtClean="0"/>
              <a:t>Learning </a:t>
            </a:r>
            <a:r>
              <a:rPr lang="en-US" dirty="0"/>
              <a:t>Objectives</a:t>
            </a:r>
            <a:br>
              <a:rPr lang="en-US" dirty="0"/>
            </a:br>
            <a:r>
              <a:rPr lang="en-US" sz="3400" dirty="0"/>
              <a:t>Lesson 16.2: Banking Procedures and Payroll </a:t>
            </a:r>
            <a:r>
              <a:rPr lang="en-US" dirty="0" smtClean="0"/>
              <a:t/>
            </a:r>
            <a:br>
              <a:rPr lang="en-US" dirty="0" smtClean="0"/>
            </a:br>
            <a:r>
              <a:rPr lang="en-US" sz="1600" dirty="0" smtClean="0"/>
              <a:t>(</a:t>
            </a:r>
            <a:r>
              <a:rPr lang="en-US" sz="1600" dirty="0"/>
              <a:t>Slide </a:t>
            </a:r>
            <a:r>
              <a:rPr lang="en-US" sz="1600" dirty="0" smtClean="0"/>
              <a:t>3 </a:t>
            </a:r>
            <a:r>
              <a:rPr lang="en-US" sz="1600" dirty="0"/>
              <a:t>of 3)</a:t>
            </a:r>
          </a:p>
        </p:txBody>
      </p:sp>
    </p:spTree>
    <p:extLst>
      <p:ext uri="{BB962C8B-B14F-4D97-AF65-F5344CB8AC3E}">
        <p14:creationId xmlns:p14="http://schemas.microsoft.com/office/powerpoint/2010/main" val="362079178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Banking in Today’s Business World</a:t>
            </a:r>
          </a:p>
        </p:txBody>
      </p:sp>
      <p:sp>
        <p:nvSpPr>
          <p:cNvPr id="3" name="Content Placeholder 2"/>
          <p:cNvSpPr>
            <a:spLocks noGrp="1"/>
          </p:cNvSpPr>
          <p:nvPr>
            <p:ph idx="1"/>
          </p:nvPr>
        </p:nvSpPr>
        <p:spPr>
          <a:xfrm>
            <a:off x="685800" y="1651000"/>
            <a:ext cx="7772400" cy="4454525"/>
          </a:xfrm>
        </p:spPr>
        <p:txBody>
          <a:bodyPr/>
          <a:lstStyle/>
          <a:p>
            <a:pPr lvl="0"/>
            <a:r>
              <a:rPr lang="en-US" dirty="0"/>
              <a:t>Banks can be used to centralize all financial transactions for healthcare facility</a:t>
            </a:r>
          </a:p>
          <a:p>
            <a:pPr lvl="0"/>
            <a:r>
              <a:rPr lang="en-US" dirty="0"/>
              <a:t>Banks also provide opportunities to earn interest; invest for future financial gain</a:t>
            </a:r>
          </a:p>
          <a:p>
            <a:pPr lvl="0"/>
            <a:r>
              <a:rPr lang="en-US" dirty="0"/>
              <a:t>Fees for banking service depend on bank and products used</a:t>
            </a:r>
          </a:p>
        </p:txBody>
      </p:sp>
    </p:spTree>
    <p:extLst>
      <p:ext uri="{BB962C8B-B14F-4D97-AF65-F5344CB8AC3E}">
        <p14:creationId xmlns:p14="http://schemas.microsoft.com/office/powerpoint/2010/main" val="1412276014"/>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Federal Reserve Bank</a:t>
            </a:r>
          </a:p>
        </p:txBody>
      </p:sp>
      <p:sp>
        <p:nvSpPr>
          <p:cNvPr id="3" name="Content Placeholder 2"/>
          <p:cNvSpPr>
            <a:spLocks noGrp="1"/>
          </p:cNvSpPr>
          <p:nvPr>
            <p:ph idx="1"/>
          </p:nvPr>
        </p:nvSpPr>
        <p:spPr>
          <a:xfrm>
            <a:off x="685800" y="1651000"/>
            <a:ext cx="7772400" cy="4454525"/>
          </a:xfrm>
        </p:spPr>
        <p:txBody>
          <a:bodyPr/>
          <a:lstStyle/>
          <a:p>
            <a:pPr lvl="0"/>
            <a:r>
              <a:rPr lang="en-US" dirty="0"/>
              <a:t>Manages all banks in the United States</a:t>
            </a:r>
          </a:p>
          <a:p>
            <a:pPr lvl="0"/>
            <a:r>
              <a:rPr lang="en-US" dirty="0"/>
              <a:t>Healthcare facilities can choose from a number of different types of banks</a:t>
            </a:r>
          </a:p>
          <a:p>
            <a:pPr lvl="1"/>
            <a:r>
              <a:rPr lang="en-US" dirty="0"/>
              <a:t>Retail banks</a:t>
            </a:r>
          </a:p>
          <a:p>
            <a:pPr lvl="1"/>
            <a:r>
              <a:rPr lang="en-US" dirty="0"/>
              <a:t>Commercial banks</a:t>
            </a:r>
          </a:p>
          <a:p>
            <a:pPr lvl="1"/>
            <a:r>
              <a:rPr lang="en-US" dirty="0"/>
              <a:t>Credit unions</a:t>
            </a:r>
          </a:p>
          <a:p>
            <a:pPr lvl="1"/>
            <a:r>
              <a:rPr lang="en-US" dirty="0"/>
              <a:t>Online banks</a:t>
            </a:r>
          </a:p>
        </p:txBody>
      </p:sp>
    </p:spTree>
    <p:extLst>
      <p:ext uri="{BB962C8B-B14F-4D97-AF65-F5344CB8AC3E}">
        <p14:creationId xmlns:p14="http://schemas.microsoft.com/office/powerpoint/2010/main" val="4162716325"/>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Types of Bank Accounts</a:t>
            </a:r>
          </a:p>
        </p:txBody>
      </p:sp>
      <p:sp>
        <p:nvSpPr>
          <p:cNvPr id="3" name="Content Placeholder 2"/>
          <p:cNvSpPr>
            <a:spLocks noGrp="1"/>
          </p:cNvSpPr>
          <p:nvPr>
            <p:ph idx="1"/>
          </p:nvPr>
        </p:nvSpPr>
        <p:spPr>
          <a:xfrm>
            <a:off x="685800" y="1651000"/>
            <a:ext cx="7772400" cy="4454525"/>
          </a:xfrm>
        </p:spPr>
        <p:txBody>
          <a:bodyPr/>
          <a:lstStyle/>
          <a:p>
            <a:pPr lvl="0"/>
            <a:r>
              <a:rPr lang="en-US" dirty="0"/>
              <a:t>Checking accounts</a:t>
            </a:r>
          </a:p>
          <a:p>
            <a:pPr lvl="0"/>
            <a:r>
              <a:rPr lang="en-US" dirty="0"/>
              <a:t>Savings accounts</a:t>
            </a:r>
          </a:p>
          <a:p>
            <a:pPr lvl="1"/>
            <a:r>
              <a:rPr lang="en-US" dirty="0"/>
              <a:t>Provider may deposit a certain percentage of discretionary income into a savings account each month to earn interest</a:t>
            </a:r>
          </a:p>
          <a:p>
            <a:pPr lvl="0"/>
            <a:r>
              <a:rPr lang="en-US" dirty="0"/>
              <a:t>Money market savings account</a:t>
            </a:r>
          </a:p>
        </p:txBody>
      </p:sp>
    </p:spTree>
    <p:extLst>
      <p:ext uri="{BB962C8B-B14F-4D97-AF65-F5344CB8AC3E}">
        <p14:creationId xmlns:p14="http://schemas.microsoft.com/office/powerpoint/2010/main" val="2682258739"/>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Signature Cards</a:t>
            </a:r>
          </a:p>
        </p:txBody>
      </p:sp>
      <p:sp>
        <p:nvSpPr>
          <p:cNvPr id="3" name="Content Placeholder 2"/>
          <p:cNvSpPr>
            <a:spLocks noGrp="1"/>
          </p:cNvSpPr>
          <p:nvPr>
            <p:ph idx="1"/>
          </p:nvPr>
        </p:nvSpPr>
        <p:spPr>
          <a:xfrm>
            <a:off x="685800" y="1651000"/>
            <a:ext cx="7772400" cy="4454525"/>
          </a:xfrm>
        </p:spPr>
        <p:txBody>
          <a:bodyPr/>
          <a:lstStyle/>
          <a:p>
            <a:pPr lvl="0"/>
            <a:r>
              <a:rPr lang="en-US" dirty="0"/>
              <a:t>Signature kept on file with bank</a:t>
            </a:r>
          </a:p>
          <a:p>
            <a:pPr lvl="0"/>
            <a:r>
              <a:rPr lang="en-US" dirty="0"/>
              <a:t>Bank personnel will compare check with saved signature on file if suspicion arises</a:t>
            </a:r>
          </a:p>
          <a:p>
            <a:pPr lvl="0"/>
            <a:r>
              <a:rPr lang="en-US" dirty="0"/>
              <a:t>Task of paying bills is often delegated to medical assistant</a:t>
            </a:r>
          </a:p>
          <a:p>
            <a:pPr lvl="0"/>
            <a:r>
              <a:rPr lang="en-US" dirty="0"/>
              <a:t>Only those whose names appear on the signature card are authorized to sign checks</a:t>
            </a:r>
          </a:p>
        </p:txBody>
      </p:sp>
    </p:spTree>
    <p:extLst>
      <p:ext uri="{BB962C8B-B14F-4D97-AF65-F5344CB8AC3E}">
        <p14:creationId xmlns:p14="http://schemas.microsoft.com/office/powerpoint/2010/main" val="52764629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Managing Funds in the</a:t>
            </a:r>
            <a:br>
              <a:rPr lang="en-US" dirty="0"/>
            </a:br>
            <a:r>
              <a:rPr lang="en-US" dirty="0"/>
              <a:t>Healthcare Facility</a:t>
            </a:r>
          </a:p>
        </p:txBody>
      </p:sp>
      <p:sp>
        <p:nvSpPr>
          <p:cNvPr id="3" name="Content Placeholder 2"/>
          <p:cNvSpPr>
            <a:spLocks noGrp="1"/>
          </p:cNvSpPr>
          <p:nvPr>
            <p:ph idx="1"/>
          </p:nvPr>
        </p:nvSpPr>
        <p:spPr/>
        <p:txBody>
          <a:bodyPr/>
          <a:lstStyle/>
          <a:p>
            <a:pPr lvl="0"/>
            <a:r>
              <a:rPr lang="en-US" dirty="0"/>
              <a:t>Purpose of financial management is to ensure healthcare facility earns enough money to cover operating expenses</a:t>
            </a:r>
          </a:p>
          <a:p>
            <a:pPr lvl="0"/>
            <a:r>
              <a:rPr lang="en-US" dirty="0"/>
              <a:t>Accountant can prepare monthly and annual financial records from daily bookkeeping records</a:t>
            </a:r>
          </a:p>
          <a:p>
            <a:pPr lvl="0"/>
            <a:r>
              <a:rPr lang="en-US" dirty="0"/>
              <a:t>Accounts receivable (A/R): money that is expected but has not yet been received</a:t>
            </a:r>
          </a:p>
          <a:p>
            <a:pPr lvl="0"/>
            <a:r>
              <a:rPr lang="en-US" dirty="0"/>
              <a:t>Accounts payable (A/P): management of debt incurred and not yet paid</a:t>
            </a:r>
            <a:endParaRPr lang="en-US" i="1" dirty="0"/>
          </a:p>
        </p:txBody>
      </p:sp>
    </p:spTree>
    <p:extLst>
      <p:ext uri="{BB962C8B-B14F-4D97-AF65-F5344CB8AC3E}">
        <p14:creationId xmlns:p14="http://schemas.microsoft.com/office/powerpoint/2010/main" val="118245271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Online Banking</a:t>
            </a:r>
          </a:p>
        </p:txBody>
      </p:sp>
      <p:sp>
        <p:nvSpPr>
          <p:cNvPr id="3" name="Content Placeholder 2"/>
          <p:cNvSpPr>
            <a:spLocks noGrp="1"/>
          </p:cNvSpPr>
          <p:nvPr>
            <p:ph idx="1"/>
          </p:nvPr>
        </p:nvSpPr>
        <p:spPr>
          <a:xfrm>
            <a:off x="685800" y="1651000"/>
            <a:ext cx="7772400" cy="4454525"/>
          </a:xfrm>
        </p:spPr>
        <p:txBody>
          <a:bodyPr/>
          <a:lstStyle/>
          <a:p>
            <a:pPr lvl="0"/>
            <a:r>
              <a:rPr lang="en-US" dirty="0"/>
              <a:t>Means of performing banking services electronically via the internet</a:t>
            </a:r>
          </a:p>
          <a:p>
            <a:pPr lvl="0"/>
            <a:r>
              <a:rPr lang="en-US" dirty="0"/>
              <a:t>All banks and credit unions have this capability</a:t>
            </a:r>
          </a:p>
          <a:p>
            <a:pPr lvl="0"/>
            <a:r>
              <a:rPr lang="en-US" dirty="0"/>
              <a:t>With basic services, customer can usually</a:t>
            </a:r>
          </a:p>
          <a:p>
            <a:pPr lvl="1"/>
            <a:r>
              <a:rPr lang="en-US" dirty="0"/>
              <a:t>Check account balances</a:t>
            </a:r>
          </a:p>
          <a:p>
            <a:pPr lvl="1"/>
            <a:r>
              <a:rPr lang="en-US" dirty="0"/>
              <a:t>Transfer funds</a:t>
            </a:r>
          </a:p>
          <a:p>
            <a:pPr lvl="1"/>
            <a:r>
              <a:rPr lang="en-US" dirty="0"/>
              <a:t>Pay bills electronically; create checks</a:t>
            </a:r>
          </a:p>
          <a:p>
            <a:pPr lvl="1"/>
            <a:r>
              <a:rPr lang="en-US" dirty="0"/>
              <a:t>Determine if a check has cleared</a:t>
            </a:r>
          </a:p>
          <a:p>
            <a:pPr lvl="1"/>
            <a:r>
              <a:rPr lang="en-US" dirty="0"/>
              <a:t>Download account information</a:t>
            </a:r>
          </a:p>
          <a:p>
            <a:pPr lvl="1"/>
            <a:r>
              <a:rPr lang="en-US" dirty="0"/>
              <a:t>View images of transactions</a:t>
            </a:r>
          </a:p>
        </p:txBody>
      </p:sp>
    </p:spTree>
    <p:extLst>
      <p:ext uri="{BB962C8B-B14F-4D97-AF65-F5344CB8AC3E}">
        <p14:creationId xmlns:p14="http://schemas.microsoft.com/office/powerpoint/2010/main" val="217741797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Checks</a:t>
            </a:r>
          </a:p>
        </p:txBody>
      </p:sp>
      <p:sp>
        <p:nvSpPr>
          <p:cNvPr id="3" name="Content Placeholder 2"/>
          <p:cNvSpPr>
            <a:spLocks noGrp="1"/>
          </p:cNvSpPr>
          <p:nvPr>
            <p:ph idx="1"/>
          </p:nvPr>
        </p:nvSpPr>
        <p:spPr>
          <a:xfrm>
            <a:off x="685800" y="1651000"/>
            <a:ext cx="7772400" cy="4454525"/>
          </a:xfrm>
        </p:spPr>
        <p:txBody>
          <a:bodyPr/>
          <a:lstStyle/>
          <a:p>
            <a:pPr lvl="0"/>
            <a:r>
              <a:rPr lang="en-US" dirty="0"/>
              <a:t>Bank draft, or an order to pay a certain sum of money, on demand, to a specified person/entity</a:t>
            </a:r>
          </a:p>
          <a:p>
            <a:pPr lvl="0"/>
            <a:r>
              <a:rPr lang="en-US" dirty="0"/>
              <a:t>Negotiable instrument</a:t>
            </a:r>
          </a:p>
          <a:p>
            <a:pPr lvl="1"/>
            <a:r>
              <a:rPr lang="en-US" dirty="0"/>
              <a:t>Must be written and signed by the drawer</a:t>
            </a:r>
          </a:p>
          <a:p>
            <a:pPr lvl="1"/>
            <a:r>
              <a:rPr lang="en-US" dirty="0"/>
              <a:t>Must contain a promise or order to pay a sum of money</a:t>
            </a:r>
          </a:p>
          <a:p>
            <a:pPr lvl="1"/>
            <a:r>
              <a:rPr lang="en-US" dirty="0"/>
              <a:t>Must be payable on demand or at a fixed future date</a:t>
            </a:r>
          </a:p>
        </p:txBody>
      </p:sp>
    </p:spTree>
    <p:extLst>
      <p:ext uri="{BB962C8B-B14F-4D97-AF65-F5344CB8AC3E}">
        <p14:creationId xmlns:p14="http://schemas.microsoft.com/office/powerpoint/2010/main" val="242654972"/>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Routing and Account Numbers</a:t>
            </a:r>
          </a:p>
        </p:txBody>
      </p:sp>
      <p:sp>
        <p:nvSpPr>
          <p:cNvPr id="3" name="Content Placeholder 2"/>
          <p:cNvSpPr>
            <a:spLocks noGrp="1"/>
          </p:cNvSpPr>
          <p:nvPr>
            <p:ph idx="1"/>
          </p:nvPr>
        </p:nvSpPr>
        <p:spPr>
          <a:xfrm>
            <a:off x="685800" y="1651000"/>
            <a:ext cx="7772400" cy="4454525"/>
          </a:xfrm>
        </p:spPr>
        <p:txBody>
          <a:bodyPr/>
          <a:lstStyle/>
          <a:p>
            <a:pPr lvl="0"/>
            <a:r>
              <a:rPr lang="en-US" dirty="0"/>
              <a:t>Routing number: nine-digit code that identifies the bank upon which the check was drawn</a:t>
            </a:r>
          </a:p>
          <a:p>
            <a:pPr lvl="0"/>
            <a:r>
              <a:rPr lang="en-US" dirty="0"/>
              <a:t>Account number: assigned to each individual account</a:t>
            </a:r>
          </a:p>
        </p:txBody>
      </p:sp>
    </p:spTree>
    <p:extLst>
      <p:ext uri="{BB962C8B-B14F-4D97-AF65-F5344CB8AC3E}">
        <p14:creationId xmlns:p14="http://schemas.microsoft.com/office/powerpoint/2010/main" val="209184764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Negotiable Instruments</a:t>
            </a:r>
          </a:p>
        </p:txBody>
      </p:sp>
      <p:sp>
        <p:nvSpPr>
          <p:cNvPr id="3" name="Content Placeholder 2"/>
          <p:cNvSpPr>
            <a:spLocks noGrp="1"/>
          </p:cNvSpPr>
          <p:nvPr>
            <p:ph idx="1"/>
          </p:nvPr>
        </p:nvSpPr>
        <p:spPr>
          <a:xfrm>
            <a:off x="685800" y="1651000"/>
            <a:ext cx="7772400" cy="4454525"/>
          </a:xfrm>
        </p:spPr>
        <p:txBody>
          <a:bodyPr/>
          <a:lstStyle/>
          <a:p>
            <a:pPr lvl="0"/>
            <a:r>
              <a:rPr lang="en-US" dirty="0"/>
              <a:t>Personal checks</a:t>
            </a:r>
          </a:p>
          <a:p>
            <a:pPr lvl="0"/>
            <a:r>
              <a:rPr lang="en-US" dirty="0"/>
              <a:t>Cashier’s checks</a:t>
            </a:r>
          </a:p>
          <a:p>
            <a:pPr lvl="0"/>
            <a:r>
              <a:rPr lang="en-US" dirty="0"/>
              <a:t>Money orders</a:t>
            </a:r>
          </a:p>
          <a:p>
            <a:pPr lvl="0"/>
            <a:r>
              <a:rPr lang="en-US" dirty="0"/>
              <a:t>Business checks</a:t>
            </a:r>
          </a:p>
          <a:p>
            <a:pPr lvl="0"/>
            <a:r>
              <a:rPr lang="en-US" dirty="0"/>
              <a:t>Voucher checks</a:t>
            </a:r>
          </a:p>
        </p:txBody>
      </p:sp>
    </p:spTree>
    <p:extLst>
      <p:ext uri="{BB962C8B-B14F-4D97-AF65-F5344CB8AC3E}">
        <p14:creationId xmlns:p14="http://schemas.microsoft.com/office/powerpoint/2010/main" val="110530449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Checks are Processed </a:t>
            </a:r>
            <a:r>
              <a:rPr lang="en-US" dirty="0" smtClean="0"/>
              <a:t/>
            </a:r>
            <a:br>
              <a:rPr lang="en-US" dirty="0" smtClean="0"/>
            </a:br>
            <a:r>
              <a:rPr lang="en-US" dirty="0" smtClean="0"/>
              <a:t>from </a:t>
            </a:r>
            <a:r>
              <a:rPr lang="en-US" dirty="0"/>
              <a:t>One Bank to Another</a:t>
            </a:r>
          </a:p>
        </p:txBody>
      </p:sp>
      <p:sp>
        <p:nvSpPr>
          <p:cNvPr id="3" name="Content Placeholder 2"/>
          <p:cNvSpPr>
            <a:spLocks noGrp="1"/>
          </p:cNvSpPr>
          <p:nvPr>
            <p:ph idx="1"/>
          </p:nvPr>
        </p:nvSpPr>
        <p:spPr>
          <a:xfrm>
            <a:off x="685800" y="1651000"/>
            <a:ext cx="7772400" cy="4454525"/>
          </a:xfrm>
        </p:spPr>
        <p:txBody>
          <a:bodyPr/>
          <a:lstStyle/>
          <a:p>
            <a:pPr lvl="0"/>
            <a:r>
              <a:rPr lang="en-US" dirty="0"/>
              <a:t>Checks received by drawee’s bank are turned over daily to a regional banking clearinghouse, which clears each one</a:t>
            </a:r>
          </a:p>
          <a:p>
            <a:pPr lvl="0"/>
            <a:r>
              <a:rPr lang="en-US" dirty="0"/>
              <a:t>When the drawer needs proof of payment, a copy of check can be requested from bank</a:t>
            </a:r>
          </a:p>
          <a:p>
            <a:pPr lvl="0"/>
            <a:r>
              <a:rPr lang="en-US" dirty="0"/>
              <a:t>Many healthcare facilities accept only electronic checks</a:t>
            </a:r>
          </a:p>
          <a:p>
            <a:pPr lvl="1"/>
            <a:r>
              <a:rPr lang="en-US" dirty="0"/>
              <a:t>Reduce time involved in transferring funds from one account to another</a:t>
            </a:r>
          </a:p>
        </p:txBody>
      </p:sp>
    </p:spTree>
    <p:extLst>
      <p:ext uri="{BB962C8B-B14F-4D97-AF65-F5344CB8AC3E}">
        <p14:creationId xmlns:p14="http://schemas.microsoft.com/office/powerpoint/2010/main" val="421087664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Cash Payments</a:t>
            </a:r>
          </a:p>
        </p:txBody>
      </p:sp>
      <p:sp>
        <p:nvSpPr>
          <p:cNvPr id="3" name="Content Placeholder 2"/>
          <p:cNvSpPr>
            <a:spLocks noGrp="1"/>
          </p:cNvSpPr>
          <p:nvPr>
            <p:ph idx="1"/>
          </p:nvPr>
        </p:nvSpPr>
        <p:spPr>
          <a:xfrm>
            <a:off x="685800" y="1651000"/>
            <a:ext cx="7772400" cy="4454525"/>
          </a:xfrm>
        </p:spPr>
        <p:txBody>
          <a:bodyPr/>
          <a:lstStyle/>
          <a:p>
            <a:pPr lvl="0"/>
            <a:r>
              <a:rPr lang="en-US" dirty="0"/>
              <a:t>Can occur with little to no paperwork; audit trail harder to establish</a:t>
            </a:r>
          </a:p>
          <a:p>
            <a:pPr lvl="0"/>
            <a:r>
              <a:rPr lang="en-US" dirty="0"/>
              <a:t>If healthcare facility chooses to accept cash payments, keep in mind:</a:t>
            </a:r>
          </a:p>
          <a:p>
            <a:pPr lvl="1"/>
            <a:r>
              <a:rPr lang="en-US" dirty="0"/>
              <a:t>Make sure cash is not counterfeit</a:t>
            </a:r>
          </a:p>
          <a:p>
            <a:pPr lvl="1"/>
            <a:r>
              <a:rPr lang="en-US" dirty="0"/>
              <a:t>Establish a checks-and-balance system</a:t>
            </a:r>
          </a:p>
          <a:p>
            <a:pPr lvl="1"/>
            <a:r>
              <a:rPr lang="en-US" dirty="0"/>
              <a:t>Inform patients that change cannot be made for larger bills</a:t>
            </a:r>
          </a:p>
        </p:txBody>
      </p:sp>
    </p:spTree>
    <p:extLst>
      <p:ext uri="{BB962C8B-B14F-4D97-AF65-F5344CB8AC3E}">
        <p14:creationId xmlns:p14="http://schemas.microsoft.com/office/powerpoint/2010/main" val="4750172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Checks</a:t>
            </a:r>
          </a:p>
        </p:txBody>
      </p:sp>
      <p:sp>
        <p:nvSpPr>
          <p:cNvPr id="3" name="Content Placeholder 2"/>
          <p:cNvSpPr>
            <a:spLocks noGrp="1"/>
          </p:cNvSpPr>
          <p:nvPr>
            <p:ph idx="1"/>
          </p:nvPr>
        </p:nvSpPr>
        <p:spPr>
          <a:xfrm>
            <a:off x="685800" y="1651000"/>
            <a:ext cx="7772400" cy="4454525"/>
          </a:xfrm>
        </p:spPr>
        <p:txBody>
          <a:bodyPr/>
          <a:lstStyle/>
          <a:p>
            <a:pPr lvl="0"/>
            <a:r>
              <a:rPr lang="en-US" dirty="0"/>
              <a:t>Inspect check carefully</a:t>
            </a:r>
          </a:p>
          <a:p>
            <a:pPr lvl="0"/>
            <a:r>
              <a:rPr lang="en-US" dirty="0"/>
              <a:t>Do not accept check with corrections on it</a:t>
            </a:r>
          </a:p>
          <a:p>
            <a:pPr lvl="0"/>
            <a:r>
              <a:rPr lang="en-US" dirty="0"/>
              <a:t>Ask for state-issued picture ID; compare</a:t>
            </a:r>
          </a:p>
          <a:p>
            <a:pPr lvl="0"/>
            <a:r>
              <a:rPr lang="en-US" dirty="0"/>
              <a:t>Do not accept out-of-town check, government check, payroll check, unnumbered check, starter check, or third-party check</a:t>
            </a:r>
          </a:p>
          <a:p>
            <a:pPr lvl="0"/>
            <a:r>
              <a:rPr lang="en-US" dirty="0"/>
              <a:t>Do not accept a check marked “Payment in Full” unless it does pay amount in full</a:t>
            </a:r>
          </a:p>
          <a:p>
            <a:pPr lvl="0"/>
            <a:r>
              <a:rPr lang="en-US" dirty="0"/>
              <a:t>Do not accept a check written for more than amount due</a:t>
            </a:r>
          </a:p>
        </p:txBody>
      </p:sp>
    </p:spTree>
    <p:extLst>
      <p:ext uri="{BB962C8B-B14F-4D97-AF65-F5344CB8AC3E}">
        <p14:creationId xmlns:p14="http://schemas.microsoft.com/office/powerpoint/2010/main" val="889519535"/>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Debit Cards</a:t>
            </a:r>
          </a:p>
        </p:txBody>
      </p:sp>
      <p:sp>
        <p:nvSpPr>
          <p:cNvPr id="3" name="Content Placeholder 2"/>
          <p:cNvSpPr>
            <a:spLocks noGrp="1"/>
          </p:cNvSpPr>
          <p:nvPr>
            <p:ph idx="1"/>
          </p:nvPr>
        </p:nvSpPr>
        <p:spPr>
          <a:xfrm>
            <a:off x="685800" y="1651000"/>
            <a:ext cx="7772400" cy="4454525"/>
          </a:xfrm>
        </p:spPr>
        <p:txBody>
          <a:bodyPr/>
          <a:lstStyle/>
          <a:p>
            <a:pPr lvl="0"/>
            <a:r>
              <a:rPr lang="en-US" dirty="0"/>
              <a:t>Most are connected to a checking account</a:t>
            </a:r>
          </a:p>
          <a:p>
            <a:pPr lvl="0"/>
            <a:r>
              <a:rPr lang="en-US" dirty="0"/>
              <a:t>Advantages:</a:t>
            </a:r>
          </a:p>
          <a:p>
            <a:pPr lvl="1"/>
            <a:r>
              <a:rPr lang="en-US" dirty="0"/>
              <a:t>Safe and convenient</a:t>
            </a:r>
          </a:p>
          <a:p>
            <a:pPr lvl="1"/>
            <a:r>
              <a:rPr lang="en-US" dirty="0"/>
              <a:t>Quick transactions</a:t>
            </a:r>
          </a:p>
          <a:p>
            <a:pPr lvl="1"/>
            <a:r>
              <a:rPr lang="en-US" dirty="0"/>
              <a:t>Cards can be used as either credit or debit</a:t>
            </a:r>
          </a:p>
          <a:p>
            <a:pPr lvl="1"/>
            <a:r>
              <a:rPr lang="en-US" dirty="0"/>
              <a:t>If stolen or lost, can be cancelled quickly</a:t>
            </a:r>
          </a:p>
          <a:p>
            <a:pPr lvl="1"/>
            <a:r>
              <a:rPr lang="en-US" dirty="0"/>
              <a:t>Receipts/statements provide a permanent, reliable record of disbursements for tax purposes</a:t>
            </a:r>
          </a:p>
          <a:p>
            <a:pPr lvl="1"/>
            <a:r>
              <a:rPr lang="en-US" dirty="0"/>
              <a:t>Statement provides summary of receipts</a:t>
            </a:r>
          </a:p>
          <a:p>
            <a:pPr lvl="1"/>
            <a:r>
              <a:rPr lang="en-US" dirty="0"/>
              <a:t>Cards usually can be used anywhere that accepts MasterCard or Visa</a:t>
            </a:r>
          </a:p>
        </p:txBody>
      </p:sp>
    </p:spTree>
    <p:extLst>
      <p:ext uri="{BB962C8B-B14F-4D97-AF65-F5344CB8AC3E}">
        <p14:creationId xmlns:p14="http://schemas.microsoft.com/office/powerpoint/2010/main" val="966488903"/>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Credit Cards</a:t>
            </a:r>
          </a:p>
        </p:txBody>
      </p:sp>
      <p:sp>
        <p:nvSpPr>
          <p:cNvPr id="3" name="Content Placeholder 2"/>
          <p:cNvSpPr>
            <a:spLocks noGrp="1"/>
          </p:cNvSpPr>
          <p:nvPr>
            <p:ph idx="1"/>
          </p:nvPr>
        </p:nvSpPr>
        <p:spPr>
          <a:xfrm>
            <a:off x="685800" y="1651000"/>
            <a:ext cx="7772400" cy="4454525"/>
          </a:xfrm>
        </p:spPr>
        <p:txBody>
          <a:bodyPr/>
          <a:lstStyle/>
          <a:p>
            <a:pPr lvl="0"/>
            <a:r>
              <a:rPr lang="en-US" dirty="0"/>
              <a:t>Drawbacks:</a:t>
            </a:r>
          </a:p>
          <a:p>
            <a:pPr lvl="1"/>
            <a:r>
              <a:rPr lang="en-US" dirty="0"/>
              <a:t>Small processing fee</a:t>
            </a:r>
          </a:p>
          <a:p>
            <a:pPr lvl="1"/>
            <a:r>
              <a:rPr lang="en-US" dirty="0"/>
              <a:t>Increased risk of fraud</a:t>
            </a:r>
          </a:p>
          <a:p>
            <a:r>
              <a:rPr lang="en-US" dirty="0"/>
              <a:t>EMV chip technology helps to reduce fraud</a:t>
            </a:r>
          </a:p>
          <a:p>
            <a:r>
              <a:rPr lang="en-US" dirty="0"/>
              <a:t>Many credit card processing terminals can accept both credit and debit cards</a:t>
            </a:r>
          </a:p>
          <a:p>
            <a:r>
              <a:rPr lang="en-US" dirty="0"/>
              <a:t>Credit card transactions can reduce chances of money mismanagement in the office, such as embezzlement</a:t>
            </a:r>
          </a:p>
        </p:txBody>
      </p:sp>
    </p:spTree>
    <p:extLst>
      <p:ext uri="{BB962C8B-B14F-4D97-AF65-F5344CB8AC3E}">
        <p14:creationId xmlns:p14="http://schemas.microsoft.com/office/powerpoint/2010/main" val="77500871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Contactless Payment </a:t>
            </a:r>
            <a:r>
              <a:rPr lang="en-US" dirty="0" smtClean="0"/>
              <a:t>Systems</a:t>
            </a:r>
            <a:br>
              <a:rPr lang="en-US" dirty="0" smtClean="0"/>
            </a:br>
            <a:r>
              <a:rPr lang="en-US" dirty="0" smtClean="0"/>
              <a:t>and </a:t>
            </a:r>
            <a:r>
              <a:rPr lang="en-US" dirty="0"/>
              <a:t>Online Payment Options</a:t>
            </a:r>
          </a:p>
        </p:txBody>
      </p:sp>
      <p:sp>
        <p:nvSpPr>
          <p:cNvPr id="3" name="Content Placeholder 2"/>
          <p:cNvSpPr>
            <a:spLocks noGrp="1"/>
          </p:cNvSpPr>
          <p:nvPr>
            <p:ph idx="1"/>
          </p:nvPr>
        </p:nvSpPr>
        <p:spPr>
          <a:xfrm>
            <a:off x="685800" y="1651000"/>
            <a:ext cx="7772400" cy="4454525"/>
          </a:xfrm>
        </p:spPr>
        <p:txBody>
          <a:bodyPr/>
          <a:lstStyle/>
          <a:p>
            <a:pPr lvl="0"/>
            <a:r>
              <a:rPr lang="en-US" dirty="0"/>
              <a:t>Contactless payment systems: allows payment with a phone or other device that is linked to credit/debit card</a:t>
            </a:r>
          </a:p>
          <a:p>
            <a:pPr lvl="0"/>
            <a:r>
              <a:rPr lang="en-US" dirty="0"/>
              <a:t>Online payments use patient portal and patients can pay via debit/credit card, electronic check, or direct transfer</a:t>
            </a:r>
          </a:p>
        </p:txBody>
      </p:sp>
    </p:spTree>
    <p:extLst>
      <p:ext uri="{BB962C8B-B14F-4D97-AF65-F5344CB8AC3E}">
        <p14:creationId xmlns:p14="http://schemas.microsoft.com/office/powerpoint/2010/main" val="396317214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Bookkeeping in the </a:t>
            </a:r>
            <a:br>
              <a:rPr lang="en-US" dirty="0"/>
            </a:br>
            <a:r>
              <a:rPr lang="en-US" dirty="0"/>
              <a:t>Healthcare Facility</a:t>
            </a:r>
          </a:p>
        </p:txBody>
      </p:sp>
      <p:sp>
        <p:nvSpPr>
          <p:cNvPr id="3" name="Content Placeholder 2"/>
          <p:cNvSpPr>
            <a:spLocks noGrp="1"/>
          </p:cNvSpPr>
          <p:nvPr>
            <p:ph idx="1"/>
          </p:nvPr>
        </p:nvSpPr>
        <p:spPr/>
        <p:txBody>
          <a:bodyPr/>
          <a:lstStyle/>
          <a:p>
            <a:pPr lvl="0"/>
            <a:r>
              <a:rPr lang="en-US" dirty="0"/>
              <a:t>A/R transactions come from encounter form</a:t>
            </a:r>
          </a:p>
          <a:p>
            <a:pPr lvl="0"/>
            <a:r>
              <a:rPr lang="en-US" dirty="0"/>
              <a:t>Payments come as reimbursement from insurance company or patient payment</a:t>
            </a:r>
          </a:p>
          <a:p>
            <a:pPr lvl="0"/>
            <a:r>
              <a:rPr lang="en-US" dirty="0"/>
              <a:t>Adjustments are made to patient’s account when it is necessary to add/subtract</a:t>
            </a:r>
          </a:p>
          <a:p>
            <a:pPr lvl="0"/>
            <a:r>
              <a:rPr lang="en-US" dirty="0"/>
              <a:t>Credit: bookkeeping entry that increases A/R, or what is owed to provider</a:t>
            </a:r>
          </a:p>
          <a:p>
            <a:pPr lvl="0"/>
            <a:r>
              <a:rPr lang="en-US" dirty="0"/>
              <a:t>Debit: bookkeeping entry that increases A/P, or what is owed by provider</a:t>
            </a:r>
            <a:endParaRPr lang="en-US" i="1" dirty="0"/>
          </a:p>
        </p:txBody>
      </p:sp>
    </p:spTree>
    <p:extLst>
      <p:ext uri="{BB962C8B-B14F-4D97-AF65-F5344CB8AC3E}">
        <p14:creationId xmlns:p14="http://schemas.microsoft.com/office/powerpoint/2010/main" val="3714585781"/>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Precautions for Accepting </a:t>
            </a:r>
            <a:br>
              <a:rPr lang="en-US" dirty="0"/>
            </a:br>
            <a:r>
              <a:rPr lang="en-US" dirty="0"/>
              <a:t>Credit and Debit Cards</a:t>
            </a:r>
          </a:p>
        </p:txBody>
      </p:sp>
      <p:sp>
        <p:nvSpPr>
          <p:cNvPr id="3" name="Content Placeholder 2"/>
          <p:cNvSpPr>
            <a:spLocks noGrp="1"/>
          </p:cNvSpPr>
          <p:nvPr>
            <p:ph idx="1"/>
          </p:nvPr>
        </p:nvSpPr>
        <p:spPr>
          <a:xfrm>
            <a:off x="685800" y="1651000"/>
            <a:ext cx="7772400" cy="4454525"/>
          </a:xfrm>
        </p:spPr>
        <p:txBody>
          <a:bodyPr/>
          <a:lstStyle/>
          <a:p>
            <a:pPr lvl="0"/>
            <a:r>
              <a:rPr lang="en-US" dirty="0"/>
              <a:t>Make sure person presenting card is the person to whom it was issued</a:t>
            </a:r>
          </a:p>
          <a:p>
            <a:pPr lvl="0"/>
            <a:r>
              <a:rPr lang="en-US" dirty="0"/>
              <a:t>Always ask for state-issued ID</a:t>
            </a:r>
          </a:p>
          <a:p>
            <a:pPr lvl="0"/>
            <a:r>
              <a:rPr lang="en-US" dirty="0"/>
              <a:t>Follow healthcare facility’s policy on verifying identity</a:t>
            </a:r>
          </a:p>
          <a:p>
            <a:pPr lvl="0"/>
            <a:r>
              <a:rPr lang="en-US" dirty="0"/>
              <a:t>If patient becomes belligerent when his or her credit card is denied, refer him or her to office manager</a:t>
            </a:r>
          </a:p>
        </p:txBody>
      </p:sp>
    </p:spTree>
    <p:extLst>
      <p:ext uri="{BB962C8B-B14F-4D97-AF65-F5344CB8AC3E}">
        <p14:creationId xmlns:p14="http://schemas.microsoft.com/office/powerpoint/2010/main" val="1761693144"/>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to Write a Check</a:t>
            </a:r>
          </a:p>
        </p:txBody>
      </p:sp>
      <p:sp>
        <p:nvSpPr>
          <p:cNvPr id="3" name="Content Placeholder 2"/>
          <p:cNvSpPr>
            <a:spLocks noGrp="1"/>
          </p:cNvSpPr>
          <p:nvPr>
            <p:ph idx="1"/>
          </p:nvPr>
        </p:nvSpPr>
        <p:spPr>
          <a:xfrm>
            <a:off x="685800" y="1651000"/>
            <a:ext cx="7772400" cy="4454525"/>
          </a:xfrm>
        </p:spPr>
        <p:txBody>
          <a:bodyPr/>
          <a:lstStyle/>
          <a:p>
            <a:pPr lvl="0"/>
            <a:r>
              <a:rPr lang="en-US" dirty="0"/>
              <a:t>Written in ink or produced using software</a:t>
            </a:r>
          </a:p>
          <a:p>
            <a:pPr lvl="0"/>
            <a:r>
              <a:rPr lang="en-US" dirty="0"/>
              <a:t>Date the check</a:t>
            </a:r>
          </a:p>
          <a:p>
            <a:pPr lvl="0"/>
            <a:r>
              <a:rPr lang="en-US" dirty="0"/>
              <a:t>Correctly write or key person’s name or company’s name in “Pay to the Order of”</a:t>
            </a:r>
          </a:p>
          <a:p>
            <a:pPr lvl="0"/>
            <a:r>
              <a:rPr lang="en-US" dirty="0"/>
              <a:t>On line with dollar sign, write out exact amount of check </a:t>
            </a:r>
          </a:p>
          <a:p>
            <a:pPr lvl="0"/>
            <a:r>
              <a:rPr lang="en-US" dirty="0"/>
              <a:t>On line below recipient’s name, write out the amount, making sure to start at left edge</a:t>
            </a:r>
          </a:p>
          <a:p>
            <a:pPr lvl="1"/>
            <a:r>
              <a:rPr lang="en-US" dirty="0"/>
              <a:t>Cents written in fraction</a:t>
            </a:r>
          </a:p>
          <a:p>
            <a:r>
              <a:rPr lang="en-US" dirty="0"/>
              <a:t>Check needs to be signed</a:t>
            </a:r>
          </a:p>
          <a:p>
            <a:pPr lvl="0"/>
            <a:endParaRPr lang="en-US" dirty="0"/>
          </a:p>
        </p:txBody>
      </p:sp>
    </p:spTree>
    <p:extLst>
      <p:ext uri="{BB962C8B-B14F-4D97-AF65-F5344CB8AC3E}">
        <p14:creationId xmlns:p14="http://schemas.microsoft.com/office/powerpoint/2010/main" val="318276973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Making Bank Deposits</a:t>
            </a:r>
          </a:p>
        </p:txBody>
      </p:sp>
      <p:sp>
        <p:nvSpPr>
          <p:cNvPr id="3" name="Content Placeholder 2"/>
          <p:cNvSpPr>
            <a:spLocks noGrp="1"/>
          </p:cNvSpPr>
          <p:nvPr>
            <p:ph idx="1"/>
          </p:nvPr>
        </p:nvSpPr>
        <p:spPr>
          <a:xfrm>
            <a:off x="685800" y="1651000"/>
            <a:ext cx="7772400" cy="4454525"/>
          </a:xfrm>
        </p:spPr>
        <p:txBody>
          <a:bodyPr/>
          <a:lstStyle/>
          <a:p>
            <a:pPr lvl="0"/>
            <a:r>
              <a:rPr lang="en-US" dirty="0"/>
              <a:t>Depositing checks daily is important because:</a:t>
            </a:r>
          </a:p>
          <a:p>
            <a:pPr lvl="1"/>
            <a:r>
              <a:rPr lang="en-US" dirty="0"/>
              <a:t>Checks may have restricted time payment or may be lost, misplaced, or stolen over time</a:t>
            </a:r>
          </a:p>
          <a:p>
            <a:pPr lvl="1"/>
            <a:r>
              <a:rPr lang="en-US" dirty="0"/>
              <a:t>Stop-payment order may be placed on a check</a:t>
            </a:r>
          </a:p>
          <a:p>
            <a:pPr lvl="1"/>
            <a:r>
              <a:rPr lang="en-US" dirty="0"/>
              <a:t>Prompt processing is a courtesy to payer</a:t>
            </a:r>
          </a:p>
          <a:p>
            <a:pPr lvl="1"/>
            <a:r>
              <a:rPr lang="en-US" dirty="0"/>
              <a:t>Prompt check processing ensures money is available for healthcare facility to use, or to be used to build interest</a:t>
            </a:r>
          </a:p>
        </p:txBody>
      </p:sp>
    </p:spTree>
    <p:extLst>
      <p:ext uri="{BB962C8B-B14F-4D97-AF65-F5344CB8AC3E}">
        <p14:creationId xmlns:p14="http://schemas.microsoft.com/office/powerpoint/2010/main" val="1568348419"/>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the Deposit</a:t>
            </a:r>
          </a:p>
        </p:txBody>
      </p:sp>
      <p:sp>
        <p:nvSpPr>
          <p:cNvPr id="3" name="Content Placeholder 2"/>
          <p:cNvSpPr>
            <a:spLocks noGrp="1"/>
          </p:cNvSpPr>
          <p:nvPr>
            <p:ph idx="1"/>
          </p:nvPr>
        </p:nvSpPr>
        <p:spPr>
          <a:xfrm>
            <a:off x="685800" y="1651000"/>
            <a:ext cx="7772400" cy="4454525"/>
          </a:xfrm>
        </p:spPr>
        <p:txBody>
          <a:bodyPr/>
          <a:lstStyle/>
          <a:p>
            <a:pPr lvl="0"/>
            <a:r>
              <a:rPr lang="en-US" dirty="0"/>
              <a:t>Must prepare a deposit slip that accompanies the funds being deposited</a:t>
            </a:r>
          </a:p>
          <a:p>
            <a:pPr lvl="1"/>
            <a:r>
              <a:rPr lang="en-US" dirty="0"/>
              <a:t>Can be paper or electronic</a:t>
            </a:r>
          </a:p>
          <a:p>
            <a:r>
              <a:rPr lang="en-US" dirty="0"/>
              <a:t>Many banks will not credit deposits made after 3 </a:t>
            </a:r>
            <a:r>
              <a:rPr lang="en-US" cap="small" dirty="0" smtClean="0"/>
              <a:t>pm</a:t>
            </a:r>
            <a:r>
              <a:rPr lang="en-US" dirty="0" smtClean="0"/>
              <a:t> </a:t>
            </a:r>
            <a:r>
              <a:rPr lang="en-US" dirty="0"/>
              <a:t>until the following business day</a:t>
            </a:r>
          </a:p>
          <a:p>
            <a:r>
              <a:rPr lang="en-US" dirty="0"/>
              <a:t>Can use a credit card terminal that electronically processes checks at time of payment</a:t>
            </a:r>
          </a:p>
        </p:txBody>
      </p:sp>
    </p:spTree>
    <p:extLst>
      <p:ext uri="{BB962C8B-B14F-4D97-AF65-F5344CB8AC3E}">
        <p14:creationId xmlns:p14="http://schemas.microsoft.com/office/powerpoint/2010/main" val="71651686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 Endorsements </a:t>
            </a:r>
          </a:p>
        </p:txBody>
      </p:sp>
      <p:sp>
        <p:nvSpPr>
          <p:cNvPr id="3" name="Content Placeholder 2"/>
          <p:cNvSpPr>
            <a:spLocks noGrp="1"/>
          </p:cNvSpPr>
          <p:nvPr>
            <p:ph idx="1"/>
          </p:nvPr>
        </p:nvSpPr>
        <p:spPr>
          <a:xfrm>
            <a:off x="685800" y="1651000"/>
            <a:ext cx="7772400" cy="4454525"/>
          </a:xfrm>
        </p:spPr>
        <p:txBody>
          <a:bodyPr/>
          <a:lstStyle/>
          <a:p>
            <a:pPr lvl="0"/>
            <a:r>
              <a:rPr lang="en-US" dirty="0"/>
              <a:t>Types of endorsements</a:t>
            </a:r>
          </a:p>
          <a:p>
            <a:pPr lvl="1"/>
            <a:r>
              <a:rPr lang="en-US" dirty="0"/>
              <a:t>Blank</a:t>
            </a:r>
          </a:p>
          <a:p>
            <a:pPr lvl="1"/>
            <a:r>
              <a:rPr lang="en-US" dirty="0"/>
              <a:t>Restrictive</a:t>
            </a:r>
          </a:p>
          <a:p>
            <a:pPr lvl="1"/>
            <a:r>
              <a:rPr lang="en-US" dirty="0"/>
              <a:t>Special</a:t>
            </a:r>
          </a:p>
          <a:p>
            <a:pPr lvl="1"/>
            <a:r>
              <a:rPr lang="en-US" dirty="0"/>
              <a:t>Qualified</a:t>
            </a:r>
          </a:p>
          <a:p>
            <a:r>
              <a:rPr lang="en-US" dirty="0"/>
              <a:t>Methods of endorsements</a:t>
            </a:r>
          </a:p>
          <a:p>
            <a:pPr lvl="1"/>
            <a:r>
              <a:rPr lang="en-US" dirty="0"/>
              <a:t>Stamp</a:t>
            </a:r>
          </a:p>
          <a:p>
            <a:pPr lvl="1"/>
            <a:r>
              <a:rPr lang="en-US" dirty="0"/>
              <a:t>Signature </a:t>
            </a:r>
          </a:p>
        </p:txBody>
      </p:sp>
    </p:spTree>
    <p:extLst>
      <p:ext uri="{BB962C8B-B14F-4D97-AF65-F5344CB8AC3E}">
        <p14:creationId xmlns:p14="http://schemas.microsoft.com/office/powerpoint/2010/main" val="335990842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Overdraft </a:t>
            </a:r>
          </a:p>
        </p:txBody>
      </p:sp>
      <p:sp>
        <p:nvSpPr>
          <p:cNvPr id="3" name="Content Placeholder 2"/>
          <p:cNvSpPr>
            <a:spLocks noGrp="1"/>
          </p:cNvSpPr>
          <p:nvPr>
            <p:ph idx="1"/>
          </p:nvPr>
        </p:nvSpPr>
        <p:spPr>
          <a:xfrm>
            <a:off x="685800" y="1651000"/>
            <a:ext cx="7772400" cy="4454525"/>
          </a:xfrm>
        </p:spPr>
        <p:txBody>
          <a:bodyPr/>
          <a:lstStyle/>
          <a:p>
            <a:pPr lvl="0"/>
            <a:r>
              <a:rPr lang="en-US" dirty="0"/>
              <a:t>When a depositor writes a check for more than the amount available in the account</a:t>
            </a:r>
          </a:p>
          <a:p>
            <a:pPr lvl="0"/>
            <a:r>
              <a:rPr lang="en-US" dirty="0"/>
              <a:t>Issuing a check for more than the amount on deposit in the bank is illegal</a:t>
            </a:r>
          </a:p>
          <a:p>
            <a:pPr lvl="1"/>
            <a:r>
              <a:rPr lang="en-US" dirty="0"/>
              <a:t>Check “bounces”</a:t>
            </a:r>
          </a:p>
          <a:p>
            <a:pPr lvl="1"/>
            <a:r>
              <a:rPr lang="en-US" dirty="0"/>
              <a:t>Bank may honor the check and notify depositor that account is overdrawn; bank issues overdraft on depositor’s account</a:t>
            </a:r>
          </a:p>
          <a:p>
            <a:pPr lvl="2"/>
            <a:r>
              <a:rPr lang="en-US" dirty="0"/>
              <a:t>Comes with considerable fees</a:t>
            </a:r>
          </a:p>
        </p:txBody>
      </p:sp>
    </p:spTree>
    <p:extLst>
      <p:ext uri="{BB962C8B-B14F-4D97-AF65-F5344CB8AC3E}">
        <p14:creationId xmlns:p14="http://schemas.microsoft.com/office/powerpoint/2010/main" val="351646855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Stop-Payments</a:t>
            </a:r>
          </a:p>
        </p:txBody>
      </p:sp>
      <p:sp>
        <p:nvSpPr>
          <p:cNvPr id="3" name="Content Placeholder 2"/>
          <p:cNvSpPr>
            <a:spLocks noGrp="1"/>
          </p:cNvSpPr>
          <p:nvPr>
            <p:ph idx="1"/>
          </p:nvPr>
        </p:nvSpPr>
        <p:spPr>
          <a:xfrm>
            <a:off x="685800" y="1651000"/>
            <a:ext cx="7772400" cy="4454525"/>
          </a:xfrm>
        </p:spPr>
        <p:txBody>
          <a:bodyPr/>
          <a:lstStyle/>
          <a:p>
            <a:pPr lvl="0"/>
            <a:r>
              <a:rPr lang="en-US" dirty="0"/>
              <a:t>When a depositor or check writer wants to take back the check </a:t>
            </a:r>
          </a:p>
          <a:p>
            <a:pPr lvl="0"/>
            <a:r>
              <a:rPr lang="en-US" dirty="0"/>
              <a:t>Should be used only when absolutely necessary</a:t>
            </a:r>
          </a:p>
          <a:p>
            <a:pPr lvl="0"/>
            <a:r>
              <a:rPr lang="en-US" dirty="0"/>
              <a:t>Legitimate reasons:</a:t>
            </a:r>
          </a:p>
          <a:p>
            <a:pPr lvl="1"/>
            <a:r>
              <a:rPr lang="en-US" dirty="0"/>
              <a:t>Loss of check</a:t>
            </a:r>
          </a:p>
          <a:p>
            <a:pPr lvl="1"/>
            <a:r>
              <a:rPr lang="en-US" dirty="0"/>
              <a:t>Disagreement about a purchase</a:t>
            </a:r>
          </a:p>
          <a:p>
            <a:pPr lvl="1"/>
            <a:r>
              <a:rPr lang="en-US" dirty="0"/>
              <a:t>Disagreement about a payment</a:t>
            </a:r>
          </a:p>
        </p:txBody>
      </p:sp>
    </p:spTree>
    <p:extLst>
      <p:ext uri="{BB962C8B-B14F-4D97-AF65-F5344CB8AC3E}">
        <p14:creationId xmlns:p14="http://schemas.microsoft.com/office/powerpoint/2010/main" val="184792413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Bank Statements and Reconciliation</a:t>
            </a:r>
          </a:p>
        </p:txBody>
      </p:sp>
      <p:sp>
        <p:nvSpPr>
          <p:cNvPr id="3" name="Content Placeholder 2"/>
          <p:cNvSpPr>
            <a:spLocks noGrp="1"/>
          </p:cNvSpPr>
          <p:nvPr>
            <p:ph idx="1"/>
          </p:nvPr>
        </p:nvSpPr>
        <p:spPr>
          <a:xfrm>
            <a:off x="685800" y="1651000"/>
            <a:ext cx="8166100" cy="4454525"/>
          </a:xfrm>
        </p:spPr>
        <p:txBody>
          <a:bodyPr/>
          <a:lstStyle/>
          <a:p>
            <a:pPr lvl="0"/>
            <a:r>
              <a:rPr lang="en-US" dirty="0"/>
              <a:t>Medical assistant can download bank statement directly into accounting management software, which has reconciliation feature</a:t>
            </a:r>
          </a:p>
          <a:p>
            <a:pPr lvl="0"/>
            <a:r>
              <a:rPr lang="en-US" dirty="0"/>
              <a:t>Bank statements typically contain:</a:t>
            </a:r>
          </a:p>
          <a:p>
            <a:pPr lvl="1"/>
            <a:r>
              <a:rPr lang="en-US" dirty="0"/>
              <a:t>Beginning balance</a:t>
            </a:r>
          </a:p>
          <a:p>
            <a:pPr lvl="1"/>
            <a:r>
              <a:rPr lang="en-US" dirty="0"/>
              <a:t>Deposits made</a:t>
            </a:r>
          </a:p>
          <a:p>
            <a:pPr lvl="1"/>
            <a:r>
              <a:rPr lang="en-US" dirty="0"/>
              <a:t>Checks paid (including images)</a:t>
            </a:r>
          </a:p>
          <a:p>
            <a:pPr lvl="1"/>
            <a:r>
              <a:rPr lang="en-US" dirty="0"/>
              <a:t>Transfer transactions</a:t>
            </a:r>
          </a:p>
          <a:p>
            <a:pPr lvl="1"/>
            <a:r>
              <a:rPr lang="en-US" dirty="0"/>
              <a:t>Online payment transactions</a:t>
            </a:r>
          </a:p>
          <a:p>
            <a:pPr lvl="1"/>
            <a:r>
              <a:rPr lang="en-US" dirty="0"/>
              <a:t>Bank charges</a:t>
            </a:r>
          </a:p>
          <a:p>
            <a:pPr lvl="1"/>
            <a:r>
              <a:rPr lang="en-US" dirty="0"/>
              <a:t>Ending balance</a:t>
            </a:r>
          </a:p>
        </p:txBody>
      </p:sp>
    </p:spTree>
    <p:extLst>
      <p:ext uri="{BB962C8B-B14F-4D97-AF65-F5344CB8AC3E}">
        <p14:creationId xmlns:p14="http://schemas.microsoft.com/office/powerpoint/2010/main" val="79484526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To Do When </a:t>
            </a:r>
            <a:r>
              <a:rPr lang="en-US" dirty="0" smtClean="0"/>
              <a:t/>
            </a:r>
            <a:br>
              <a:rPr lang="en-US" dirty="0" smtClean="0"/>
            </a:br>
            <a:r>
              <a:rPr lang="en-US" dirty="0" smtClean="0"/>
              <a:t>Balances Do </a:t>
            </a:r>
            <a:r>
              <a:rPr lang="en-US" dirty="0"/>
              <a:t>Not Match</a:t>
            </a:r>
          </a:p>
        </p:txBody>
      </p:sp>
      <p:sp>
        <p:nvSpPr>
          <p:cNvPr id="3" name="Content Placeholder 2"/>
          <p:cNvSpPr>
            <a:spLocks noGrp="1"/>
          </p:cNvSpPr>
          <p:nvPr>
            <p:ph idx="1"/>
          </p:nvPr>
        </p:nvSpPr>
        <p:spPr>
          <a:xfrm>
            <a:off x="685800" y="1651000"/>
            <a:ext cx="7772400" cy="4454525"/>
          </a:xfrm>
        </p:spPr>
        <p:txBody>
          <a:bodyPr/>
          <a:lstStyle/>
          <a:p>
            <a:pPr lvl="0"/>
            <a:r>
              <a:rPr lang="en-US" dirty="0"/>
              <a:t>Always keep accurate records</a:t>
            </a:r>
          </a:p>
          <a:p>
            <a:pPr lvl="0"/>
            <a:r>
              <a:rPr lang="en-US" dirty="0"/>
              <a:t>All deposit copies should be maintained with a copy of calculator tape totaling day’s deposit</a:t>
            </a:r>
          </a:p>
          <a:p>
            <a:pPr lvl="0"/>
            <a:r>
              <a:rPr lang="en-US" dirty="0"/>
              <a:t>Every online bill pay transaction should be accurately recorded</a:t>
            </a:r>
          </a:p>
          <a:p>
            <a:pPr lvl="0"/>
            <a:r>
              <a:rPr lang="en-US" dirty="0"/>
              <a:t>If things still don’t match:</a:t>
            </a:r>
          </a:p>
          <a:p>
            <a:pPr lvl="1"/>
            <a:r>
              <a:rPr lang="en-US" dirty="0"/>
              <a:t>Is your math correct? Could a deposit/check/online bill pay be transposed?</a:t>
            </a:r>
          </a:p>
          <a:p>
            <a:pPr lvl="1"/>
            <a:r>
              <a:rPr lang="en-US" dirty="0"/>
              <a:t>Did you forget to include an outstanding check?</a:t>
            </a:r>
          </a:p>
          <a:p>
            <a:pPr lvl="1"/>
            <a:r>
              <a:rPr lang="en-US" dirty="0"/>
              <a:t>Did you fail to record a deposit or record one twice?</a:t>
            </a:r>
          </a:p>
        </p:txBody>
      </p:sp>
    </p:spTree>
    <p:extLst>
      <p:ext uri="{BB962C8B-B14F-4D97-AF65-F5344CB8AC3E}">
        <p14:creationId xmlns:p14="http://schemas.microsoft.com/office/powerpoint/2010/main" val="170667864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Paying Bills to Maximize Cash Flow</a:t>
            </a:r>
          </a:p>
        </p:txBody>
      </p:sp>
      <p:sp>
        <p:nvSpPr>
          <p:cNvPr id="3" name="Content Placeholder 2"/>
          <p:cNvSpPr>
            <a:spLocks noGrp="1"/>
          </p:cNvSpPr>
          <p:nvPr>
            <p:ph idx="1"/>
          </p:nvPr>
        </p:nvSpPr>
        <p:spPr>
          <a:xfrm>
            <a:off x="685800" y="1651000"/>
            <a:ext cx="7772400" cy="4454525"/>
          </a:xfrm>
        </p:spPr>
        <p:txBody>
          <a:bodyPr/>
          <a:lstStyle/>
          <a:p>
            <a:pPr lvl="0"/>
            <a:r>
              <a:rPr lang="en-US" dirty="0"/>
              <a:t>Important to establish systematic plan</a:t>
            </a:r>
          </a:p>
          <a:p>
            <a:pPr lvl="0"/>
            <a:r>
              <a:rPr lang="en-US" dirty="0"/>
              <a:t>Most vendors allow 30 days to pay</a:t>
            </a:r>
          </a:p>
          <a:p>
            <a:pPr lvl="0"/>
            <a:r>
              <a:rPr lang="en-US" dirty="0"/>
              <a:t>Sometimes a bill will be discounted if it is paid within a specified time, such as 10 days</a:t>
            </a:r>
          </a:p>
          <a:p>
            <a:pPr lvl="0"/>
            <a:r>
              <a:rPr lang="en-US" dirty="0"/>
              <a:t>Remember to allow a certain number of days for mailing (</a:t>
            </a:r>
            <a:r>
              <a:rPr lang="en-US" dirty="0" smtClean="0"/>
              <a:t>2 to 5 </a:t>
            </a:r>
            <a:r>
              <a:rPr lang="en-US" dirty="0"/>
              <a:t>days)</a:t>
            </a:r>
          </a:p>
          <a:p>
            <a:pPr lvl="0"/>
            <a:r>
              <a:rPr lang="en-US" dirty="0"/>
              <a:t>If practice has weekly services that bills several times a month, accumulate invoices and issue only one check per month</a:t>
            </a:r>
          </a:p>
        </p:txBody>
      </p:sp>
    </p:spTree>
    <p:extLst>
      <p:ext uri="{BB962C8B-B14F-4D97-AF65-F5344CB8AC3E}">
        <p14:creationId xmlns:p14="http://schemas.microsoft.com/office/powerpoint/2010/main" val="20888855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Ledger</a:t>
            </a:r>
          </a:p>
        </p:txBody>
      </p:sp>
      <p:sp>
        <p:nvSpPr>
          <p:cNvPr id="3" name="Content Placeholder 2"/>
          <p:cNvSpPr>
            <a:spLocks noGrp="1"/>
          </p:cNvSpPr>
          <p:nvPr>
            <p:ph idx="1"/>
          </p:nvPr>
        </p:nvSpPr>
        <p:spPr/>
        <p:txBody>
          <a:bodyPr/>
          <a:lstStyle/>
          <a:p>
            <a:pPr lvl="0"/>
            <a:r>
              <a:rPr lang="en-US" dirty="0"/>
              <a:t>Patient account record should include:</a:t>
            </a:r>
          </a:p>
          <a:p>
            <a:pPr lvl="1"/>
            <a:r>
              <a:rPr lang="en-US" dirty="0"/>
              <a:t>Name and address of guarantor</a:t>
            </a:r>
          </a:p>
          <a:p>
            <a:pPr lvl="1"/>
            <a:r>
              <a:rPr lang="en-US" dirty="0"/>
              <a:t>Insurance identification information</a:t>
            </a:r>
          </a:p>
          <a:p>
            <a:pPr lvl="1"/>
            <a:r>
              <a:rPr lang="en-US" dirty="0"/>
              <a:t>Home and business telephone numbers</a:t>
            </a:r>
          </a:p>
          <a:p>
            <a:pPr lvl="1"/>
            <a:r>
              <a:rPr lang="en-US" dirty="0"/>
              <a:t>Name of employer</a:t>
            </a:r>
          </a:p>
          <a:p>
            <a:pPr lvl="1"/>
            <a:r>
              <a:rPr lang="en-US" dirty="0"/>
              <a:t>Any special instructions for billing</a:t>
            </a:r>
          </a:p>
          <a:p>
            <a:pPr lvl="1"/>
            <a:r>
              <a:rPr lang="en-US" dirty="0"/>
              <a:t>Emergency or alternative contact information</a:t>
            </a:r>
          </a:p>
        </p:txBody>
      </p:sp>
    </p:spTree>
    <p:extLst>
      <p:ext uri="{BB962C8B-B14F-4D97-AF65-F5344CB8AC3E}">
        <p14:creationId xmlns:p14="http://schemas.microsoft.com/office/powerpoint/2010/main" val="626044176"/>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Invoices and Statements</a:t>
            </a:r>
          </a:p>
        </p:txBody>
      </p:sp>
      <p:sp>
        <p:nvSpPr>
          <p:cNvPr id="3" name="Content Placeholder 2"/>
          <p:cNvSpPr>
            <a:spLocks noGrp="1"/>
          </p:cNvSpPr>
          <p:nvPr>
            <p:ph idx="1"/>
          </p:nvPr>
        </p:nvSpPr>
        <p:spPr>
          <a:xfrm>
            <a:off x="685800" y="1651000"/>
            <a:ext cx="7772400" cy="4454525"/>
          </a:xfrm>
        </p:spPr>
        <p:txBody>
          <a:bodyPr/>
          <a:lstStyle/>
          <a:p>
            <a:pPr lvl="0"/>
            <a:r>
              <a:rPr lang="en-US" dirty="0"/>
              <a:t>Vendor usually includes an invoice for payment with delivery of merchandise</a:t>
            </a:r>
          </a:p>
          <a:p>
            <a:pPr lvl="1"/>
            <a:r>
              <a:rPr lang="en-US" dirty="0"/>
              <a:t>Describes products delivered and shows amount due</a:t>
            </a:r>
          </a:p>
          <a:p>
            <a:pPr lvl="1"/>
            <a:r>
              <a:rPr lang="en-US" dirty="0"/>
              <a:t>Always verify </a:t>
            </a:r>
          </a:p>
          <a:p>
            <a:r>
              <a:rPr lang="en-US" dirty="0"/>
              <a:t>Invoices should be placed in designated accounts payable folder until paid</a:t>
            </a:r>
          </a:p>
        </p:txBody>
      </p:sp>
    </p:spTree>
    <p:extLst>
      <p:ext uri="{BB962C8B-B14F-4D97-AF65-F5344CB8AC3E}">
        <p14:creationId xmlns:p14="http://schemas.microsoft.com/office/powerpoint/2010/main" val="925084051"/>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Online Bill Pay</a:t>
            </a:r>
          </a:p>
        </p:txBody>
      </p:sp>
      <p:sp>
        <p:nvSpPr>
          <p:cNvPr id="3" name="Content Placeholder 2"/>
          <p:cNvSpPr>
            <a:spLocks noGrp="1"/>
          </p:cNvSpPr>
          <p:nvPr>
            <p:ph idx="1"/>
          </p:nvPr>
        </p:nvSpPr>
        <p:spPr>
          <a:xfrm>
            <a:off x="685800" y="1651000"/>
            <a:ext cx="7772400" cy="4454525"/>
          </a:xfrm>
        </p:spPr>
        <p:txBody>
          <a:bodyPr/>
          <a:lstStyle/>
          <a:p>
            <a:pPr lvl="0"/>
            <a:r>
              <a:rPr lang="en-US" dirty="0"/>
              <a:t>Common practice for personal and business accounts</a:t>
            </a:r>
          </a:p>
          <a:p>
            <a:pPr lvl="0"/>
            <a:r>
              <a:rPr lang="en-US" dirty="0"/>
              <a:t>Bills can be paid automatically</a:t>
            </a:r>
          </a:p>
          <a:p>
            <a:pPr lvl="0"/>
            <a:r>
              <a:rPr lang="en-US" dirty="0"/>
              <a:t>Works well for bills that occur every month or on regular cycle</a:t>
            </a:r>
          </a:p>
          <a:p>
            <a:pPr lvl="0"/>
            <a:r>
              <a:rPr lang="en-US" dirty="0"/>
              <a:t>All banking transactions can be downloaded into accounting management program</a:t>
            </a:r>
          </a:p>
          <a:p>
            <a:pPr lvl="0"/>
            <a:r>
              <a:rPr lang="en-US" dirty="0"/>
              <a:t>Excellent way to research checks that have been cleared; compute accurate bank balances</a:t>
            </a:r>
          </a:p>
        </p:txBody>
      </p:sp>
    </p:spTree>
    <p:extLst>
      <p:ext uri="{BB962C8B-B14F-4D97-AF65-F5344CB8AC3E}">
        <p14:creationId xmlns:p14="http://schemas.microsoft.com/office/powerpoint/2010/main" val="424276432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Direct Deposit</a:t>
            </a:r>
          </a:p>
        </p:txBody>
      </p:sp>
      <p:sp>
        <p:nvSpPr>
          <p:cNvPr id="3" name="Content Placeholder 2"/>
          <p:cNvSpPr>
            <a:spLocks noGrp="1"/>
          </p:cNvSpPr>
          <p:nvPr>
            <p:ph idx="1"/>
          </p:nvPr>
        </p:nvSpPr>
        <p:spPr>
          <a:xfrm>
            <a:off x="685800" y="1651000"/>
            <a:ext cx="7772400" cy="4454525"/>
          </a:xfrm>
        </p:spPr>
        <p:txBody>
          <a:bodyPr/>
          <a:lstStyle/>
          <a:p>
            <a:pPr lvl="0"/>
            <a:r>
              <a:rPr lang="en-US" dirty="0"/>
              <a:t>Also known as </a:t>
            </a:r>
            <a:r>
              <a:rPr lang="en-US" i="1" dirty="0"/>
              <a:t>electronic funds transfer (EFT)</a:t>
            </a:r>
            <a:endParaRPr lang="en-US" dirty="0"/>
          </a:p>
          <a:p>
            <a:pPr lvl="0"/>
            <a:r>
              <a:rPr lang="en-US" dirty="0"/>
              <a:t>Electronic payment of payroll</a:t>
            </a:r>
          </a:p>
          <a:p>
            <a:pPr lvl="0"/>
            <a:r>
              <a:rPr lang="en-US" dirty="0"/>
              <a:t>Money owed to vendors or business establishments, and payments from government agencies</a:t>
            </a:r>
          </a:p>
          <a:p>
            <a:pPr lvl="0"/>
            <a:r>
              <a:rPr lang="en-US" dirty="0"/>
              <a:t>Greatest advantage is cost savings; efficiency</a:t>
            </a:r>
          </a:p>
        </p:txBody>
      </p:sp>
    </p:spTree>
    <p:extLst>
      <p:ext uri="{BB962C8B-B14F-4D97-AF65-F5344CB8AC3E}">
        <p14:creationId xmlns:p14="http://schemas.microsoft.com/office/powerpoint/2010/main" val="352543305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Employee Payroll</a:t>
            </a:r>
          </a:p>
        </p:txBody>
      </p:sp>
      <p:sp>
        <p:nvSpPr>
          <p:cNvPr id="3" name="Content Placeholder 2"/>
          <p:cNvSpPr>
            <a:spLocks noGrp="1"/>
          </p:cNvSpPr>
          <p:nvPr>
            <p:ph idx="1"/>
          </p:nvPr>
        </p:nvSpPr>
        <p:spPr>
          <a:xfrm>
            <a:off x="685800" y="1651000"/>
            <a:ext cx="7772400" cy="4454525"/>
          </a:xfrm>
        </p:spPr>
        <p:txBody>
          <a:bodyPr/>
          <a:lstStyle/>
          <a:p>
            <a:pPr lvl="0"/>
            <a:r>
              <a:rPr lang="en-US" dirty="0"/>
              <a:t>Employees can be paid hourly or by salary</a:t>
            </a:r>
          </a:p>
          <a:p>
            <a:pPr lvl="1"/>
            <a:r>
              <a:rPr lang="en-US" dirty="0"/>
              <a:t>If salary, employee’s net paycheck will always be same amount</a:t>
            </a:r>
          </a:p>
          <a:p>
            <a:pPr lvl="1"/>
            <a:r>
              <a:rPr lang="en-US" dirty="0"/>
              <a:t>If hourly, net paycheck will vary</a:t>
            </a:r>
          </a:p>
          <a:p>
            <a:r>
              <a:rPr lang="en-US" dirty="0"/>
              <a:t>Each employee must complete a W-4 form</a:t>
            </a:r>
          </a:p>
          <a:p>
            <a:r>
              <a:rPr lang="en-US" dirty="0"/>
              <a:t>Every employer are required to provide employees with W-2 form on yearly basis</a:t>
            </a:r>
          </a:p>
          <a:p>
            <a:r>
              <a:rPr lang="en-US" dirty="0"/>
              <a:t>Healthcare facility must keep exact records regarding payroll, withholding, and deductions</a:t>
            </a:r>
          </a:p>
        </p:txBody>
      </p:sp>
    </p:spTree>
    <p:extLst>
      <p:ext uri="{BB962C8B-B14F-4D97-AF65-F5344CB8AC3E}">
        <p14:creationId xmlns:p14="http://schemas.microsoft.com/office/powerpoint/2010/main" val="18857562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a:xfrm>
            <a:off x="685800" y="1651000"/>
            <a:ext cx="7772400" cy="4454525"/>
          </a:xfrm>
        </p:spPr>
        <p:txBody>
          <a:bodyPr/>
          <a:lstStyle/>
          <a:p>
            <a:pPr lvl="0"/>
            <a:r>
              <a:rPr lang="en-US" dirty="0"/>
              <a:t>Encourage patients to read entire insurance policy so that they become familiar with its limitations and exclusions</a:t>
            </a:r>
          </a:p>
          <a:p>
            <a:pPr lvl="0"/>
            <a:r>
              <a:rPr lang="en-US" dirty="0"/>
              <a:t>E-mail keeps a record of correspondence among all parties</a:t>
            </a:r>
          </a:p>
          <a:p>
            <a:pPr lvl="0"/>
            <a:r>
              <a:rPr lang="en-US" dirty="0"/>
              <a:t>Encourage patients to call the company and question rejections when claim denied</a:t>
            </a:r>
          </a:p>
          <a:p>
            <a:r>
              <a:rPr lang="en-US" dirty="0"/>
              <a:t>Encourage patients to use the office policy booklet</a:t>
            </a:r>
          </a:p>
        </p:txBody>
      </p:sp>
    </p:spTree>
    <p:extLst>
      <p:ext uri="{BB962C8B-B14F-4D97-AF65-F5344CB8AC3E}">
        <p14:creationId xmlns:p14="http://schemas.microsoft.com/office/powerpoint/2010/main" val="46095612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a:xfrm>
            <a:off x="685800" y="1651000"/>
            <a:ext cx="7772400" cy="4454525"/>
          </a:xfrm>
        </p:spPr>
        <p:txBody>
          <a:bodyPr/>
          <a:lstStyle/>
          <a:p>
            <a:pPr lvl="0"/>
            <a:r>
              <a:rPr lang="en-US" dirty="0"/>
              <a:t>Patient who has filed for bankruptcy cannot be contacted or billed further</a:t>
            </a:r>
          </a:p>
          <a:p>
            <a:pPr lvl="0"/>
            <a:r>
              <a:rPr lang="en-US" dirty="0"/>
              <a:t>Never say provider intends to take action if he or she does not plan to follow through</a:t>
            </a:r>
          </a:p>
          <a:p>
            <a:pPr lvl="0"/>
            <a:r>
              <a:rPr lang="en-US" dirty="0"/>
              <a:t>Review statutes pertaining to billing and collecting in your area</a:t>
            </a:r>
          </a:p>
          <a:p>
            <a:pPr lvl="0"/>
            <a:r>
              <a:rPr lang="en-US" dirty="0"/>
              <a:t>Develop good understanding of what is required of small business in collecting fees and billing for amounts due</a:t>
            </a:r>
          </a:p>
        </p:txBody>
      </p:sp>
    </p:spTree>
    <p:extLst>
      <p:ext uri="{BB962C8B-B14F-4D97-AF65-F5344CB8AC3E}">
        <p14:creationId xmlns:p14="http://schemas.microsoft.com/office/powerpoint/2010/main" val="3996278360"/>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a:xfrm>
            <a:off x="685800" y="1651000"/>
            <a:ext cx="7772400" cy="4454525"/>
          </a:xfrm>
        </p:spPr>
        <p:txBody>
          <a:bodyPr/>
          <a:lstStyle/>
          <a:p>
            <a:pPr lvl="0"/>
            <a:r>
              <a:rPr lang="en-US" dirty="0"/>
              <a:t>Patients are financially responsible for balances on their accounts</a:t>
            </a:r>
          </a:p>
          <a:p>
            <a:pPr lvl="0"/>
            <a:r>
              <a:rPr lang="en-US" dirty="0"/>
              <a:t>Patients should be informed of healthcare facility’s payment policy at very first appointment</a:t>
            </a:r>
          </a:p>
          <a:p>
            <a:pPr lvl="0"/>
            <a:r>
              <a:rPr lang="en-US" dirty="0"/>
              <a:t>Always be courteous when discussing NSF issues with patients</a:t>
            </a:r>
          </a:p>
        </p:txBody>
      </p:sp>
    </p:spTree>
    <p:extLst>
      <p:ext uri="{BB962C8B-B14F-4D97-AF65-F5344CB8AC3E}">
        <p14:creationId xmlns:p14="http://schemas.microsoft.com/office/powerpoint/2010/main" val="3655632871"/>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2819400"/>
            <a:ext cx="914400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Entering and </a:t>
            </a:r>
            <a:r>
              <a:rPr lang="en-US" dirty="0" smtClean="0"/>
              <a:t>Posting Transactions</a:t>
            </a:r>
            <a:br>
              <a:rPr lang="en-US" dirty="0" smtClean="0"/>
            </a:br>
            <a:r>
              <a:rPr lang="en-US" dirty="0" smtClean="0"/>
              <a:t>in </a:t>
            </a:r>
            <a:r>
              <a:rPr lang="en-US" dirty="0"/>
              <a:t>the Patient Ledger</a:t>
            </a:r>
          </a:p>
        </p:txBody>
      </p:sp>
      <p:sp>
        <p:nvSpPr>
          <p:cNvPr id="3" name="Content Placeholder 2"/>
          <p:cNvSpPr>
            <a:spLocks noGrp="1"/>
          </p:cNvSpPr>
          <p:nvPr>
            <p:ph idx="1"/>
          </p:nvPr>
        </p:nvSpPr>
        <p:spPr/>
        <p:txBody>
          <a:bodyPr/>
          <a:lstStyle/>
          <a:p>
            <a:pPr lvl="0"/>
            <a:r>
              <a:rPr lang="en-US" dirty="0"/>
              <a:t>When a practice management software system is used, charges are automatically  entered into the record from the encounter form after the office visit</a:t>
            </a:r>
          </a:p>
          <a:p>
            <a:pPr lvl="0"/>
            <a:r>
              <a:rPr lang="en-US" dirty="0"/>
              <a:t>When a pegboard system (manual) is used, transactions are initiated before the patient goes to the examination room</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85751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Posting Charges, Payments, </a:t>
            </a:r>
            <a:br>
              <a:rPr lang="en-US" dirty="0"/>
            </a:br>
            <a:r>
              <a:rPr lang="en-US" dirty="0"/>
              <a:t>and Adjustments</a:t>
            </a:r>
          </a:p>
        </p:txBody>
      </p:sp>
      <p:sp>
        <p:nvSpPr>
          <p:cNvPr id="3" name="Content Placeholder 2"/>
          <p:cNvSpPr>
            <a:spLocks noGrp="1"/>
          </p:cNvSpPr>
          <p:nvPr>
            <p:ph idx="1"/>
          </p:nvPr>
        </p:nvSpPr>
        <p:spPr/>
        <p:txBody>
          <a:bodyPr/>
          <a:lstStyle/>
          <a:p>
            <a:pPr lvl="0"/>
            <a:r>
              <a:rPr lang="en-US" dirty="0"/>
              <a:t>Charges should be taken from the provider’s fee schedule</a:t>
            </a:r>
          </a:p>
          <a:p>
            <a:pPr lvl="0"/>
            <a:r>
              <a:rPr lang="en-US" dirty="0"/>
              <a:t>Payments should be posted by line item corresponding to the submitted health insurance claim</a:t>
            </a:r>
          </a:p>
          <a:p>
            <a:pPr lvl="0"/>
            <a:r>
              <a:rPr lang="en-US" dirty="0"/>
              <a:t>Adjustments should always be posted to the patient account record at the same time as the payment</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1144291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Credit Balances</a:t>
            </a:r>
          </a:p>
        </p:txBody>
      </p:sp>
      <p:sp>
        <p:nvSpPr>
          <p:cNvPr id="3" name="Content Placeholder 2"/>
          <p:cNvSpPr>
            <a:spLocks noGrp="1"/>
          </p:cNvSpPr>
          <p:nvPr>
            <p:ph idx="1"/>
          </p:nvPr>
        </p:nvSpPr>
        <p:spPr>
          <a:xfrm>
            <a:off x="685800" y="1658471"/>
            <a:ext cx="7772400" cy="4285129"/>
          </a:xfrm>
        </p:spPr>
        <p:txBody>
          <a:bodyPr/>
          <a:lstStyle/>
          <a:p>
            <a:pPr lvl="0"/>
            <a:r>
              <a:rPr lang="en-US" dirty="0"/>
              <a:t>Credit balance occurs when a patient has paid in advance, or an overpayment/duplicate payment is made</a:t>
            </a:r>
          </a:p>
          <a:p>
            <a:pPr lvl="0"/>
            <a:r>
              <a:rPr lang="en-US" dirty="0"/>
              <a:t>Credit balance creates a debit in the patient account</a:t>
            </a:r>
          </a:p>
        </p:txBody>
      </p:sp>
      <p:sp>
        <p:nvSpPr>
          <p:cNvPr id="5" name="TextBox 4"/>
          <p:cNvSpPr txBox="1"/>
          <p:nvPr/>
        </p:nvSpPr>
        <p:spPr>
          <a:xfrm>
            <a:off x="8032376" y="-1828800"/>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318610916"/>
      </p:ext>
    </p:extLst>
  </p:cSld>
  <p:clrMapOvr>
    <a:masterClrMapping/>
  </p:clrMapOvr>
  <p:timing>
    <p:tnLst>
      <p:par>
        <p:cTn id="1" dur="indefinite" restart="never" nodeType="tmRoot"/>
      </p:par>
    </p:tnLst>
  </p:timing>
</p:sld>
</file>

<file path=ppt/theme/theme1.xml><?xml version="1.0" encoding="utf-8"?>
<a:theme xmlns:a="http://schemas.openxmlformats.org/drawingml/2006/main" name="Snyder">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8880</TotalTime>
  <Words>4844</Words>
  <Application>Microsoft Office PowerPoint</Application>
  <PresentationFormat>On-screen Show (4:3)</PresentationFormat>
  <Paragraphs>531</Paragraphs>
  <Slides>67</Slides>
  <Notes>64</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Snyder</vt:lpstr>
      <vt:lpstr>PowerPoint Presentation</vt:lpstr>
      <vt:lpstr>  Learning Objectives Lesson 16.1: Patient Accounts, Bookkeeping, and Collection Procedures  (Slide 1 of 2)</vt:lpstr>
      <vt:lpstr>  Learning Objectives Lesson 16.1: Patient Accounts, Bookkeeping, and Collection Procedures  (Slide 2 of 2)</vt:lpstr>
      <vt:lpstr>Managing Funds in the Healthcare Facility</vt:lpstr>
      <vt:lpstr>Bookkeeping in the  Healthcare Facility</vt:lpstr>
      <vt:lpstr>Patient Ledger</vt:lpstr>
      <vt:lpstr>Entering and Posting Transactions in the Patient Ledger</vt:lpstr>
      <vt:lpstr>Posting Charges, Payments,  and Adjustments</vt:lpstr>
      <vt:lpstr>Credit Balances</vt:lpstr>
      <vt:lpstr>Payment at the Time of Service</vt:lpstr>
      <vt:lpstr>Payment Agreements</vt:lpstr>
      <vt:lpstr>Truth in Lending Act (TILA)</vt:lpstr>
      <vt:lpstr>Monthly Patient Account Statements</vt:lpstr>
      <vt:lpstr>Billing Minors</vt:lpstr>
      <vt:lpstr>Medical Care for Those  Who Cannot Pay</vt:lpstr>
      <vt:lpstr>Fee in Hardship Cases</vt:lpstr>
      <vt:lpstr>When to Start Collection Procedures</vt:lpstr>
      <vt:lpstr>Preparing Patient Accounts  for Collection Activity </vt:lpstr>
      <vt:lpstr>Collection Telephone Calls </vt:lpstr>
      <vt:lpstr>Collection Phone Calls:  What to Do</vt:lpstr>
      <vt:lpstr>Collection Phone Calls: What Not to Do</vt:lpstr>
      <vt:lpstr>Collection Letters</vt:lpstr>
      <vt:lpstr>Personal Finance Interviews </vt:lpstr>
      <vt:lpstr>Tracing “Skips” </vt:lpstr>
      <vt:lpstr>Claims Against Estates </vt:lpstr>
      <vt:lpstr>Bankruptcy</vt:lpstr>
      <vt:lpstr>Using a Collection Agency (Slide 1 of 2)</vt:lpstr>
      <vt:lpstr>Using a Collection Agency (Slide 2 of 2)</vt:lpstr>
      <vt:lpstr>Working with the Collection Agency </vt:lpstr>
      <vt:lpstr>Collection Agency Guidelines  and Procedures </vt:lpstr>
      <vt:lpstr>Posting Collection  Agency Transactions</vt:lpstr>
      <vt:lpstr>Small Claims Court </vt:lpstr>
      <vt:lpstr>Learning Objectives Lesson 16.2: Banking Procedures and Payroll  (Slide 1 of 3)</vt:lpstr>
      <vt:lpstr>Learning Objectives Lesson 16.2: Banking Procedures and Payroll  (Slide 2 of 3)</vt:lpstr>
      <vt:lpstr>Learning Objectives Lesson 16.2: Banking Procedures and Payroll  (Slide 3 of 3)</vt:lpstr>
      <vt:lpstr>Banking in Today’s Business World</vt:lpstr>
      <vt:lpstr>The Federal Reserve Bank</vt:lpstr>
      <vt:lpstr>Common Types of Bank Accounts</vt:lpstr>
      <vt:lpstr>Signature Cards</vt:lpstr>
      <vt:lpstr>Online Banking</vt:lpstr>
      <vt:lpstr>Checks</vt:lpstr>
      <vt:lpstr>Routing and Account Numbers</vt:lpstr>
      <vt:lpstr>Types of Negotiable Instruments</vt:lpstr>
      <vt:lpstr>How Checks are Processed  from One Bank to Another</vt:lpstr>
      <vt:lpstr>Cash Payments</vt:lpstr>
      <vt:lpstr>Checks</vt:lpstr>
      <vt:lpstr>Debit Cards</vt:lpstr>
      <vt:lpstr>Credit Cards</vt:lpstr>
      <vt:lpstr>Contactless Payment Systems and Online Payment Options</vt:lpstr>
      <vt:lpstr>Precautions for Accepting  Credit and Debit Cards</vt:lpstr>
      <vt:lpstr>How to Write a Check</vt:lpstr>
      <vt:lpstr>Making Bank Deposits</vt:lpstr>
      <vt:lpstr>Preparing the Deposit</vt:lpstr>
      <vt:lpstr>Check Endorsements </vt:lpstr>
      <vt:lpstr>Overdraft </vt:lpstr>
      <vt:lpstr>Stop-Payments</vt:lpstr>
      <vt:lpstr>Bank Statements and Reconciliation</vt:lpstr>
      <vt:lpstr>What To Do When  Balances Do Not Match</vt:lpstr>
      <vt:lpstr>Paying Bills to Maximize Cash Flow</vt:lpstr>
      <vt:lpstr>Invoices and Statements</vt:lpstr>
      <vt:lpstr>Online Bill Pay</vt:lpstr>
      <vt:lpstr>Direct Deposit</vt:lpstr>
      <vt:lpstr>Employee Payroll</vt:lpstr>
      <vt:lpstr>Patient Coaching</vt:lpstr>
      <vt:lpstr>Legal and Ethical Issues </vt:lpstr>
      <vt:lpstr>Patient-Centered Care</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676</cp:revision>
  <dcterms:created xsi:type="dcterms:W3CDTF">2005-01-16T17:28:53Z</dcterms:created>
  <dcterms:modified xsi:type="dcterms:W3CDTF">2019-08-07T14:57:30Z</dcterms:modified>
</cp:coreProperties>
</file>