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43"/>
  </p:notesMasterIdLst>
  <p:sldIdLst>
    <p:sldId id="316" r:id="rId2"/>
    <p:sldId id="592" r:id="rId3"/>
    <p:sldId id="599" r:id="rId4"/>
    <p:sldId id="600" r:id="rId5"/>
    <p:sldId id="506" r:id="rId6"/>
    <p:sldId id="508" r:id="rId7"/>
    <p:sldId id="573" r:id="rId8"/>
    <p:sldId id="601" r:id="rId9"/>
    <p:sldId id="507" r:id="rId10"/>
    <p:sldId id="602" r:id="rId11"/>
    <p:sldId id="603" r:id="rId12"/>
    <p:sldId id="604" r:id="rId13"/>
    <p:sldId id="605" r:id="rId14"/>
    <p:sldId id="606" r:id="rId15"/>
    <p:sldId id="576" r:id="rId16"/>
    <p:sldId id="527" r:id="rId17"/>
    <p:sldId id="578" r:id="rId18"/>
    <p:sldId id="619" r:id="rId19"/>
    <p:sldId id="607" r:id="rId20"/>
    <p:sldId id="532" r:id="rId21"/>
    <p:sldId id="584" r:id="rId22"/>
    <p:sldId id="539" r:id="rId23"/>
    <p:sldId id="543" r:id="rId24"/>
    <p:sldId id="544" r:id="rId25"/>
    <p:sldId id="546" r:id="rId26"/>
    <p:sldId id="547" r:id="rId27"/>
    <p:sldId id="548" r:id="rId28"/>
    <p:sldId id="549" r:id="rId29"/>
    <p:sldId id="586" r:id="rId30"/>
    <p:sldId id="610" r:id="rId31"/>
    <p:sldId id="620" r:id="rId32"/>
    <p:sldId id="621" r:id="rId33"/>
    <p:sldId id="609" r:id="rId34"/>
    <p:sldId id="614" r:id="rId35"/>
    <p:sldId id="613" r:id="rId36"/>
    <p:sldId id="615" r:id="rId37"/>
    <p:sldId id="616" r:id="rId38"/>
    <p:sldId id="617" r:id="rId39"/>
    <p:sldId id="571" r:id="rId40"/>
    <p:sldId id="618" r:id="rId41"/>
    <p:sldId id="453" r:id="rId42"/>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autoAdjust="0"/>
    <p:restoredTop sz="89820" autoAdjust="0"/>
  </p:normalViewPr>
  <p:slideViewPr>
    <p:cSldViewPr snapToGrid="0">
      <p:cViewPr varScale="1">
        <p:scale>
          <a:sx n="75" d="100"/>
          <a:sy n="75" d="100"/>
        </p:scale>
        <p:origin x="-1860" y="-9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360"/>
    </p:cViewPr>
  </p:sorterViewPr>
  <p:notesViewPr>
    <p:cSldViewPr snapToGrid="0">
      <p:cViewPr varScale="1">
        <p:scale>
          <a:sx n="64" d="100"/>
          <a:sy n="64" d="100"/>
        </p:scale>
        <p:origin x="-334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94232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office manager should also be aware of who might overhear a conversation. The Health Insurance Portability and Accountability Act (HIPAA) considerations must be kept in mind.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26318978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One way to prioritize is to use an ABC system. The most urgent or important task is given an A; less urgent/important tasks are given a B; those that are least urgent/important are given a C.</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5803126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16079768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May be scheduled as frequently as weekly, but should be held no less than quarterly.</a:t>
            </a:r>
          </a:p>
          <a:p>
            <a:r>
              <a:rPr lang="en-US" dirty="0"/>
              <a:t>Meetings should be conducted democratically and without interruption.</a:t>
            </a:r>
          </a:p>
          <a:p>
            <a:r>
              <a:rPr lang="en-US" dirty="0"/>
              <a:t>The status of action items from the staff meeting should be introduced in the next staff meeting as </a:t>
            </a:r>
            <a:r>
              <a:rPr lang="en-US" i="0" dirty="0"/>
              <a:t>minutes</a:t>
            </a:r>
            <a:r>
              <a:rPr lang="en-US" i="1" dirty="0"/>
              <a: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29556442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Successful managers must be interested in people they work with on a daily basis.</a:t>
            </a:r>
          </a:p>
          <a:p>
            <a:r>
              <a:rPr lang="en-US" dirty="0"/>
              <a:t>Motivation is a key component in developing successful employees. See the unnumbered box entitled “The Power of Motivation” in the textbook for more information.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26763321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an award is at stake, most</a:t>
            </a:r>
            <a:r>
              <a:rPr lang="en-US" sz="1200" kern="1200" baseline="0" dirty="0">
                <a:solidFill>
                  <a:schemeClr val="tx1"/>
                </a:solidFill>
                <a:effectLst/>
                <a:latin typeface="Arial" charset="0"/>
                <a:ea typeface="ＭＳ Ｐゴシック" charset="0"/>
                <a:cs typeface="ＭＳ Ｐゴシック" charset="0"/>
              </a:rPr>
              <a:t> employees enjoy participating and striving to accomplish goals that have been set.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5905977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the physician’s office, the manager must promote an atmosphere in which the employees are willing to work together toward common goals.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35085975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constructive criticism is needed, the office manager</a:t>
            </a:r>
            <a:r>
              <a:rPr lang="en-US" sz="1200" kern="1200" baseline="0" dirty="0">
                <a:solidFill>
                  <a:schemeClr val="tx1"/>
                </a:solidFill>
                <a:effectLst/>
                <a:latin typeface="Arial" charset="0"/>
                <a:ea typeface="ＭＳ Ｐゴシック" charset="0"/>
                <a:cs typeface="ＭＳ Ｐゴシック" charset="0"/>
              </a:rPr>
              <a:t> should take the time to discuss the concern one-on-one, away from the rest of the staff.</a:t>
            </a:r>
          </a:p>
          <a:p>
            <a:r>
              <a:rPr lang="en-US" sz="1200" kern="1200" baseline="0" dirty="0">
                <a:solidFill>
                  <a:schemeClr val="tx1"/>
                </a:solidFill>
                <a:effectLst/>
                <a:latin typeface="Arial" charset="0"/>
                <a:ea typeface="ＭＳ Ｐゴシック" charset="0"/>
              </a:rPr>
              <a:t>Communicating via email can be difficult; using technology (e.g., video conferencing and webcams) can help employees interact and strengthen communications.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225329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important asset of any healthcare facility is a staff that genuinely cares for patients.</a:t>
            </a:r>
          </a:p>
          <a:p>
            <a:r>
              <a:rPr lang="en-US" dirty="0"/>
              <a:t>Some offices also list a few of the benefits offered to attract applicants and also may disclose a salary range.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51315948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effective manager understands the phrase “inspect what you expect.”</a:t>
            </a:r>
          </a:p>
          <a:p>
            <a:r>
              <a:rPr lang="en-US" dirty="0"/>
              <a:t>See unnumbered box in the textbook entitled “Job Description for a Medical Assistant.”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1157617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22676080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i="0" dirty="0"/>
              <a:t>One original stack of applications has been reviewed, the office manager can return to the qualifying applications to determine which candidates to interview. Use careful judgment and objectivity.</a:t>
            </a:r>
          </a:p>
          <a:p>
            <a:r>
              <a:rPr lang="en-US" i="0" dirty="0"/>
              <a:t>Review the list of possible questions in the textbook that a manager should review in the final applications.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89156969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Office</a:t>
            </a:r>
            <a:r>
              <a:rPr lang="en-US" sz="1200" kern="1200" baseline="0" dirty="0">
                <a:solidFill>
                  <a:schemeClr val="tx1"/>
                </a:solidFill>
                <a:effectLst/>
                <a:latin typeface="Arial" charset="0"/>
                <a:ea typeface="ＭＳ Ｐゴシック" charset="0"/>
                <a:cs typeface="ＭＳ Ｐゴシック" charset="0"/>
              </a:rPr>
              <a:t> managers must research the laws that pertain to employment in their own states.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82069786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Discuss how these</a:t>
            </a:r>
            <a:r>
              <a:rPr lang="en-US" sz="1200" kern="1200" baseline="0" dirty="0">
                <a:solidFill>
                  <a:schemeClr val="tx1"/>
                </a:solidFill>
                <a:effectLst/>
                <a:latin typeface="Arial" charset="0"/>
                <a:ea typeface="ＭＳ Ｐゴシック" charset="0"/>
                <a:cs typeface="ＭＳ Ｐゴシック" charset="0"/>
              </a:rPr>
              <a:t> laws affect employment and why medical assistants should know about these. See the unnumbered box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11686526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manager may want to invite serious prospects to lunch with the staff or for coffee in the more relaxed atmosphere of the employee lounge, which presents an opportunity to discover whether the applicant’s personality will mesh with the atmosphere of the office.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54491078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best way to check a reference? </a:t>
            </a:r>
            <a:r>
              <a:rPr lang="en-US" sz="1200" i="1" kern="1200" dirty="0">
                <a:solidFill>
                  <a:schemeClr val="tx1"/>
                </a:solidFill>
                <a:effectLst/>
                <a:latin typeface="Arial" charset="0"/>
                <a:ea typeface="ＭＳ Ｐゴシック" charset="0"/>
                <a:cs typeface="ＭＳ Ｐゴシック" charset="0"/>
              </a:rPr>
              <a:t>(Use the telephone in checking references because people sometimes are less than candid in a letter; furthermore, letter writing is time-consuming, and a reply may never be sent.)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4098044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Never rely</a:t>
            </a:r>
            <a:r>
              <a:rPr lang="en-US" sz="1200" kern="1200" baseline="0" dirty="0">
                <a:solidFill>
                  <a:schemeClr val="tx1"/>
                </a:solidFill>
                <a:effectLst/>
                <a:latin typeface="Arial" charset="0"/>
                <a:ea typeface="ＭＳ Ｐゴシック" charset="0"/>
                <a:cs typeface="ＭＳ Ｐゴシック" charset="0"/>
              </a:rPr>
              <a:t> strictly on a “gut instinct” about a potential employee.</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When a decision has been reached to hire someone, it is best to bring the successful candidate back into the office to offer the position and negotiate the final details. </a:t>
            </a:r>
          </a:p>
          <a:p>
            <a:pPr lvl="0"/>
            <a:r>
              <a:rPr lang="en-US" sz="1200" kern="1200" dirty="0">
                <a:solidFill>
                  <a:schemeClr val="tx1"/>
                </a:solidFill>
                <a:effectLst/>
                <a:latin typeface="Arial" charset="0"/>
                <a:ea typeface="ＭＳ Ｐゴシック" charset="0"/>
                <a:cs typeface="ＭＳ Ｐゴシック" charset="0"/>
              </a:rPr>
              <a:t>Do not expect the potential employee</a:t>
            </a:r>
            <a:r>
              <a:rPr lang="en-US" sz="1200" kern="1200" baseline="0" dirty="0">
                <a:solidFill>
                  <a:schemeClr val="tx1"/>
                </a:solidFill>
                <a:effectLst/>
                <a:latin typeface="Arial" charset="0"/>
                <a:ea typeface="ＭＳ Ｐゴシック" charset="0"/>
                <a:cs typeface="ＭＳ Ｐゴシック" charset="0"/>
              </a:rPr>
              <a:t> to answer the offer on the spot. Two or 3 days is a reasonable time to consider the offer.</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Remember to notify all final candidates for the position that it has been filled so that they can continue their job search.</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0561820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office manager should develop a checklist of the paperwork needed for newly hired staff and all of the information that should be covered with the new employee at the onset of the job. </a:t>
            </a:r>
          </a:p>
          <a:p>
            <a:r>
              <a:rPr lang="en-US" sz="1200" kern="1200" dirty="0">
                <a:solidFill>
                  <a:schemeClr val="tx1"/>
                </a:solidFill>
                <a:effectLst/>
                <a:latin typeface="Arial" charset="0"/>
                <a:ea typeface="ＭＳ Ｐゴシック" charset="0"/>
                <a:cs typeface="ＭＳ Ｐゴシック" charset="0"/>
              </a:rPr>
              <a:t>Refer to Figure 17.3 to see an example of an I-9 form.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11712168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All of these forms, once signed, should be kept in the employee’s personnel file.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79259700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One of the most critical errors made when bringing new staff members aboard is not providing them with a fair orientation and training period.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39803002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are all examples</a:t>
            </a:r>
            <a:r>
              <a:rPr lang="en-US" sz="1200" kern="1200" baseline="0" dirty="0">
                <a:solidFill>
                  <a:schemeClr val="tx1"/>
                </a:solidFill>
                <a:effectLst/>
                <a:latin typeface="Arial" charset="0"/>
                <a:ea typeface="ＭＳ Ｐゴシック" charset="0"/>
                <a:cs typeface="ＭＳ Ｐゴシック" charset="0"/>
              </a:rPr>
              <a:t> of types of employee benefits that could be offered to a new employee.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3877152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7082387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negative information is to be related to the employee during a performance appraisal, sandwich the negative comment between two positive ones.</a:t>
            </a:r>
          </a:p>
          <a:p>
            <a:r>
              <a:rPr lang="en-US" dirty="0"/>
              <a:t>Managers also may use the “feel, felt, found” approach when talking with employees about their performance.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37990319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84865027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Employees who display a willingness to improve their attitude are worth the investment the office manager makes to help them succeed.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47143324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employee who has been in service for some time and is not performing satisfactorily should be warned and given an explanation of the specific improvements expected.</a:t>
            </a:r>
          </a:p>
          <a:p>
            <a:r>
              <a:rPr lang="en-US" dirty="0"/>
              <a:t>Most practice consultants believe that firing should come close to the end of the day and end of the workweek, after all employees have left, and that the break should be clean and immediate.</a:t>
            </a:r>
          </a:p>
          <a:p>
            <a:r>
              <a:rPr lang="en-US" dirty="0"/>
              <a:t>Listen to employee’s feedback, unless it becomes lengthy or abusive.</a:t>
            </a:r>
          </a:p>
          <a:p>
            <a:r>
              <a:rPr lang="en-US" dirty="0"/>
              <a:t>After dismissing an employee, do not leave that person in the office unattended.</a:t>
            </a:r>
          </a:p>
          <a:p>
            <a:r>
              <a:rPr lang="en-US" dirty="0"/>
              <a:t>Embezzlement, insubordination, and violation of patient confidentiality are grounds for immediate dismissal without warning.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54099371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Information about the employee-employer relationship is found in the personnel policy manual, sometimes referred to as the employee handbook.</a:t>
            </a:r>
          </a:p>
          <a:p>
            <a:r>
              <a:rPr lang="en-US" dirty="0"/>
              <a:t>Some agencies will give each new employee a copy of the personnel policy manual, and others keep a copy in a central location.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6872676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U.S. Equal Employment Opportunity Commission states that sexual harassment is unwelcome sexual advances, requests for sexual favors, and other verbal or physical harassment of a sexual nature.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81697834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Workplace Bullying Institute’s 2017 survey showed that 19% of Americans are bullied and 60.4 million people are affected by workplace bullying, but only 29% of those who are bullied reported it.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182799372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1565029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Table 17.2 to view HIPAA penalties.</a:t>
            </a:r>
          </a:p>
          <a:p>
            <a:r>
              <a:rPr lang="en-US" dirty="0"/>
              <a:t>It is important for an office manager in a healthcare facility to stay current with all changes in legislation at both the state and federal levels.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177018774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To the extent that it is possible, treat employees in a similar fashion and extend fairness to all.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3434865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54165709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64474790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41</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7744254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aspects to healthcare.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34744720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Management problems often can be prevented by defining carefully the areas of authority and the responsibilities of each employee. </a:t>
            </a:r>
          </a:p>
          <a:p>
            <a:r>
              <a:rPr lang="en-US" sz="1200" kern="1200" dirty="0">
                <a:solidFill>
                  <a:schemeClr val="tx1"/>
                </a:solidFill>
                <a:effectLst/>
                <a:latin typeface="Arial" charset="0"/>
                <a:ea typeface="ＭＳ Ｐゴシック" charset="0"/>
                <a:cs typeface="ＭＳ Ｐゴシック" charset="0"/>
              </a:rPr>
              <a:t>What do many physicians say is their most common personnel problem? </a:t>
            </a:r>
            <a:r>
              <a:rPr lang="en-US" sz="1200" i="1" kern="1200" dirty="0">
                <a:solidFill>
                  <a:schemeClr val="tx1"/>
                </a:solidFill>
                <a:effectLst/>
                <a:latin typeface="Arial" charset="0"/>
                <a:ea typeface="ＭＳ Ｐゴシック" charset="0"/>
                <a:cs typeface="ＭＳ Ｐゴシック" charset="0"/>
              </a:rPr>
              <a:t>(Most say it is friction among workers.)</a:t>
            </a:r>
          </a:p>
          <a:p>
            <a:r>
              <a:rPr lang="en-US" sz="1200" i="0" kern="1200" dirty="0">
                <a:solidFill>
                  <a:schemeClr val="tx1"/>
                </a:solidFill>
                <a:effectLst/>
                <a:latin typeface="Arial" charset="0"/>
                <a:ea typeface="ＭＳ Ｐゴシック" charset="0"/>
              </a:rPr>
              <a:t>It is also necessary to have an understanding of budgeting and financial reports.</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66808645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7316633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performance evaluation is part of the employment record, but an office manager will also be responsible for employees’ Social Security numbers, the number of tax exemptions claimed, wages, and the deductions associated with payroll. </a:t>
            </a:r>
          </a:p>
          <a:p>
            <a:r>
              <a:rPr lang="en-US" dirty="0"/>
              <a:t>Getting the scheduling matrix established is the responsibility of the manager, working in conjunction with the provider.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4874121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Effective communication is a vital skill for anyone working in healthcare.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2100244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04769"/>
            <a:ext cx="1327150" cy="23100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6" name="Rectangle 13"/>
          <p:cNvSpPr txBox="1">
            <a:spLocks noChangeArrowheads="1"/>
          </p:cNvSpPr>
          <p:nvPr userDrawn="1"/>
        </p:nvSpPr>
        <p:spPr bwMode="auto">
          <a:xfrm>
            <a:off x="1790700" y="6604770"/>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470926" y="2583830"/>
            <a:ext cx="7977558" cy="1859833"/>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Advanced Roles in</a:t>
            </a:r>
          </a:p>
          <a:p>
            <a:pPr algn="ctr"/>
            <a:r>
              <a:rPr lang="en-US" sz="4000" dirty="0">
                <a:solidFill>
                  <a:schemeClr val="bg2"/>
                </a:solidFill>
              </a:rPr>
              <a:t>Administration</a:t>
            </a:r>
          </a:p>
          <a:p>
            <a:pPr algn="ctr"/>
            <a:endParaRPr lang="en-US" sz="4000" dirty="0">
              <a:solidFill>
                <a:schemeClr val="bg2"/>
              </a:solidFill>
            </a:endParaRPr>
          </a:p>
          <a:p>
            <a:pPr algn="ctr"/>
            <a:r>
              <a:rPr lang="en-US" sz="3000" dirty="0">
                <a:solidFill>
                  <a:schemeClr val="bg2"/>
                </a:solidFill>
              </a:rPr>
              <a:t>Chapter 17</a:t>
            </a:r>
          </a:p>
        </p:txBody>
      </p:sp>
      <p:sp>
        <p:nvSpPr>
          <p:cNvPr id="4" name="Slide Number Placeholder 3"/>
          <p:cNvSpPr>
            <a:spLocks noGrp="1"/>
          </p:cNvSpPr>
          <p:nvPr>
            <p:ph type="sldNum" sz="quarter" idx="10"/>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Active Listening</a:t>
            </a:r>
          </a:p>
        </p:txBody>
      </p:sp>
      <p:sp>
        <p:nvSpPr>
          <p:cNvPr id="3" name="Content Placeholder 2"/>
          <p:cNvSpPr>
            <a:spLocks noGrp="1"/>
          </p:cNvSpPr>
          <p:nvPr>
            <p:ph idx="1"/>
          </p:nvPr>
        </p:nvSpPr>
        <p:spPr/>
        <p:txBody>
          <a:bodyPr/>
          <a:lstStyle/>
          <a:p>
            <a:pPr lvl="0"/>
            <a:r>
              <a:rPr lang="en-US" dirty="0"/>
              <a:t>Applies to working with patients, staff, providers, vendors, and insurance companies</a:t>
            </a:r>
          </a:p>
          <a:p>
            <a:pPr lvl="0"/>
            <a:r>
              <a:rPr lang="en-US" dirty="0"/>
              <a:t>Listener must concentrate on what is being said and how it is being said</a:t>
            </a:r>
          </a:p>
          <a:p>
            <a:pPr lvl="0"/>
            <a:r>
              <a:rPr lang="en-US" dirty="0"/>
              <a:t>Remain nonjudgmental and neutral</a:t>
            </a:r>
          </a:p>
          <a:p>
            <a:pPr lvl="0"/>
            <a:r>
              <a:rPr lang="en-US" dirty="0"/>
              <a:t>Refrain from interrupting</a:t>
            </a:r>
          </a:p>
          <a:p>
            <a:pPr lvl="0"/>
            <a:r>
              <a:rPr lang="en-US" dirty="0"/>
              <a:t>Allow for periods of silence</a:t>
            </a:r>
          </a:p>
          <a:p>
            <a:pPr lvl="0"/>
            <a:r>
              <a:rPr lang="en-US" dirty="0"/>
              <a:t>Smile and node your head</a:t>
            </a:r>
          </a:p>
          <a:p>
            <a:pPr lvl="0"/>
            <a:r>
              <a:rPr lang="en-US" dirty="0"/>
              <a:t>Lean slightly forward; maintain eye contact</a:t>
            </a:r>
          </a:p>
          <a:p>
            <a:pPr lvl="0"/>
            <a:r>
              <a:rPr lang="en-US" dirty="0"/>
              <a:t>Avoid distractions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57817611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 Management</a:t>
            </a:r>
          </a:p>
        </p:txBody>
      </p:sp>
      <p:sp>
        <p:nvSpPr>
          <p:cNvPr id="3" name="Content Placeholder 2"/>
          <p:cNvSpPr>
            <a:spLocks noGrp="1"/>
          </p:cNvSpPr>
          <p:nvPr>
            <p:ph idx="1"/>
          </p:nvPr>
        </p:nvSpPr>
        <p:spPr/>
        <p:txBody>
          <a:bodyPr/>
          <a:lstStyle/>
          <a:p>
            <a:pPr lvl="0"/>
            <a:r>
              <a:rPr lang="en-US" dirty="0"/>
              <a:t>Invaluable skill for an office manager</a:t>
            </a:r>
          </a:p>
          <a:p>
            <a:pPr lvl="0"/>
            <a:r>
              <a:rPr lang="en-US" dirty="0"/>
              <a:t>Need to get your own tasks done but also make sure your staff can complete their tasks as well</a:t>
            </a:r>
          </a:p>
          <a:p>
            <a:pPr lvl="0"/>
            <a:r>
              <a:rPr lang="en-US" dirty="0"/>
              <a:t>Prioritization is key</a:t>
            </a:r>
          </a:p>
          <a:p>
            <a:pPr lvl="1"/>
            <a:r>
              <a:rPr lang="en-US" dirty="0"/>
              <a:t>Goal setting (weekly, monthly, yearly)</a:t>
            </a:r>
          </a:p>
          <a:p>
            <a:pPr lvl="1"/>
            <a:r>
              <a:rPr lang="en-US" dirty="0"/>
              <a:t>Develop plans to reach goals</a:t>
            </a:r>
          </a:p>
          <a:p>
            <a:pPr lvl="1"/>
            <a:r>
              <a:rPr lang="en-US" dirty="0"/>
              <a:t>Determine how to achieve goals</a:t>
            </a:r>
          </a:p>
          <a:p>
            <a:pPr lvl="1"/>
            <a:r>
              <a:rPr lang="en-US" dirty="0"/>
              <a:t>Prioritize (ABC system)</a:t>
            </a:r>
          </a:p>
          <a:p>
            <a:pPr lvl="1"/>
            <a:r>
              <a:rPr lang="en-US" dirty="0"/>
              <a:t>Delegate as needed</a:t>
            </a:r>
          </a:p>
          <a:p>
            <a:pPr lvl="1"/>
            <a:r>
              <a:rPr lang="en-US" dirty="0"/>
              <a:t>Track on a to-do list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382702766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Monthly Planning</a:t>
            </a:r>
          </a:p>
        </p:txBody>
      </p:sp>
      <p:sp>
        <p:nvSpPr>
          <p:cNvPr id="3" name="Content Placeholder 2"/>
          <p:cNvSpPr>
            <a:spLocks noGrp="1"/>
          </p:cNvSpPr>
          <p:nvPr>
            <p:ph idx="1"/>
          </p:nvPr>
        </p:nvSpPr>
        <p:spPr/>
        <p:txBody>
          <a:bodyPr/>
          <a:lstStyle/>
          <a:p>
            <a:pPr lvl="0"/>
            <a:r>
              <a:rPr lang="en-US" dirty="0"/>
              <a:t>Note all providers’ vacations, conferences, vendor meetings, and accountant meetings</a:t>
            </a:r>
          </a:p>
          <a:p>
            <a:pPr lvl="0"/>
            <a:r>
              <a:rPr lang="en-US" dirty="0"/>
              <a:t>Office manager must approve staff vacations</a:t>
            </a:r>
          </a:p>
          <a:p>
            <a:pPr lvl="0"/>
            <a:r>
              <a:rPr lang="en-US" dirty="0"/>
              <a:t>Need to make sure there is always adequate office coverage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3620048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Staff Meetings</a:t>
            </a:r>
          </a:p>
        </p:txBody>
      </p:sp>
      <p:sp>
        <p:nvSpPr>
          <p:cNvPr id="3" name="Content Placeholder 2"/>
          <p:cNvSpPr>
            <a:spLocks noGrp="1"/>
          </p:cNvSpPr>
          <p:nvPr>
            <p:ph idx="1"/>
          </p:nvPr>
        </p:nvSpPr>
        <p:spPr/>
        <p:txBody>
          <a:bodyPr/>
          <a:lstStyle/>
          <a:p>
            <a:pPr lvl="0"/>
            <a:r>
              <a:rPr lang="en-US" dirty="0"/>
              <a:t>Formal channel used to keep the office manager and other team members current and communicating on a regular basis</a:t>
            </a:r>
          </a:p>
          <a:p>
            <a:pPr lvl="0"/>
            <a:r>
              <a:rPr lang="en-US" dirty="0"/>
              <a:t>Set aside a specific time for regular meetings at an hour when most people can attend with least disruption</a:t>
            </a:r>
          </a:p>
          <a:p>
            <a:pPr lvl="0"/>
            <a:r>
              <a:rPr lang="en-US" dirty="0"/>
              <a:t>Draw up a simple agenda; distribute</a:t>
            </a:r>
          </a:p>
          <a:p>
            <a:pPr lvl="0"/>
            <a:r>
              <a:rPr lang="en-US" dirty="0"/>
              <a:t>May be informational, problem-solving, or brainstorming</a:t>
            </a:r>
          </a:p>
          <a:p>
            <a:pPr lvl="0"/>
            <a:r>
              <a:rPr lang="en-US" dirty="0"/>
              <a:t>Can be combined with breakfast or lunch</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347492149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Motivation</a:t>
            </a:r>
          </a:p>
        </p:txBody>
      </p:sp>
      <p:sp>
        <p:nvSpPr>
          <p:cNvPr id="3" name="Content Placeholder 2"/>
          <p:cNvSpPr>
            <a:spLocks noGrp="1"/>
          </p:cNvSpPr>
          <p:nvPr>
            <p:ph idx="1"/>
          </p:nvPr>
        </p:nvSpPr>
        <p:spPr/>
        <p:txBody>
          <a:bodyPr/>
          <a:lstStyle/>
          <a:p>
            <a:pPr lvl="0"/>
            <a:r>
              <a:rPr lang="en-US" dirty="0"/>
              <a:t>A manager with a group of outstanding employees usually is looked on as an effective leader</a:t>
            </a:r>
          </a:p>
          <a:p>
            <a:pPr lvl="0"/>
            <a:r>
              <a:rPr lang="en-US" dirty="0"/>
              <a:t>Frederick Herzberg: “Father of Job Enrichment” stated:</a:t>
            </a:r>
          </a:p>
          <a:p>
            <a:pPr lvl="1"/>
            <a:r>
              <a:rPr lang="en-US" sz="2200" dirty="0"/>
              <a:t>Jobs must be satisfying and motivate employees to grow and reach their full capabilities</a:t>
            </a:r>
          </a:p>
          <a:p>
            <a:pPr lvl="1"/>
            <a:r>
              <a:rPr lang="en-US" sz="2200" dirty="0"/>
              <a:t>Employees who show greater ability should be given more responsibility</a:t>
            </a:r>
          </a:p>
          <a:p>
            <a:pPr lvl="1"/>
            <a:r>
              <a:rPr lang="en-US" sz="2200" dirty="0"/>
              <a:t>If job does not allow employee to use his/her full ability, a different employee who can grow and find motivation in the work should be placed in that position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122897396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Incentives and </a:t>
            </a:r>
            <a:br>
              <a:rPr lang="en-US" dirty="0"/>
            </a:br>
            <a:r>
              <a:rPr lang="en-US" dirty="0"/>
              <a:t>Employee Recognition</a:t>
            </a:r>
          </a:p>
        </p:txBody>
      </p:sp>
      <p:sp>
        <p:nvSpPr>
          <p:cNvPr id="3" name="Content Placeholder 2"/>
          <p:cNvSpPr>
            <a:spLocks noGrp="1"/>
          </p:cNvSpPr>
          <p:nvPr>
            <p:ph idx="1"/>
          </p:nvPr>
        </p:nvSpPr>
        <p:spPr/>
        <p:txBody>
          <a:bodyPr/>
          <a:lstStyle/>
          <a:p>
            <a:pPr lvl="0"/>
            <a:r>
              <a:rPr lang="en-US" dirty="0"/>
              <a:t>Staff should feel satisfaction with the working conditions and atmosphere</a:t>
            </a:r>
          </a:p>
          <a:p>
            <a:pPr lvl="0"/>
            <a:r>
              <a:rPr lang="en-US" dirty="0"/>
              <a:t>Incentives give employees reasons to perform over and above the level expected of them</a:t>
            </a:r>
          </a:p>
          <a:p>
            <a:pPr lvl="0"/>
            <a:r>
              <a:rPr lang="en-US" dirty="0"/>
              <a:t>Recognition is a strong method of improving employee morale and encouraging outstanding performance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150085878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a Team Environment </a:t>
            </a:r>
          </a:p>
        </p:txBody>
      </p:sp>
      <p:sp>
        <p:nvSpPr>
          <p:cNvPr id="3" name="Content Placeholder 2"/>
          <p:cNvSpPr>
            <a:spLocks noGrp="1"/>
          </p:cNvSpPr>
          <p:nvPr>
            <p:ph idx="1"/>
          </p:nvPr>
        </p:nvSpPr>
        <p:spPr>
          <a:xfrm>
            <a:off x="685800" y="1641475"/>
            <a:ext cx="8153400" cy="4454525"/>
          </a:xfrm>
        </p:spPr>
        <p:txBody>
          <a:bodyPr/>
          <a:lstStyle/>
          <a:p>
            <a:pPr lvl="0"/>
            <a:r>
              <a:rPr lang="en-US" dirty="0"/>
              <a:t>Teamwork is critical in the medical profession</a:t>
            </a:r>
          </a:p>
          <a:p>
            <a:pPr lvl="0"/>
            <a:r>
              <a:rPr lang="en-US" dirty="0"/>
              <a:t>Keep employees “in the loop”</a:t>
            </a:r>
          </a:p>
          <a:p>
            <a:pPr lvl="0"/>
            <a:r>
              <a:rPr lang="en-US" dirty="0"/>
              <a:t>Improve morale with events including employees’ families</a:t>
            </a:r>
          </a:p>
          <a:p>
            <a:pPr lvl="0"/>
            <a:r>
              <a:rPr lang="en-US" dirty="0"/>
              <a:t>Communicate well with staff</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62263279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Recognize and Overcome </a:t>
            </a:r>
            <a:br>
              <a:rPr lang="en-US" dirty="0"/>
            </a:br>
            <a:r>
              <a:rPr lang="en-US" dirty="0"/>
              <a:t>Barriers to Communication</a:t>
            </a:r>
          </a:p>
        </p:txBody>
      </p:sp>
      <p:sp>
        <p:nvSpPr>
          <p:cNvPr id="3" name="Content Placeholder 2"/>
          <p:cNvSpPr>
            <a:spLocks noGrp="1"/>
          </p:cNvSpPr>
          <p:nvPr>
            <p:ph idx="1"/>
          </p:nvPr>
        </p:nvSpPr>
        <p:spPr/>
        <p:txBody>
          <a:bodyPr/>
          <a:lstStyle/>
          <a:p>
            <a:pPr lvl="0"/>
            <a:r>
              <a:rPr lang="en-US" dirty="0"/>
              <a:t>Physical separation barriers</a:t>
            </a:r>
          </a:p>
          <a:p>
            <a:pPr lvl="0"/>
            <a:r>
              <a:rPr lang="en-US" dirty="0"/>
              <a:t>Language barriers</a:t>
            </a:r>
          </a:p>
          <a:p>
            <a:pPr lvl="0"/>
            <a:r>
              <a:rPr lang="en-US" dirty="0"/>
              <a:t>Status barriers</a:t>
            </a:r>
          </a:p>
          <a:p>
            <a:pPr lvl="0"/>
            <a:r>
              <a:rPr lang="en-US" dirty="0"/>
              <a:t>Gender difference barriers</a:t>
            </a:r>
          </a:p>
          <a:p>
            <a:pPr lvl="0"/>
            <a:r>
              <a:rPr lang="en-US" dirty="0"/>
              <a:t>Cultural diversity barriers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94170744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Finding the Right </a:t>
            </a:r>
            <a:r>
              <a:rPr lang="en-US" dirty="0" smtClean="0"/>
              <a:t/>
            </a:r>
            <a:br>
              <a:rPr lang="en-US" dirty="0" smtClean="0"/>
            </a:br>
            <a:r>
              <a:rPr lang="en-US" dirty="0" smtClean="0"/>
              <a:t>Employee for </a:t>
            </a:r>
            <a:r>
              <a:rPr lang="en-US" dirty="0"/>
              <a:t>the Job</a:t>
            </a:r>
          </a:p>
        </p:txBody>
      </p:sp>
      <p:sp>
        <p:nvSpPr>
          <p:cNvPr id="3" name="Content Placeholder 2"/>
          <p:cNvSpPr>
            <a:spLocks noGrp="1"/>
          </p:cNvSpPr>
          <p:nvPr>
            <p:ph idx="1"/>
          </p:nvPr>
        </p:nvSpPr>
        <p:spPr/>
        <p:txBody>
          <a:bodyPr/>
          <a:lstStyle/>
          <a:p>
            <a:pPr lvl="0"/>
            <a:r>
              <a:rPr lang="en-US" dirty="0"/>
              <a:t>Want to have a cohesive team</a:t>
            </a:r>
          </a:p>
          <a:p>
            <a:pPr lvl="0"/>
            <a:r>
              <a:rPr lang="en-US" dirty="0"/>
              <a:t>Discuss the type of employee needed and job description for individual</a:t>
            </a:r>
          </a:p>
          <a:p>
            <a:pPr lvl="0"/>
            <a:r>
              <a:rPr lang="en-US" dirty="0"/>
              <a:t>One of most effective methods is allowing medical assistant students to complete their practicum at healthcare facility</a:t>
            </a:r>
          </a:p>
          <a:p>
            <a:pPr lvl="0"/>
            <a:r>
              <a:rPr lang="en-US" dirty="0"/>
              <a:t>When creating online ad or job posting, office manager should list the basic responsibilities and expectations for position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150680641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Job Description</a:t>
            </a:r>
          </a:p>
        </p:txBody>
      </p:sp>
      <p:sp>
        <p:nvSpPr>
          <p:cNvPr id="3" name="Content Placeholder 2"/>
          <p:cNvSpPr>
            <a:spLocks noGrp="1"/>
          </p:cNvSpPr>
          <p:nvPr>
            <p:ph idx="1"/>
          </p:nvPr>
        </p:nvSpPr>
        <p:spPr/>
        <p:txBody>
          <a:bodyPr/>
          <a:lstStyle/>
          <a:p>
            <a:pPr lvl="0"/>
            <a:r>
              <a:rPr lang="en-US" dirty="0"/>
              <a:t>Tool designed to inform job candidates about duties they would be expected to perform</a:t>
            </a:r>
          </a:p>
          <a:p>
            <a:pPr lvl="0"/>
            <a:r>
              <a:rPr lang="en-US" dirty="0"/>
              <a:t>Essential in search for perfect candidate</a:t>
            </a:r>
          </a:p>
          <a:p>
            <a:pPr lvl="0"/>
            <a:r>
              <a:rPr lang="en-US" dirty="0"/>
              <a:t>Should include statement that says employee must perform any additional duties as assigned by supervisor</a:t>
            </a:r>
          </a:p>
          <a:p>
            <a:pPr lvl="0"/>
            <a:r>
              <a:rPr lang="en-US" dirty="0"/>
              <a:t>New employees should be monitored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8498814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4976"/>
            <a:ext cx="9144000" cy="1554480"/>
          </a:xfrm>
        </p:spPr>
        <p:txBody>
          <a:bodyPr/>
          <a:lstStyle/>
          <a:p>
            <a:r>
              <a:rPr lang="en-US" dirty="0"/>
              <a:t>Learning Objectives </a:t>
            </a:r>
            <a:br>
              <a:rPr lang="en-US" dirty="0"/>
            </a:br>
            <a:r>
              <a:rPr lang="en-US" dirty="0"/>
              <a:t>Lesson 17.1: Advanced </a:t>
            </a:r>
            <a:r>
              <a:rPr lang="en-US" dirty="0" smtClean="0"/>
              <a:t/>
            </a:r>
            <a:br>
              <a:rPr lang="en-US" dirty="0" smtClean="0"/>
            </a:br>
            <a:r>
              <a:rPr lang="en-US" dirty="0" smtClean="0"/>
              <a:t>Roles </a:t>
            </a:r>
            <a:r>
              <a:rPr lang="en-US" dirty="0"/>
              <a:t>in </a:t>
            </a:r>
            <a:r>
              <a:rPr lang="en-US" dirty="0" smtClean="0"/>
              <a:t>Administration</a:t>
            </a:r>
            <a:br>
              <a:rPr lang="en-US" dirty="0" smtClean="0"/>
            </a:br>
            <a:r>
              <a:rPr lang="en-US" sz="1600" dirty="0" smtClean="0"/>
              <a:t>(Slide </a:t>
            </a:r>
            <a:r>
              <a:rPr lang="en-US" sz="1600" dirty="0"/>
              <a:t>1 of 3)</a:t>
            </a:r>
          </a:p>
        </p:txBody>
      </p:sp>
      <p:sp>
        <p:nvSpPr>
          <p:cNvPr id="3" name="Content Placeholder 2"/>
          <p:cNvSpPr>
            <a:spLocks noGrp="1"/>
          </p:cNvSpPr>
          <p:nvPr>
            <p:ph idx="1"/>
          </p:nvPr>
        </p:nvSpPr>
        <p:spPr>
          <a:xfrm>
            <a:off x="254000" y="1923477"/>
            <a:ext cx="8788399" cy="4156668"/>
          </a:xfrm>
        </p:spPr>
        <p:txBody>
          <a:bodyPr/>
          <a:lstStyle/>
          <a:p>
            <a:pPr marL="346075" indent="-346075">
              <a:buFont typeface="+mj-lt"/>
              <a:buAutoNum type="arabicPeriod"/>
            </a:pPr>
            <a:r>
              <a:rPr lang="en-US" sz="2650" dirty="0"/>
              <a:t>Define the qualities and responsibilities of a successful office manager in a healthcare facility.</a:t>
            </a:r>
          </a:p>
          <a:p>
            <a:pPr marL="346075" indent="-346075">
              <a:buFont typeface="+mj-lt"/>
              <a:buAutoNum type="arabicPeriod"/>
            </a:pPr>
            <a:r>
              <a:rPr lang="en-US" sz="2650" dirty="0"/>
              <a:t>Explain how to conduct a staff meeting with an agenda.</a:t>
            </a:r>
          </a:p>
          <a:p>
            <a:pPr marL="346075" indent="-346075">
              <a:buFont typeface="+mj-lt"/>
              <a:buAutoNum type="arabicPeriod"/>
            </a:pPr>
            <a:r>
              <a:rPr lang="en-US" sz="2650" dirty="0"/>
              <a:t>Identify several ways in which employees are motivated.</a:t>
            </a:r>
          </a:p>
          <a:p>
            <a:pPr marL="346075" indent="-346075">
              <a:buFont typeface="+mj-lt"/>
              <a:buAutoNum type="arabicPeriod"/>
            </a:pPr>
            <a:r>
              <a:rPr lang="en-US" sz="2650" dirty="0"/>
              <a:t>Do the following related to creating a team environment:</a:t>
            </a:r>
          </a:p>
          <a:p>
            <a:pPr marL="749300" lvl="1" indent="-295275">
              <a:buFont typeface="Arial" panose="020B0604020202020204" pitchFamily="34" charset="0"/>
              <a:buChar char="•"/>
            </a:pPr>
            <a:r>
              <a:rPr lang="en-US" dirty="0"/>
              <a:t>Discuss strategies to create a team environment in </a:t>
            </a:r>
            <a:r>
              <a:rPr lang="en-US" dirty="0" smtClean="0"/>
              <a:t>the </a:t>
            </a:r>
            <a:r>
              <a:rPr lang="en-US" dirty="0"/>
              <a:t>healthcare facility.</a:t>
            </a:r>
          </a:p>
          <a:p>
            <a:pPr marL="749300" lvl="1" indent="-295275">
              <a:buFont typeface="Arial" panose="020B0604020202020204" pitchFamily="34" charset="0"/>
              <a:buChar char="•"/>
            </a:pPr>
            <a:r>
              <a:rPr lang="en-US" dirty="0"/>
              <a:t>List communication barriers and how to overcome them.</a:t>
            </a:r>
          </a:p>
          <a:p>
            <a:pPr marL="406400" indent="-295275">
              <a:buFont typeface="+mj-lt"/>
              <a:buAutoNum type="arabicPeriod"/>
            </a:pPr>
            <a:endParaRPr lang="en-US" dirty="0"/>
          </a:p>
          <a:p>
            <a:pPr marL="514350" indent="-514350">
              <a:buFont typeface="+mj-lt"/>
              <a:buAutoNum type="arabicPeriod"/>
            </a:pP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2</a:t>
            </a:fld>
            <a:endParaRPr lang="en-GB" dirty="0"/>
          </a:p>
        </p:txBody>
      </p:sp>
    </p:spTree>
    <p:extLst>
      <p:ext uri="{BB962C8B-B14F-4D97-AF65-F5344CB8AC3E}">
        <p14:creationId xmlns:p14="http://schemas.microsoft.com/office/powerpoint/2010/main" val="23590766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Reviewing Applications</a:t>
            </a:r>
          </a:p>
        </p:txBody>
      </p:sp>
      <p:sp>
        <p:nvSpPr>
          <p:cNvPr id="3" name="Content Placeholder 2"/>
          <p:cNvSpPr>
            <a:spLocks noGrp="1"/>
          </p:cNvSpPr>
          <p:nvPr>
            <p:ph idx="1"/>
          </p:nvPr>
        </p:nvSpPr>
        <p:spPr/>
        <p:txBody>
          <a:bodyPr/>
          <a:lstStyle/>
          <a:p>
            <a:pPr lvl="0"/>
            <a:r>
              <a:rPr lang="en-US" dirty="0"/>
              <a:t>Review resumes to separate applications that meet minimal qualifications from those that do not</a:t>
            </a:r>
          </a:p>
          <a:p>
            <a:pPr lvl="0"/>
            <a:r>
              <a:rPr lang="en-US" dirty="0"/>
              <a:t>Applicants who meet minimal qualifications are then divided into three stacks:</a:t>
            </a:r>
          </a:p>
          <a:p>
            <a:pPr lvl="1"/>
            <a:r>
              <a:rPr lang="en-US" dirty="0"/>
              <a:t>Individuals to call for an interview</a:t>
            </a:r>
          </a:p>
          <a:p>
            <a:pPr lvl="1"/>
            <a:r>
              <a:rPr lang="en-US" dirty="0"/>
              <a:t>Candidates, but not the strongest</a:t>
            </a:r>
          </a:p>
          <a:p>
            <a:pPr lvl="1"/>
            <a:r>
              <a:rPr lang="en-US" dirty="0"/>
              <a:t>Those who will not be called for an interview</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428391875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Arranging the Personal Interview</a:t>
            </a:r>
          </a:p>
        </p:txBody>
      </p:sp>
      <p:sp>
        <p:nvSpPr>
          <p:cNvPr id="3" name="Content Placeholder 2"/>
          <p:cNvSpPr>
            <a:spLocks noGrp="1"/>
          </p:cNvSpPr>
          <p:nvPr>
            <p:ph idx="1"/>
          </p:nvPr>
        </p:nvSpPr>
        <p:spPr/>
        <p:txBody>
          <a:bodyPr/>
          <a:lstStyle/>
          <a:p>
            <a:pPr lvl="0"/>
            <a:r>
              <a:rPr lang="en-US" dirty="0"/>
              <a:t>Conduct a prescreening interview</a:t>
            </a:r>
          </a:p>
          <a:p>
            <a:pPr lvl="0"/>
            <a:r>
              <a:rPr lang="en-US" dirty="0"/>
              <a:t>A qualified candidate should speak with ease</a:t>
            </a:r>
          </a:p>
          <a:p>
            <a:pPr lvl="0"/>
            <a:r>
              <a:rPr lang="en-US" dirty="0"/>
              <a:t>Set up a time for the personal interview when the applicant can be given undivided attention</a:t>
            </a:r>
          </a:p>
          <a:p>
            <a:pPr lvl="0"/>
            <a:r>
              <a:rPr lang="en-US" dirty="0"/>
              <a:t>Inquiries about medical history, arrest records, or previous drug use are illegal</a:t>
            </a:r>
          </a:p>
          <a:p>
            <a:pPr lvl="0"/>
            <a:r>
              <a:rPr lang="en-US" dirty="0"/>
              <a:t>Create a question list before interview</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146624594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Laws Affecting Employment</a:t>
            </a:r>
          </a:p>
        </p:txBody>
      </p:sp>
      <p:sp>
        <p:nvSpPr>
          <p:cNvPr id="3" name="Content Placeholder 2"/>
          <p:cNvSpPr>
            <a:spLocks noGrp="1"/>
          </p:cNvSpPr>
          <p:nvPr>
            <p:ph idx="1"/>
          </p:nvPr>
        </p:nvSpPr>
        <p:spPr/>
        <p:txBody>
          <a:bodyPr/>
          <a:lstStyle/>
          <a:p>
            <a:pPr lvl="0"/>
            <a:r>
              <a:rPr lang="en-US" dirty="0"/>
              <a:t>Fair Labor Standards Act</a:t>
            </a:r>
          </a:p>
          <a:p>
            <a:pPr lvl="0"/>
            <a:r>
              <a:rPr lang="en-US" dirty="0"/>
              <a:t>Occupational Safety and Health Act</a:t>
            </a:r>
          </a:p>
          <a:p>
            <a:pPr lvl="0"/>
            <a:r>
              <a:rPr lang="en-US" dirty="0" smtClean="0"/>
              <a:t>Workers </a:t>
            </a:r>
            <a:r>
              <a:rPr lang="en-US" dirty="0"/>
              <a:t>Compensation</a:t>
            </a:r>
          </a:p>
          <a:p>
            <a:pPr lvl="0"/>
            <a:r>
              <a:rPr lang="en-US" dirty="0"/>
              <a:t>Family and Medical Leave Act</a:t>
            </a:r>
          </a:p>
          <a:p>
            <a:pPr lvl="0"/>
            <a:r>
              <a:rPr lang="en-US" dirty="0"/>
              <a:t>Pregnancy Discrimination Act</a:t>
            </a:r>
          </a:p>
          <a:p>
            <a:pPr lvl="0"/>
            <a:r>
              <a:rPr lang="en-US" dirty="0"/>
              <a:t>Americans with Disabilities Act</a:t>
            </a:r>
          </a:p>
          <a:p>
            <a:pPr lvl="0"/>
            <a:r>
              <a:rPr lang="en-US" dirty="0"/>
              <a:t>Age Discrimination Act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0815841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Interview</a:t>
            </a:r>
          </a:p>
        </p:txBody>
      </p:sp>
      <p:sp>
        <p:nvSpPr>
          <p:cNvPr id="3" name="Content Placeholder 2"/>
          <p:cNvSpPr>
            <a:spLocks noGrp="1"/>
          </p:cNvSpPr>
          <p:nvPr>
            <p:ph idx="1"/>
          </p:nvPr>
        </p:nvSpPr>
        <p:spPr/>
        <p:txBody>
          <a:bodyPr/>
          <a:lstStyle/>
          <a:p>
            <a:pPr lvl="0"/>
            <a:r>
              <a:rPr lang="en-US" dirty="0"/>
              <a:t>Put applicant at ease</a:t>
            </a:r>
          </a:p>
          <a:p>
            <a:pPr lvl="0"/>
            <a:r>
              <a:rPr lang="en-US" dirty="0"/>
              <a:t>Avoid stressful interviews</a:t>
            </a:r>
          </a:p>
          <a:p>
            <a:pPr lvl="0"/>
            <a:r>
              <a:rPr lang="en-US" dirty="0"/>
              <a:t>Ask open-ended questions</a:t>
            </a:r>
          </a:p>
          <a:p>
            <a:pPr lvl="1"/>
            <a:r>
              <a:rPr lang="en-US" dirty="0"/>
              <a:t>Behavioral questions</a:t>
            </a:r>
          </a:p>
          <a:p>
            <a:pPr lvl="1"/>
            <a:r>
              <a:rPr lang="en-US" dirty="0"/>
              <a:t>Situational questions</a:t>
            </a:r>
          </a:p>
          <a:p>
            <a:pPr lvl="0"/>
            <a:r>
              <a:rPr lang="en-US" dirty="0"/>
              <a:t>Give applicant opportunity to ask questions</a:t>
            </a:r>
          </a:p>
          <a:p>
            <a:pPr lvl="0"/>
            <a:r>
              <a:rPr lang="en-US" dirty="0"/>
              <a:t>Give an idea of next steps</a:t>
            </a:r>
          </a:p>
          <a:p>
            <a:r>
              <a:rPr lang="en-US" dirty="0"/>
              <a:t>Rate or summarize impressions of applicant with other interviewers after applicant leaves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393948519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Follow-Up Activities </a:t>
            </a:r>
          </a:p>
        </p:txBody>
      </p:sp>
      <p:sp>
        <p:nvSpPr>
          <p:cNvPr id="3" name="Content Placeholder 2"/>
          <p:cNvSpPr>
            <a:spLocks noGrp="1"/>
          </p:cNvSpPr>
          <p:nvPr>
            <p:ph idx="1"/>
          </p:nvPr>
        </p:nvSpPr>
        <p:spPr/>
        <p:txBody>
          <a:bodyPr/>
          <a:lstStyle/>
          <a:p>
            <a:pPr lvl="0"/>
            <a:r>
              <a:rPr lang="en-US" dirty="0"/>
              <a:t>Take a few moments to rate the applicant </a:t>
            </a:r>
          </a:p>
          <a:p>
            <a:pPr lvl="0"/>
            <a:r>
              <a:rPr lang="en-US" dirty="0"/>
              <a:t>Jot down some notes</a:t>
            </a:r>
          </a:p>
          <a:p>
            <a:pPr lvl="0"/>
            <a:r>
              <a:rPr lang="en-US" dirty="0"/>
              <a:t>Be objective and fair</a:t>
            </a:r>
          </a:p>
          <a:p>
            <a:pPr lvl="0"/>
            <a:r>
              <a:rPr lang="en-US" dirty="0"/>
              <a:t>Check all references and follow through on any leads for information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198138899"/>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Selecting the Right Applicant</a:t>
            </a:r>
          </a:p>
        </p:txBody>
      </p:sp>
      <p:sp>
        <p:nvSpPr>
          <p:cNvPr id="3" name="Content Placeholder 2"/>
          <p:cNvSpPr>
            <a:spLocks noGrp="1"/>
          </p:cNvSpPr>
          <p:nvPr>
            <p:ph idx="1"/>
          </p:nvPr>
        </p:nvSpPr>
        <p:spPr/>
        <p:txBody>
          <a:bodyPr/>
          <a:lstStyle/>
          <a:p>
            <a:pPr lvl="0"/>
            <a:r>
              <a:rPr lang="en-US" dirty="0"/>
              <a:t>Grammar and enunciation</a:t>
            </a:r>
          </a:p>
          <a:p>
            <a:pPr lvl="0"/>
            <a:r>
              <a:rPr lang="en-US" dirty="0"/>
              <a:t>Office manners and customer service skills</a:t>
            </a:r>
          </a:p>
          <a:p>
            <a:pPr lvl="0"/>
            <a:r>
              <a:rPr lang="en-US" dirty="0"/>
              <a:t>Professional appearance</a:t>
            </a:r>
          </a:p>
          <a:p>
            <a:pPr lvl="0"/>
            <a:r>
              <a:rPr lang="en-US" dirty="0"/>
              <a:t>Work history</a:t>
            </a:r>
          </a:p>
          <a:p>
            <a:pPr lvl="0"/>
            <a:r>
              <a:rPr lang="en-US" dirty="0"/>
              <a:t>Match to required job skills</a:t>
            </a:r>
          </a:p>
          <a:p>
            <a:pPr lvl="0"/>
            <a:r>
              <a:rPr lang="en-US" dirty="0"/>
              <a:t>Friendly, personable attitude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247995245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Paperwork for New Employees</a:t>
            </a:r>
            <a:br>
              <a:rPr lang="en-US" dirty="0"/>
            </a:br>
            <a:r>
              <a:rPr lang="en-US" sz="1600" dirty="0"/>
              <a:t>(Slide 1 of 2) </a:t>
            </a:r>
          </a:p>
        </p:txBody>
      </p:sp>
      <p:sp>
        <p:nvSpPr>
          <p:cNvPr id="3" name="Content Placeholder 2"/>
          <p:cNvSpPr>
            <a:spLocks noGrp="1"/>
          </p:cNvSpPr>
          <p:nvPr>
            <p:ph idx="1"/>
          </p:nvPr>
        </p:nvSpPr>
        <p:spPr>
          <a:xfrm>
            <a:off x="685800" y="1641475"/>
            <a:ext cx="8280400" cy="4454525"/>
          </a:xfrm>
        </p:spPr>
        <p:txBody>
          <a:bodyPr/>
          <a:lstStyle/>
          <a:p>
            <a:pPr lvl="0"/>
            <a:r>
              <a:rPr lang="en-US" dirty="0"/>
              <a:t>HIPAA confidentiality statement</a:t>
            </a:r>
          </a:p>
          <a:p>
            <a:pPr lvl="0"/>
            <a:r>
              <a:rPr lang="en-US" dirty="0"/>
              <a:t>Computer passwords and agreement statement</a:t>
            </a:r>
          </a:p>
          <a:p>
            <a:pPr lvl="0"/>
            <a:r>
              <a:rPr lang="en-US" dirty="0"/>
              <a:t>Job application</a:t>
            </a:r>
          </a:p>
          <a:p>
            <a:pPr lvl="0"/>
            <a:r>
              <a:rPr lang="en-US" dirty="0"/>
              <a:t>Form I-9 (Employment Eligibility Verification)</a:t>
            </a:r>
          </a:p>
          <a:p>
            <a:pPr lvl="0"/>
            <a:r>
              <a:rPr lang="en-US" dirty="0"/>
              <a:t>W-4 Form (Employee’s Withholding Allowance Certificate)</a:t>
            </a:r>
          </a:p>
          <a:p>
            <a:pPr lvl="0"/>
            <a:r>
              <a:rPr lang="en-US" dirty="0"/>
              <a:t>Notice of </a:t>
            </a:r>
            <a:r>
              <a:rPr lang="en-US" dirty="0" smtClean="0"/>
              <a:t>Workers’ </a:t>
            </a:r>
            <a:r>
              <a:rPr lang="en-US" dirty="0"/>
              <a:t>Compensation coverage</a:t>
            </a:r>
          </a:p>
          <a:p>
            <a:pPr lvl="0"/>
            <a:r>
              <a:rPr lang="en-US" dirty="0"/>
              <a:t>Consent for background check, drug testing, and search (if applicable)</a:t>
            </a:r>
          </a:p>
          <a:p>
            <a:pPr lvl="0"/>
            <a:r>
              <a:rPr lang="en-US" dirty="0"/>
              <a:t>Acknowledgment of receipt of company handbook or policy manual</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114264938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Paperwork for New Employees</a:t>
            </a:r>
            <a:br>
              <a:rPr lang="en-US" dirty="0"/>
            </a:br>
            <a:r>
              <a:rPr lang="en-US" sz="1600" dirty="0"/>
              <a:t>(Slide 2 of 2)</a:t>
            </a:r>
          </a:p>
        </p:txBody>
      </p:sp>
      <p:sp>
        <p:nvSpPr>
          <p:cNvPr id="3" name="Content Placeholder 2"/>
          <p:cNvSpPr>
            <a:spLocks noGrp="1"/>
          </p:cNvSpPr>
          <p:nvPr>
            <p:ph idx="1"/>
          </p:nvPr>
        </p:nvSpPr>
        <p:spPr>
          <a:xfrm>
            <a:off x="685800" y="1641475"/>
            <a:ext cx="7988300" cy="4454525"/>
          </a:xfrm>
        </p:spPr>
        <p:txBody>
          <a:bodyPr/>
          <a:lstStyle/>
          <a:p>
            <a:pPr lvl="0"/>
            <a:r>
              <a:rPr lang="en-US" dirty="0"/>
              <a:t>Agreements regarding pay, wage deductions, benefits, schedule, work location, and so on</a:t>
            </a:r>
          </a:p>
          <a:p>
            <a:pPr lvl="0"/>
            <a:r>
              <a:rPr lang="en-US" dirty="0"/>
              <a:t>Notices of at-will employment status</a:t>
            </a:r>
          </a:p>
          <a:p>
            <a:pPr lvl="0"/>
            <a:r>
              <a:rPr lang="en-US" dirty="0"/>
              <a:t>Acknowledgment of ethics statement</a:t>
            </a:r>
          </a:p>
          <a:p>
            <a:pPr lvl="0"/>
            <a:r>
              <a:rPr lang="en-US" dirty="0"/>
              <a:t>Direct deposit application</a:t>
            </a:r>
          </a:p>
          <a:p>
            <a:pPr lvl="0"/>
            <a:r>
              <a:rPr lang="en-US" dirty="0"/>
              <a:t>Occupational Safety and Health Administration (OSHA) compliance acknowledgment or checklist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242559687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Orientation and Training </a:t>
            </a:r>
            <a:br>
              <a:rPr lang="en-US" dirty="0"/>
            </a:br>
            <a:r>
              <a:rPr lang="en-US" sz="1600" dirty="0"/>
              <a:t>(Slide 1 of 2)</a:t>
            </a:r>
          </a:p>
        </p:txBody>
      </p:sp>
      <p:sp>
        <p:nvSpPr>
          <p:cNvPr id="3" name="Content Placeholder 2"/>
          <p:cNvSpPr>
            <a:spLocks noGrp="1"/>
          </p:cNvSpPr>
          <p:nvPr>
            <p:ph idx="1"/>
          </p:nvPr>
        </p:nvSpPr>
        <p:spPr>
          <a:xfrm>
            <a:off x="685800" y="1641475"/>
            <a:ext cx="8051800" cy="4454525"/>
          </a:xfrm>
        </p:spPr>
        <p:txBody>
          <a:bodyPr/>
          <a:lstStyle/>
          <a:p>
            <a:pPr lvl="0"/>
            <a:r>
              <a:rPr lang="en-US" dirty="0"/>
              <a:t>Acquaint the new employee with the following:</a:t>
            </a:r>
          </a:p>
          <a:p>
            <a:pPr lvl="1"/>
            <a:r>
              <a:rPr lang="en-US" dirty="0"/>
              <a:t>Staff members and their names</a:t>
            </a:r>
          </a:p>
          <a:p>
            <a:pPr lvl="1"/>
            <a:r>
              <a:rPr lang="en-US" dirty="0"/>
              <a:t>Physical environment and layout of the office</a:t>
            </a:r>
          </a:p>
          <a:p>
            <a:pPr lvl="1"/>
            <a:r>
              <a:rPr lang="en-US" dirty="0"/>
              <a:t>Nature of the practice and specialty</a:t>
            </a:r>
          </a:p>
          <a:p>
            <a:pPr lvl="1"/>
            <a:r>
              <a:rPr lang="en-US" dirty="0"/>
              <a:t>Types of patients seen in the office</a:t>
            </a:r>
          </a:p>
          <a:p>
            <a:pPr lvl="1"/>
            <a:r>
              <a:rPr lang="en-US" dirty="0"/>
              <a:t>Office policies and procedures</a:t>
            </a:r>
          </a:p>
          <a:p>
            <a:pPr lvl="1"/>
            <a:r>
              <a:rPr lang="en-US" dirty="0"/>
              <a:t>Employee benefits</a:t>
            </a:r>
          </a:p>
          <a:p>
            <a:pPr lvl="1"/>
            <a:r>
              <a:rPr lang="en-US" dirty="0"/>
              <a:t>Short- and long-range expectations</a:t>
            </a:r>
          </a:p>
          <a:p>
            <a:pPr lvl="1"/>
            <a:r>
              <a:rPr lang="en-US" dirty="0"/>
              <a:t>HIPAA and computer training</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249335419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Orientation and Training</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Types of employee benefits</a:t>
            </a:r>
          </a:p>
          <a:p>
            <a:pPr lvl="1"/>
            <a:r>
              <a:rPr lang="en-US" dirty="0"/>
              <a:t>Employer-sponsored health insurance</a:t>
            </a:r>
          </a:p>
          <a:p>
            <a:pPr lvl="1"/>
            <a:r>
              <a:rPr lang="en-US" dirty="0"/>
              <a:t>Dental and vision benefits</a:t>
            </a:r>
          </a:p>
          <a:p>
            <a:pPr lvl="1"/>
            <a:r>
              <a:rPr lang="en-US" dirty="0"/>
              <a:t>Cafeteria plan</a:t>
            </a:r>
          </a:p>
          <a:p>
            <a:pPr lvl="1"/>
            <a:r>
              <a:rPr lang="en-US" dirty="0"/>
              <a:t>401k retirement account matching</a:t>
            </a:r>
          </a:p>
          <a:p>
            <a:pPr lvl="1"/>
            <a:r>
              <a:rPr lang="en-US" dirty="0"/>
              <a:t>Life insurance</a:t>
            </a:r>
          </a:p>
          <a:p>
            <a:pPr lvl="1"/>
            <a:r>
              <a:rPr lang="en-US" dirty="0"/>
              <a:t>Disability insurance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194031813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66701" y="1923477"/>
            <a:ext cx="8580738" cy="4156668"/>
          </a:xfrm>
        </p:spPr>
        <p:txBody>
          <a:bodyPr/>
          <a:lstStyle/>
          <a:p>
            <a:pPr>
              <a:buFont typeface="+mj-lt"/>
              <a:buAutoNum type="arabicPeriod" startAt="5"/>
            </a:pPr>
            <a:r>
              <a:rPr lang="en-US" sz="2650" dirty="0"/>
              <a:t>Do the following related to finding the right employee for the job:</a:t>
            </a:r>
          </a:p>
          <a:p>
            <a:pPr marL="685800" lvl="1" indent="-228600">
              <a:buFont typeface="Arial" panose="020B0604020202020204" pitchFamily="34" charset="0"/>
              <a:buChar char="•"/>
              <a:tabLst>
                <a:tab pos="685800" algn="l"/>
              </a:tabLst>
            </a:pPr>
            <a:r>
              <a:rPr lang="en-US" sz="2200" dirty="0"/>
              <a:t>Identify the need to find the right employee for an opening in the medical office.</a:t>
            </a:r>
          </a:p>
          <a:p>
            <a:pPr marL="685800" lvl="1" indent="-228600">
              <a:buFont typeface="Arial" panose="020B0604020202020204" pitchFamily="34" charset="0"/>
              <a:buChar char="•"/>
              <a:tabLst>
                <a:tab pos="685800" algn="l"/>
              </a:tabLst>
            </a:pPr>
            <a:r>
              <a:rPr lang="en-US" sz="2200" dirty="0"/>
              <a:t>Review a general job description for medical assistants.</a:t>
            </a:r>
          </a:p>
          <a:p>
            <a:pPr marL="685800" lvl="1" indent="-228600">
              <a:buFont typeface="Arial" panose="020B0604020202020204" pitchFamily="34" charset="0"/>
              <a:buChar char="•"/>
              <a:tabLst>
                <a:tab pos="685800" algn="l"/>
              </a:tabLst>
            </a:pPr>
            <a:r>
              <a:rPr lang="en-US" sz="2200" dirty="0"/>
              <a:t>Explain how to search through resumes and applications for potential candidates.</a:t>
            </a:r>
          </a:p>
          <a:p>
            <a:pPr marL="685800" lvl="1" indent="-228600">
              <a:buFont typeface="Arial" panose="020B0604020202020204" pitchFamily="34" charset="0"/>
              <a:buChar char="•"/>
              <a:tabLst>
                <a:tab pos="685800" algn="l"/>
              </a:tabLst>
            </a:pPr>
            <a:r>
              <a:rPr lang="en-US" sz="2200" dirty="0"/>
              <a:t>List and discuss legal and illegal interview questions.</a:t>
            </a:r>
          </a:p>
          <a:p>
            <a:pPr marL="685800" lvl="1" indent="-228600">
              <a:buFont typeface="Arial" panose="020B0604020202020204" pitchFamily="34" charset="0"/>
              <a:buChar char="•"/>
              <a:tabLst>
                <a:tab pos="685800" algn="l"/>
              </a:tabLst>
            </a:pPr>
            <a:r>
              <a:rPr lang="en-US" sz="2200" dirty="0"/>
              <a:t>Explain how to select the most qualified candidates.</a:t>
            </a:r>
          </a:p>
          <a:p>
            <a:pPr marL="685800" lvl="1" indent="-228600">
              <a:buFont typeface="Arial" panose="020B0604020202020204" pitchFamily="34" charset="0"/>
              <a:buChar char="•"/>
              <a:tabLst>
                <a:tab pos="685800" algn="l"/>
              </a:tabLst>
            </a:pPr>
            <a:r>
              <a:rPr lang="en-US" sz="2200" dirty="0"/>
              <a:t>Identify follow-up activities the office manager should perform after an interview.</a:t>
            </a:r>
          </a:p>
          <a:p>
            <a:pPr>
              <a:buFont typeface="+mj-lt"/>
              <a:buAutoNum type="arabicPeriod" startAt="5"/>
            </a:pPr>
            <a:r>
              <a:rPr lang="en-US" sz="2650" dirty="0"/>
              <a:t>Review new employee orientation, including paperwork, training, and development.</a:t>
            </a:r>
          </a:p>
          <a:p>
            <a:pPr marL="457200" indent="-346075">
              <a:buFont typeface="+mj-lt"/>
              <a:buAutoNum type="arabicPeriod" startAt="5"/>
            </a:pPr>
            <a:endParaRPr lang="en-US" dirty="0"/>
          </a:p>
          <a:p>
            <a:pPr marL="514350" indent="-514350">
              <a:buFont typeface="+mj-lt"/>
              <a:buAutoNum type="arabicPeriod" startAt="5"/>
            </a:pP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3</a:t>
            </a:fld>
            <a:endParaRPr lang="en-GB" dirty="0"/>
          </a:p>
        </p:txBody>
      </p:sp>
      <p:sp>
        <p:nvSpPr>
          <p:cNvPr id="6" name="Title 1"/>
          <p:cNvSpPr>
            <a:spLocks noGrp="1"/>
          </p:cNvSpPr>
          <p:nvPr>
            <p:ph type="title"/>
          </p:nvPr>
        </p:nvSpPr>
        <p:spPr>
          <a:xfrm>
            <a:off x="0" y="224976"/>
            <a:ext cx="9144000" cy="1554480"/>
          </a:xfrm>
        </p:spPr>
        <p:txBody>
          <a:bodyPr/>
          <a:lstStyle/>
          <a:p>
            <a:r>
              <a:rPr lang="en-US" dirty="0"/>
              <a:t>Learning Objectives </a:t>
            </a:r>
            <a:br>
              <a:rPr lang="en-US" dirty="0"/>
            </a:br>
            <a:r>
              <a:rPr lang="en-US" dirty="0"/>
              <a:t>Lesson 17.1: Advanced </a:t>
            </a:r>
            <a:r>
              <a:rPr lang="en-US" dirty="0" smtClean="0"/>
              <a:t/>
            </a:r>
            <a:br>
              <a:rPr lang="en-US" dirty="0" smtClean="0"/>
            </a:br>
            <a:r>
              <a:rPr lang="en-US" dirty="0" smtClean="0"/>
              <a:t>Roles </a:t>
            </a:r>
            <a:r>
              <a:rPr lang="en-US" dirty="0"/>
              <a:t>in </a:t>
            </a:r>
            <a:r>
              <a:rPr lang="en-US" dirty="0" smtClean="0"/>
              <a:t>Administration</a:t>
            </a:r>
            <a:br>
              <a:rPr lang="en-US" dirty="0" smtClean="0"/>
            </a:br>
            <a:r>
              <a:rPr lang="en-US" sz="1600" dirty="0" smtClean="0"/>
              <a:t>(Slide 2 </a:t>
            </a:r>
            <a:r>
              <a:rPr lang="en-US" sz="1600" dirty="0"/>
              <a:t>of 3)</a:t>
            </a:r>
          </a:p>
        </p:txBody>
      </p:sp>
    </p:spTree>
    <p:extLst>
      <p:ext uri="{BB962C8B-B14F-4D97-AF65-F5344CB8AC3E}">
        <p14:creationId xmlns:p14="http://schemas.microsoft.com/office/powerpoint/2010/main" val="338052299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Performance </a:t>
            </a:r>
            <a:r>
              <a:rPr lang="en-US" dirty="0" smtClean="0"/>
              <a:t/>
            </a:r>
            <a:br>
              <a:rPr lang="en-US" dirty="0" smtClean="0"/>
            </a:br>
            <a:r>
              <a:rPr lang="en-US" dirty="0" smtClean="0"/>
              <a:t>Evaluations </a:t>
            </a:r>
            <a:r>
              <a:rPr lang="en-US" dirty="0"/>
              <a:t>Effectively</a:t>
            </a:r>
          </a:p>
        </p:txBody>
      </p:sp>
      <p:sp>
        <p:nvSpPr>
          <p:cNvPr id="3" name="Content Placeholder 2"/>
          <p:cNvSpPr>
            <a:spLocks noGrp="1"/>
          </p:cNvSpPr>
          <p:nvPr>
            <p:ph idx="1"/>
          </p:nvPr>
        </p:nvSpPr>
        <p:spPr/>
        <p:txBody>
          <a:bodyPr/>
          <a:lstStyle/>
          <a:p>
            <a:pPr lvl="0"/>
            <a:r>
              <a:rPr lang="en-US" dirty="0"/>
              <a:t>New employee should be granted a probationary period (usually </a:t>
            </a:r>
            <a:r>
              <a:rPr lang="en-US" dirty="0" smtClean="0"/>
              <a:t>60 to 90 </a:t>
            </a:r>
            <a:r>
              <a:rPr lang="en-US" dirty="0"/>
              <a:t>days)</a:t>
            </a:r>
          </a:p>
          <a:p>
            <a:pPr lvl="0"/>
            <a:r>
              <a:rPr lang="en-US" dirty="0"/>
              <a:t>Set specific date for performance evaluation covering probationary period</a:t>
            </a:r>
          </a:p>
          <a:p>
            <a:pPr lvl="0"/>
            <a:r>
              <a:rPr lang="en-US" dirty="0"/>
              <a:t>Typical appraisal includes feedback on:</a:t>
            </a:r>
          </a:p>
          <a:p>
            <a:pPr lvl="1"/>
            <a:r>
              <a:rPr lang="en-US" dirty="0"/>
              <a:t>Teamwork</a:t>
            </a:r>
          </a:p>
          <a:p>
            <a:pPr lvl="1"/>
            <a:r>
              <a:rPr lang="en-US" dirty="0"/>
              <a:t>Punctuality and attendance</a:t>
            </a:r>
          </a:p>
          <a:p>
            <a:pPr lvl="1"/>
            <a:r>
              <a:rPr lang="en-US" dirty="0"/>
              <a:t>Motivation</a:t>
            </a:r>
          </a:p>
          <a:p>
            <a:pPr lvl="1"/>
            <a:r>
              <a:rPr lang="en-US" dirty="0"/>
              <a:t>Accuracy with skills</a:t>
            </a:r>
          </a:p>
          <a:p>
            <a:pPr lvl="1"/>
            <a:r>
              <a:rPr lang="en-US" dirty="0"/>
              <a:t>Customer service</a:t>
            </a:r>
          </a:p>
          <a:p>
            <a:pPr lvl="1"/>
            <a:r>
              <a:rPr lang="en-US" dirty="0"/>
              <a:t>Professionalism</a:t>
            </a:r>
          </a:p>
          <a:p>
            <a:pPr lvl="1"/>
            <a:r>
              <a:rPr lang="en-US" dirty="0"/>
              <a:t>Potential continuing education; future goals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37402657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Fair Salaries and Raises</a:t>
            </a:r>
          </a:p>
        </p:txBody>
      </p:sp>
      <p:sp>
        <p:nvSpPr>
          <p:cNvPr id="3" name="Content Placeholder 2"/>
          <p:cNvSpPr>
            <a:spLocks noGrp="1"/>
          </p:cNvSpPr>
          <p:nvPr>
            <p:ph idx="1"/>
          </p:nvPr>
        </p:nvSpPr>
        <p:spPr/>
        <p:txBody>
          <a:bodyPr/>
          <a:lstStyle/>
          <a:p>
            <a:pPr lvl="0"/>
            <a:r>
              <a:rPr lang="en-US" dirty="0"/>
              <a:t>Good employee retention is the goal</a:t>
            </a:r>
          </a:p>
          <a:p>
            <a:pPr lvl="0"/>
            <a:r>
              <a:rPr lang="en-US" dirty="0"/>
              <a:t>Can find information about salary comparisons on Internet</a:t>
            </a:r>
          </a:p>
          <a:p>
            <a:pPr lvl="0"/>
            <a:r>
              <a:rPr lang="en-US" dirty="0"/>
              <a:t>Merit raises are increases based on employee’s commendable performance</a:t>
            </a:r>
          </a:p>
          <a:p>
            <a:pPr lvl="0"/>
            <a:r>
              <a:rPr lang="en-US" dirty="0"/>
              <a:t>When office pays fair salary for work done, facility retains happy employees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97931736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Problem Employees</a:t>
            </a:r>
          </a:p>
        </p:txBody>
      </p:sp>
      <p:sp>
        <p:nvSpPr>
          <p:cNvPr id="3" name="Content Placeholder 2"/>
          <p:cNvSpPr>
            <a:spLocks noGrp="1"/>
          </p:cNvSpPr>
          <p:nvPr>
            <p:ph idx="1"/>
          </p:nvPr>
        </p:nvSpPr>
        <p:spPr/>
        <p:txBody>
          <a:bodyPr/>
          <a:lstStyle/>
          <a:p>
            <a:pPr lvl="0"/>
            <a:r>
              <a:rPr lang="en-US" dirty="0"/>
              <a:t>First step is counseling employees to determine source of difficulties</a:t>
            </a:r>
          </a:p>
          <a:p>
            <a:pPr lvl="0"/>
            <a:r>
              <a:rPr lang="en-US" dirty="0"/>
              <a:t>Redirect as needed</a:t>
            </a:r>
          </a:p>
          <a:p>
            <a:pPr lvl="0"/>
            <a:r>
              <a:rPr lang="en-US" dirty="0"/>
              <a:t>Many offices allow one verbal warning before written reprimands go into employee’s file</a:t>
            </a:r>
          </a:p>
          <a:p>
            <a:pPr lvl="1"/>
            <a:r>
              <a:rPr lang="en-US" dirty="0"/>
              <a:t>If manager does not make habit of writing a formal warning in the employee’s human resources file (HR file), there may not be sufficient documentation of problems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193900188"/>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Terminating Employees</a:t>
            </a:r>
          </a:p>
        </p:txBody>
      </p:sp>
      <p:sp>
        <p:nvSpPr>
          <p:cNvPr id="3" name="Content Placeholder 2"/>
          <p:cNvSpPr>
            <a:spLocks noGrp="1"/>
          </p:cNvSpPr>
          <p:nvPr>
            <p:ph idx="1"/>
          </p:nvPr>
        </p:nvSpPr>
        <p:spPr/>
        <p:txBody>
          <a:bodyPr/>
          <a:lstStyle/>
          <a:p>
            <a:pPr lvl="0"/>
            <a:r>
              <a:rPr lang="en-US" dirty="0"/>
              <a:t>If ground rules are decided in advance, written into office policies and procedures manual, and explained to all employees, the problem is partially solved</a:t>
            </a:r>
          </a:p>
          <a:p>
            <a:pPr lvl="0"/>
            <a:r>
              <a:rPr lang="en-US" dirty="0"/>
              <a:t>Probationary employee who does not prove satisfactory should be dismissed at end of probationary period</a:t>
            </a:r>
          </a:p>
          <a:p>
            <a:pPr lvl="0"/>
            <a:r>
              <a:rPr lang="en-US" dirty="0"/>
              <a:t>Dismissed employee should never be allowed to train or influence a replacement</a:t>
            </a:r>
          </a:p>
          <a:p>
            <a:pPr lvl="0"/>
            <a:r>
              <a:rPr lang="en-US" dirty="0"/>
              <a:t>Exit meeting should be pre-planned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1914296937"/>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Personnel Policy Manual</a:t>
            </a:r>
          </a:p>
        </p:txBody>
      </p:sp>
      <p:sp>
        <p:nvSpPr>
          <p:cNvPr id="3" name="Content Placeholder 2"/>
          <p:cNvSpPr>
            <a:spLocks noGrp="1"/>
          </p:cNvSpPr>
          <p:nvPr>
            <p:ph idx="1"/>
          </p:nvPr>
        </p:nvSpPr>
        <p:spPr/>
        <p:txBody>
          <a:bodyPr/>
          <a:lstStyle/>
          <a:p>
            <a:pPr lvl="0"/>
            <a:r>
              <a:rPr lang="en-US" dirty="0"/>
              <a:t>Health benefits</a:t>
            </a:r>
          </a:p>
          <a:p>
            <a:pPr lvl="0"/>
            <a:r>
              <a:rPr lang="en-US" dirty="0"/>
              <a:t>Vacation time</a:t>
            </a:r>
          </a:p>
          <a:p>
            <a:pPr lvl="0"/>
            <a:r>
              <a:rPr lang="en-US" dirty="0"/>
              <a:t>Sick leave</a:t>
            </a:r>
          </a:p>
          <a:p>
            <a:pPr lvl="0"/>
            <a:r>
              <a:rPr lang="en-US" dirty="0"/>
              <a:t>Holidays</a:t>
            </a:r>
          </a:p>
          <a:p>
            <a:pPr lvl="0"/>
            <a:r>
              <a:rPr lang="en-US" dirty="0"/>
              <a:t>Overtime</a:t>
            </a:r>
          </a:p>
          <a:p>
            <a:pPr lvl="0"/>
            <a:r>
              <a:rPr lang="en-US" dirty="0"/>
              <a:t>Performance evaluations</a:t>
            </a:r>
          </a:p>
          <a:p>
            <a:pPr lvl="0"/>
            <a:r>
              <a:rPr lang="en-US" dirty="0"/>
              <a:t>Termination of employment</a:t>
            </a:r>
          </a:p>
          <a:p>
            <a:pPr lvl="0"/>
            <a:r>
              <a:rPr lang="en-US" dirty="0"/>
              <a:t>Grievance (complaint) process</a:t>
            </a:r>
          </a:p>
          <a:p>
            <a:pPr lvl="0"/>
            <a:r>
              <a:rPr lang="en-US" dirty="0"/>
              <a:t>Dress code</a:t>
            </a:r>
          </a:p>
          <a:p>
            <a:pPr lvl="0"/>
            <a:r>
              <a:rPr lang="en-US" dirty="0"/>
              <a:t>Office safety</a:t>
            </a:r>
          </a:p>
          <a:p>
            <a:pPr lvl="0"/>
            <a:r>
              <a:rPr lang="en-US" dirty="0"/>
              <a:t>Employee’s role in case of an emergency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14039007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Workplace Sexual Harassment</a:t>
            </a:r>
          </a:p>
        </p:txBody>
      </p:sp>
      <p:sp>
        <p:nvSpPr>
          <p:cNvPr id="3" name="Content Placeholder 2"/>
          <p:cNvSpPr>
            <a:spLocks noGrp="1"/>
          </p:cNvSpPr>
          <p:nvPr>
            <p:ph idx="1"/>
          </p:nvPr>
        </p:nvSpPr>
        <p:spPr/>
        <p:txBody>
          <a:bodyPr/>
          <a:lstStyle/>
          <a:p>
            <a:pPr lvl="0"/>
            <a:r>
              <a:rPr lang="en-US" dirty="0"/>
              <a:t>Medical office manager will need to make all employees aware of what conduct is considered sexual harassment</a:t>
            </a:r>
          </a:p>
          <a:p>
            <a:pPr lvl="0"/>
            <a:r>
              <a:rPr lang="en-US" dirty="0"/>
              <a:t>Ensure that the healthcare facility is a comfortable place for all employees to work </a:t>
            </a:r>
          </a:p>
          <a:p>
            <a:pPr lvl="0"/>
            <a:r>
              <a:rPr lang="en-US" dirty="0"/>
              <a:t>Once a report is made, manager must investigate allegation</a:t>
            </a:r>
          </a:p>
          <a:p>
            <a:pPr lvl="0"/>
            <a:r>
              <a:rPr lang="en-US" dirty="0"/>
              <a:t>Some organizations have policy regarding office decorations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688200492"/>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Workplace Bullying</a:t>
            </a:r>
          </a:p>
        </p:txBody>
      </p:sp>
      <p:sp>
        <p:nvSpPr>
          <p:cNvPr id="3" name="Content Placeholder 2"/>
          <p:cNvSpPr>
            <a:spLocks noGrp="1"/>
          </p:cNvSpPr>
          <p:nvPr>
            <p:ph idx="1"/>
          </p:nvPr>
        </p:nvSpPr>
        <p:spPr/>
        <p:txBody>
          <a:bodyPr/>
          <a:lstStyle/>
          <a:p>
            <a:pPr lvl="0"/>
            <a:r>
              <a:rPr lang="en-US" dirty="0"/>
              <a:t>Repeated mistreatment of an employee by one or more employees</a:t>
            </a:r>
          </a:p>
          <a:p>
            <a:pPr lvl="0"/>
            <a:r>
              <a:rPr lang="en-US" dirty="0"/>
              <a:t>Abusive conduct that is threatening, humiliating, or intimidating</a:t>
            </a:r>
          </a:p>
          <a:p>
            <a:pPr lvl="0"/>
            <a:r>
              <a:rPr lang="en-US" dirty="0"/>
              <a:t>Office manager’s responsibility to take all accusations seriously and to also create an environment in which employees will freely come to manager when there is an issue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240426064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Policies and Procedures</a:t>
            </a:r>
          </a:p>
        </p:txBody>
      </p:sp>
      <p:sp>
        <p:nvSpPr>
          <p:cNvPr id="3" name="Content Placeholder 2"/>
          <p:cNvSpPr>
            <a:spLocks noGrp="1"/>
          </p:cNvSpPr>
          <p:nvPr>
            <p:ph idx="1"/>
          </p:nvPr>
        </p:nvSpPr>
        <p:spPr/>
        <p:txBody>
          <a:bodyPr/>
          <a:lstStyle/>
          <a:p>
            <a:pPr lvl="0"/>
            <a:r>
              <a:rPr lang="en-US" dirty="0"/>
              <a:t>Clinical</a:t>
            </a:r>
          </a:p>
          <a:p>
            <a:pPr lvl="1"/>
            <a:r>
              <a:rPr lang="en-US" dirty="0"/>
              <a:t>Vary from one healthcare facility to another</a:t>
            </a:r>
          </a:p>
          <a:p>
            <a:pPr lvl="1"/>
            <a:r>
              <a:rPr lang="en-US" dirty="0"/>
              <a:t>Need to have standard procedures</a:t>
            </a:r>
          </a:p>
          <a:p>
            <a:pPr lvl="0"/>
            <a:r>
              <a:rPr lang="en-US" dirty="0"/>
              <a:t>Administrative</a:t>
            </a:r>
          </a:p>
          <a:p>
            <a:pPr lvl="1"/>
            <a:r>
              <a:rPr lang="en-US" dirty="0"/>
              <a:t>Vary from one healthcare facility to another</a:t>
            </a:r>
          </a:p>
          <a:p>
            <a:pPr lvl="1"/>
            <a:r>
              <a:rPr lang="en-US" dirty="0"/>
              <a:t>Usually cover topics such as opening and closing the office, appointment scheduling, patient account processing, insurance claim processing, and eligibility verification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774677922"/>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Regulatory Compliance</a:t>
            </a:r>
          </a:p>
        </p:txBody>
      </p:sp>
      <p:sp>
        <p:nvSpPr>
          <p:cNvPr id="3" name="Content Placeholder 2"/>
          <p:cNvSpPr>
            <a:spLocks noGrp="1"/>
          </p:cNvSpPr>
          <p:nvPr>
            <p:ph idx="1"/>
          </p:nvPr>
        </p:nvSpPr>
        <p:spPr/>
        <p:txBody>
          <a:bodyPr/>
          <a:lstStyle/>
          <a:p>
            <a:pPr lvl="0"/>
            <a:r>
              <a:rPr lang="en-US" dirty="0"/>
              <a:t>Health Insurance Portability and Accountability Act (HIPAA)</a:t>
            </a:r>
          </a:p>
          <a:p>
            <a:pPr lvl="0"/>
            <a:r>
              <a:rPr lang="en-US" dirty="0"/>
              <a:t>Health Information Technology for Economic and Clinical Health Act (HITECH)</a:t>
            </a:r>
          </a:p>
          <a:p>
            <a:pPr lvl="0"/>
            <a:r>
              <a:rPr lang="en-US" dirty="0"/>
              <a:t>Occupational Safety and Health Act</a:t>
            </a:r>
          </a:p>
          <a:p>
            <a:pPr lvl="1"/>
            <a:r>
              <a:rPr lang="en-US" dirty="0"/>
              <a:t>Employers with more than 10 employees are required to keep a record of serious work-related injuries and illnesses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243106420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Stay abreast of current employment laws and regulations </a:t>
            </a:r>
          </a:p>
          <a:p>
            <a:pPr lvl="0"/>
            <a:r>
              <a:rPr lang="en-US" dirty="0"/>
              <a:t>Document employees’ performance and communicate about poor performance</a:t>
            </a:r>
          </a:p>
          <a:p>
            <a:pPr lvl="0"/>
            <a:r>
              <a:rPr lang="en-US" dirty="0"/>
              <a:t>HIPAA compliance training should be required for all healthcare facilities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36187642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743" y="1923477"/>
            <a:ext cx="8402595" cy="4156668"/>
          </a:xfrm>
        </p:spPr>
        <p:txBody>
          <a:bodyPr/>
          <a:lstStyle/>
          <a:p>
            <a:pPr marL="457200">
              <a:buFont typeface="+mj-lt"/>
              <a:buAutoNum type="arabicPeriod" startAt="7"/>
            </a:pPr>
            <a:r>
              <a:rPr lang="en-US" sz="2650" dirty="0"/>
              <a:t>Discuss strategies for determining fair salaries and raises, addressing a problem employee, and terminating an employee.</a:t>
            </a:r>
          </a:p>
          <a:p>
            <a:pPr marL="457200">
              <a:buFont typeface="+mj-lt"/>
              <a:buAutoNum type="arabicPeriod" startAt="7"/>
            </a:pPr>
            <a:r>
              <a:rPr lang="en-US" sz="2650" dirty="0"/>
              <a:t>Identify the information that should be included in a personnel policy manual.</a:t>
            </a:r>
          </a:p>
          <a:p>
            <a:pPr marL="457200">
              <a:buFont typeface="+mj-lt"/>
              <a:buAutoNum type="arabicPeriod" startAt="7"/>
            </a:pPr>
            <a:r>
              <a:rPr lang="en-US" sz="2650" dirty="0"/>
              <a:t>Describe how office policies and procedures are different from personnel policies.</a:t>
            </a:r>
          </a:p>
          <a:p>
            <a:pPr marL="457200" indent="-457200">
              <a:buFont typeface="+mj-lt"/>
              <a:buAutoNum type="arabicPeriod" startAt="7"/>
            </a:pPr>
            <a:r>
              <a:rPr lang="en-US" sz="2650" dirty="0"/>
              <a:t>Explain the office manager’s role in regulatory compliance.</a:t>
            </a:r>
          </a:p>
          <a:p>
            <a:pPr marL="457200" indent="-346075">
              <a:buFont typeface="+mj-lt"/>
              <a:buAutoNum type="arabicPeriod" startAt="7"/>
            </a:pPr>
            <a:endParaRPr lang="en-US" dirty="0"/>
          </a:p>
          <a:p>
            <a:pPr marL="514350" indent="-514350">
              <a:buFont typeface="+mj-lt"/>
              <a:buAutoNum type="arabicPeriod" startAt="7"/>
            </a:pPr>
            <a:endParaRPr lang="en-US" dirty="0"/>
          </a:p>
          <a:p>
            <a:pPr marL="0" indent="0">
              <a:buNone/>
            </a:pPr>
            <a:endParaRPr lang="en-US" dirty="0"/>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4</a:t>
            </a:fld>
            <a:endParaRPr lang="en-GB" dirty="0"/>
          </a:p>
        </p:txBody>
      </p:sp>
      <p:sp>
        <p:nvSpPr>
          <p:cNvPr id="6" name="Title 1"/>
          <p:cNvSpPr>
            <a:spLocks noGrp="1"/>
          </p:cNvSpPr>
          <p:nvPr>
            <p:ph type="title"/>
          </p:nvPr>
        </p:nvSpPr>
        <p:spPr>
          <a:xfrm>
            <a:off x="0" y="224976"/>
            <a:ext cx="9144000" cy="1554480"/>
          </a:xfrm>
        </p:spPr>
        <p:txBody>
          <a:bodyPr/>
          <a:lstStyle/>
          <a:p>
            <a:r>
              <a:rPr lang="en-US" dirty="0"/>
              <a:t>Learning Objectives </a:t>
            </a:r>
            <a:br>
              <a:rPr lang="en-US" dirty="0"/>
            </a:br>
            <a:r>
              <a:rPr lang="en-US" dirty="0"/>
              <a:t>Lesson 17.1: Advanced </a:t>
            </a:r>
            <a:r>
              <a:rPr lang="en-US" dirty="0" smtClean="0"/>
              <a:t/>
            </a:r>
            <a:br>
              <a:rPr lang="en-US" dirty="0" smtClean="0"/>
            </a:br>
            <a:r>
              <a:rPr lang="en-US" dirty="0" smtClean="0"/>
              <a:t>Roles </a:t>
            </a:r>
            <a:r>
              <a:rPr lang="en-US" dirty="0"/>
              <a:t>in </a:t>
            </a:r>
            <a:r>
              <a:rPr lang="en-US" dirty="0" smtClean="0"/>
              <a:t>Administration</a:t>
            </a:r>
            <a:br>
              <a:rPr lang="en-US" dirty="0" smtClean="0"/>
            </a:br>
            <a:r>
              <a:rPr lang="en-US" sz="1600" dirty="0" smtClean="0"/>
              <a:t>(Slide 3 </a:t>
            </a:r>
            <a:r>
              <a:rPr lang="en-US" sz="1600" dirty="0"/>
              <a:t>of 3)</a:t>
            </a:r>
          </a:p>
        </p:txBody>
      </p:sp>
    </p:spTree>
    <p:extLst>
      <p:ext uri="{BB962C8B-B14F-4D97-AF65-F5344CB8AC3E}">
        <p14:creationId xmlns:p14="http://schemas.microsoft.com/office/powerpoint/2010/main" val="233752094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lstStyle/>
          <a:p>
            <a:pPr lvl="0"/>
            <a:r>
              <a:rPr lang="en-US" dirty="0"/>
              <a:t>Good office manger will make sure staff is more than competent; have the tools they need to provide great patient care</a:t>
            </a:r>
          </a:p>
          <a:p>
            <a:pPr lvl="0"/>
            <a:r>
              <a:rPr lang="en-US" dirty="0"/>
              <a:t>Keep policies and procedures in place that protect both patients and staff</a:t>
            </a:r>
          </a:p>
          <a:p>
            <a:pPr lvl="0"/>
            <a:r>
              <a:rPr lang="en-US" dirty="0"/>
              <a:t>Look at whole picture and take appropriate actions to safeguard facility</a:t>
            </a:r>
          </a:p>
          <a:p>
            <a:pPr lvl="0"/>
            <a:r>
              <a:rPr lang="en-US" dirty="0"/>
              <a:t>Understand that if there are no patients, there is no need for healthcare facility to exist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3623916792"/>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999460" y="2819400"/>
            <a:ext cx="714508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41</a:t>
            </a:fld>
            <a:endParaRPr lang="en-GB" dirty="0"/>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Choosing Healthcare </a:t>
            </a:r>
            <a:r>
              <a:rPr lang="en-US" dirty="0" smtClean="0"/>
              <a:t/>
            </a:r>
            <a:br>
              <a:rPr lang="en-US" dirty="0" smtClean="0"/>
            </a:br>
            <a:r>
              <a:rPr lang="en-US" dirty="0" smtClean="0"/>
              <a:t>Management </a:t>
            </a:r>
            <a:r>
              <a:rPr lang="en-US" dirty="0"/>
              <a:t>as a Profession</a:t>
            </a:r>
          </a:p>
        </p:txBody>
      </p:sp>
      <p:sp>
        <p:nvSpPr>
          <p:cNvPr id="3" name="Content Placeholder 2"/>
          <p:cNvSpPr>
            <a:spLocks noGrp="1"/>
          </p:cNvSpPr>
          <p:nvPr>
            <p:ph idx="1"/>
          </p:nvPr>
        </p:nvSpPr>
        <p:spPr/>
        <p:txBody>
          <a:bodyPr/>
          <a:lstStyle/>
          <a:p>
            <a:pPr lvl="0"/>
            <a:r>
              <a:rPr lang="en-US" dirty="0"/>
              <a:t>Some people attracted to clinical side; others to administrative </a:t>
            </a:r>
          </a:p>
          <a:p>
            <a:pPr lvl="0"/>
            <a:r>
              <a:rPr lang="en-US" dirty="0"/>
              <a:t>Everyone working in healthcare has common desire to help others</a:t>
            </a:r>
          </a:p>
          <a:p>
            <a:pPr lvl="0"/>
            <a:r>
              <a:rPr lang="en-US" dirty="0"/>
              <a:t>Different routes to becoming a manager in healthcare setting</a:t>
            </a:r>
          </a:p>
          <a:p>
            <a:pPr lvl="1"/>
            <a:r>
              <a:rPr lang="en-US" dirty="0"/>
              <a:t>Educational role aimed at healthcare management</a:t>
            </a:r>
          </a:p>
          <a:p>
            <a:pPr lvl="1"/>
            <a:r>
              <a:rPr lang="en-US" dirty="0"/>
              <a:t>Educational route including a Business Administration degree</a:t>
            </a:r>
          </a:p>
          <a:p>
            <a:pPr lvl="1"/>
            <a:r>
              <a:rPr lang="en-US" dirty="0"/>
              <a:t>Healthcare worker like medical assistant or registered nurse with on-the-job experience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174576692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Traits of a Successful </a:t>
            </a:r>
            <a:br>
              <a:rPr lang="en-US" dirty="0"/>
            </a:br>
            <a:r>
              <a:rPr lang="en-US" dirty="0"/>
              <a:t>Medical Office Manager </a:t>
            </a:r>
          </a:p>
        </p:txBody>
      </p:sp>
      <p:sp>
        <p:nvSpPr>
          <p:cNvPr id="3" name="Content Placeholder 2"/>
          <p:cNvSpPr>
            <a:spLocks noGrp="1"/>
          </p:cNvSpPr>
          <p:nvPr>
            <p:ph idx="1"/>
          </p:nvPr>
        </p:nvSpPr>
        <p:spPr>
          <a:xfrm>
            <a:off x="685799" y="1641475"/>
            <a:ext cx="8223423" cy="4454525"/>
          </a:xfrm>
        </p:spPr>
        <p:txBody>
          <a:bodyPr numCol="2"/>
          <a:lstStyle/>
          <a:p>
            <a:pPr lvl="0"/>
            <a:r>
              <a:rPr lang="en-US" dirty="0"/>
              <a:t>Good judgment </a:t>
            </a:r>
            <a:br>
              <a:rPr lang="en-US" dirty="0"/>
            </a:br>
            <a:r>
              <a:rPr lang="en-US" dirty="0"/>
              <a:t>and fair</a:t>
            </a:r>
          </a:p>
          <a:p>
            <a:pPr lvl="0"/>
            <a:r>
              <a:rPr lang="en-US" dirty="0"/>
              <a:t>Has good health</a:t>
            </a:r>
          </a:p>
          <a:p>
            <a:pPr lvl="0"/>
            <a:r>
              <a:rPr lang="en-US" dirty="0"/>
              <a:t>Ability to organize</a:t>
            </a:r>
          </a:p>
          <a:p>
            <a:pPr lvl="0"/>
            <a:r>
              <a:rPr lang="en-US" dirty="0"/>
              <a:t>Willing to learn</a:t>
            </a:r>
          </a:p>
          <a:p>
            <a:pPr lvl="0"/>
            <a:r>
              <a:rPr lang="en-US" dirty="0"/>
              <a:t>Possesses original ideas</a:t>
            </a:r>
          </a:p>
          <a:p>
            <a:pPr lvl="0"/>
            <a:r>
              <a:rPr lang="en-US" dirty="0"/>
              <a:t>Leadership ability</a:t>
            </a:r>
          </a:p>
          <a:p>
            <a:pPr lvl="0"/>
            <a:r>
              <a:rPr lang="en-US" dirty="0"/>
              <a:t>Flexible and approachable</a:t>
            </a:r>
          </a:p>
          <a:p>
            <a:pPr lvl="0"/>
            <a:r>
              <a:rPr lang="en-US" dirty="0"/>
              <a:t>Cares about employees</a:t>
            </a:r>
          </a:p>
          <a:p>
            <a:pPr lvl="0"/>
            <a:r>
              <a:rPr lang="en-US" dirty="0"/>
              <a:t>Remains calm during crises</a:t>
            </a:r>
          </a:p>
          <a:p>
            <a:pPr lvl="0"/>
            <a:r>
              <a:rPr lang="en-US" dirty="0"/>
              <a:t>Open to constructive criticism</a:t>
            </a:r>
          </a:p>
          <a:p>
            <a:pPr lvl="0"/>
            <a:r>
              <a:rPr lang="en-US" dirty="0"/>
              <a:t>Good communication skills</a:t>
            </a:r>
          </a:p>
          <a:p>
            <a:pPr lvl="0"/>
            <a:r>
              <a:rPr lang="en-US" dirty="0"/>
              <a:t>Good listening skills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1553679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Keeping the Management Relationship Professional</a:t>
            </a:r>
          </a:p>
        </p:txBody>
      </p:sp>
      <p:sp>
        <p:nvSpPr>
          <p:cNvPr id="3" name="Content Placeholder 2"/>
          <p:cNvSpPr>
            <a:spLocks noGrp="1"/>
          </p:cNvSpPr>
          <p:nvPr>
            <p:ph idx="1"/>
          </p:nvPr>
        </p:nvSpPr>
        <p:spPr>
          <a:xfrm>
            <a:off x="685800" y="1641475"/>
            <a:ext cx="8166100" cy="4454525"/>
          </a:xfrm>
        </p:spPr>
        <p:txBody>
          <a:bodyPr/>
          <a:lstStyle/>
          <a:p>
            <a:pPr lvl="0"/>
            <a:r>
              <a:rPr lang="en-US" dirty="0"/>
              <a:t>Some employees take advantage of a good relationship with manager</a:t>
            </a:r>
          </a:p>
          <a:p>
            <a:pPr lvl="0"/>
            <a:r>
              <a:rPr lang="en-US" dirty="0"/>
              <a:t>Healthy respect must be maintained</a:t>
            </a:r>
          </a:p>
          <a:p>
            <a:pPr lvl="0"/>
            <a:r>
              <a:rPr lang="en-US" dirty="0"/>
              <a:t>Maintain a good rapport with employees without becoming overly friendly</a:t>
            </a:r>
          </a:p>
          <a:p>
            <a:pPr lvl="0"/>
            <a:r>
              <a:rPr lang="en-US" dirty="0"/>
              <a:t>Keep relationship professional</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91840879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Office Management Responsibilities</a:t>
            </a:r>
          </a:p>
        </p:txBody>
      </p:sp>
      <p:sp>
        <p:nvSpPr>
          <p:cNvPr id="3" name="Content Placeholder 2"/>
          <p:cNvSpPr>
            <a:spLocks noGrp="1"/>
          </p:cNvSpPr>
          <p:nvPr>
            <p:ph idx="1"/>
          </p:nvPr>
        </p:nvSpPr>
        <p:spPr>
          <a:xfrm>
            <a:off x="685800" y="1641475"/>
            <a:ext cx="8166100" cy="4454525"/>
          </a:xfrm>
        </p:spPr>
        <p:txBody>
          <a:bodyPr/>
          <a:lstStyle/>
          <a:p>
            <a:pPr lvl="0"/>
            <a:r>
              <a:rPr lang="en-US" dirty="0"/>
              <a:t>Personnel management</a:t>
            </a:r>
          </a:p>
          <a:p>
            <a:pPr lvl="0"/>
            <a:r>
              <a:rPr lang="en-US" dirty="0"/>
              <a:t>Financial management</a:t>
            </a:r>
          </a:p>
          <a:p>
            <a:pPr lvl="0"/>
            <a:r>
              <a:rPr lang="en-US" dirty="0"/>
              <a:t>Scheduling</a:t>
            </a:r>
          </a:p>
          <a:p>
            <a:pPr lvl="0"/>
            <a:r>
              <a:rPr lang="en-US" dirty="0"/>
              <a:t>Facility and equipment management</a:t>
            </a:r>
          </a:p>
          <a:p>
            <a:pPr lvl="0"/>
            <a:r>
              <a:rPr lang="en-US" dirty="0"/>
              <a:t>Risk management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91153452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Communication</a:t>
            </a:r>
          </a:p>
        </p:txBody>
      </p:sp>
      <p:sp>
        <p:nvSpPr>
          <p:cNvPr id="3" name="Content Placeholder 2"/>
          <p:cNvSpPr>
            <a:spLocks noGrp="1"/>
          </p:cNvSpPr>
          <p:nvPr>
            <p:ph idx="1"/>
          </p:nvPr>
        </p:nvSpPr>
        <p:spPr/>
        <p:txBody>
          <a:bodyPr/>
          <a:lstStyle/>
          <a:p>
            <a:pPr lvl="0"/>
            <a:r>
              <a:rPr lang="en-US" dirty="0"/>
              <a:t>5 Cs of good communication</a:t>
            </a:r>
          </a:p>
          <a:p>
            <a:pPr lvl="1"/>
            <a:r>
              <a:rPr lang="en-US" dirty="0"/>
              <a:t>Clear</a:t>
            </a:r>
          </a:p>
          <a:p>
            <a:pPr lvl="1"/>
            <a:r>
              <a:rPr lang="en-US" dirty="0"/>
              <a:t>Concise</a:t>
            </a:r>
          </a:p>
          <a:p>
            <a:pPr lvl="1"/>
            <a:r>
              <a:rPr lang="en-US" dirty="0"/>
              <a:t>Consistent</a:t>
            </a:r>
          </a:p>
          <a:p>
            <a:pPr lvl="1"/>
            <a:r>
              <a:rPr lang="en-US" dirty="0"/>
              <a:t>Correct</a:t>
            </a:r>
          </a:p>
          <a:p>
            <a:pPr lvl="1"/>
            <a:r>
              <a:rPr lang="en-US" dirty="0"/>
              <a:t>Courteous</a:t>
            </a:r>
          </a:p>
          <a:p>
            <a:r>
              <a:rPr lang="en-US" dirty="0"/>
              <a:t>Also:</a:t>
            </a:r>
          </a:p>
          <a:p>
            <a:pPr lvl="1"/>
            <a:r>
              <a:rPr lang="en-US" dirty="0"/>
              <a:t>Speak slowly and clearly</a:t>
            </a:r>
          </a:p>
          <a:p>
            <a:pPr lvl="1"/>
            <a:r>
              <a:rPr lang="en-US" dirty="0"/>
              <a:t>Do not interrupt</a:t>
            </a:r>
          </a:p>
          <a:p>
            <a:pPr lvl="1"/>
            <a:r>
              <a:rPr lang="en-US" dirty="0"/>
              <a:t>Use respectful tone of voice</a:t>
            </a:r>
          </a:p>
          <a:p>
            <a:pPr lvl="1"/>
            <a:r>
              <a:rPr lang="en-US" dirty="0"/>
              <a:t>Ask for feedback</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1885645482"/>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11583</TotalTime>
  <Words>3076</Words>
  <Application>Microsoft Office PowerPoint</Application>
  <PresentationFormat>On-screen Show (4:3)</PresentationFormat>
  <Paragraphs>408</Paragraphs>
  <Slides>41</Slides>
  <Notes>41</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2_Blue Diagonal</vt:lpstr>
      <vt:lpstr>PowerPoint Presentation</vt:lpstr>
      <vt:lpstr>Learning Objectives  Lesson 17.1: Advanced  Roles in Administration (Slide 1 of 3)</vt:lpstr>
      <vt:lpstr>Learning Objectives  Lesson 17.1: Advanced  Roles in Administration (Slide 2 of 3)</vt:lpstr>
      <vt:lpstr>Learning Objectives  Lesson 17.1: Advanced  Roles in Administration (Slide 3 of 3)</vt:lpstr>
      <vt:lpstr>Choosing Healthcare  Management as a Profession</vt:lpstr>
      <vt:lpstr>Traits of a Successful  Medical Office Manager </vt:lpstr>
      <vt:lpstr>Keeping the Management Relationship Professional</vt:lpstr>
      <vt:lpstr>Office Management Responsibilities</vt:lpstr>
      <vt:lpstr>Communication</vt:lpstr>
      <vt:lpstr>Active Listening</vt:lpstr>
      <vt:lpstr>Time Management</vt:lpstr>
      <vt:lpstr>Monthly Planning</vt:lpstr>
      <vt:lpstr>Staff Meetings</vt:lpstr>
      <vt:lpstr> Motivation</vt:lpstr>
      <vt:lpstr>Use of Incentives and  Employee Recognition</vt:lpstr>
      <vt:lpstr>Creating a Team Environment </vt:lpstr>
      <vt:lpstr>Recognize and Overcome  Barriers to Communication</vt:lpstr>
      <vt:lpstr>Finding the Right  Employee for the Job</vt:lpstr>
      <vt:lpstr>Job Description</vt:lpstr>
      <vt:lpstr>Reviewing Applications</vt:lpstr>
      <vt:lpstr>Arranging the Personal Interview</vt:lpstr>
      <vt:lpstr>Laws Affecting Employment</vt:lpstr>
      <vt:lpstr>The Interview</vt:lpstr>
      <vt:lpstr>Follow-Up Activities </vt:lpstr>
      <vt:lpstr>Selecting the Right Applicant</vt:lpstr>
      <vt:lpstr>Paperwork for New Employees (Slide 1 of 2) </vt:lpstr>
      <vt:lpstr>Paperwork for New Employees (Slide 2 of 2)</vt:lpstr>
      <vt:lpstr>Orientation and Training  (Slide 1 of 2)</vt:lpstr>
      <vt:lpstr>Orientation and Training (Slide 2 of 2)</vt:lpstr>
      <vt:lpstr>Using Performance  Evaluations Effectively</vt:lpstr>
      <vt:lpstr>Fair Salaries and Raises</vt:lpstr>
      <vt:lpstr>Problem Employees</vt:lpstr>
      <vt:lpstr>Terminating Employees</vt:lpstr>
      <vt:lpstr>Personnel Policy Manual</vt:lpstr>
      <vt:lpstr>Workplace Sexual Harassment</vt:lpstr>
      <vt:lpstr>Workplace Bullying</vt:lpstr>
      <vt:lpstr>Office Policies and Procedures</vt:lpstr>
      <vt:lpstr>Regulatory Compliance</vt:lpstr>
      <vt:lpstr>Legal and Ethical Issues </vt:lpstr>
      <vt:lpstr>Patient-Centered Care</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634</cp:revision>
  <dcterms:created xsi:type="dcterms:W3CDTF">2005-01-16T17:28:53Z</dcterms:created>
  <dcterms:modified xsi:type="dcterms:W3CDTF">2019-08-07T15:15:30Z</dcterms:modified>
</cp:coreProperties>
</file>