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7" r:id="rId6"/>
    <p:sldId id="258" r:id="rId7"/>
    <p:sldId id="259" r:id="rId8"/>
    <p:sldId id="260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5AAFA7-85A6-4C7E-A6C5-4C2F3D6D7624}" v="2" dt="2020-05-07T17:16:07.9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96" d="100"/>
          <a:sy n="96" d="100"/>
        </p:scale>
        <p:origin x="8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ooker, Carrie Z" userId="a14dd63f-0ee9-4186-8b8b-f758fc9795d4" providerId="ADAL" clId="{145AAFA7-85A6-4C7E-A6C5-4C2F3D6D7624}"/>
    <pc:docChg chg="custSel addSld modSld">
      <pc:chgData name="Brooker, Carrie Z" userId="a14dd63f-0ee9-4186-8b8b-f758fc9795d4" providerId="ADAL" clId="{145AAFA7-85A6-4C7E-A6C5-4C2F3D6D7624}" dt="2020-05-13T16:46:04.650" v="1784" actId="20577"/>
      <pc:docMkLst>
        <pc:docMk/>
      </pc:docMkLst>
      <pc:sldChg chg="modSp">
        <pc:chgData name="Brooker, Carrie Z" userId="a14dd63f-0ee9-4186-8b8b-f758fc9795d4" providerId="ADAL" clId="{145AAFA7-85A6-4C7E-A6C5-4C2F3D6D7624}" dt="2020-05-07T17:14:15.236" v="138" actId="20577"/>
        <pc:sldMkLst>
          <pc:docMk/>
          <pc:sldMk cId="2894835897" sldId="258"/>
        </pc:sldMkLst>
        <pc:spChg chg="mod">
          <ac:chgData name="Brooker, Carrie Z" userId="a14dd63f-0ee9-4186-8b8b-f758fc9795d4" providerId="ADAL" clId="{145AAFA7-85A6-4C7E-A6C5-4C2F3D6D7624}" dt="2020-05-07T17:13:47.292" v="135" actId="20577"/>
          <ac:spMkLst>
            <pc:docMk/>
            <pc:sldMk cId="2894835897" sldId="258"/>
            <ac:spMk id="3" creationId="{1D9C9299-2498-4930-A0A1-5C99391AA2A2}"/>
          </ac:spMkLst>
        </pc:spChg>
        <pc:spChg chg="mod">
          <ac:chgData name="Brooker, Carrie Z" userId="a14dd63f-0ee9-4186-8b8b-f758fc9795d4" providerId="ADAL" clId="{145AAFA7-85A6-4C7E-A6C5-4C2F3D6D7624}" dt="2020-05-07T17:14:15.236" v="138" actId="20577"/>
          <ac:spMkLst>
            <pc:docMk/>
            <pc:sldMk cId="2894835897" sldId="258"/>
            <ac:spMk id="4" creationId="{2B798454-630C-492C-B089-8C51C2D8612D}"/>
          </ac:spMkLst>
        </pc:spChg>
      </pc:sldChg>
      <pc:sldChg chg="modSp add">
        <pc:chgData name="Brooker, Carrie Z" userId="a14dd63f-0ee9-4186-8b8b-f758fc9795d4" providerId="ADAL" clId="{145AAFA7-85A6-4C7E-A6C5-4C2F3D6D7624}" dt="2020-05-13T16:37:04.907" v="1117" actId="20577"/>
        <pc:sldMkLst>
          <pc:docMk/>
          <pc:sldMk cId="2540258802" sldId="259"/>
        </pc:sldMkLst>
        <pc:spChg chg="mod">
          <ac:chgData name="Brooker, Carrie Z" userId="a14dd63f-0ee9-4186-8b8b-f758fc9795d4" providerId="ADAL" clId="{145AAFA7-85A6-4C7E-A6C5-4C2F3D6D7624}" dt="2020-05-07T17:14:43.083" v="157" actId="20577"/>
          <ac:spMkLst>
            <pc:docMk/>
            <pc:sldMk cId="2540258802" sldId="259"/>
            <ac:spMk id="2" creationId="{C632C6AD-C51C-4931-918C-F1C25DCA211D}"/>
          </ac:spMkLst>
        </pc:spChg>
        <pc:spChg chg="mod">
          <ac:chgData name="Brooker, Carrie Z" userId="a14dd63f-0ee9-4186-8b8b-f758fc9795d4" providerId="ADAL" clId="{145AAFA7-85A6-4C7E-A6C5-4C2F3D6D7624}" dt="2020-05-07T17:14:53.178" v="166" actId="20577"/>
          <ac:spMkLst>
            <pc:docMk/>
            <pc:sldMk cId="2540258802" sldId="259"/>
            <ac:spMk id="3" creationId="{0AED1045-F5C0-4087-ACFF-7F7972217F4E}"/>
          </ac:spMkLst>
        </pc:spChg>
        <pc:spChg chg="mod">
          <ac:chgData name="Brooker, Carrie Z" userId="a14dd63f-0ee9-4186-8b8b-f758fc9795d4" providerId="ADAL" clId="{145AAFA7-85A6-4C7E-A6C5-4C2F3D6D7624}" dt="2020-05-13T16:37:03.443" v="1111" actId="27636"/>
          <ac:spMkLst>
            <pc:docMk/>
            <pc:sldMk cId="2540258802" sldId="259"/>
            <ac:spMk id="4" creationId="{C2FBB3F2-64A3-4C3A-B7B6-F9CC687BC04E}"/>
          </ac:spMkLst>
        </pc:spChg>
        <pc:spChg chg="mod">
          <ac:chgData name="Brooker, Carrie Z" userId="a14dd63f-0ee9-4186-8b8b-f758fc9795d4" providerId="ADAL" clId="{145AAFA7-85A6-4C7E-A6C5-4C2F3D6D7624}" dt="2020-05-07T17:15:02.964" v="169" actId="20577"/>
          <ac:spMkLst>
            <pc:docMk/>
            <pc:sldMk cId="2540258802" sldId="259"/>
            <ac:spMk id="5" creationId="{42FE2B90-322B-4DD3-A5C0-736E50E397E1}"/>
          </ac:spMkLst>
        </pc:spChg>
        <pc:spChg chg="mod">
          <ac:chgData name="Brooker, Carrie Z" userId="a14dd63f-0ee9-4186-8b8b-f758fc9795d4" providerId="ADAL" clId="{145AAFA7-85A6-4C7E-A6C5-4C2F3D6D7624}" dt="2020-05-13T16:37:04.907" v="1117" actId="20577"/>
          <ac:spMkLst>
            <pc:docMk/>
            <pc:sldMk cId="2540258802" sldId="259"/>
            <ac:spMk id="6" creationId="{66EC747F-4DD7-409C-9DA3-F45954CE6E0B}"/>
          </ac:spMkLst>
        </pc:spChg>
      </pc:sldChg>
      <pc:sldChg chg="modSp add">
        <pc:chgData name="Brooker, Carrie Z" userId="a14dd63f-0ee9-4186-8b8b-f758fc9795d4" providerId="ADAL" clId="{145AAFA7-85A6-4C7E-A6C5-4C2F3D6D7624}" dt="2020-05-13T16:46:04.650" v="1784" actId="20577"/>
        <pc:sldMkLst>
          <pc:docMk/>
          <pc:sldMk cId="1150709279" sldId="260"/>
        </pc:sldMkLst>
        <pc:spChg chg="mod">
          <ac:chgData name="Brooker, Carrie Z" userId="a14dd63f-0ee9-4186-8b8b-f758fc9795d4" providerId="ADAL" clId="{145AAFA7-85A6-4C7E-A6C5-4C2F3D6D7624}" dt="2020-05-07T17:16:16.065" v="188" actId="20577"/>
          <ac:spMkLst>
            <pc:docMk/>
            <pc:sldMk cId="1150709279" sldId="260"/>
            <ac:spMk id="2" creationId="{B9EF97E5-59F6-4A34-9B41-B8D9A4D8F11F}"/>
          </ac:spMkLst>
        </pc:spChg>
        <pc:spChg chg="mod">
          <ac:chgData name="Brooker, Carrie Z" userId="a14dd63f-0ee9-4186-8b8b-f758fc9795d4" providerId="ADAL" clId="{145AAFA7-85A6-4C7E-A6C5-4C2F3D6D7624}" dt="2020-05-13T16:46:04.650" v="1784" actId="20577"/>
          <ac:spMkLst>
            <pc:docMk/>
            <pc:sldMk cId="1150709279" sldId="260"/>
            <ac:spMk id="3" creationId="{CCF36FF4-5962-49EB-A83B-B14E95ADB5B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B06B-55F3-417B-983C-1F3995B8CD9D}" type="datetimeFigureOut">
              <a:rPr lang="en-US" smtClean="0"/>
              <a:t>5/13/2020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14787-EDC2-49D4-A4A2-56F526FDC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2077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B06B-55F3-417B-983C-1F3995B8CD9D}" type="datetimeFigureOut">
              <a:rPr lang="en-US" smtClean="0"/>
              <a:t>5/13/2020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14787-EDC2-49D4-A4A2-56F526FDC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856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B06B-55F3-417B-983C-1F3995B8CD9D}" type="datetimeFigureOut">
              <a:rPr lang="en-US" smtClean="0"/>
              <a:t>5/13/2020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14787-EDC2-49D4-A4A2-56F526FDC8B1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235656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B06B-55F3-417B-983C-1F3995B8CD9D}" type="datetimeFigureOut">
              <a:rPr lang="en-US" smtClean="0"/>
              <a:t>5/13/2020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14787-EDC2-49D4-A4A2-56F526FDC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0409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B06B-55F3-417B-983C-1F3995B8CD9D}" type="datetimeFigureOut">
              <a:rPr lang="en-US" smtClean="0"/>
              <a:t>5/13/2020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14787-EDC2-49D4-A4A2-56F526FDC8B1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434362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B06B-55F3-417B-983C-1F3995B8CD9D}" type="datetimeFigureOut">
              <a:rPr lang="en-US" smtClean="0"/>
              <a:t>5/13/2020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14787-EDC2-49D4-A4A2-56F526FDC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051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B06B-55F3-417B-983C-1F3995B8CD9D}" type="datetimeFigureOut">
              <a:rPr lang="en-US" smtClean="0"/>
              <a:t>5/13/2020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14787-EDC2-49D4-A4A2-56F526FDC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0608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B06B-55F3-417B-983C-1F3995B8CD9D}" type="datetimeFigureOut">
              <a:rPr lang="en-US" smtClean="0"/>
              <a:t>5/13/2020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14787-EDC2-49D4-A4A2-56F526FDC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403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B06B-55F3-417B-983C-1F3995B8CD9D}" type="datetimeFigureOut">
              <a:rPr lang="en-US" smtClean="0"/>
              <a:t>5/13/2020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14787-EDC2-49D4-A4A2-56F526FDC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8438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B06B-55F3-417B-983C-1F3995B8CD9D}" type="datetimeFigureOut">
              <a:rPr lang="en-US" smtClean="0"/>
              <a:t>5/13/2020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14787-EDC2-49D4-A4A2-56F526FDC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458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B06B-55F3-417B-983C-1F3995B8CD9D}" type="datetimeFigureOut">
              <a:rPr lang="en-US" smtClean="0"/>
              <a:t>5/13/2020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14787-EDC2-49D4-A4A2-56F526FDC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085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B06B-55F3-417B-983C-1F3995B8CD9D}" type="datetimeFigureOut">
              <a:rPr lang="en-US" smtClean="0"/>
              <a:t>5/13/2020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14787-EDC2-49D4-A4A2-56F526FDC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011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B06B-55F3-417B-983C-1F3995B8CD9D}" type="datetimeFigureOut">
              <a:rPr lang="en-US" smtClean="0"/>
              <a:t>5/13/2020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14787-EDC2-49D4-A4A2-56F526FDC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520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B06B-55F3-417B-983C-1F3995B8CD9D}" type="datetimeFigureOut">
              <a:rPr lang="en-US" smtClean="0"/>
              <a:t>5/13/2020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14787-EDC2-49D4-A4A2-56F526FDC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00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B06B-55F3-417B-983C-1F3995B8CD9D}" type="datetimeFigureOut">
              <a:rPr lang="en-US" smtClean="0"/>
              <a:t>5/13/2020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14787-EDC2-49D4-A4A2-56F526FDC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866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B06B-55F3-417B-983C-1F3995B8CD9D}" type="datetimeFigureOut">
              <a:rPr lang="en-US" smtClean="0"/>
              <a:t>5/13/2020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14787-EDC2-49D4-A4A2-56F526FDC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239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62B06B-55F3-417B-983C-1F3995B8CD9D}" type="datetimeFigureOut">
              <a:rPr lang="en-US" smtClean="0"/>
              <a:t>5/13/2020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4214787-EDC2-49D4-A4A2-56F526FDC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133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A8A4A6-C4EA-4543-8BC9-28675F40DD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HS 105 </a:t>
            </a:r>
            <a:r>
              <a:rPr lang="en-US" dirty="0" err="1"/>
              <a:t>Lec</a:t>
            </a:r>
            <a:r>
              <a:rPr lang="en-US" dirty="0"/>
              <a:t> 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070A8A-0E6F-4C8D-99C9-7009E7559CA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Definitions, Strategies, Values, and Principles </a:t>
            </a:r>
          </a:p>
        </p:txBody>
      </p:sp>
    </p:spTree>
    <p:extLst>
      <p:ext uri="{BB962C8B-B14F-4D97-AF65-F5344CB8AC3E}">
        <p14:creationId xmlns:p14="http://schemas.microsoft.com/office/powerpoint/2010/main" val="1470992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363E0E-9AAF-4445-A99A-6F209D4D3D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History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8BDE1A-CC12-494A-8F90-8FC140B8B34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1970’s</a:t>
            </a:r>
          </a:p>
          <a:p>
            <a:r>
              <a:rPr lang="en-US" dirty="0"/>
              <a:t>13 Original PSR centers open throughout the US</a:t>
            </a:r>
          </a:p>
          <a:p>
            <a:r>
              <a:rPr lang="en-US" dirty="0"/>
              <a:t>1980’s – colleges begin offering PSR degrees; creation of PSR journal (peer reviewed)</a:t>
            </a:r>
          </a:p>
          <a:p>
            <a:r>
              <a:rPr lang="en-US" dirty="0"/>
              <a:t>Clubhouse:  self organized (Fountain House NYC) drop in center, social then grew to formal services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46BD18-281F-40D9-A0AF-FF4D7A1E77F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PSR as a journey AND </a:t>
            </a:r>
            <a:r>
              <a:rPr lang="en-US" dirty="0" err="1"/>
              <a:t>and</a:t>
            </a:r>
            <a:r>
              <a:rPr lang="en-US" dirty="0"/>
              <a:t> an endpoint</a:t>
            </a:r>
          </a:p>
          <a:p>
            <a:r>
              <a:rPr lang="en-US" dirty="0"/>
              <a:t>Place, then train</a:t>
            </a:r>
          </a:p>
          <a:p>
            <a:r>
              <a:rPr lang="en-US" dirty="0"/>
              <a:t>Real world experiences</a:t>
            </a:r>
          </a:p>
          <a:p>
            <a:r>
              <a:rPr lang="en-US" dirty="0"/>
              <a:t>Integrated (opposite of silo)</a:t>
            </a:r>
          </a:p>
          <a:p>
            <a:r>
              <a:rPr lang="en-US" dirty="0"/>
              <a:t>-MH &amp; vocational</a:t>
            </a:r>
          </a:p>
          <a:p>
            <a:r>
              <a:rPr lang="en-US" dirty="0"/>
              <a:t>-SA and MH</a:t>
            </a:r>
          </a:p>
          <a:p>
            <a:r>
              <a:rPr lang="en-US" dirty="0"/>
              <a:t>MH and primary medical</a:t>
            </a:r>
          </a:p>
        </p:txBody>
      </p:sp>
    </p:spTree>
    <p:extLst>
      <p:ext uri="{BB962C8B-B14F-4D97-AF65-F5344CB8AC3E}">
        <p14:creationId xmlns:p14="http://schemas.microsoft.com/office/powerpoint/2010/main" val="25564563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A2504B-66F2-4D74-AC02-963C11E89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Core Components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9C9299-2498-4930-A0A1-5C99391AA2A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PRINCIPLES</a:t>
            </a:r>
          </a:p>
          <a:p>
            <a:r>
              <a:rPr lang="en-US" dirty="0"/>
              <a:t>Recovery</a:t>
            </a:r>
          </a:p>
          <a:p>
            <a:r>
              <a:rPr lang="en-US" dirty="0"/>
              <a:t>Hope</a:t>
            </a:r>
          </a:p>
          <a:p>
            <a:r>
              <a:rPr lang="en-US" dirty="0"/>
              <a:t>Quality of life</a:t>
            </a:r>
          </a:p>
          <a:p>
            <a:r>
              <a:rPr lang="en-US" dirty="0"/>
              <a:t>Dignity to fail</a:t>
            </a:r>
          </a:p>
          <a:p>
            <a:r>
              <a:rPr lang="en-US" dirty="0"/>
              <a:t>Self determination</a:t>
            </a:r>
          </a:p>
          <a:p>
            <a:r>
              <a:rPr lang="en-US" dirty="0"/>
              <a:t>Strengths focus</a:t>
            </a:r>
          </a:p>
          <a:p>
            <a:r>
              <a:rPr lang="en-US" dirty="0"/>
              <a:t>Inclusion</a:t>
            </a:r>
          </a:p>
          <a:p>
            <a:r>
              <a:rPr lang="en-US" dirty="0"/>
              <a:t>Evidence based</a:t>
            </a:r>
          </a:p>
          <a:p>
            <a:r>
              <a:rPr lang="en-US" dirty="0"/>
              <a:t>Individualized </a:t>
            </a:r>
          </a:p>
          <a:p>
            <a:r>
              <a:rPr lang="en-US" dirty="0"/>
              <a:t>Outcome orientation</a:t>
            </a:r>
          </a:p>
          <a:p>
            <a:r>
              <a:rPr lang="en-US" dirty="0"/>
              <a:t>Functioning </a:t>
            </a:r>
          </a:p>
          <a:p>
            <a:r>
              <a:rPr lang="en-US" dirty="0"/>
              <a:t>Environmental Specificity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798454-630C-492C-B089-8C51C2D8612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SETTINGS</a:t>
            </a:r>
          </a:p>
          <a:p>
            <a:r>
              <a:rPr lang="en-US" dirty="0"/>
              <a:t>Residential (inpatient, outpatient)</a:t>
            </a:r>
          </a:p>
          <a:p>
            <a:r>
              <a:rPr lang="en-US" dirty="0"/>
              <a:t>Vocational </a:t>
            </a:r>
          </a:p>
          <a:p>
            <a:r>
              <a:rPr lang="en-US" dirty="0"/>
              <a:t>Activity/Community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4835897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32C6AD-C51C-4931-918C-F1C25DCA2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 Models in PSR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ED1045-F5C0-4087-ACFF-7F7972217F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ACT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FBB3F2-64A3-4C3A-B7B6-F9CC687BC04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Assertive Community Treatment</a:t>
            </a:r>
          </a:p>
          <a:p>
            <a:pPr marL="0" indent="0">
              <a:buNone/>
            </a:pPr>
            <a:r>
              <a:rPr lang="en-US" sz="1400" dirty="0"/>
              <a:t>community based, multidisciplinary approach</a:t>
            </a:r>
          </a:p>
          <a:p>
            <a:pPr marL="0" indent="0">
              <a:buNone/>
            </a:pPr>
            <a:r>
              <a:rPr lang="en-US" sz="1400" dirty="0"/>
              <a:t>All providers around the table with client</a:t>
            </a:r>
          </a:p>
          <a:p>
            <a:pPr marL="0" indent="0">
              <a:buNone/>
            </a:pPr>
            <a:r>
              <a:rPr lang="en-US" sz="1400" dirty="0"/>
              <a:t>No time limits</a:t>
            </a:r>
          </a:p>
          <a:p>
            <a:pPr marL="0" indent="0">
              <a:buNone/>
            </a:pPr>
            <a:r>
              <a:rPr lang="en-US" sz="1400" dirty="0"/>
              <a:t>Non termination</a:t>
            </a:r>
          </a:p>
          <a:p>
            <a:pPr marL="0" indent="0">
              <a:buNone/>
            </a:pPr>
            <a:r>
              <a:rPr lang="en-US" sz="1400" dirty="0"/>
              <a:t>‘hospital without walls’</a:t>
            </a:r>
          </a:p>
          <a:p>
            <a:pPr marL="0" indent="0">
              <a:buNone/>
            </a:pPr>
            <a:endParaRPr lang="en-US" sz="14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2FE2B90-322B-4DD3-A5C0-736E50E397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IMR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6EC747F-4DD7-409C-9DA3-F45954CE6E0B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Illness Management and Recovery</a:t>
            </a:r>
          </a:p>
          <a:p>
            <a:r>
              <a:rPr lang="en-US" sz="1400" dirty="0"/>
              <a:t>Evidence based</a:t>
            </a:r>
          </a:p>
          <a:p>
            <a:r>
              <a:rPr lang="en-US" sz="1400" dirty="0"/>
              <a:t>Stage specific (treatment connects to readiness for change model)</a:t>
            </a:r>
          </a:p>
          <a:p>
            <a:r>
              <a:rPr lang="en-US" sz="1400" dirty="0"/>
              <a:t>Strong emphasis on co-occurring sub use/recovery approaches</a:t>
            </a:r>
          </a:p>
          <a:p>
            <a:r>
              <a:rPr lang="en-US" sz="1400" dirty="0"/>
              <a:t>Relapse prevention and harm reduction</a:t>
            </a:r>
          </a:p>
          <a:p>
            <a:r>
              <a:rPr lang="en-US" sz="1400" dirty="0"/>
              <a:t>Natural supports</a:t>
            </a:r>
          </a:p>
          <a:p>
            <a:r>
              <a:rPr lang="en-US" sz="1400" dirty="0"/>
              <a:t>Instilling hope</a:t>
            </a:r>
          </a:p>
          <a:p>
            <a:r>
              <a:rPr lang="en-US" sz="1400" dirty="0"/>
              <a:t>Responsibility for goals, not ‘following treatment’</a:t>
            </a:r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5402588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F97E5-59F6-4A34-9B41-B8D9A4D8F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Models continued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F36FF4-5962-49EB-A83B-B14E95ADB5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WRAP</a:t>
            </a:r>
          </a:p>
          <a:p>
            <a:r>
              <a:rPr lang="en-US" dirty="0"/>
              <a:t>Wellness Recovery Action Planning</a:t>
            </a:r>
          </a:p>
          <a:p>
            <a:r>
              <a:rPr lang="en-US" sz="1200" dirty="0"/>
              <a:t>Simple, low barrier, daily plans, tool box, self directed, self advocacy, identifying upsetting events and learning new ways to respond to those events</a:t>
            </a:r>
            <a:endParaRPr lang="en-US" dirty="0"/>
          </a:p>
          <a:p>
            <a:endParaRPr lang="en-US" dirty="0"/>
          </a:p>
          <a:p>
            <a:r>
              <a:rPr lang="en-US" dirty="0"/>
              <a:t>DBT</a:t>
            </a:r>
          </a:p>
          <a:p>
            <a:r>
              <a:rPr lang="en-US" dirty="0"/>
              <a:t>Dialectical Behavioral Therapy</a:t>
            </a:r>
          </a:p>
          <a:p>
            <a:r>
              <a:rPr lang="en-US" sz="1200" dirty="0"/>
              <a:t>Working toward a balance – dialectics often mean ‘all or nothing’ thinking, finding middle ground between rational and emotional responses, ‘the wise mind’; focus on mindfulness, distress tolerance, and emotional regulation</a:t>
            </a:r>
          </a:p>
          <a:p>
            <a:endParaRPr lang="en-US" dirty="0"/>
          </a:p>
          <a:p>
            <a:r>
              <a:rPr lang="en-US" dirty="0"/>
              <a:t>CBT</a:t>
            </a:r>
          </a:p>
          <a:p>
            <a:r>
              <a:rPr lang="en-US" dirty="0"/>
              <a:t>Cognitive Behavioral Therapy</a:t>
            </a:r>
          </a:p>
          <a:p>
            <a:r>
              <a:rPr lang="en-US" sz="1200" dirty="0"/>
              <a:t>If you want to change how you feel, you will have to change what you do and/or change how you think (Actions, Behavior, Cognitions), putting another frame around a thought or </a:t>
            </a:r>
            <a:r>
              <a:rPr lang="en-US" sz="1200"/>
              <a:t>an experience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150709279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7829603FB4064B826CCA985069675D" ma:contentTypeVersion="10" ma:contentTypeDescription="Create a new document." ma:contentTypeScope="" ma:versionID="d59a1b49906d9ede13f73c7ac3ad83b4">
  <xsd:schema xmlns:xsd="http://www.w3.org/2001/XMLSchema" xmlns:xs="http://www.w3.org/2001/XMLSchema" xmlns:p="http://schemas.microsoft.com/office/2006/metadata/properties" xmlns:ns3="59fc38ac-587e-41ce-9b81-264905ad022b" targetNamespace="http://schemas.microsoft.com/office/2006/metadata/properties" ma:root="true" ma:fieldsID="50a8ba65d39f46f5681cbd5773325cec" ns3:_="">
    <xsd:import namespace="59fc38ac-587e-41ce-9b81-264905ad022b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fc38ac-587e-41ce-9b81-264905ad022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C83DDB1-33AC-4CDB-90A2-90254CDB27E1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A379A33B-1795-4158-92FE-DD032172CB1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7D58691-EEFB-4E3C-959B-4789A86FDB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fc38ac-587e-41ce-9b81-264905ad022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72</TotalTime>
  <Words>323</Words>
  <Application>Microsoft Office PowerPoint</Application>
  <PresentationFormat>Widescreen</PresentationFormat>
  <Paragraphs>61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Trebuchet MS</vt:lpstr>
      <vt:lpstr>Wingdings 3</vt:lpstr>
      <vt:lpstr>Facet</vt:lpstr>
      <vt:lpstr>HS 105 Lec 2</vt:lpstr>
      <vt:lpstr>History</vt:lpstr>
      <vt:lpstr>Core Components</vt:lpstr>
      <vt:lpstr>5 Models in PSR</vt:lpstr>
      <vt:lpstr>Models continued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HS 105 Lec 2</dc:title>
  <dc:creator>Brooker, Carrie Z</dc:creator>
  <cp:lastModifiedBy>Brooker, Carrie Z</cp:lastModifiedBy>
  <cp:revision>2</cp:revision>
  <dcterms:created xsi:type="dcterms:W3CDTF">2020-05-07T16:37:30Z</dcterms:created>
  <dcterms:modified xsi:type="dcterms:W3CDTF">2020-05-13T16:46:11Z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0x010100AF7829603FB4064B826CCA985069675D</vt:lpwstr>
  </property>
</Properties>
</file>