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 id="2147483743" r:id="rId2"/>
  </p:sldMasterIdLst>
  <p:notesMasterIdLst>
    <p:notesMasterId r:id="rId15"/>
  </p:notesMasterIdLst>
  <p:handoutMasterIdLst>
    <p:handoutMasterId r:id="rId16"/>
  </p:handoutMasterIdLst>
  <p:sldIdLst>
    <p:sldId id="316" r:id="rId3"/>
    <p:sldId id="536" r:id="rId4"/>
    <p:sldId id="566" r:id="rId5"/>
    <p:sldId id="567" r:id="rId6"/>
    <p:sldId id="537" r:id="rId7"/>
    <p:sldId id="568" r:id="rId8"/>
    <p:sldId id="544" r:id="rId9"/>
    <p:sldId id="569" r:id="rId10"/>
    <p:sldId id="570" r:id="rId11"/>
    <p:sldId id="545" r:id="rId12"/>
    <p:sldId id="550" r:id="rId13"/>
    <p:sldId id="571" r:id="rId14"/>
  </p:sldIdLst>
  <p:sldSz cx="9144000" cy="6858000" type="screen4x3"/>
  <p:notesSz cx="9296400" cy="6881813"/>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p15:guide id="1" orient="horz" pos="2168" userDrawn="1">
          <p15:clr>
            <a:srgbClr val="A4A3A4"/>
          </p15:clr>
        </p15:guide>
        <p15:guide id="2" pos="2929"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1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74" autoAdjust="0"/>
    <p:restoredTop sz="90269" autoAdjust="0"/>
  </p:normalViewPr>
  <p:slideViewPr>
    <p:cSldViewPr snapToGrid="0">
      <p:cViewPr varScale="1">
        <p:scale>
          <a:sx n="105" d="100"/>
          <a:sy n="105" d="100"/>
        </p:scale>
        <p:origin x="2016" y="102"/>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6" d="100"/>
        <a:sy n="56" d="100"/>
      </p:scale>
      <p:origin x="0" y="138"/>
    </p:cViewPr>
  </p:sorterViewPr>
  <p:notesViewPr>
    <p:cSldViewPr snapToGrid="0">
      <p:cViewPr varScale="1">
        <p:scale>
          <a:sx n="64" d="100"/>
          <a:sy n="64" d="100"/>
        </p:scale>
        <p:origin x="-3294" y="-108"/>
      </p:cViewPr>
      <p:guideLst>
        <p:guide orient="horz" pos="2168"/>
        <p:guide pos="292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028440" cy="345285"/>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5265810" y="0"/>
            <a:ext cx="4028440" cy="345285"/>
          </a:xfrm>
          <a:prstGeom prst="rect">
            <a:avLst/>
          </a:prstGeom>
        </p:spPr>
        <p:txBody>
          <a:bodyPr vert="horz" lIns="92446" tIns="46223" rIns="92446" bIns="46223" rtlCol="0"/>
          <a:lstStyle>
            <a:lvl1pPr algn="r">
              <a:defRPr sz="1200"/>
            </a:lvl1pPr>
          </a:lstStyle>
          <a:p>
            <a:fld id="{77B633EB-F0F2-482F-ACB2-A0E20BF5AA6A}" type="datetimeFigureOut">
              <a:rPr lang="en-US" smtClean="0"/>
              <a:t>2/28/2018</a:t>
            </a:fld>
            <a:endParaRPr lang="en-US"/>
          </a:p>
        </p:txBody>
      </p:sp>
      <p:sp>
        <p:nvSpPr>
          <p:cNvPr id="4" name="Footer Placeholder 3"/>
          <p:cNvSpPr>
            <a:spLocks noGrp="1"/>
          </p:cNvSpPr>
          <p:nvPr>
            <p:ph type="ftr" sz="quarter" idx="2"/>
          </p:nvPr>
        </p:nvSpPr>
        <p:spPr>
          <a:xfrm>
            <a:off x="1" y="6536529"/>
            <a:ext cx="4028440" cy="345285"/>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5265810" y="6536529"/>
            <a:ext cx="4028440" cy="345285"/>
          </a:xfrm>
          <a:prstGeom prst="rect">
            <a:avLst/>
          </a:prstGeom>
        </p:spPr>
        <p:txBody>
          <a:bodyPr vert="horz" lIns="92446" tIns="46223" rIns="92446" bIns="46223" rtlCol="0" anchor="b"/>
          <a:lstStyle>
            <a:lvl1pPr algn="r">
              <a:defRPr sz="1200"/>
            </a:lvl1pPr>
          </a:lstStyle>
          <a:p>
            <a:fld id="{7D6CC5C8-BAB4-4DB9-A8B3-3EA1425A5BB1}" type="slidenum">
              <a:rPr lang="en-US" smtClean="0"/>
              <a:t>‹#›</a:t>
            </a:fld>
            <a:endParaRPr lang="en-US"/>
          </a:p>
        </p:txBody>
      </p:sp>
    </p:spTree>
    <p:extLst>
      <p:ext uri="{BB962C8B-B14F-4D97-AF65-F5344CB8AC3E}">
        <p14:creationId xmlns:p14="http://schemas.microsoft.com/office/powerpoint/2010/main" val="5554287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1" y="0"/>
            <a:ext cx="4028440" cy="344091"/>
          </a:xfrm>
          <a:prstGeom prst="rect">
            <a:avLst/>
          </a:prstGeom>
          <a:noFill/>
          <a:ln>
            <a:noFill/>
          </a:ln>
          <a:effectLst/>
          <a:extLst/>
        </p:spPr>
        <p:txBody>
          <a:bodyPr vert="horz" wrap="none" lIns="92446" tIns="46223" rIns="92446" bIns="46223"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a:p>
        </p:txBody>
      </p:sp>
      <p:sp>
        <p:nvSpPr>
          <p:cNvPr id="1944579" name="Rectangle 3"/>
          <p:cNvSpPr>
            <a:spLocks noGrp="1" noChangeArrowheads="1"/>
          </p:cNvSpPr>
          <p:nvPr>
            <p:ph type="dt" idx="1"/>
          </p:nvPr>
        </p:nvSpPr>
        <p:spPr bwMode="auto">
          <a:xfrm>
            <a:off x="5267961" y="0"/>
            <a:ext cx="4028440" cy="344091"/>
          </a:xfrm>
          <a:prstGeom prst="rect">
            <a:avLst/>
          </a:prstGeom>
          <a:noFill/>
          <a:ln>
            <a:noFill/>
          </a:ln>
          <a:effectLst/>
          <a:extLst/>
        </p:spPr>
        <p:txBody>
          <a:bodyPr vert="horz" wrap="none" lIns="92446" tIns="46223" rIns="92446" bIns="46223"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a:p>
        </p:txBody>
      </p:sp>
      <p:sp>
        <p:nvSpPr>
          <p:cNvPr id="52228" name="Rectangle 4"/>
          <p:cNvSpPr>
            <a:spLocks noGrp="1" noRot="1" noChangeAspect="1" noChangeArrowheads="1" noTextEdit="1"/>
          </p:cNvSpPr>
          <p:nvPr>
            <p:ph type="sldImg" idx="2"/>
          </p:nvPr>
        </p:nvSpPr>
        <p:spPr bwMode="auto">
          <a:xfrm>
            <a:off x="2927350" y="515938"/>
            <a:ext cx="3443288" cy="2581275"/>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1239521" y="3268861"/>
            <a:ext cx="6817360" cy="3096816"/>
          </a:xfrm>
          <a:prstGeom prst="rect">
            <a:avLst/>
          </a:prstGeom>
          <a:noFill/>
          <a:ln>
            <a:noFill/>
          </a:ln>
          <a:effectLst/>
          <a:extLst/>
        </p:spPr>
        <p:txBody>
          <a:bodyPr vert="horz" wrap="none" lIns="92446" tIns="46223" rIns="92446" bIns="46223"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944582" name="Rectangle 6"/>
          <p:cNvSpPr>
            <a:spLocks noGrp="1" noChangeArrowheads="1"/>
          </p:cNvSpPr>
          <p:nvPr>
            <p:ph type="ftr" sz="quarter" idx="4"/>
          </p:nvPr>
        </p:nvSpPr>
        <p:spPr bwMode="auto">
          <a:xfrm>
            <a:off x="1" y="6537722"/>
            <a:ext cx="4028440" cy="344091"/>
          </a:xfrm>
          <a:prstGeom prst="rect">
            <a:avLst/>
          </a:prstGeom>
          <a:noFill/>
          <a:ln>
            <a:noFill/>
          </a:ln>
          <a:effectLst/>
          <a:extLst/>
        </p:spPr>
        <p:txBody>
          <a:bodyPr vert="horz" wrap="none" lIns="92446" tIns="46223" rIns="92446" bIns="46223"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a:p>
        </p:txBody>
      </p:sp>
      <p:sp>
        <p:nvSpPr>
          <p:cNvPr id="1944583" name="Rectangle 7"/>
          <p:cNvSpPr>
            <a:spLocks noGrp="1" noChangeArrowheads="1"/>
          </p:cNvSpPr>
          <p:nvPr>
            <p:ph type="sldNum" sz="quarter" idx="5"/>
          </p:nvPr>
        </p:nvSpPr>
        <p:spPr bwMode="auto">
          <a:xfrm>
            <a:off x="5267961" y="6537722"/>
            <a:ext cx="4028440" cy="344091"/>
          </a:xfrm>
          <a:prstGeom prst="rect">
            <a:avLst/>
          </a:prstGeom>
          <a:noFill/>
          <a:ln>
            <a:noFill/>
          </a:ln>
          <a:effectLst/>
          <a:extLst/>
        </p:spPr>
        <p:txBody>
          <a:bodyPr vert="horz" wrap="none" lIns="92446" tIns="46223" rIns="92446" bIns="46223"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41776253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medical forms are complicated, and patients may need help to understand everything.</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650815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Physicians may be held responsible for the mistakes of those who work in their healthcare facility, </a:t>
            </a:r>
            <a:endParaRPr lang="en-US" dirty="0" smtClean="0"/>
          </a:p>
          <a:p>
            <a:pPr marL="0" lvl="0" indent="0">
              <a:buNone/>
            </a:pPr>
            <a:r>
              <a:rPr lang="en-US" dirty="0" smtClean="0"/>
              <a:t>and </a:t>
            </a:r>
            <a:r>
              <a:rPr lang="en-US" dirty="0"/>
              <a:t>sometimes they must pay </a:t>
            </a:r>
            <a:r>
              <a:rPr lang="en-US" dirty="0" smtClean="0"/>
              <a:t>damages</a:t>
            </a:r>
          </a:p>
          <a:p>
            <a:pPr marL="0" lvl="0" indent="0">
              <a:buNone/>
            </a:pPr>
            <a:r>
              <a:rPr lang="en-US" dirty="0" smtClean="0"/>
              <a:t> </a:t>
            </a:r>
            <a:r>
              <a:rPr lang="en-US" dirty="0"/>
              <a:t>for the negligent acts of their employees.</a:t>
            </a:r>
          </a:p>
          <a:p>
            <a:pPr lvl="0"/>
            <a:r>
              <a:rPr lang="en-US" dirty="0"/>
              <a:t>Under the doctrine of </a:t>
            </a:r>
            <a:r>
              <a:rPr lang="en-US" dirty="0" err="1"/>
              <a:t>respondeat</a:t>
            </a:r>
            <a:r>
              <a:rPr lang="en-US" dirty="0"/>
              <a:t> superior, physicians are legally responsible for the acts of </a:t>
            </a:r>
            <a:r>
              <a:rPr lang="en-US" dirty="0" smtClean="0"/>
              <a:t>their</a:t>
            </a:r>
          </a:p>
          <a:p>
            <a:pPr marL="0" lvl="0" indent="0">
              <a:buNone/>
            </a:pPr>
            <a:r>
              <a:rPr lang="en-US" dirty="0" smtClean="0"/>
              <a:t> </a:t>
            </a:r>
            <a:r>
              <a:rPr lang="en-US" dirty="0"/>
              <a:t>employees when they are acting </a:t>
            </a:r>
            <a:endParaRPr lang="en-US" dirty="0" smtClean="0"/>
          </a:p>
          <a:p>
            <a:pPr lvl="0"/>
            <a:r>
              <a:rPr lang="en-US" dirty="0" smtClean="0"/>
              <a:t>within </a:t>
            </a:r>
            <a:r>
              <a:rPr lang="en-US" dirty="0"/>
              <a:t>the scope of their duties or employment and acts of assistants who are not their own </a:t>
            </a:r>
            <a:endParaRPr lang="en-US" dirty="0" smtClean="0"/>
          </a:p>
          <a:p>
            <a:pPr marL="0" lvl="0" indent="0">
              <a:buNone/>
            </a:pPr>
            <a:r>
              <a:rPr lang="en-US" dirty="0" smtClean="0"/>
              <a:t>employees </a:t>
            </a:r>
            <a:r>
              <a:rPr lang="en-US" dirty="0"/>
              <a:t>if they commit acts of negligence.</a:t>
            </a:r>
          </a:p>
          <a:p>
            <a:pPr lvl="0"/>
            <a:r>
              <a:rPr lang="en-US" dirty="0"/>
              <a:t>Even assistants with no money can be held liable for any negligent action, and liens can be </a:t>
            </a:r>
            <a:endParaRPr lang="en-US" dirty="0" smtClean="0"/>
          </a:p>
          <a:p>
            <a:pPr marL="0" lvl="0" indent="0">
              <a:buNone/>
            </a:pPr>
            <a:r>
              <a:rPr lang="en-US" dirty="0" smtClean="0"/>
              <a:t>placed </a:t>
            </a:r>
            <a:r>
              <a:rPr lang="en-US" dirty="0"/>
              <a:t>on their property in anticipation of </a:t>
            </a:r>
            <a:endParaRPr lang="en-US" dirty="0" smtClean="0"/>
          </a:p>
          <a:p>
            <a:pPr marL="0" lvl="0" indent="0">
              <a:buNone/>
            </a:pPr>
            <a:r>
              <a:rPr lang="en-US" dirty="0" smtClean="0"/>
              <a:t>its </a:t>
            </a:r>
            <a:r>
              <a:rPr lang="en-US" dirty="0"/>
              <a:t>sale and potential profit.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8307854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34801978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HIPAA stands for Health Insurance Portability and Accountability Act.</a:t>
            </a:r>
          </a:p>
          <a:p>
            <a:pPr lvl="0"/>
            <a:r>
              <a:rPr lang="en-US" dirty="0"/>
              <a:t>The use of electronic transmissions lower administrative costs but makes it harder to keep health information private.</a:t>
            </a:r>
          </a:p>
          <a:p>
            <a:pPr lvl="0"/>
            <a:r>
              <a:rPr lang="en-US" dirty="0"/>
              <a:t>The law provides security and confidentiality guarantees for each patient.</a:t>
            </a:r>
          </a:p>
          <a:p>
            <a:r>
              <a:rPr lang="en-US" dirty="0"/>
              <a:t>Extensive privacy rules have been added to the law in recent years.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a:t>
            </a:fld>
            <a:endParaRPr lang="en-US" dirty="0"/>
          </a:p>
        </p:txBody>
      </p:sp>
    </p:spTree>
    <p:extLst>
      <p:ext uri="{BB962C8B-B14F-4D97-AF65-F5344CB8AC3E}">
        <p14:creationId xmlns:p14="http://schemas.microsoft.com/office/powerpoint/2010/main" val="2191008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law requires that patients sign a statement acknowledging they have received the </a:t>
            </a:r>
            <a:endParaRPr lang="en-US" dirty="0" smtClean="0"/>
          </a:p>
          <a:p>
            <a:pPr marL="0" lvl="0" indent="0">
              <a:buNone/>
            </a:pPr>
            <a:r>
              <a:rPr lang="en-US" dirty="0" smtClean="0"/>
              <a:t>Notice </a:t>
            </a:r>
            <a:r>
              <a:rPr lang="en-US" dirty="0"/>
              <a:t>of Privacy Practices (NPP) – see Figure 5-6 in the textbook.</a:t>
            </a:r>
          </a:p>
          <a:p>
            <a:pPr lvl="0"/>
            <a:r>
              <a:rPr lang="en-US" dirty="0"/>
              <a:t>The Privacy Rule allows covered entities to disclose PHI to public health authorities </a:t>
            </a:r>
            <a:endParaRPr lang="en-US" dirty="0" smtClean="0"/>
          </a:p>
          <a:p>
            <a:pPr marL="0" lvl="0" indent="0">
              <a:buNone/>
            </a:pPr>
            <a:r>
              <a:rPr lang="en-US" dirty="0" smtClean="0"/>
              <a:t>when </a:t>
            </a:r>
            <a:r>
              <a:rPr lang="en-US" dirty="0"/>
              <a:t>required by federal, tribal, state, or local laws.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a:t>
            </a:fld>
            <a:endParaRPr lang="en-US" dirty="0"/>
          </a:p>
        </p:txBody>
      </p:sp>
    </p:spTree>
    <p:extLst>
      <p:ext uri="{BB962C8B-B14F-4D97-AF65-F5344CB8AC3E}">
        <p14:creationId xmlns:p14="http://schemas.microsoft.com/office/powerpoint/2010/main" val="21910087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What is a business associate? </a:t>
            </a:r>
            <a:r>
              <a:rPr lang="en-US" i="1" dirty="0"/>
              <a:t>(A person or organization that uses or discloses individually </a:t>
            </a:r>
            <a:endParaRPr lang="en-US" i="1" dirty="0" smtClean="0"/>
          </a:p>
          <a:p>
            <a:pPr marL="0" lvl="0" indent="0">
              <a:buNone/>
            </a:pPr>
            <a:r>
              <a:rPr lang="en-US" i="1" dirty="0" smtClean="0"/>
              <a:t>identifiable </a:t>
            </a:r>
            <a:r>
              <a:rPr lang="en-US" i="1" dirty="0"/>
              <a:t>health information in the process of filing insurance claims)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a:t>
            </a:fld>
            <a:endParaRPr lang="en-US" dirty="0"/>
          </a:p>
        </p:txBody>
      </p:sp>
    </p:spTree>
    <p:extLst>
      <p:ext uri="{BB962C8B-B14F-4D97-AF65-F5344CB8AC3E}">
        <p14:creationId xmlns:p14="http://schemas.microsoft.com/office/powerpoint/2010/main" val="21910087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Covered entities must also have in place procedures for obtaining </a:t>
            </a:r>
            <a:r>
              <a:rPr lang="en-US" dirty="0" err="1"/>
              <a:t>ePHI</a:t>
            </a:r>
            <a:r>
              <a:rPr lang="en-US" dirty="0"/>
              <a:t> during an emergency </a:t>
            </a:r>
            <a:endParaRPr lang="en-US" dirty="0" smtClean="0"/>
          </a:p>
          <a:p>
            <a:pPr marL="0" lvl="0" indent="0">
              <a:buNone/>
            </a:pPr>
            <a:r>
              <a:rPr lang="en-US" dirty="0" smtClean="0"/>
              <a:t>for </a:t>
            </a:r>
            <a:r>
              <a:rPr lang="en-US" dirty="0"/>
              <a:t>healthcare employees with the authority to access the information.</a:t>
            </a:r>
          </a:p>
          <a:p>
            <a:pPr lvl="0"/>
            <a:r>
              <a:rPr lang="en-US" dirty="0"/>
              <a:t>Anyone can file a health information privacy complaint through the complaint portal </a:t>
            </a:r>
            <a:endParaRPr lang="en-US" dirty="0" smtClean="0"/>
          </a:p>
          <a:p>
            <a:pPr marL="0" lvl="0" indent="0">
              <a:buNone/>
            </a:pPr>
            <a:r>
              <a:rPr lang="en-US" dirty="0" smtClean="0"/>
              <a:t>of </a:t>
            </a:r>
            <a:r>
              <a:rPr lang="en-US" dirty="0"/>
              <a:t>the Office for Civil Rights at the DHHS.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2522482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All healthcare providers, clearinghouses, and health plans that use electronic </a:t>
            </a:r>
            <a:endParaRPr lang="en-US" dirty="0" smtClean="0"/>
          </a:p>
          <a:p>
            <a:pPr marL="0" lvl="0" indent="0">
              <a:buNone/>
            </a:pPr>
            <a:r>
              <a:rPr lang="en-US" dirty="0" smtClean="0"/>
              <a:t>information </a:t>
            </a:r>
            <a:r>
              <a:rPr lang="en-US" dirty="0"/>
              <a:t>must comply with HIPAA regulations.</a:t>
            </a:r>
          </a:p>
          <a:p>
            <a:r>
              <a:rPr lang="en-US" dirty="0"/>
              <a:t>There are many benefits to HIPAA compliance.</a:t>
            </a:r>
          </a:p>
          <a:p>
            <a:pPr marL="0" indent="0">
              <a:buNone/>
            </a:pP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25224821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HITECH Act was signed into law in 2009.</a:t>
            </a:r>
          </a:p>
          <a:p>
            <a:pPr lvl="0"/>
            <a:r>
              <a:rPr lang="en-US" dirty="0"/>
              <a:t>HITECH is an acronym for Health Information Technology for Economic and Clinical Health.</a:t>
            </a:r>
          </a:p>
          <a:p>
            <a:pPr lvl="0"/>
            <a:r>
              <a:rPr lang="en-US" dirty="0"/>
              <a:t>The law encourages physicians and healthcare entities to comply with HIPAA regulations by </a:t>
            </a:r>
            <a:endParaRPr lang="en-US" dirty="0" smtClean="0"/>
          </a:p>
          <a:p>
            <a:pPr marL="0" lvl="0" indent="0">
              <a:buNone/>
            </a:pPr>
            <a:r>
              <a:rPr lang="en-US" dirty="0" smtClean="0"/>
              <a:t>enacting </a:t>
            </a:r>
            <a:r>
              <a:rPr lang="en-US" dirty="0"/>
              <a:t>stiff penalties for noncompliance. </a:t>
            </a:r>
          </a:p>
          <a:p>
            <a:pPr lvl="0"/>
            <a:r>
              <a:rPr lang="en-US" dirty="0"/>
              <a:t>Patients must be notified if there is a breach that exposes the patient’s protected health information.</a:t>
            </a:r>
          </a:p>
          <a:p>
            <a:pPr lvl="0"/>
            <a:r>
              <a:rPr lang="en-US" dirty="0"/>
              <a:t>Civil penalties can be up to $250,000, with repeated violations costing up to $1.5 million.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8269413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Health insurers and employers are required to provide clear and consistent information about health plans.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8269413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Benefits of the act have taken effect over 5 years.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826941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13"/>
          <p:cNvSpPr>
            <a:spLocks noGrp="1" noChangeArrowheads="1"/>
          </p:cNvSpPr>
          <p:nvPr>
            <p:ph type="sldNum" sz="quarter" idx="10"/>
          </p:nvPr>
        </p:nvSpPr>
        <p:spPr>
          <a:ln/>
        </p:spPr>
        <p:txBody>
          <a:bodyPr/>
          <a:lstStyle>
            <a:lvl1pPr>
              <a:defRPr/>
            </a:lvl1pPr>
          </a:lstStyle>
          <a:p>
            <a:pPr>
              <a:defRPr/>
            </a:pPr>
            <a:r>
              <a:rPr lang="en-GB"/>
              <a:t> </a:t>
            </a:r>
            <a:fld id="{E234264E-8860-42A2-83C5-41782AA54ED9}" type="slidenum">
              <a:rPr lang="en-GB"/>
              <a:pPr>
                <a:defRPr/>
              </a:pPr>
              <a:t>‹#›</a:t>
            </a:fld>
            <a:endParaRPr lang="en-GB"/>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5" y="1388534"/>
            <a:ext cx="2536798"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120062" y="982132"/>
            <a:ext cx="3855539"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76865" y="3031065"/>
            <a:ext cx="2536798"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2/28/2018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cxnSp>
        <p:nvCxnSpPr>
          <p:cNvPr id="16" name="Straight Connector 15"/>
          <p:cNvCxnSpPr/>
          <p:nvPr/>
        </p:nvCxnSpPr>
        <p:spPr>
          <a:xfrm>
            <a:off x="1278466" y="2912533"/>
            <a:ext cx="233359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7071764"/>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5" y="1883832"/>
            <a:ext cx="3632202" cy="1371600"/>
          </a:xfrm>
        </p:spPr>
        <p:txBody>
          <a:bodyPr anchor="b">
            <a:normAutofit/>
          </a:bodyPr>
          <a:lstStyle>
            <a:lvl1pPr algn="ctr">
              <a:defRPr sz="24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5183069" y="1032933"/>
            <a:ext cx="2929463" cy="4792136"/>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76865" y="3255432"/>
            <a:ext cx="3632201" cy="182880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2/28/2018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2996617650"/>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6" y="4815415"/>
            <a:ext cx="6798734"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26260" y="1032933"/>
            <a:ext cx="7091482" cy="3361269"/>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76866" y="5382153"/>
            <a:ext cx="6798734" cy="493712"/>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2/28/2018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533318214"/>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6" y="906873"/>
            <a:ext cx="6798734" cy="3097860"/>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76865" y="4275666"/>
            <a:ext cx="6798736" cy="1600202"/>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cxnSp>
        <p:nvCxnSpPr>
          <p:cNvPr id="15" name="Straight Connector 14"/>
          <p:cNvCxnSpPr/>
          <p:nvPr/>
        </p:nvCxnSpPr>
        <p:spPr>
          <a:xfrm>
            <a:off x="1278465" y="4140199"/>
            <a:ext cx="6606425"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29203935"/>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34333" y="982132"/>
            <a:ext cx="6400250"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00200" y="3352799"/>
            <a:ext cx="5892798" cy="651933"/>
          </a:xfrm>
        </p:spPr>
        <p:txBody>
          <a:bodyPr anchor="ctr">
            <a:normAutofit/>
          </a:bodyPr>
          <a:lstStyle>
            <a:lvl1pPr marL="0" indent="0" algn="r">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176863" y="4343400"/>
            <a:ext cx="6798738"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
        <p:nvSpPr>
          <p:cNvPr id="14" name="TextBox 13"/>
          <p:cNvSpPr txBox="1"/>
          <p:nvPr/>
        </p:nvSpPr>
        <p:spPr>
          <a:xfrm>
            <a:off x="849969" y="905362"/>
            <a:ext cx="457319" cy="584776"/>
          </a:xfrm>
          <a:prstGeom prst="rect">
            <a:avLst/>
          </a:prstGeom>
        </p:spPr>
        <p:txBody>
          <a:bodyPr vert="horz" lIns="91440" tIns="45720" rIns="91440" bIns="45720" rtlCol="0" anchor="ctr">
            <a:noAutofit/>
          </a:bodyPr>
          <a:lstStyle/>
          <a:p>
            <a:pPr lvl="0"/>
            <a:r>
              <a:rPr lang="en-US" sz="7200" dirty="0">
                <a:solidFill>
                  <a:schemeClr val="tx1"/>
                </a:solidFill>
                <a:effectLst/>
              </a:rPr>
              <a:t>“</a:t>
            </a:r>
          </a:p>
        </p:txBody>
      </p:sp>
      <p:sp>
        <p:nvSpPr>
          <p:cNvPr id="15" name="TextBox 14"/>
          <p:cNvSpPr txBox="1"/>
          <p:nvPr/>
        </p:nvSpPr>
        <p:spPr>
          <a:xfrm>
            <a:off x="7633503" y="2827870"/>
            <a:ext cx="457319" cy="584776"/>
          </a:xfrm>
          <a:prstGeom prst="rect">
            <a:avLst/>
          </a:prstGeom>
        </p:spPr>
        <p:txBody>
          <a:bodyPr vert="horz" lIns="91440" tIns="45720" rIns="91440" bIns="45720" rtlCol="0" anchor="ctr">
            <a:noAutofit/>
          </a:bodyPr>
          <a:lstStyle/>
          <a:p>
            <a:pPr lvl="0" algn="r"/>
            <a:r>
              <a:rPr lang="en-US" sz="7200" dirty="0">
                <a:solidFill>
                  <a:schemeClr val="tx1"/>
                </a:solidFill>
                <a:effectLst/>
              </a:rPr>
              <a:t>”</a:t>
            </a:r>
          </a:p>
        </p:txBody>
      </p:sp>
      <p:cxnSp>
        <p:nvCxnSpPr>
          <p:cNvPr id="19" name="Straight Connector 18"/>
          <p:cNvCxnSpPr/>
          <p:nvPr/>
        </p:nvCxnSpPr>
        <p:spPr>
          <a:xfrm>
            <a:off x="1278466" y="4140199"/>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15558584"/>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76869" y="3308581"/>
            <a:ext cx="679872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76868" y="4777381"/>
            <a:ext cx="6798730" cy="8604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287212583"/>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09416" y="982132"/>
            <a:ext cx="632516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8" name="Text Placeholder 2"/>
          <p:cNvSpPr>
            <a:spLocks noGrp="1"/>
          </p:cNvSpPr>
          <p:nvPr>
            <p:ph type="body" idx="13"/>
          </p:nvPr>
        </p:nvSpPr>
        <p:spPr>
          <a:xfrm>
            <a:off x="1176868" y="3639312"/>
            <a:ext cx="6798730" cy="886968"/>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176865" y="4529667"/>
            <a:ext cx="6798736" cy="13462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
        <p:nvSpPr>
          <p:cNvPr id="12" name="TextBox 11"/>
          <p:cNvSpPr txBox="1"/>
          <p:nvPr/>
        </p:nvSpPr>
        <p:spPr>
          <a:xfrm>
            <a:off x="878060" y="896895"/>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7649796" y="2607728"/>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278466" y="342900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37153378"/>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76865" y="982131"/>
            <a:ext cx="6798734" cy="2294467"/>
          </a:xfrm>
        </p:spPr>
        <p:txBody>
          <a:bodyPr vert="horz" lIns="91440" tIns="45720" rIns="91440" bIns="45720" rtlCol="0" anchor="ctr">
            <a:normAutofit/>
          </a:bodyPr>
          <a:lstStyle>
            <a:lvl1pPr>
              <a:defRPr lang="en-US" sz="3200" b="0" dirty="0"/>
            </a:lvl1pPr>
          </a:lstStyle>
          <a:p>
            <a:pPr marL="0" lvl="0"/>
            <a:r>
              <a:rPr lang="en-US" smtClean="0"/>
              <a:t>Click to edit Master title style</a:t>
            </a:r>
            <a:endParaRPr lang="en-US" dirty="0"/>
          </a:p>
        </p:txBody>
      </p:sp>
      <p:sp>
        <p:nvSpPr>
          <p:cNvPr id="14" name="Text Placeholder 2"/>
          <p:cNvSpPr>
            <a:spLocks noGrp="1"/>
          </p:cNvSpPr>
          <p:nvPr>
            <p:ph type="body" idx="13"/>
          </p:nvPr>
        </p:nvSpPr>
        <p:spPr>
          <a:xfrm>
            <a:off x="1176868" y="3566160"/>
            <a:ext cx="6798730" cy="905256"/>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176866" y="4470400"/>
            <a:ext cx="6798734" cy="1405467"/>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cxnSp>
        <p:nvCxnSpPr>
          <p:cNvPr id="15" name="Straight Connector 14"/>
          <p:cNvCxnSpPr/>
          <p:nvPr/>
        </p:nvCxnSpPr>
        <p:spPr>
          <a:xfrm>
            <a:off x="1278469" y="3429000"/>
            <a:ext cx="6606421"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50766909"/>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76865" y="2490135"/>
            <a:ext cx="6798736" cy="3385733"/>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cxnSp>
        <p:nvCxnSpPr>
          <p:cNvPr id="14" name="Straight Connector 13"/>
          <p:cNvCxnSpPr/>
          <p:nvPr/>
        </p:nvCxnSpPr>
        <p:spPr>
          <a:xfrm>
            <a:off x="1278466" y="2354670"/>
            <a:ext cx="660642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91559349"/>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56667" y="906873"/>
            <a:ext cx="1618930" cy="496899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76867" y="906873"/>
            <a:ext cx="4915509" cy="4968993"/>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cxnSp>
        <p:nvCxnSpPr>
          <p:cNvPr id="14" name="Straight Connector 13"/>
          <p:cNvCxnSpPr/>
          <p:nvPr/>
        </p:nvCxnSpPr>
        <p:spPr>
          <a:xfrm>
            <a:off x="6245512" y="906873"/>
            <a:ext cx="0" cy="4968993"/>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84022163"/>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3"/>
          <p:cNvSpPr>
            <a:spLocks noGrp="1" noChangeArrowheads="1"/>
          </p:cNvSpPr>
          <p:nvPr>
            <p:ph type="sldNum" sz="quarter" idx="10"/>
          </p:nvPr>
        </p:nvSpPr>
        <p:spPr>
          <a:ln/>
        </p:spPr>
        <p:txBody>
          <a:bodyPr/>
          <a:lstStyle>
            <a:lvl1pPr>
              <a:defRPr/>
            </a:lvl1pPr>
          </a:lstStyle>
          <a:p>
            <a:pPr>
              <a:defRPr/>
            </a:pPr>
            <a:fld id="{71EFB42C-6A15-4A9A-871B-37380EDB6A26}" type="slidenum">
              <a:rPr lang="en-GB" smtClean="0"/>
              <a:pPr>
                <a:defRPr/>
              </a:pPr>
              <a:t>‹#›</a:t>
            </a:fld>
            <a:endParaRPr lang="en-GB"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8" name="Group 17"/>
          <p:cNvGrpSpPr/>
          <p:nvPr/>
        </p:nvGrpSpPr>
        <p:grpSpPr>
          <a:xfrm>
            <a:off x="0" y="0"/>
            <a:ext cx="9144677" cy="6858000"/>
            <a:chOff x="0" y="0"/>
            <a:chExt cx="9144677" cy="6858000"/>
          </a:xfrm>
        </p:grpSpPr>
        <p:pic>
          <p:nvPicPr>
            <p:cNvPr id="8" name="Picture 7" descr="S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Rectangle 10"/>
            <p:cNvSpPr/>
            <p:nvPr/>
          </p:nvSpPr>
          <p:spPr>
            <a:xfrm>
              <a:off x="1515532" y="1520422"/>
              <a:ext cx="6112935" cy="3818468"/>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2" name="Picture 11"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0" y="3128434"/>
              <a:ext cx="1664208" cy="612648"/>
            </a:xfrm>
            <a:prstGeom prst="rect">
              <a:avLst/>
            </a:prstGeom>
          </p:spPr>
        </p:pic>
        <p:pic>
          <p:nvPicPr>
            <p:cNvPr id="13" name="Picture 12"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7480469" y="3128434"/>
              <a:ext cx="1664208" cy="612648"/>
            </a:xfrm>
            <a:prstGeom prst="rect">
              <a:avLst/>
            </a:prstGeom>
          </p:spPr>
        </p:pic>
      </p:grpSp>
      <p:sp>
        <p:nvSpPr>
          <p:cNvPr id="2" name="Title 1"/>
          <p:cNvSpPr>
            <a:spLocks noGrp="1"/>
          </p:cNvSpPr>
          <p:nvPr>
            <p:ph type="ctrTitle"/>
          </p:nvPr>
        </p:nvSpPr>
        <p:spPr>
          <a:xfrm>
            <a:off x="1921934" y="1811863"/>
            <a:ext cx="5308866" cy="1515533"/>
          </a:xfrm>
        </p:spPr>
        <p:txBody>
          <a:bodyPr anchor="b">
            <a:noAutofit/>
          </a:bodyPr>
          <a:lstStyle>
            <a:lvl1pPr algn="ctr">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921934" y="3598327"/>
            <a:ext cx="5308866" cy="1377651"/>
          </a:xfrm>
        </p:spPr>
        <p:txBody>
          <a:bodyPr anchor="t">
            <a:normAutofit/>
          </a:bodyPr>
          <a:lstStyle>
            <a:lvl1pPr marL="0" indent="0" algn="ctr">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065417" y="5054602"/>
            <a:ext cx="673276" cy="279400"/>
          </a:xfrm>
        </p:spPr>
        <p:txBody>
          <a:bodyPr/>
          <a:lstStyle/>
          <a:p>
            <a:fld id="{B61BEF0D-F0BB-DE4B-95CE-6DB70DBA9567}" type="datetimeFigureOut">
              <a:rPr lang="en-US" dirty="0"/>
              <a:pPr/>
              <a:t>2/28/2018</a:t>
            </a:fld>
            <a:endParaRPr lang="en-US" dirty="0"/>
          </a:p>
        </p:txBody>
      </p:sp>
      <p:sp>
        <p:nvSpPr>
          <p:cNvPr id="5" name="Footer Placeholder 4"/>
          <p:cNvSpPr>
            <a:spLocks noGrp="1"/>
          </p:cNvSpPr>
          <p:nvPr>
            <p:ph type="ftr" sz="quarter" idx="11"/>
          </p:nvPr>
        </p:nvSpPr>
        <p:spPr>
          <a:xfrm>
            <a:off x="1921934" y="5054602"/>
            <a:ext cx="4064860" cy="279400"/>
          </a:xfrm>
        </p:spPr>
        <p:txBody>
          <a:bodyPr/>
          <a:lstStyle/>
          <a:p>
            <a:endParaRPr lang="en-US" dirty="0"/>
          </a:p>
        </p:txBody>
      </p:sp>
      <p:sp>
        <p:nvSpPr>
          <p:cNvPr id="6" name="Slide Number Placeholder 5"/>
          <p:cNvSpPr>
            <a:spLocks noGrp="1"/>
          </p:cNvSpPr>
          <p:nvPr>
            <p:ph type="sldNum" sz="quarter" idx="12"/>
          </p:nvPr>
        </p:nvSpPr>
        <p:spPr>
          <a:xfrm>
            <a:off x="6817317" y="5054602"/>
            <a:ext cx="413483" cy="279400"/>
          </a:xfrm>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cxnSp>
        <p:nvCxnSpPr>
          <p:cNvPr id="15" name="Straight Connector 14"/>
          <p:cNvCxnSpPr/>
          <p:nvPr/>
        </p:nvCxnSpPr>
        <p:spPr>
          <a:xfrm>
            <a:off x="2019825" y="3471329"/>
            <a:ext cx="511308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61462323"/>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5BFA754-D5C3-4E66-96A6-867B257F58DC}" type="datetimeFigureOut">
              <a:rPr lang="en-US" dirty="0"/>
              <a:t>2/28/2018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E234264E-8860-42A2-83C5-41782AA54ED9}" type="slidenum">
              <a:rPr lang="en-GB" smtClean="0"/>
              <a:pPr>
                <a:defRPr/>
              </a:pPr>
              <a:t>‹#›</a:t>
            </a:fld>
            <a:endParaRPr lang="en-GB"/>
          </a:p>
        </p:txBody>
      </p:sp>
    </p:spTree>
    <p:extLst>
      <p:ext uri="{BB962C8B-B14F-4D97-AF65-F5344CB8AC3E}">
        <p14:creationId xmlns:p14="http://schemas.microsoft.com/office/powerpoint/2010/main" val="12486896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78465" y="1641413"/>
            <a:ext cx="6595534" cy="1822514"/>
          </a:xfrm>
        </p:spPr>
        <p:txBody>
          <a:bodyPr anchor="b">
            <a:normAutofit/>
          </a:bodyPr>
          <a:lstStyle>
            <a:lvl1pPr algn="ct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78465" y="3734859"/>
            <a:ext cx="6595534" cy="1090015"/>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cxnSp>
        <p:nvCxnSpPr>
          <p:cNvPr id="31" name="Straight Connector 30"/>
          <p:cNvCxnSpPr/>
          <p:nvPr/>
        </p:nvCxnSpPr>
        <p:spPr>
          <a:xfrm>
            <a:off x="1278466" y="3599392"/>
            <a:ext cx="659553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3744548"/>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76866" y="915337"/>
            <a:ext cx="6798734" cy="130386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76866" y="2487168"/>
            <a:ext cx="3337560" cy="344728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5152" y="2487168"/>
            <a:ext cx="3337560" cy="344728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dirty="0"/>
              <a:t>2/28/2018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1441823931"/>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76868"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76868" y="3243263"/>
            <a:ext cx="3337560" cy="270662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1832"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1832" y="3243263"/>
            <a:ext cx="3337560" cy="270662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2/28/2018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cxnSp>
        <p:nvCxnSpPr>
          <p:cNvPr id="41" name="Straight Connector 40"/>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17341271"/>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176865" y="915337"/>
            <a:ext cx="6798735" cy="1303867"/>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2/28/2018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cxnSp>
        <p:nvCxnSpPr>
          <p:cNvPr id="14" name="Straight Connector 13"/>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85070778"/>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2/28/2018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71EFB42C-6A15-4A9A-871B-37380EDB6A26}" type="slidenum">
              <a:rPr lang="en-GB" smtClean="0"/>
              <a:pPr>
                <a:defRPr/>
              </a:pPr>
              <a:t>‹#›</a:t>
            </a:fld>
            <a:endParaRPr lang="en-GB" dirty="0"/>
          </a:p>
        </p:txBody>
      </p:sp>
    </p:spTree>
    <p:extLst>
      <p:ext uri="{BB962C8B-B14F-4D97-AF65-F5344CB8AC3E}">
        <p14:creationId xmlns:p14="http://schemas.microsoft.com/office/powerpoint/2010/main" val="36211528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19" Type="http://schemas.openxmlformats.org/officeDocument/2006/relationships/image" Target="../media/image3.png"/><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smtClean="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p>
        </p:txBody>
      </p:sp>
      <p:sp>
        <p:nvSpPr>
          <p:cNvPr id="4109" name="Rectangle 13"/>
          <p:cNvSpPr>
            <a:spLocks noGrp="1" noChangeArrowheads="1"/>
          </p:cNvSpPr>
          <p:nvPr>
            <p:ph type="sldNum" sz="quarter" idx="4"/>
          </p:nvPr>
        </p:nvSpPr>
        <p:spPr bwMode="auto">
          <a:xfrm>
            <a:off x="7715250" y="6614717"/>
            <a:ext cx="1327150" cy="226351"/>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i="0" smtClean="0">
                <a:solidFill>
                  <a:schemeClr val="bg2"/>
                </a:solidFill>
                <a:ea typeface="ＭＳ Ｐゴシック" charset="-128"/>
                <a:cs typeface="Arial" charset="0"/>
              </a:defRPr>
            </a:lvl1pPr>
          </a:lstStyle>
          <a:p>
            <a:pPr>
              <a:defRPr/>
            </a:pPr>
            <a:r>
              <a:rPr lang="en-GB" dirty="0" smtClean="0"/>
              <a:t> </a:t>
            </a:r>
            <a:fld id="{71EFB42C-6A15-4A9A-871B-37380EDB6A26}" type="slidenum">
              <a:rPr lang="en-GB" smtClean="0"/>
              <a:pPr>
                <a:defRPr/>
              </a:pPr>
              <a:t>‹#›</a:t>
            </a:fld>
            <a:endParaRPr lang="en-GB" dirty="0" smtClean="0"/>
          </a:p>
          <a:p>
            <a:pPr>
              <a:defRPr/>
            </a:pPr>
            <a:endParaRPr lang="en-GB" dirty="0"/>
          </a:p>
        </p:txBody>
      </p:sp>
      <p:sp>
        <p:nvSpPr>
          <p:cNvPr id="7" name="Rectangle 13"/>
          <p:cNvSpPr txBox="1">
            <a:spLocks noChangeArrowheads="1"/>
          </p:cNvSpPr>
          <p:nvPr/>
        </p:nvSpPr>
        <p:spPr bwMode="auto">
          <a:xfrm>
            <a:off x="1790700" y="6615676"/>
            <a:ext cx="5562600" cy="23812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smtClean="0">
                <a:solidFill>
                  <a:schemeClr val="bg2"/>
                </a:solidFill>
                <a:effectLst/>
                <a:latin typeface="Arial" charset="0"/>
                <a:ea typeface="ＭＳ Ｐゴシック" charset="-128"/>
                <a:cs typeface="Arial" charset="0"/>
              </a:rPr>
              <a:t>Copyright © 2017, Elsevier Inc. All</a:t>
            </a:r>
            <a:r>
              <a:rPr lang="en-US" sz="800" kern="1200" baseline="0" dirty="0" smtClean="0">
                <a:solidFill>
                  <a:schemeClr val="bg2"/>
                </a:solidFill>
                <a:effectLst/>
                <a:latin typeface="Arial" charset="0"/>
                <a:ea typeface="ＭＳ Ｐゴシック" charset="-128"/>
                <a:cs typeface="Arial" charset="0"/>
              </a:rPr>
              <a:t> Rights Reserved.</a:t>
            </a:r>
            <a:endParaRPr lang="en-US" sz="800" kern="1200" dirty="0" smtClean="0">
              <a:solidFill>
                <a:schemeClr val="bg2"/>
              </a:solidFill>
              <a:effectLst/>
              <a:latin typeface="Arial" charset="0"/>
              <a:ea typeface="ＭＳ Ｐゴシック" charset="-128"/>
              <a:cs typeface="Arial" charset="0"/>
            </a:endParaRP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0" y="0"/>
            <a:ext cx="9152467" cy="6858000"/>
            <a:chOff x="0" y="0"/>
            <a:chExt cx="9152467" cy="6858000"/>
          </a:xfrm>
        </p:grpSpPr>
        <p:pic>
          <p:nvPicPr>
            <p:cNvPr id="8" name="Picture 7" descr="S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8"/>
            <p:cNvSpPr/>
            <p:nvPr/>
          </p:nvSpPr>
          <p:spPr>
            <a:xfrm>
              <a:off x="553888" y="542807"/>
              <a:ext cx="8039776" cy="5756392"/>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0" y="3128434"/>
              <a:ext cx="68580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8466667" y="3128434"/>
              <a:ext cx="685800" cy="606425"/>
            </a:xfrm>
            <a:prstGeom prst="rect">
              <a:avLst/>
            </a:prstGeom>
          </p:spPr>
        </p:pic>
      </p:grpSp>
      <p:sp>
        <p:nvSpPr>
          <p:cNvPr id="2" name="Title Placeholder 1"/>
          <p:cNvSpPr>
            <a:spLocks noGrp="1"/>
          </p:cNvSpPr>
          <p:nvPr>
            <p:ph type="title"/>
          </p:nvPr>
        </p:nvSpPr>
        <p:spPr>
          <a:xfrm>
            <a:off x="1176866" y="915337"/>
            <a:ext cx="6798734"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76865" y="2490135"/>
            <a:ext cx="6798736" cy="3444997"/>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356670" y="5960533"/>
            <a:ext cx="1148283"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2/28/2018</a:t>
            </a:fld>
            <a:endParaRPr lang="en-US" dirty="0"/>
          </a:p>
        </p:txBody>
      </p:sp>
      <p:sp>
        <p:nvSpPr>
          <p:cNvPr id="5" name="Footer Placeholder 4"/>
          <p:cNvSpPr>
            <a:spLocks noGrp="1"/>
          </p:cNvSpPr>
          <p:nvPr>
            <p:ph type="ftr" sz="quarter" idx="3"/>
          </p:nvPr>
        </p:nvSpPr>
        <p:spPr>
          <a:xfrm>
            <a:off x="1176865" y="5960533"/>
            <a:ext cx="5104667"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7580091" y="5960533"/>
            <a:ext cx="39551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1856162693"/>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Lst>
  <p:hf hdr="0" ftr="0" dt="0"/>
  <p:txStyles>
    <p:titleStyle>
      <a:lvl1pPr algn="ctr" defTabSz="457200" rtl="0" eaLnBrk="1" latinLnBrk="0" hangingPunct="1">
        <a:spcBef>
          <a:spcPct val="0"/>
        </a:spcBef>
        <a:buNone/>
        <a:defRPr sz="40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yDos3Ixk9Z4"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hyperlink" Target="https://youtu.be/HuEoKsN6RKU"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83221" y="2673495"/>
            <a:ext cx="7977558" cy="1733501"/>
          </a:xfrm>
          <a:prstGeom prst="rect">
            <a:avLst/>
          </a:prstGeom>
          <a:noFill/>
          <a:ln w="9525">
            <a:noFill/>
            <a:miter lim="800000"/>
            <a:headEnd/>
            <a:tailEnd/>
          </a:ln>
          <a:effectLst/>
        </p:spPr>
        <p:txBody>
          <a:bodyPr lIns="92075" tIns="46038" rIns="92075" bIns="46038" anchor="ctr"/>
          <a:lstStyle/>
          <a:p>
            <a:pPr algn="ctr"/>
            <a:r>
              <a:rPr lang="en-US" sz="4000" dirty="0" smtClean="0">
                <a:solidFill>
                  <a:schemeClr val="tx1">
                    <a:lumMod val="95000"/>
                    <a:lumOff val="5000"/>
                  </a:schemeClr>
                </a:solidFill>
              </a:rPr>
              <a:t>Medicine and Law</a:t>
            </a:r>
          </a:p>
          <a:p>
            <a:pPr algn="ctr"/>
            <a:endParaRPr lang="en-US" sz="4000" dirty="0">
              <a:solidFill>
                <a:schemeClr val="tx1">
                  <a:lumMod val="95000"/>
                  <a:lumOff val="5000"/>
                </a:schemeClr>
              </a:solidFill>
            </a:endParaRPr>
          </a:p>
          <a:p>
            <a:pPr algn="ctr"/>
            <a:r>
              <a:rPr lang="en-US" sz="3000" dirty="0" smtClean="0">
                <a:solidFill>
                  <a:schemeClr val="tx1">
                    <a:lumMod val="95000"/>
                    <a:lumOff val="5000"/>
                  </a:schemeClr>
                </a:solidFill>
              </a:rPr>
              <a:t>Chapter 5</a:t>
            </a:r>
            <a:endParaRPr lang="en-US" sz="3000" dirty="0">
              <a:solidFill>
                <a:schemeClr val="tx1">
                  <a:lumMod val="95000"/>
                  <a:lumOff val="5000"/>
                </a:schemeClr>
              </a:solidFill>
            </a:endParaRPr>
          </a:p>
        </p:txBody>
      </p:sp>
      <p:sp>
        <p:nvSpPr>
          <p:cNvPr id="4" name="Slide Number Placeholder 3"/>
          <p:cNvSpPr>
            <a:spLocks noGrp="1"/>
          </p:cNvSpPr>
          <p:nvPr>
            <p:ph type="sldNum" sz="quarter" idx="12"/>
          </p:nvPr>
        </p:nvSpPr>
        <p:spPr/>
        <p:txBody>
          <a:bodyPr/>
          <a:lstStyle/>
          <a:p>
            <a:pPr>
              <a:defRPr/>
            </a:pPr>
            <a:fld id="{71EFB42C-6A15-4A9A-871B-37380EDB6A26}" type="slidenum">
              <a:rPr lang="en-GB" smtClean="0"/>
              <a:pPr>
                <a:defRPr/>
              </a:pPr>
              <a:t>1</a:t>
            </a:fld>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Closing Comments </a:t>
            </a:r>
            <a:r>
              <a:rPr lang="en-US" dirty="0" smtClean="0"/>
              <a:t/>
            </a:r>
            <a:br>
              <a:rPr lang="en-US" dirty="0" smtClean="0"/>
            </a:br>
            <a:r>
              <a:rPr lang="en-US" dirty="0" smtClean="0"/>
              <a:t>and Patient </a:t>
            </a:r>
            <a:r>
              <a:rPr lang="en-US" dirty="0"/>
              <a:t>Education </a:t>
            </a:r>
          </a:p>
        </p:txBody>
      </p:sp>
      <p:sp>
        <p:nvSpPr>
          <p:cNvPr id="3" name="Content Placeholder 2"/>
          <p:cNvSpPr>
            <a:spLocks noGrp="1"/>
          </p:cNvSpPr>
          <p:nvPr>
            <p:ph idx="1"/>
          </p:nvPr>
        </p:nvSpPr>
        <p:spPr/>
        <p:txBody>
          <a:bodyPr/>
          <a:lstStyle/>
          <a:p>
            <a:pPr lvl="0"/>
            <a:r>
              <a:rPr lang="en-US" dirty="0" smtClean="0"/>
              <a:t>Don’t </a:t>
            </a:r>
            <a:r>
              <a:rPr lang="en-US" dirty="0"/>
              <a:t>be </a:t>
            </a:r>
            <a:r>
              <a:rPr lang="en-US" dirty="0" smtClean="0"/>
              <a:t>skeptical</a:t>
            </a:r>
            <a:endParaRPr lang="en-US" dirty="0"/>
          </a:p>
          <a:p>
            <a:pPr lvl="0"/>
            <a:r>
              <a:rPr lang="en-US" dirty="0"/>
              <a:t>Assistants prevent </a:t>
            </a:r>
            <a:r>
              <a:rPr lang="en-US" dirty="0" smtClean="0"/>
              <a:t>claims</a:t>
            </a:r>
            <a:endParaRPr lang="en-US" dirty="0"/>
          </a:p>
          <a:p>
            <a:pPr lvl="0"/>
            <a:r>
              <a:rPr lang="en-US" dirty="0"/>
              <a:t>Practice </a:t>
            </a:r>
            <a:r>
              <a:rPr lang="en-US" dirty="0" smtClean="0"/>
              <a:t>patience</a:t>
            </a:r>
            <a:endParaRPr lang="en-US" dirty="0"/>
          </a:p>
          <a:p>
            <a:pPr lvl="1"/>
            <a:r>
              <a:rPr lang="en-US" dirty="0"/>
              <a:t>Regulation changes</a:t>
            </a:r>
          </a:p>
          <a:p>
            <a:pPr lvl="0"/>
            <a:r>
              <a:rPr lang="en-US" dirty="0"/>
              <a:t>Stay </a:t>
            </a:r>
            <a:r>
              <a:rPr lang="en-US" dirty="0" smtClean="0"/>
              <a:t>calm</a:t>
            </a:r>
            <a:endParaRPr lang="en-US" dirty="0"/>
          </a:p>
          <a:p>
            <a:pPr lvl="0"/>
            <a:r>
              <a:rPr lang="en-US" dirty="0"/>
              <a:t>Answer all </a:t>
            </a:r>
            <a:r>
              <a:rPr lang="en-US" dirty="0" smtClean="0"/>
              <a:t>questions</a:t>
            </a:r>
            <a:endParaRPr lang="en-US" dirty="0"/>
          </a:p>
        </p:txBody>
      </p:sp>
      <p:sp>
        <p:nvSpPr>
          <p:cNvPr id="5" name="Slide Number Placeholder 4"/>
          <p:cNvSpPr>
            <a:spLocks noGrp="1"/>
          </p:cNvSpPr>
          <p:nvPr>
            <p:ph type="sldNum" sz="quarter" idx="12"/>
          </p:nvPr>
        </p:nvSpPr>
        <p:spPr/>
        <p:txBody>
          <a:bodyPr/>
          <a:lstStyle/>
          <a:p>
            <a:pPr>
              <a:defRPr/>
            </a:pPr>
            <a:r>
              <a:rPr lang="en-GB" smtClean="0"/>
              <a:t> </a:t>
            </a:r>
            <a:fld id="{E234264E-8860-42A2-83C5-41782AA54ED9}" type="slidenum">
              <a:rPr lang="en-GB" smtClean="0"/>
              <a:pPr>
                <a:defRPr/>
              </a:pPr>
              <a:t>10</a:t>
            </a:fld>
            <a:endParaRPr lang="en-GB"/>
          </a:p>
        </p:txBody>
      </p:sp>
    </p:spTree>
    <p:extLst>
      <p:ext uri="{BB962C8B-B14F-4D97-AF65-F5344CB8AC3E}">
        <p14:creationId xmlns:p14="http://schemas.microsoft.com/office/powerpoint/2010/main" val="22085627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and Ethical Issues </a:t>
            </a:r>
          </a:p>
        </p:txBody>
      </p:sp>
      <p:sp>
        <p:nvSpPr>
          <p:cNvPr id="3" name="Content Placeholder 2"/>
          <p:cNvSpPr>
            <a:spLocks noGrp="1"/>
          </p:cNvSpPr>
          <p:nvPr>
            <p:ph idx="1"/>
          </p:nvPr>
        </p:nvSpPr>
        <p:spPr/>
        <p:txBody>
          <a:bodyPr/>
          <a:lstStyle/>
          <a:p>
            <a:pPr lvl="0"/>
            <a:r>
              <a:rPr lang="en-US" dirty="0"/>
              <a:t>Liable for negligence</a:t>
            </a:r>
          </a:p>
          <a:p>
            <a:pPr lvl="0"/>
            <a:r>
              <a:rPr lang="en-US" dirty="0"/>
              <a:t>Physicians responsible for employees</a:t>
            </a:r>
          </a:p>
          <a:p>
            <a:pPr lvl="0"/>
            <a:r>
              <a:rPr lang="en-US" dirty="0"/>
              <a:t>Physicians responsible for partners</a:t>
            </a:r>
          </a:p>
          <a:p>
            <a:pPr lvl="0"/>
            <a:r>
              <a:rPr lang="en-US" dirty="0"/>
              <a:t>Injured patients sue physicians</a:t>
            </a:r>
          </a:p>
          <a:p>
            <a:pPr lvl="1"/>
            <a:r>
              <a:rPr lang="en-US" dirty="0"/>
              <a:t>Even if </a:t>
            </a:r>
            <a:r>
              <a:rPr lang="en-US" dirty="0" smtClean="0"/>
              <a:t>medical assistant </a:t>
            </a:r>
            <a:r>
              <a:rPr lang="en-US" dirty="0"/>
              <a:t>is at </a:t>
            </a:r>
            <a:r>
              <a:rPr lang="en-US" dirty="0" smtClean="0"/>
              <a:t>fault</a:t>
            </a:r>
            <a:endParaRPr lang="en-US" dirty="0"/>
          </a:p>
        </p:txBody>
      </p:sp>
      <p:sp>
        <p:nvSpPr>
          <p:cNvPr id="5" name="Slide Number Placeholder 4"/>
          <p:cNvSpPr>
            <a:spLocks noGrp="1"/>
          </p:cNvSpPr>
          <p:nvPr>
            <p:ph type="sldNum" sz="quarter" idx="12"/>
          </p:nvPr>
        </p:nvSpPr>
        <p:spPr/>
        <p:txBody>
          <a:bodyPr/>
          <a:lstStyle/>
          <a:p>
            <a:pPr>
              <a:defRPr/>
            </a:pPr>
            <a:r>
              <a:rPr lang="en-GB" smtClean="0"/>
              <a:t> </a:t>
            </a:r>
            <a:fld id="{E234264E-8860-42A2-83C5-41782AA54ED9}" type="slidenum">
              <a:rPr lang="en-GB" smtClean="0"/>
              <a:pPr>
                <a:defRPr/>
              </a:pPr>
              <a:t>11</a:t>
            </a:fld>
            <a:endParaRPr lang="en-GB"/>
          </a:p>
        </p:txBody>
      </p:sp>
    </p:spTree>
    <p:extLst>
      <p:ext uri="{BB962C8B-B14F-4D97-AF65-F5344CB8AC3E}">
        <p14:creationId xmlns:p14="http://schemas.microsoft.com/office/powerpoint/2010/main" val="7165035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HIPAA for Medical Assistants</a:t>
            </a:r>
            <a:endParaRPr lang="en-US" dirty="0"/>
          </a:p>
        </p:txBody>
      </p:sp>
      <p:sp>
        <p:nvSpPr>
          <p:cNvPr id="3" name="Content Placeholder 2"/>
          <p:cNvSpPr>
            <a:spLocks noGrp="1"/>
          </p:cNvSpPr>
          <p:nvPr>
            <p:ph idx="1"/>
          </p:nvPr>
        </p:nvSpPr>
        <p:spPr/>
        <p:txBody>
          <a:bodyPr/>
          <a:lstStyle/>
          <a:p>
            <a:r>
              <a:rPr lang="en-US" dirty="0">
                <a:hlinkClick r:id="rId3"/>
              </a:rPr>
              <a:t>https://</a:t>
            </a:r>
            <a:r>
              <a:rPr lang="en-US" dirty="0" smtClean="0">
                <a:hlinkClick r:id="rId3"/>
              </a:rPr>
              <a:t>www.youtube.com/watch?v=yDos3Ixk9Z4</a:t>
            </a:r>
            <a:endParaRPr lang="en-US" dirty="0" smtClean="0"/>
          </a:p>
          <a:p>
            <a:r>
              <a:rPr lang="en-US" dirty="0" smtClean="0"/>
              <a:t>8:25 minutes</a:t>
            </a:r>
          </a:p>
          <a:p>
            <a:r>
              <a:rPr lang="en-US" dirty="0">
                <a:hlinkClick r:id="rId4"/>
              </a:rPr>
              <a:t>https://</a:t>
            </a:r>
            <a:r>
              <a:rPr lang="en-US" dirty="0" smtClean="0">
                <a:hlinkClick r:id="rId4"/>
              </a:rPr>
              <a:t>youtu.be/HuEoKsN6RKU</a:t>
            </a:r>
            <a:endParaRPr lang="en-US" dirty="0" smtClean="0"/>
          </a:p>
          <a:p>
            <a:r>
              <a:rPr lang="en-US" smtClean="0"/>
              <a:t>7:20 minutes</a:t>
            </a:r>
            <a:endParaRPr lang="en-US" dirty="0" smtClean="0"/>
          </a:p>
          <a:p>
            <a:endParaRPr lang="en-US" dirty="0" smtClean="0"/>
          </a:p>
          <a:p>
            <a:endParaRPr lang="en-US" dirty="0"/>
          </a:p>
        </p:txBody>
      </p:sp>
      <p:sp>
        <p:nvSpPr>
          <p:cNvPr id="4" name="Slide Number Placeholder 3"/>
          <p:cNvSpPr>
            <a:spLocks noGrp="1"/>
          </p:cNvSpPr>
          <p:nvPr>
            <p:ph type="sldNum" sz="quarter" idx="12"/>
          </p:nvPr>
        </p:nvSpPr>
        <p:spPr/>
        <p:txBody>
          <a:bodyPr/>
          <a:lstStyle/>
          <a:p>
            <a:pPr>
              <a:defRPr/>
            </a:pPr>
            <a:r>
              <a:rPr lang="en-GB" smtClean="0"/>
              <a:t> </a:t>
            </a:r>
            <a:fld id="{E234264E-8860-42A2-83C5-41782AA54ED9}" type="slidenum">
              <a:rPr lang="en-GB" smtClean="0"/>
              <a:pPr>
                <a:defRPr/>
              </a:pPr>
              <a:t>12</a:t>
            </a:fld>
            <a:endParaRPr lang="en-GB"/>
          </a:p>
        </p:txBody>
      </p:sp>
    </p:spTree>
    <p:extLst>
      <p:ext uri="{BB962C8B-B14F-4D97-AF65-F5344CB8AC3E}">
        <p14:creationId xmlns:p14="http://schemas.microsoft.com/office/powerpoint/2010/main" val="19050085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HIPAA</a:t>
            </a:r>
          </a:p>
        </p:txBody>
      </p:sp>
      <p:sp>
        <p:nvSpPr>
          <p:cNvPr id="3" name="Content Placeholder 2"/>
          <p:cNvSpPr>
            <a:spLocks noGrp="1"/>
          </p:cNvSpPr>
          <p:nvPr>
            <p:ph idx="1"/>
          </p:nvPr>
        </p:nvSpPr>
        <p:spPr/>
        <p:txBody>
          <a:bodyPr/>
          <a:lstStyle/>
          <a:p>
            <a:pPr lvl="0"/>
            <a:r>
              <a:rPr lang="en-US" dirty="0" smtClean="0"/>
              <a:t>Goals</a:t>
            </a:r>
            <a:endParaRPr lang="en-US" dirty="0"/>
          </a:p>
          <a:p>
            <a:pPr lvl="1"/>
            <a:r>
              <a:rPr lang="en-US" dirty="0"/>
              <a:t>Limit administrative costs of healthcare and privacy </a:t>
            </a:r>
            <a:r>
              <a:rPr lang="en-US" dirty="0" smtClean="0"/>
              <a:t>issues</a:t>
            </a:r>
            <a:endParaRPr lang="en-US" dirty="0"/>
          </a:p>
          <a:p>
            <a:pPr lvl="1"/>
            <a:r>
              <a:rPr lang="en-US" dirty="0"/>
              <a:t>Prevent fraud and </a:t>
            </a:r>
            <a:r>
              <a:rPr lang="en-US" dirty="0" smtClean="0"/>
              <a:t>abuse</a:t>
            </a:r>
          </a:p>
          <a:p>
            <a:pPr lvl="1"/>
            <a:r>
              <a:rPr lang="en-US" dirty="0" smtClean="0"/>
              <a:t>Provide security and confidentiality guarantees for patients</a:t>
            </a:r>
          </a:p>
          <a:p>
            <a:pPr lvl="0"/>
            <a:r>
              <a:rPr lang="en-US" dirty="0" smtClean="0"/>
              <a:t>Two </a:t>
            </a:r>
            <a:r>
              <a:rPr lang="en-US" dirty="0"/>
              <a:t>provisions</a:t>
            </a:r>
          </a:p>
          <a:p>
            <a:pPr lvl="1"/>
            <a:r>
              <a:rPr lang="en-US" dirty="0"/>
              <a:t>Title I: Insurance reform</a:t>
            </a:r>
          </a:p>
          <a:p>
            <a:pPr lvl="1"/>
            <a:r>
              <a:rPr lang="en-US" dirty="0"/>
              <a:t>Title II: Administration simplification</a:t>
            </a:r>
          </a:p>
        </p:txBody>
      </p:sp>
      <p:sp>
        <p:nvSpPr>
          <p:cNvPr id="5" name="Slide Number Placeholder 4"/>
          <p:cNvSpPr>
            <a:spLocks noGrp="1"/>
          </p:cNvSpPr>
          <p:nvPr>
            <p:ph type="sldNum" sz="quarter" idx="12"/>
          </p:nvPr>
        </p:nvSpPr>
        <p:spPr/>
        <p:txBody>
          <a:bodyPr/>
          <a:lstStyle/>
          <a:p>
            <a:pPr>
              <a:defRPr/>
            </a:pPr>
            <a:r>
              <a:rPr lang="en-GB" smtClean="0"/>
              <a:t> </a:t>
            </a:r>
            <a:fld id="{E234264E-8860-42A2-83C5-41782AA54ED9}" type="slidenum">
              <a:rPr lang="en-GB" smtClean="0"/>
              <a:pPr>
                <a:defRPr/>
              </a:pPr>
              <a:t>2</a:t>
            </a:fld>
            <a:endParaRPr lang="en-GB"/>
          </a:p>
        </p:txBody>
      </p:sp>
    </p:spTree>
    <p:extLst>
      <p:ext uri="{BB962C8B-B14F-4D97-AF65-F5344CB8AC3E}">
        <p14:creationId xmlns:p14="http://schemas.microsoft.com/office/powerpoint/2010/main" val="1118625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HIPAA: Notice of Privacy Practices</a:t>
            </a:r>
            <a:endParaRPr lang="en-US" dirty="0"/>
          </a:p>
        </p:txBody>
      </p:sp>
      <p:sp>
        <p:nvSpPr>
          <p:cNvPr id="3" name="Content Placeholder 2"/>
          <p:cNvSpPr>
            <a:spLocks noGrp="1"/>
          </p:cNvSpPr>
          <p:nvPr>
            <p:ph idx="1"/>
          </p:nvPr>
        </p:nvSpPr>
        <p:spPr/>
        <p:txBody>
          <a:bodyPr/>
          <a:lstStyle/>
          <a:p>
            <a:pPr lvl="0"/>
            <a:r>
              <a:rPr lang="en-US" dirty="0" smtClean="0"/>
              <a:t>Requires healthcare providers to distribute a notice that provides a clear, user-friendly explanation of individual personal health information rights</a:t>
            </a:r>
          </a:p>
          <a:p>
            <a:pPr lvl="0"/>
            <a:r>
              <a:rPr lang="en-US" dirty="0" smtClean="0"/>
              <a:t>Defines how covered entities use individually identifiable health information (personal health information [PHI])</a:t>
            </a:r>
            <a:endParaRPr lang="en-US" dirty="0"/>
          </a:p>
        </p:txBody>
      </p:sp>
      <p:sp>
        <p:nvSpPr>
          <p:cNvPr id="5" name="Slide Number Placeholder 4"/>
          <p:cNvSpPr>
            <a:spLocks noGrp="1"/>
          </p:cNvSpPr>
          <p:nvPr>
            <p:ph type="sldNum" sz="quarter" idx="12"/>
          </p:nvPr>
        </p:nvSpPr>
        <p:spPr/>
        <p:txBody>
          <a:bodyPr/>
          <a:lstStyle/>
          <a:p>
            <a:pPr>
              <a:defRPr/>
            </a:pPr>
            <a:r>
              <a:rPr lang="en-GB" smtClean="0"/>
              <a:t> </a:t>
            </a:r>
            <a:fld id="{E234264E-8860-42A2-83C5-41782AA54ED9}" type="slidenum">
              <a:rPr lang="en-GB" smtClean="0"/>
              <a:pPr>
                <a:defRPr/>
              </a:pPr>
              <a:t>3</a:t>
            </a:fld>
            <a:endParaRPr lang="en-GB"/>
          </a:p>
        </p:txBody>
      </p:sp>
    </p:spTree>
    <p:extLst>
      <p:ext uri="{BB962C8B-B14F-4D97-AF65-F5344CB8AC3E}">
        <p14:creationId xmlns:p14="http://schemas.microsoft.com/office/powerpoint/2010/main" val="31975078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Definitions of HIPAA Terms</a:t>
            </a:r>
            <a:endParaRPr lang="en-US" dirty="0"/>
          </a:p>
        </p:txBody>
      </p:sp>
      <p:pic>
        <p:nvPicPr>
          <p:cNvPr id="4" name="Snagit_PPTD771" descr="Definitions of HIPAA Terms&#10;Covered transactions: A transaction is covered under the regulations of the Health Insurance Portability and Accountability Act (HIPAA) if it involves the processing of healthcare claims, such as a request for payment by a healthcare provider to a health plan; an inquiry about the patient’s benefit plan; a request for authorization for patient referrals; or any electronic communication about a patient’s healthcare claim status. The enrollment or termination of health plan coverage is also a covered transaction.&#10;Minimum necessary standard: The minimum necessary standard requires covered entities to take reasonable steps to limit unnecessary access to and disclosure of protected health information (PHI). The amount of personal information released should be the minimum amount necessary to accomplish the intended purpose.&#10;State’s preemption of HIPAA regulations: The HIPAA Privacy Rule provides federal privacy protections for PHI with covered entities or business associates. The federal Privacy Rule takes precedence over state laws unless the state law provides greater privacy protections; the information involves reporting of disease or injury, child abuse, birth, death, or data for public health purposes; or, if the reported information is to be used for financial audits.&#10;TPO: HIPAA permits use and disclosure of PHI for treatment, payment, and healthcare operations (TPO). Treatment is the care provided to patients; payment includes billing and collection activities; and healthcare operations include administrative and business activities."/>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94184" y="1821166"/>
            <a:ext cx="3844980" cy="4537405"/>
          </a:xfrm>
        </p:spPr>
      </p:pic>
      <p:sp>
        <p:nvSpPr>
          <p:cNvPr id="5" name="Slide Number Placeholder 4"/>
          <p:cNvSpPr>
            <a:spLocks noGrp="1"/>
          </p:cNvSpPr>
          <p:nvPr>
            <p:ph type="sldNum" sz="quarter" idx="12"/>
          </p:nvPr>
        </p:nvSpPr>
        <p:spPr/>
        <p:txBody>
          <a:bodyPr/>
          <a:lstStyle/>
          <a:p>
            <a:pPr>
              <a:defRPr/>
            </a:pPr>
            <a:r>
              <a:rPr lang="en-GB" smtClean="0"/>
              <a:t> </a:t>
            </a:r>
            <a:fld id="{E234264E-8860-42A2-83C5-41782AA54ED9}" type="slidenum">
              <a:rPr lang="en-GB" smtClean="0"/>
              <a:pPr>
                <a:defRPr/>
              </a:pPr>
              <a:t>4</a:t>
            </a:fld>
            <a:endParaRPr lang="en-GB"/>
          </a:p>
        </p:txBody>
      </p:sp>
    </p:spTree>
    <p:extLst>
      <p:ext uri="{BB962C8B-B14F-4D97-AF65-F5344CB8AC3E}">
        <p14:creationId xmlns:p14="http://schemas.microsoft.com/office/powerpoint/2010/main" val="7264844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HIPAA Security Rule</a:t>
            </a:r>
            <a:endParaRPr lang="en-US" dirty="0"/>
          </a:p>
        </p:txBody>
      </p:sp>
      <p:sp>
        <p:nvSpPr>
          <p:cNvPr id="3" name="Content Placeholder 2"/>
          <p:cNvSpPr>
            <a:spLocks noGrp="1"/>
          </p:cNvSpPr>
          <p:nvPr>
            <p:ph idx="1"/>
          </p:nvPr>
        </p:nvSpPr>
        <p:spPr/>
        <p:txBody>
          <a:bodyPr/>
          <a:lstStyle/>
          <a:p>
            <a:pPr lvl="0"/>
            <a:r>
              <a:rPr lang="en-US" dirty="0" smtClean="0"/>
              <a:t>Covers use and transmission of electronic protected health information (</a:t>
            </a:r>
            <a:r>
              <a:rPr lang="en-US" dirty="0" err="1" smtClean="0"/>
              <a:t>ePHI</a:t>
            </a:r>
            <a:r>
              <a:rPr lang="en-US" dirty="0" smtClean="0"/>
              <a:t>)</a:t>
            </a:r>
          </a:p>
          <a:p>
            <a:pPr lvl="0"/>
            <a:r>
              <a:rPr lang="en-US" dirty="0" smtClean="0"/>
              <a:t>Administrative safeguards</a:t>
            </a:r>
          </a:p>
          <a:p>
            <a:pPr lvl="0"/>
            <a:r>
              <a:rPr lang="en-US" dirty="0" smtClean="0"/>
              <a:t>Physical safeguards</a:t>
            </a:r>
          </a:p>
          <a:p>
            <a:pPr lvl="0"/>
            <a:r>
              <a:rPr lang="en-US" dirty="0" smtClean="0"/>
              <a:t>Technical safeguards</a:t>
            </a:r>
            <a:endParaRPr lang="en-US" dirty="0"/>
          </a:p>
        </p:txBody>
      </p:sp>
      <p:sp>
        <p:nvSpPr>
          <p:cNvPr id="5" name="Slide Number Placeholder 4"/>
          <p:cNvSpPr>
            <a:spLocks noGrp="1"/>
          </p:cNvSpPr>
          <p:nvPr>
            <p:ph type="sldNum" sz="quarter" idx="12"/>
          </p:nvPr>
        </p:nvSpPr>
        <p:spPr/>
        <p:txBody>
          <a:bodyPr/>
          <a:lstStyle/>
          <a:p>
            <a:pPr>
              <a:defRPr/>
            </a:pPr>
            <a:r>
              <a:rPr lang="en-GB" smtClean="0"/>
              <a:t> </a:t>
            </a:r>
            <a:fld id="{E234264E-8860-42A2-83C5-41782AA54ED9}" type="slidenum">
              <a:rPr lang="en-GB" smtClean="0"/>
              <a:pPr>
                <a:defRPr/>
              </a:pPr>
              <a:t>5</a:t>
            </a:fld>
            <a:endParaRPr lang="en-GB"/>
          </a:p>
        </p:txBody>
      </p:sp>
    </p:spTree>
    <p:extLst>
      <p:ext uri="{BB962C8B-B14F-4D97-AF65-F5344CB8AC3E}">
        <p14:creationId xmlns:p14="http://schemas.microsoft.com/office/powerpoint/2010/main" val="7325751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HIPAA: Benefits of Compliance </a:t>
            </a:r>
          </a:p>
        </p:txBody>
      </p:sp>
      <p:sp>
        <p:nvSpPr>
          <p:cNvPr id="3" name="Content Placeholder 2"/>
          <p:cNvSpPr>
            <a:spLocks noGrp="1"/>
          </p:cNvSpPr>
          <p:nvPr>
            <p:ph idx="1"/>
          </p:nvPr>
        </p:nvSpPr>
        <p:spPr/>
        <p:txBody>
          <a:bodyPr/>
          <a:lstStyle/>
          <a:p>
            <a:pPr lvl="0"/>
            <a:r>
              <a:rPr lang="en-US" dirty="0"/>
              <a:t>Lower administrative costs</a:t>
            </a:r>
          </a:p>
          <a:p>
            <a:pPr lvl="0"/>
            <a:r>
              <a:rPr lang="en-US" dirty="0"/>
              <a:t>Increased data accuracy</a:t>
            </a:r>
          </a:p>
          <a:p>
            <a:pPr lvl="0"/>
            <a:r>
              <a:rPr lang="en-US" dirty="0"/>
              <a:t>Increased consumer and patient satisfaction</a:t>
            </a:r>
          </a:p>
          <a:p>
            <a:pPr lvl="0"/>
            <a:r>
              <a:rPr lang="en-US" dirty="0"/>
              <a:t>Reduced revenue cycle time</a:t>
            </a:r>
          </a:p>
          <a:p>
            <a:pPr lvl="0"/>
            <a:r>
              <a:rPr lang="en-US" dirty="0"/>
              <a:t>Improved financial management</a:t>
            </a:r>
          </a:p>
        </p:txBody>
      </p:sp>
      <p:sp>
        <p:nvSpPr>
          <p:cNvPr id="5" name="Slide Number Placeholder 4"/>
          <p:cNvSpPr>
            <a:spLocks noGrp="1"/>
          </p:cNvSpPr>
          <p:nvPr>
            <p:ph type="sldNum" sz="quarter" idx="12"/>
          </p:nvPr>
        </p:nvSpPr>
        <p:spPr/>
        <p:txBody>
          <a:bodyPr/>
          <a:lstStyle/>
          <a:p>
            <a:pPr>
              <a:defRPr/>
            </a:pPr>
            <a:r>
              <a:rPr lang="en-GB" smtClean="0"/>
              <a:t> </a:t>
            </a:r>
            <a:fld id="{E234264E-8860-42A2-83C5-41782AA54ED9}" type="slidenum">
              <a:rPr lang="en-GB" smtClean="0"/>
              <a:pPr>
                <a:defRPr/>
              </a:pPr>
              <a:t>6</a:t>
            </a:fld>
            <a:endParaRPr lang="en-GB"/>
          </a:p>
        </p:txBody>
      </p:sp>
    </p:spTree>
    <p:extLst>
      <p:ext uri="{BB962C8B-B14F-4D97-AF65-F5344CB8AC3E}">
        <p14:creationId xmlns:p14="http://schemas.microsoft.com/office/powerpoint/2010/main" val="373177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HITECH </a:t>
            </a:r>
            <a:r>
              <a:rPr lang="en-US" dirty="0" smtClean="0"/>
              <a:t>Act</a:t>
            </a:r>
            <a:endParaRPr lang="en-US" dirty="0"/>
          </a:p>
        </p:txBody>
      </p:sp>
      <p:sp>
        <p:nvSpPr>
          <p:cNvPr id="3" name="Content Placeholder 2"/>
          <p:cNvSpPr>
            <a:spLocks noGrp="1"/>
          </p:cNvSpPr>
          <p:nvPr>
            <p:ph idx="1"/>
          </p:nvPr>
        </p:nvSpPr>
        <p:spPr/>
        <p:txBody>
          <a:bodyPr/>
          <a:lstStyle/>
          <a:p>
            <a:pPr lvl="0"/>
            <a:r>
              <a:rPr lang="en-US" dirty="0"/>
              <a:t>Promotes </a:t>
            </a:r>
            <a:r>
              <a:rPr lang="en-US" dirty="0" smtClean="0"/>
              <a:t>the adoption and meaningful use of health information technology</a:t>
            </a:r>
          </a:p>
          <a:p>
            <a:pPr lvl="0"/>
            <a:r>
              <a:rPr lang="en-US" dirty="0" smtClean="0"/>
              <a:t>Physicians </a:t>
            </a:r>
            <a:r>
              <a:rPr lang="en-US" dirty="0"/>
              <a:t>who do not adopt electronic medical records will be penalized in Medicare </a:t>
            </a:r>
            <a:r>
              <a:rPr lang="en-US" dirty="0" smtClean="0"/>
              <a:t>payments</a:t>
            </a:r>
            <a:endParaRPr lang="en-US" dirty="0"/>
          </a:p>
          <a:p>
            <a:pPr lvl="0"/>
            <a:r>
              <a:rPr lang="en-US" dirty="0"/>
              <a:t>Data breach notification </a:t>
            </a:r>
            <a:r>
              <a:rPr lang="en-US" dirty="0" smtClean="0"/>
              <a:t>requirements</a:t>
            </a:r>
          </a:p>
          <a:p>
            <a:pPr lvl="0"/>
            <a:r>
              <a:rPr lang="en-US" dirty="0" smtClean="0"/>
              <a:t>Also requires the DHHS to conduct periodic audits of covered entities and business associates</a:t>
            </a:r>
            <a:endParaRPr lang="en-US" dirty="0"/>
          </a:p>
        </p:txBody>
      </p:sp>
      <p:sp>
        <p:nvSpPr>
          <p:cNvPr id="5" name="Slide Number Placeholder 4"/>
          <p:cNvSpPr>
            <a:spLocks noGrp="1"/>
          </p:cNvSpPr>
          <p:nvPr>
            <p:ph type="sldNum" sz="quarter" idx="12"/>
          </p:nvPr>
        </p:nvSpPr>
        <p:spPr/>
        <p:txBody>
          <a:bodyPr/>
          <a:lstStyle/>
          <a:p>
            <a:pPr>
              <a:defRPr/>
            </a:pPr>
            <a:r>
              <a:rPr lang="en-GB" smtClean="0"/>
              <a:t> </a:t>
            </a:r>
            <a:fld id="{E234264E-8860-42A2-83C5-41782AA54ED9}" type="slidenum">
              <a:rPr lang="en-GB" smtClean="0"/>
              <a:pPr>
                <a:defRPr/>
              </a:pPr>
              <a:t>7</a:t>
            </a:fld>
            <a:endParaRPr lang="en-GB"/>
          </a:p>
        </p:txBody>
      </p:sp>
    </p:spTree>
    <p:extLst>
      <p:ext uri="{BB962C8B-B14F-4D97-AF65-F5344CB8AC3E}">
        <p14:creationId xmlns:p14="http://schemas.microsoft.com/office/powerpoint/2010/main" val="8173947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Affordable Care Act of 2010</a:t>
            </a:r>
            <a:endParaRPr lang="en-US" dirty="0"/>
          </a:p>
        </p:txBody>
      </p:sp>
      <p:sp>
        <p:nvSpPr>
          <p:cNvPr id="3" name="Content Placeholder 2"/>
          <p:cNvSpPr>
            <a:spLocks noGrp="1"/>
          </p:cNvSpPr>
          <p:nvPr>
            <p:ph idx="1"/>
          </p:nvPr>
        </p:nvSpPr>
        <p:spPr/>
        <p:txBody>
          <a:bodyPr/>
          <a:lstStyle/>
          <a:p>
            <a:pPr lvl="0"/>
            <a:r>
              <a:rPr lang="en-US" dirty="0" smtClean="0"/>
              <a:t>Designed to provide better health security by:</a:t>
            </a:r>
          </a:p>
          <a:p>
            <a:pPr lvl="1"/>
            <a:r>
              <a:rPr lang="en-US" dirty="0"/>
              <a:t>E</a:t>
            </a:r>
            <a:r>
              <a:rPr lang="en-US" dirty="0" smtClean="0"/>
              <a:t>nacting comprehensive health insurance reforms that hold insurance companies accountable</a:t>
            </a:r>
          </a:p>
          <a:p>
            <a:pPr lvl="1"/>
            <a:r>
              <a:rPr lang="en-US" dirty="0" smtClean="0"/>
              <a:t>Lowering healthcare costs</a:t>
            </a:r>
          </a:p>
          <a:p>
            <a:pPr lvl="1"/>
            <a:r>
              <a:rPr lang="en-US" dirty="0" smtClean="0"/>
              <a:t>Guaranteeing more choices</a:t>
            </a:r>
          </a:p>
          <a:p>
            <a:pPr lvl="1"/>
            <a:r>
              <a:rPr lang="en-US" dirty="0" smtClean="0"/>
              <a:t>Enhancing the quality of care for all Americans</a:t>
            </a:r>
            <a:endParaRPr lang="en-US" dirty="0"/>
          </a:p>
        </p:txBody>
      </p:sp>
      <p:sp>
        <p:nvSpPr>
          <p:cNvPr id="5" name="Slide Number Placeholder 4"/>
          <p:cNvSpPr>
            <a:spLocks noGrp="1"/>
          </p:cNvSpPr>
          <p:nvPr>
            <p:ph type="sldNum" sz="quarter" idx="12"/>
          </p:nvPr>
        </p:nvSpPr>
        <p:spPr/>
        <p:txBody>
          <a:bodyPr/>
          <a:lstStyle/>
          <a:p>
            <a:pPr>
              <a:defRPr/>
            </a:pPr>
            <a:r>
              <a:rPr lang="en-GB" smtClean="0"/>
              <a:t> </a:t>
            </a:r>
            <a:fld id="{E234264E-8860-42A2-83C5-41782AA54ED9}" type="slidenum">
              <a:rPr lang="en-GB" smtClean="0"/>
              <a:pPr>
                <a:defRPr/>
              </a:pPr>
              <a:t>8</a:t>
            </a:fld>
            <a:endParaRPr lang="en-GB"/>
          </a:p>
        </p:txBody>
      </p:sp>
    </p:spTree>
    <p:extLst>
      <p:ext uri="{BB962C8B-B14F-4D97-AF65-F5344CB8AC3E}">
        <p14:creationId xmlns:p14="http://schemas.microsoft.com/office/powerpoint/2010/main" val="17859006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Affordable Care Act of 2010 (Cont.)</a:t>
            </a:r>
            <a:endParaRPr lang="en-US" dirty="0"/>
          </a:p>
        </p:txBody>
      </p:sp>
      <p:pic>
        <p:nvPicPr>
          <p:cNvPr id="7" name="Snagit_PPT7DEF" descr="Healthcare Changes Resulting From the Affordable Care Act&#10;2010: Stopped denial of healthcare insurance coverage based on pre-existing conditions; eliminated lifetime limits on insurance coverage; provided free preventive care, including mammograms and colonoscopies; allowed young adults to stay on their parents’ plan until they turn 26 years old unless offered insurance at work; allowed states to cover more people on Medicaid.&#10;2011: Made changes to Medicare, including free preventive services and a 50% discount on brand-name drugs; provided older adults with community care transition programs; increased access to services for disabled individuals through Medicaid.&#10;2012: Established Accountable Care Organizations and other programs to help physicians and healthcare providers work together to deliver better care.&#10;2013: Started open enrollment in the Health Insurance Marketplace.&#10;2014: Implemented tax credits for middle- and low-income families that covered a significant portion of the cost of healthcare coverage; expanded the Medicaid program to cover more low-income Americans; prevented insurance companies from charging higher rates because of gender or health status.&#10;2015: Modified provider payments so that practitioners who provide higher-value care receive higher payments."/>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205171" y="2490788"/>
            <a:ext cx="2741595" cy="3444875"/>
          </a:xfrm>
        </p:spPr>
      </p:pic>
      <p:sp>
        <p:nvSpPr>
          <p:cNvPr id="5" name="Slide Number Placeholder 4"/>
          <p:cNvSpPr>
            <a:spLocks noGrp="1"/>
          </p:cNvSpPr>
          <p:nvPr>
            <p:ph type="sldNum" sz="quarter" idx="12"/>
          </p:nvPr>
        </p:nvSpPr>
        <p:spPr/>
        <p:txBody>
          <a:bodyPr/>
          <a:lstStyle/>
          <a:p>
            <a:pPr>
              <a:defRPr/>
            </a:pPr>
            <a:r>
              <a:rPr lang="en-GB" smtClean="0"/>
              <a:t> </a:t>
            </a:r>
            <a:fld id="{E234264E-8860-42A2-83C5-41782AA54ED9}" type="slidenum">
              <a:rPr lang="en-GB" smtClean="0"/>
              <a:pPr>
                <a:defRPr/>
              </a:pPr>
              <a:t>9</a:t>
            </a:fld>
            <a:endParaRPr lang="en-GB"/>
          </a:p>
        </p:txBody>
      </p:sp>
    </p:spTree>
    <p:extLst>
      <p:ext uri="{BB962C8B-B14F-4D97-AF65-F5344CB8AC3E}">
        <p14:creationId xmlns:p14="http://schemas.microsoft.com/office/powerpoint/2010/main" val="433489544"/>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rotWithShape="1">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EMS Templateppt</Template>
  <TotalTime>5989</TotalTime>
  <Words>747</Words>
  <Application>Microsoft Office PowerPoint</Application>
  <PresentationFormat>On-screen Show (4:3)</PresentationFormat>
  <Paragraphs>116</Paragraphs>
  <Slides>12</Slides>
  <Notes>12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12</vt:i4>
      </vt:variant>
    </vt:vector>
  </HeadingPairs>
  <TitlesOfParts>
    <vt:vector size="22" baseType="lpstr">
      <vt:lpstr>ＭＳ Ｐゴシック</vt:lpstr>
      <vt:lpstr>Arial</vt:lpstr>
      <vt:lpstr>ArialMT</vt:lpstr>
      <vt:lpstr>Garamond</vt:lpstr>
      <vt:lpstr>Times New Roman</vt:lpstr>
      <vt:lpstr>Wingdings</vt:lpstr>
      <vt:lpstr>Wingdings 2</vt:lpstr>
      <vt:lpstr>Wingdings 3</vt:lpstr>
      <vt:lpstr>2_Blue Diagonal</vt:lpstr>
      <vt:lpstr>Organic</vt:lpstr>
      <vt:lpstr>PowerPoint Presentation</vt:lpstr>
      <vt:lpstr>HIPAA</vt:lpstr>
      <vt:lpstr>HIPAA: Notice of Privacy Practices</vt:lpstr>
      <vt:lpstr>Definitions of HIPAA Terms</vt:lpstr>
      <vt:lpstr>HIPAA Security Rule</vt:lpstr>
      <vt:lpstr>HIPAA: Benefits of Compliance </vt:lpstr>
      <vt:lpstr>HITECH Act</vt:lpstr>
      <vt:lpstr>Affordable Care Act of 2010</vt:lpstr>
      <vt:lpstr>Affordable Care Act of 2010 (Cont.)</vt:lpstr>
      <vt:lpstr>Closing Comments  and Patient Education </vt:lpstr>
      <vt:lpstr>Legal and Ethical Issues </vt:lpstr>
      <vt:lpstr>HIPAA for Medical Assistants</vt:lpstr>
    </vt:vector>
  </TitlesOfParts>
  <Company>REED Elsevier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Barbara L. Marchell</cp:lastModifiedBy>
  <cp:revision>620</cp:revision>
  <cp:lastPrinted>2018-02-28T18:32:36Z</cp:lastPrinted>
  <dcterms:created xsi:type="dcterms:W3CDTF">2005-01-16T17:28:53Z</dcterms:created>
  <dcterms:modified xsi:type="dcterms:W3CDTF">2018-02-28T18:32:43Z</dcterms:modified>
</cp:coreProperties>
</file>