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57" r:id="rId3"/>
    <p:sldId id="258" r:id="rId4"/>
    <p:sldId id="277" r:id="rId5"/>
    <p:sldId id="259" r:id="rId6"/>
    <p:sldId id="272" r:id="rId7"/>
    <p:sldId id="273" r:id="rId8"/>
    <p:sldId id="274" r:id="rId9"/>
    <p:sldId id="275" r:id="rId10"/>
    <p:sldId id="276" r:id="rId11"/>
    <p:sldId id="278" r:id="rId12"/>
    <p:sldId id="279" r:id="rId13"/>
    <p:sldId id="280" r:id="rId14"/>
    <p:sldId id="28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73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EA5274-ACA9-4D3B-B200-5EFB9CF2F8AA}" type="datetimeFigureOut">
              <a:rPr lang="en-US" smtClean="0"/>
              <a:t>5/17/2020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F5F75-437D-496E-9C5E-F70255C3E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67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8">
            <a:extLst>
              <a:ext uri="{FF2B5EF4-FFF2-40B4-BE49-F238E27FC236}">
                <a16:creationId xmlns:a16="http://schemas.microsoft.com/office/drawing/2014/main" id="{E812F6EE-C2EA-4B8A-AA93-E4FE54BF7A4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1377D20F-386B-49F1-A256-4261B0F9A3C5}" type="slidenum">
              <a:rPr lang="en-US" altLang="en-US">
                <a:solidFill>
                  <a:srgbClr val="000000"/>
                </a:solidFill>
              </a:rPr>
              <a:pPr/>
              <a:t>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0899" name="Rectangle 1">
            <a:extLst>
              <a:ext uri="{FF2B5EF4-FFF2-40B4-BE49-F238E27FC236}">
                <a16:creationId xmlns:a16="http://schemas.microsoft.com/office/drawing/2014/main" id="{457B7B3B-2C1F-41D4-87D8-AFD14DBE23C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0" name="Text Box 2">
            <a:extLst>
              <a:ext uri="{FF2B5EF4-FFF2-40B4-BE49-F238E27FC236}">
                <a16:creationId xmlns:a16="http://schemas.microsoft.com/office/drawing/2014/main" id="{8EB248C2-B2D3-491D-96F2-28280C7FAC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72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933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14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588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95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334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737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773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012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177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643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5/17/2020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1447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89" r:id="rId6"/>
    <p:sldLayoutId id="2147483685" r:id="rId7"/>
    <p:sldLayoutId id="2147483686" r:id="rId8"/>
    <p:sldLayoutId id="2147483687" r:id="rId9"/>
    <p:sldLayoutId id="2147483688" r:id="rId10"/>
    <p:sldLayoutId id="2147483690" r:id="rId11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6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339027-A759-4577-9FE3-D5CEE93FBA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57" b="12656"/>
          <a:stretch/>
        </p:blipFill>
        <p:spPr>
          <a:xfrm>
            <a:off x="-2" y="10"/>
            <a:ext cx="1219200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E53C05-C430-4CE3-B508-8D15A7E11E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8600" y="1122363"/>
            <a:ext cx="4023360" cy="2807208"/>
          </a:xfrm>
        </p:spPr>
        <p:txBody>
          <a:bodyPr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boundaries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572C40-0122-4270-8B65-7489C70656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8600" y="3968496"/>
            <a:ext cx="4023360" cy="120814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Creating therapeutic relationships</a:t>
            </a:r>
          </a:p>
        </p:txBody>
      </p:sp>
    </p:spTree>
    <p:extLst>
      <p:ext uri="{BB962C8B-B14F-4D97-AF65-F5344CB8AC3E}">
        <p14:creationId xmlns:p14="http://schemas.microsoft.com/office/powerpoint/2010/main" val="1964827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125C3-13F1-40BB-A23D-6FB468F09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counseling can replicate family experience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E1B19-6F7D-471D-B78A-A2BCB6B08D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altLang="en-US" sz="2600" dirty="0">
                <a:solidFill>
                  <a:srgbClr val="000000"/>
                </a:solidFill>
              </a:rPr>
              <a:t>Role reversal – telling clients our personal problems and struggles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endParaRPr lang="en-US" altLang="en-US" sz="2600" dirty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altLang="en-US" sz="2600" dirty="0">
                <a:solidFill>
                  <a:srgbClr val="000000"/>
                </a:solidFill>
              </a:rPr>
              <a:t> Emotional incest –  discussing inappropriate topics- agency secrets,  criticizing former counselors work, gossip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endParaRPr lang="en-US" altLang="en-US" sz="2600" dirty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altLang="en-US" sz="2600" dirty="0">
                <a:solidFill>
                  <a:srgbClr val="000000"/>
                </a:solidFill>
              </a:rPr>
              <a:t> Shaming and humiliation – judgmental response, critical parent role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endParaRPr lang="en-US" altLang="en-US" sz="2600" dirty="0">
              <a:solidFill>
                <a:srgbClr val="00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altLang="en-US" sz="2600" dirty="0">
                <a:solidFill>
                  <a:srgbClr val="000000"/>
                </a:solidFill>
              </a:rPr>
              <a:t> Enmeshment – communicating our beliefs to our clients in such a way that they feel they must adhere to the same beliefs. Insisting either subtly, or overtly that a particular way of thinking is necessary to be accepted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790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A765C-5A55-4970-A224-899219939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boundary crossings occur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65E5B9-A726-4327-B762-124A7F53D0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Inability to differentiate personal/professional relationships</a:t>
            </a:r>
          </a:p>
          <a:p>
            <a:r>
              <a:rPr lang="en-US" sz="2000" dirty="0"/>
              <a:t>Challenging patients who may challenge boundaries</a:t>
            </a:r>
          </a:p>
          <a:p>
            <a:r>
              <a:rPr lang="en-US" sz="2000" dirty="0"/>
              <a:t>Counselors own difficulty with setting limits</a:t>
            </a:r>
          </a:p>
          <a:p>
            <a:r>
              <a:rPr lang="en-US" sz="2000" dirty="0"/>
              <a:t>Use of touch </a:t>
            </a:r>
          </a:p>
          <a:p>
            <a:r>
              <a:rPr lang="en-US" sz="2000" dirty="0"/>
              <a:t>Care taking/rescuing</a:t>
            </a:r>
          </a:p>
          <a:p>
            <a:r>
              <a:rPr lang="en-US" sz="2000" dirty="0"/>
              <a:t>Overuse of self disclosure and “connecting” with client</a:t>
            </a:r>
          </a:p>
        </p:txBody>
      </p:sp>
    </p:spTree>
    <p:extLst>
      <p:ext uri="{BB962C8B-B14F-4D97-AF65-F5344CB8AC3E}">
        <p14:creationId xmlns:p14="http://schemas.microsoft.com/office/powerpoint/2010/main" val="2766017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BD21C-2B22-4CE9-B06D-9DB9E1D8A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boundary crossing occur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6002A5-C55E-40D9-8F78-80B2C6027A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Counselor getting own needs met</a:t>
            </a:r>
          </a:p>
          <a:p>
            <a:r>
              <a:rPr lang="en-US" sz="2000" dirty="0"/>
              <a:t>Personal life of the counselor / own life issues</a:t>
            </a:r>
          </a:p>
          <a:p>
            <a:r>
              <a:rPr lang="en-US" sz="2000" dirty="0"/>
              <a:t>Excessive need to please</a:t>
            </a:r>
          </a:p>
          <a:p>
            <a:r>
              <a:rPr lang="en-US" sz="2000" dirty="0"/>
              <a:t>Triggering re-traumatization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044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3D94A-8859-45B5-A13F-0B3FF3518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of ethics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B7715-9F0A-4FB6-A21E-15662E9A7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 dirty="0"/>
              <a:t>Addressed throughout, but highlighted in 2 sections~</a:t>
            </a:r>
          </a:p>
          <a:p>
            <a:r>
              <a:rPr lang="en-US" sz="1800" dirty="0"/>
              <a:t>Principle I – the counseling relationship</a:t>
            </a:r>
          </a:p>
          <a:p>
            <a:r>
              <a:rPr lang="en-US" sz="1800" dirty="0"/>
              <a:t>Principle VI – e-therapy, e- supervision and social media </a:t>
            </a:r>
          </a:p>
        </p:txBody>
      </p:sp>
    </p:spTree>
    <p:extLst>
      <p:ext uri="{BB962C8B-B14F-4D97-AF65-F5344CB8AC3E}">
        <p14:creationId xmlns:p14="http://schemas.microsoft.com/office/powerpoint/2010/main" val="3391080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4B61A-83F4-4EFD-8A53-0D78851C5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Maintaining boundaries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E76599-F711-4C49-96BF-38CE98A37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Maintain appropriate therapeutic focus</a:t>
            </a:r>
          </a:p>
          <a:p>
            <a:r>
              <a:rPr lang="en-US" dirty="0"/>
              <a:t>Avoid dual relationships</a:t>
            </a:r>
          </a:p>
          <a:p>
            <a:r>
              <a:rPr lang="en-US" dirty="0"/>
              <a:t>Minimize self disclosure</a:t>
            </a:r>
          </a:p>
          <a:p>
            <a:r>
              <a:rPr lang="en-US" dirty="0"/>
              <a:t>Address own issues – therapy if needed</a:t>
            </a:r>
          </a:p>
          <a:p>
            <a:r>
              <a:rPr lang="en-US" dirty="0"/>
              <a:t>Good self care</a:t>
            </a:r>
          </a:p>
          <a:p>
            <a:r>
              <a:rPr lang="en-US" dirty="0"/>
              <a:t>Address any boundary concerns with clients- payment, appointment times, gift giving , etc.</a:t>
            </a:r>
          </a:p>
          <a:p>
            <a:r>
              <a:rPr lang="en-US" dirty="0"/>
              <a:t>Use supervision to talk about boundaries</a:t>
            </a:r>
          </a:p>
          <a:p>
            <a:r>
              <a:rPr lang="en-US" dirty="0"/>
              <a:t>Adhere to agency policies, code of ethics and </a:t>
            </a:r>
            <a:r>
              <a:rPr lang="en-US"/>
              <a:t>confidentiality regulations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244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8A8E3-4653-4EFE-9D21-2D97CC759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Boundaries in counseling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99EB3-DEB6-40A8-B50E-36318AE7D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Provide structure</a:t>
            </a:r>
          </a:p>
          <a:p>
            <a:r>
              <a:rPr lang="en-US" sz="2800" dirty="0"/>
              <a:t>Define the relationship</a:t>
            </a:r>
          </a:p>
          <a:p>
            <a:r>
              <a:rPr lang="en-US" sz="2800" dirty="0"/>
              <a:t>Create “therapeutic alliance”</a:t>
            </a:r>
            <a:r>
              <a:rPr lang="en-US" dirty="0"/>
              <a:t>  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sz="1600" dirty="0"/>
              <a:t>the means by which a counselor and a client hope to engage with each other, and effect beneficial change in the    client.</a:t>
            </a:r>
          </a:p>
        </p:txBody>
      </p:sp>
    </p:spTree>
    <p:extLst>
      <p:ext uri="{BB962C8B-B14F-4D97-AF65-F5344CB8AC3E}">
        <p14:creationId xmlns:p14="http://schemas.microsoft.com/office/powerpoint/2010/main" val="1386952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7EE0E-C12B-40C6-8976-FA983E11C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boundaries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8009AC-687B-4428-ABDC-55FD6370EA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90876"/>
            <a:ext cx="11029615" cy="3540933"/>
          </a:xfrm>
        </p:spPr>
        <p:txBody>
          <a:bodyPr>
            <a:normAutofit/>
          </a:bodyPr>
          <a:lstStyle/>
          <a:p>
            <a:r>
              <a:rPr lang="en-US" sz="2400" dirty="0"/>
              <a:t>Establishing boundaries is an important competency • Boundaries delineate personal and professional roles</a:t>
            </a:r>
          </a:p>
          <a:p>
            <a:r>
              <a:rPr lang="en-US" sz="2400" dirty="0"/>
              <a:t>Whose needs are being met in this relationship, my client’s or my own?</a:t>
            </a:r>
          </a:p>
        </p:txBody>
      </p:sp>
    </p:spTree>
    <p:extLst>
      <p:ext uri="{BB962C8B-B14F-4D97-AF65-F5344CB8AC3E}">
        <p14:creationId xmlns:p14="http://schemas.microsoft.com/office/powerpoint/2010/main" val="2106291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441AAFA-8547-485E-A03B-9941A826E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boundaries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98A7DE2-4C7D-4AEB-A381-B648E4D11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Core ethics issue</a:t>
            </a:r>
          </a:p>
          <a:p>
            <a:r>
              <a:rPr lang="en-US" sz="2400" dirty="0"/>
              <a:t>Basis of trust vs mistrust</a:t>
            </a:r>
          </a:p>
          <a:p>
            <a:r>
              <a:rPr lang="en-US" sz="2400" dirty="0"/>
              <a:t>Often involve dual relationships</a:t>
            </a:r>
          </a:p>
          <a:p>
            <a:r>
              <a:rPr lang="en-US" sz="2400" dirty="0"/>
              <a:t>Healthy emotional boundaries protect client and counselor</a:t>
            </a:r>
          </a:p>
        </p:txBody>
      </p:sp>
    </p:spTree>
    <p:extLst>
      <p:ext uri="{BB962C8B-B14F-4D97-AF65-F5344CB8AC3E}">
        <p14:creationId xmlns:p14="http://schemas.microsoft.com/office/powerpoint/2010/main" val="977220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77999-7249-463D-BF87-C7A7BAEFE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Boundaries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24011-77A5-4B30-9CCD-B1EB6F634C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600"/>
              </a:spcBef>
              <a:buClr>
                <a:srgbClr val="0BD0D9"/>
              </a:buClr>
              <a:buSzPct val="95000"/>
              <a:buNone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1800" dirty="0">
                <a:solidFill>
                  <a:srgbClr val="000000"/>
                </a:solidFill>
                <a:ea typeface="Microsoft YaHei" charset="-122"/>
              </a:rPr>
              <a:t>Important in distinguishing  therapeutic relationship from social, familial, business and other types of relationships</a:t>
            </a:r>
          </a:p>
          <a:p>
            <a:pPr marL="0" indent="0">
              <a:spcBef>
                <a:spcPts val="600"/>
              </a:spcBef>
              <a:buClr>
                <a:srgbClr val="0BD0D9"/>
              </a:buClr>
              <a:buSzPct val="95000"/>
              <a:buNone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1800" b="1" dirty="0">
                <a:solidFill>
                  <a:srgbClr val="000000"/>
                </a:solidFill>
                <a:ea typeface="Microsoft YaHei" charset="-122"/>
              </a:rPr>
              <a:t>Boundary violations </a:t>
            </a:r>
            <a:r>
              <a:rPr lang="en-US" sz="1800" dirty="0">
                <a:solidFill>
                  <a:srgbClr val="000000"/>
                </a:solidFill>
                <a:ea typeface="Microsoft YaHei" charset="-122"/>
              </a:rPr>
              <a:t>– significant ethical deviation, exploitive, does harm</a:t>
            </a:r>
          </a:p>
          <a:p>
            <a:pPr marL="0" indent="0">
              <a:spcBef>
                <a:spcPts val="600"/>
              </a:spcBef>
              <a:buClr>
                <a:srgbClr val="0BD0D9"/>
              </a:buClr>
              <a:buSzPct val="95000"/>
              <a:buNone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1800" b="1" dirty="0">
                <a:solidFill>
                  <a:srgbClr val="000000"/>
                </a:solidFill>
                <a:ea typeface="Microsoft YaHei" charset="-122"/>
              </a:rPr>
              <a:t>Boundary crossings </a:t>
            </a:r>
            <a:r>
              <a:rPr lang="en-US" sz="1800" dirty="0">
                <a:solidFill>
                  <a:srgbClr val="000000"/>
                </a:solidFill>
                <a:ea typeface="Microsoft YaHei" charset="-122"/>
              </a:rPr>
              <a:t>- non exploitive, do no harm </a:t>
            </a:r>
          </a:p>
          <a:p>
            <a:pPr marL="0" indent="0">
              <a:spcBef>
                <a:spcPts val="600"/>
              </a:spcBef>
              <a:buClr>
                <a:srgbClr val="0BD0D9"/>
              </a:buClr>
              <a:buSzPct val="95000"/>
              <a:buNone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1800" dirty="0">
                <a:solidFill>
                  <a:srgbClr val="000000"/>
                </a:solidFill>
                <a:ea typeface="Microsoft YaHei" charset="-122"/>
              </a:rPr>
              <a:t> Can include clinically effective interventions,   such as self-disclosure, home visit, non-sexual touch</a:t>
            </a:r>
          </a:p>
          <a:p>
            <a:pPr marL="288925" indent="-285750">
              <a:spcBef>
                <a:spcPts val="600"/>
              </a:spcBef>
              <a:buSzPct val="95000"/>
              <a:buFont typeface="Wingdings" panose="05000000000000000000" pitchFamily="2" charset="2"/>
              <a:buChar char="Ø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1800" dirty="0">
                <a:solidFill>
                  <a:srgbClr val="000000"/>
                </a:solidFill>
                <a:ea typeface="Microsoft YaHei" charset="-122"/>
              </a:rPr>
              <a:t>    Responsibility is </a:t>
            </a:r>
            <a:r>
              <a:rPr lang="en-US" sz="1800" b="1" i="1" dirty="0">
                <a:solidFill>
                  <a:srgbClr val="000000"/>
                </a:solidFill>
                <a:ea typeface="Microsoft YaHei" charset="-122"/>
              </a:rPr>
              <a:t>always </a:t>
            </a:r>
            <a:r>
              <a:rPr lang="en-US" sz="1800" dirty="0">
                <a:solidFill>
                  <a:srgbClr val="000000"/>
                </a:solidFill>
                <a:ea typeface="Microsoft YaHei" charset="-122"/>
              </a:rPr>
              <a:t>on the counselor</a:t>
            </a:r>
          </a:p>
        </p:txBody>
      </p:sp>
    </p:spTree>
    <p:extLst>
      <p:ext uri="{BB962C8B-B14F-4D97-AF65-F5344CB8AC3E}">
        <p14:creationId xmlns:p14="http://schemas.microsoft.com/office/powerpoint/2010/main" val="1284676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6EBCBD03-E1C0-4ABC-A5FB-88914CE5A3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935164"/>
            <a:ext cx="8229600" cy="4389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>
              <a:spcBef>
                <a:spcPts val="600"/>
              </a:spcBef>
              <a:buClr>
                <a:srgbClr val="0BD0D9"/>
              </a:buClr>
              <a:buSzPct val="95000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ea typeface="Microsoft YaHei" charset="-122"/>
              </a:rPr>
              <a:t>Boundary violations </a:t>
            </a:r>
            <a:r>
              <a:rPr lang="en-US" sz="2400" dirty="0">
                <a:solidFill>
                  <a:srgbClr val="000000"/>
                </a:solidFill>
                <a:ea typeface="Microsoft YaHei" charset="-122"/>
              </a:rPr>
              <a:t>– </a:t>
            </a:r>
            <a:r>
              <a:rPr lang="en-US" sz="2000" dirty="0">
                <a:solidFill>
                  <a:srgbClr val="000000"/>
                </a:solidFill>
                <a:ea typeface="Microsoft YaHei" charset="-122"/>
              </a:rPr>
              <a:t>significant ethical deviation, exploitive, does harm</a:t>
            </a:r>
          </a:p>
          <a:p>
            <a:pPr>
              <a:spcBef>
                <a:spcPts val="600"/>
              </a:spcBef>
              <a:buClr>
                <a:srgbClr val="0BD0D9"/>
              </a:buClr>
              <a:buSzPct val="95000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endParaRPr lang="en-US" sz="2000" dirty="0">
              <a:solidFill>
                <a:srgbClr val="000000"/>
              </a:solidFill>
              <a:ea typeface="Microsoft YaHei" charset="-122"/>
            </a:endParaRPr>
          </a:p>
          <a:p>
            <a:pPr>
              <a:spcBef>
                <a:spcPts val="600"/>
              </a:spcBef>
              <a:buClr>
                <a:srgbClr val="0BD0D9"/>
              </a:buClr>
              <a:buSzPct val="95000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2000" b="1" dirty="0">
                <a:solidFill>
                  <a:srgbClr val="000000"/>
                </a:solidFill>
                <a:ea typeface="Microsoft YaHei" charset="-122"/>
              </a:rPr>
              <a:t>Boundary crossings </a:t>
            </a:r>
            <a:r>
              <a:rPr lang="en-US" sz="2000" dirty="0">
                <a:solidFill>
                  <a:srgbClr val="000000"/>
                </a:solidFill>
                <a:ea typeface="Microsoft YaHei" charset="-122"/>
              </a:rPr>
              <a:t>- non exploitive, do no harm </a:t>
            </a:r>
          </a:p>
          <a:p>
            <a:pPr marL="273050" indent="-269875">
              <a:spcBef>
                <a:spcPts val="600"/>
              </a:spcBef>
              <a:buSzPct val="95000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ea typeface="Microsoft YaHei" charset="-122"/>
              </a:rPr>
              <a:t>   Can include clinically effective interventions,   such as self-disclosure, home visit, non-sexual touch</a:t>
            </a:r>
          </a:p>
          <a:p>
            <a:pPr marL="273050" indent="-269875">
              <a:spcBef>
                <a:spcPts val="600"/>
              </a:spcBef>
              <a:buSzPct val="95000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endParaRPr lang="en-US" sz="2000" dirty="0">
              <a:solidFill>
                <a:srgbClr val="000000"/>
              </a:solidFill>
              <a:ea typeface="Microsoft YaHei" charset="-122"/>
            </a:endParaRPr>
          </a:p>
          <a:p>
            <a:pPr marL="273050" indent="-269875">
              <a:spcBef>
                <a:spcPts val="600"/>
              </a:spcBef>
              <a:buSzPct val="95000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ea typeface="Microsoft YaHei" charset="-122"/>
              </a:rPr>
              <a:t>      Responsibility is </a:t>
            </a:r>
            <a:r>
              <a:rPr lang="en-US" sz="2000" b="1" i="1" dirty="0">
                <a:solidFill>
                  <a:srgbClr val="000000"/>
                </a:solidFill>
                <a:ea typeface="Microsoft YaHei" charset="-122"/>
              </a:rPr>
              <a:t>always </a:t>
            </a:r>
            <a:r>
              <a:rPr lang="en-US" sz="2000" dirty="0">
                <a:solidFill>
                  <a:srgbClr val="000000"/>
                </a:solidFill>
                <a:ea typeface="Microsoft YaHei" charset="-122"/>
              </a:rPr>
              <a:t>on the counselor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4EAFA7C-D7D6-4169-B8BC-3ED18E754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Boundary Crossings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906656-8FE1-408A-95AE-374F17192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442949"/>
            <a:ext cx="11029615" cy="353240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Repeatedly taking phone calls between sessions (if not an emergency or previously agreed upon)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Excessive therapist self-disclosure/disclosure of personal information – including office decor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Extending time beyond what was initially agreed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Saying “yes” rather than “no”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Making special allowances for a client</a:t>
            </a:r>
          </a:p>
          <a:p>
            <a:r>
              <a:rPr lang="en-US" sz="1800" dirty="0"/>
              <a:t>Social media connections with clients </a:t>
            </a:r>
          </a:p>
          <a:p>
            <a:pPr marL="0" indent="0">
              <a:buNone/>
            </a:pP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565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BB38041-3649-4508-A84B-BB07D1854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Boundary crossings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4FDD06-94FF-4FDF-A6C7-CEC9B35E8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Small gifts (giving and accepting)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Special fee arrangements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Allowing patients to run a large balance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Non-emergency meetings outside of the office or after office hours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/>
              <a:t>Being overly available- cell number, home number, personal email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092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0259D-DF06-4818-80C8-688D20789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Boundary violations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AA4E2-87A4-45F7-9843-66C55922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992573"/>
            <a:ext cx="11029615" cy="3982777"/>
          </a:xfrm>
        </p:spPr>
        <p:txBody>
          <a:bodyPr>
            <a:normAutofit/>
          </a:bodyPr>
          <a:lstStyle/>
          <a:p>
            <a:r>
              <a:rPr lang="en-US" sz="2000" b="1" dirty="0"/>
              <a:t>Avoidable</a:t>
            </a:r>
            <a:r>
              <a:rPr lang="en-US" sz="2000" dirty="0"/>
              <a:t> multiple or dual relationships</a:t>
            </a:r>
          </a:p>
          <a:p>
            <a:r>
              <a:rPr lang="en-US" sz="2000" dirty="0"/>
              <a:t>Sexual or romantic relationships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/>
              <a:t>An important consideration of what causes harm to the patient is not the counselor’s intent or even necessarily the counselor’s behavior, but the </a:t>
            </a:r>
            <a:r>
              <a:rPr lang="en-US" sz="2000" b="1" dirty="0"/>
              <a:t>meaning of the behavior to the client</a:t>
            </a:r>
          </a:p>
          <a:p>
            <a:r>
              <a:rPr lang="en-US" sz="2000" b="1" dirty="0"/>
              <a:t>When in doubt, consult!</a:t>
            </a:r>
          </a:p>
        </p:txBody>
      </p:sp>
    </p:spTree>
    <p:extLst>
      <p:ext uri="{BB962C8B-B14F-4D97-AF65-F5344CB8AC3E}">
        <p14:creationId xmlns:p14="http://schemas.microsoft.com/office/powerpoint/2010/main" val="1503113028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AnalogousFromLightSeedLeftStep">
      <a:dk1>
        <a:srgbClr val="000000"/>
      </a:dk1>
      <a:lt1>
        <a:srgbClr val="FFFFFF"/>
      </a:lt1>
      <a:dk2>
        <a:srgbClr val="412426"/>
      </a:dk2>
      <a:lt2>
        <a:srgbClr val="E2E5E8"/>
      </a:lt2>
      <a:accent1>
        <a:srgbClr val="BA9C80"/>
      </a:accent1>
      <a:accent2>
        <a:srgbClr val="BA827F"/>
      </a:accent2>
      <a:accent3>
        <a:srgbClr val="C594A6"/>
      </a:accent3>
      <a:accent4>
        <a:srgbClr val="BA7FAD"/>
      </a:accent4>
      <a:accent5>
        <a:srgbClr val="BC94C5"/>
      </a:accent5>
      <a:accent6>
        <a:srgbClr val="967FBA"/>
      </a:accent6>
      <a:hlink>
        <a:srgbClr val="5E85A8"/>
      </a:hlink>
      <a:folHlink>
        <a:srgbClr val="7F7F7F"/>
      </a:folHlink>
    </a:clrScheme>
    <a:fontScheme name="Dividend">
      <a:majorFont>
        <a:latin typeface="Century Schoolbook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570</Words>
  <Application>Microsoft Office PowerPoint</Application>
  <PresentationFormat>Widescreen</PresentationFormat>
  <Paragraphs>80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Century Schoolbook</vt:lpstr>
      <vt:lpstr>Franklin Gothic Book</vt:lpstr>
      <vt:lpstr>Wingdings</vt:lpstr>
      <vt:lpstr>Wingdings 2</vt:lpstr>
      <vt:lpstr>DividendVTI</vt:lpstr>
      <vt:lpstr>boundaries</vt:lpstr>
      <vt:lpstr>Boundaries in counseling </vt:lpstr>
      <vt:lpstr>boundaries</vt:lpstr>
      <vt:lpstr>boundaries</vt:lpstr>
      <vt:lpstr>Boundaries</vt:lpstr>
      <vt:lpstr>PowerPoint Presentation</vt:lpstr>
      <vt:lpstr>Boundary Crossings</vt:lpstr>
      <vt:lpstr>Boundary crossings</vt:lpstr>
      <vt:lpstr>Boundary violations</vt:lpstr>
      <vt:lpstr>counseling can replicate family experience</vt:lpstr>
      <vt:lpstr>How boundary crossings occur</vt:lpstr>
      <vt:lpstr>How boundary crossing occur</vt:lpstr>
      <vt:lpstr>Code of ethics </vt:lpstr>
      <vt:lpstr>Maintaining boundaries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boundaries</dc:title>
  <dc:creator>susan polyot</dc:creator>
  <cp:lastModifiedBy>susan polyot</cp:lastModifiedBy>
  <cp:revision>10</cp:revision>
  <dcterms:created xsi:type="dcterms:W3CDTF">2020-05-17T15:39:28Z</dcterms:created>
  <dcterms:modified xsi:type="dcterms:W3CDTF">2020-05-17T16:53:06Z</dcterms:modified>
</cp:coreProperties>
</file>