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2" r:id="rId1"/>
  </p:sldMasterIdLst>
  <p:notesMasterIdLst>
    <p:notesMasterId r:id="rId12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535EF9-E86D-4539-8090-9B4808EFF505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9720998-B9B8-4FB5-A7AC-33B16168EB14}">
      <dgm:prSet phldrT="[Text]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n-US" dirty="0"/>
            <a:t>Ethics </a:t>
          </a:r>
        </a:p>
      </dgm:t>
    </dgm:pt>
    <dgm:pt modelId="{7FFCBC7C-BC8B-4E6C-AB8B-45BAB98B3317}" type="parTrans" cxnId="{74792B5E-C03B-43B0-B090-1F742D6D0B29}">
      <dgm:prSet/>
      <dgm:spPr/>
      <dgm:t>
        <a:bodyPr/>
        <a:lstStyle/>
        <a:p>
          <a:endParaRPr lang="en-US"/>
        </a:p>
      </dgm:t>
    </dgm:pt>
    <dgm:pt modelId="{26A59232-E897-4452-9F13-71E5DD5F3EA5}" type="sibTrans" cxnId="{74792B5E-C03B-43B0-B090-1F742D6D0B29}">
      <dgm:prSet/>
      <dgm:spPr/>
      <dgm:t>
        <a:bodyPr/>
        <a:lstStyle/>
        <a:p>
          <a:endParaRPr lang="en-US"/>
        </a:p>
      </dgm:t>
    </dgm:pt>
    <dgm:pt modelId="{3928DFAC-E457-463A-A48D-8F30EFCC231F}">
      <dgm:prSet phldrT="[Text]" custT="1"/>
      <dgm:spPr/>
      <dgm:t>
        <a:bodyPr/>
        <a:lstStyle/>
        <a:p>
          <a:r>
            <a:rPr lang="en-US" sz="1800" dirty="0"/>
            <a:t>Client-</a:t>
          </a:r>
          <a:r>
            <a:rPr lang="en-US" sz="2000" dirty="0"/>
            <a:t> centered</a:t>
          </a:r>
        </a:p>
      </dgm:t>
    </dgm:pt>
    <dgm:pt modelId="{8F43FD07-587B-4B6C-A82A-360645FF4B1E}" type="parTrans" cxnId="{77B34E5D-531A-4ECD-82A0-3C0F9184E766}">
      <dgm:prSet/>
      <dgm:spPr/>
      <dgm:t>
        <a:bodyPr/>
        <a:lstStyle/>
        <a:p>
          <a:endParaRPr lang="en-US"/>
        </a:p>
      </dgm:t>
    </dgm:pt>
    <dgm:pt modelId="{C225DA37-03D3-4F00-B38A-7C528F4BE940}" type="sibTrans" cxnId="{77B34E5D-531A-4ECD-82A0-3C0F9184E766}">
      <dgm:prSet/>
      <dgm:spPr/>
      <dgm:t>
        <a:bodyPr/>
        <a:lstStyle/>
        <a:p>
          <a:endParaRPr lang="en-US"/>
        </a:p>
      </dgm:t>
    </dgm:pt>
    <dgm:pt modelId="{0928A105-3D48-48C5-B31B-5C71744F290B}">
      <dgm:prSet phldrT="[Text]" custT="1"/>
      <dgm:spPr/>
      <dgm:t>
        <a:bodyPr/>
        <a:lstStyle/>
        <a:p>
          <a:r>
            <a:rPr lang="en-US" sz="2400" dirty="0"/>
            <a:t>Trauma- informed</a:t>
          </a:r>
        </a:p>
      </dgm:t>
    </dgm:pt>
    <dgm:pt modelId="{3A13CF5A-44EE-4F5A-B6D4-D6A941DF6897}" type="parTrans" cxnId="{825AE7FD-AA76-4994-BD9C-9673B06B4F98}">
      <dgm:prSet/>
      <dgm:spPr/>
      <dgm:t>
        <a:bodyPr/>
        <a:lstStyle/>
        <a:p>
          <a:endParaRPr lang="en-US"/>
        </a:p>
      </dgm:t>
    </dgm:pt>
    <dgm:pt modelId="{CA9FDC54-348A-4054-9BA9-32B099882741}" type="sibTrans" cxnId="{825AE7FD-AA76-4994-BD9C-9673B06B4F98}">
      <dgm:prSet/>
      <dgm:spPr/>
      <dgm:t>
        <a:bodyPr/>
        <a:lstStyle/>
        <a:p>
          <a:endParaRPr lang="en-US"/>
        </a:p>
      </dgm:t>
    </dgm:pt>
    <dgm:pt modelId="{643A9D91-2E89-48E2-8283-203545957A96}">
      <dgm:prSet phldrT="[Text]" custT="1"/>
      <dgm:spPr/>
      <dgm:t>
        <a:bodyPr/>
        <a:lstStyle/>
        <a:p>
          <a:r>
            <a:rPr lang="en-US" sz="2000" dirty="0"/>
            <a:t>Culturally sensitive</a:t>
          </a:r>
        </a:p>
      </dgm:t>
    </dgm:pt>
    <dgm:pt modelId="{A3A78A90-0C00-40C2-B012-BF8D9EF0244D}" type="parTrans" cxnId="{B9F497C1-7B9E-4260-9F6A-5ECFBEBA2B50}">
      <dgm:prSet/>
      <dgm:spPr/>
      <dgm:t>
        <a:bodyPr/>
        <a:lstStyle/>
        <a:p>
          <a:endParaRPr lang="en-US"/>
        </a:p>
      </dgm:t>
    </dgm:pt>
    <dgm:pt modelId="{AD1C1138-DDC1-4A2A-8625-4645742EB277}" type="sibTrans" cxnId="{B9F497C1-7B9E-4260-9F6A-5ECFBEBA2B50}">
      <dgm:prSet/>
      <dgm:spPr/>
      <dgm:t>
        <a:bodyPr/>
        <a:lstStyle/>
        <a:p>
          <a:endParaRPr lang="en-US"/>
        </a:p>
      </dgm:t>
    </dgm:pt>
    <dgm:pt modelId="{43040123-4894-43AD-886F-161586631A2F}">
      <dgm:prSet phldrT="[Text]" custT="1"/>
      <dgm:spPr/>
      <dgm:t>
        <a:bodyPr/>
        <a:lstStyle/>
        <a:p>
          <a:r>
            <a:rPr lang="en-US" sz="2000" dirty="0"/>
            <a:t>Collaborative</a:t>
          </a:r>
        </a:p>
      </dgm:t>
    </dgm:pt>
    <dgm:pt modelId="{D0E90DC6-AAEF-4DDB-BA1E-9F257110F304}" type="parTrans" cxnId="{A3225BCA-FF7D-48CD-8943-894AB7DAB3B5}">
      <dgm:prSet/>
      <dgm:spPr/>
      <dgm:t>
        <a:bodyPr/>
        <a:lstStyle/>
        <a:p>
          <a:endParaRPr lang="en-US"/>
        </a:p>
      </dgm:t>
    </dgm:pt>
    <dgm:pt modelId="{888679F3-89A1-49EB-BD42-5228D72F72AB}" type="sibTrans" cxnId="{A3225BCA-FF7D-48CD-8943-894AB7DAB3B5}">
      <dgm:prSet/>
      <dgm:spPr/>
      <dgm:t>
        <a:bodyPr/>
        <a:lstStyle/>
        <a:p>
          <a:endParaRPr lang="en-US"/>
        </a:p>
      </dgm:t>
    </dgm:pt>
    <dgm:pt modelId="{17927744-9449-4531-8F95-8E2D93F3DE14}" type="pres">
      <dgm:prSet presAssocID="{E2535EF9-E86D-4539-8090-9B4808EFF50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AF82460-B282-405B-BCCC-C6196819E6F7}" type="pres">
      <dgm:prSet presAssocID="{99720998-B9B8-4FB5-A7AC-33B16168EB14}" presName="centerShape" presStyleLbl="node0" presStyleIdx="0" presStyleCnt="1" custScaleX="123958"/>
      <dgm:spPr/>
    </dgm:pt>
    <dgm:pt modelId="{25F9597B-F804-4D12-A06F-2F227156D967}" type="pres">
      <dgm:prSet presAssocID="{8F43FD07-587B-4B6C-A82A-360645FF4B1E}" presName="parTrans" presStyleLbl="sibTrans2D1" presStyleIdx="0" presStyleCnt="4"/>
      <dgm:spPr/>
    </dgm:pt>
    <dgm:pt modelId="{400EA5F4-72D2-4EE0-BB03-25BD820D09E4}" type="pres">
      <dgm:prSet presAssocID="{8F43FD07-587B-4B6C-A82A-360645FF4B1E}" presName="connectorText" presStyleLbl="sibTrans2D1" presStyleIdx="0" presStyleCnt="4"/>
      <dgm:spPr/>
    </dgm:pt>
    <dgm:pt modelId="{FA21488D-1567-45E4-832A-36E44EBBEE95}" type="pres">
      <dgm:prSet presAssocID="{3928DFAC-E457-463A-A48D-8F30EFCC231F}" presName="node" presStyleLbl="node1" presStyleIdx="0" presStyleCnt="4" custScaleX="172276">
        <dgm:presLayoutVars>
          <dgm:bulletEnabled val="1"/>
        </dgm:presLayoutVars>
      </dgm:prSet>
      <dgm:spPr/>
    </dgm:pt>
    <dgm:pt modelId="{B6196F37-5E09-43F0-9F99-10BB3A675DBE}" type="pres">
      <dgm:prSet presAssocID="{3A13CF5A-44EE-4F5A-B6D4-D6A941DF6897}" presName="parTrans" presStyleLbl="sibTrans2D1" presStyleIdx="1" presStyleCnt="4" custScaleX="189727"/>
      <dgm:spPr/>
    </dgm:pt>
    <dgm:pt modelId="{143AB2A8-A391-4170-A002-E9BF56CCF1AD}" type="pres">
      <dgm:prSet presAssocID="{3A13CF5A-44EE-4F5A-B6D4-D6A941DF6897}" presName="connectorText" presStyleLbl="sibTrans2D1" presStyleIdx="1" presStyleCnt="4"/>
      <dgm:spPr/>
    </dgm:pt>
    <dgm:pt modelId="{E6D7D868-BA30-4D88-B988-1BA2ECE5B1E0}" type="pres">
      <dgm:prSet presAssocID="{0928A105-3D48-48C5-B31B-5C71744F290B}" presName="node" presStyleLbl="node1" presStyleIdx="1" presStyleCnt="4" custScaleX="161854" custRadScaleRad="127206" custRadScaleInc="-2178">
        <dgm:presLayoutVars>
          <dgm:bulletEnabled val="1"/>
        </dgm:presLayoutVars>
      </dgm:prSet>
      <dgm:spPr/>
    </dgm:pt>
    <dgm:pt modelId="{0B9DA387-E0D0-4079-8F04-DB8560C8BC83}" type="pres">
      <dgm:prSet presAssocID="{A3A78A90-0C00-40C2-B012-BF8D9EF0244D}" presName="parTrans" presStyleLbl="sibTrans2D1" presStyleIdx="2" presStyleCnt="4"/>
      <dgm:spPr/>
    </dgm:pt>
    <dgm:pt modelId="{996DA82C-46CE-495B-B4AD-7680B1F90A2C}" type="pres">
      <dgm:prSet presAssocID="{A3A78A90-0C00-40C2-B012-BF8D9EF0244D}" presName="connectorText" presStyleLbl="sibTrans2D1" presStyleIdx="2" presStyleCnt="4"/>
      <dgm:spPr/>
    </dgm:pt>
    <dgm:pt modelId="{9332003D-EBF6-49A0-BD77-E674B5454113}" type="pres">
      <dgm:prSet presAssocID="{643A9D91-2E89-48E2-8283-203545957A96}" presName="node" presStyleLbl="node1" presStyleIdx="2" presStyleCnt="4" custScaleX="205491" custScaleY="105313" custRadScaleRad="100935" custRadScaleInc="-1202">
        <dgm:presLayoutVars>
          <dgm:bulletEnabled val="1"/>
        </dgm:presLayoutVars>
      </dgm:prSet>
      <dgm:spPr/>
    </dgm:pt>
    <dgm:pt modelId="{924D8AF1-7EFD-46CD-BFD8-B8160375B8B2}" type="pres">
      <dgm:prSet presAssocID="{D0E90DC6-AAEF-4DDB-BA1E-9F257110F304}" presName="parTrans" presStyleLbl="sibTrans2D1" presStyleIdx="3" presStyleCnt="4" custScaleX="195446"/>
      <dgm:spPr/>
    </dgm:pt>
    <dgm:pt modelId="{3B08C88F-7E66-49E2-A469-FBCA4B487237}" type="pres">
      <dgm:prSet presAssocID="{D0E90DC6-AAEF-4DDB-BA1E-9F257110F304}" presName="connectorText" presStyleLbl="sibTrans2D1" presStyleIdx="3" presStyleCnt="4"/>
      <dgm:spPr/>
    </dgm:pt>
    <dgm:pt modelId="{927CF73A-7D2B-428A-A847-A5DEACDE75E5}" type="pres">
      <dgm:prSet presAssocID="{43040123-4894-43AD-886F-161586631A2F}" presName="node" presStyleLbl="node1" presStyleIdx="3" presStyleCnt="4" custScaleX="183158" custRadScaleRad="137174" custRadScaleInc="-881">
        <dgm:presLayoutVars>
          <dgm:bulletEnabled val="1"/>
        </dgm:presLayoutVars>
      </dgm:prSet>
      <dgm:spPr/>
    </dgm:pt>
  </dgm:ptLst>
  <dgm:cxnLst>
    <dgm:cxn modelId="{AF80E512-DE7C-422F-9007-1D83CC1489B8}" type="presOf" srcId="{A3A78A90-0C00-40C2-B012-BF8D9EF0244D}" destId="{996DA82C-46CE-495B-B4AD-7680B1F90A2C}" srcOrd="1" destOrd="0" presId="urn:microsoft.com/office/officeart/2005/8/layout/radial5"/>
    <dgm:cxn modelId="{0682D02E-6965-456D-AE91-245C08B1B6A4}" type="presOf" srcId="{99720998-B9B8-4FB5-A7AC-33B16168EB14}" destId="{BAF82460-B282-405B-BCCC-C6196819E6F7}" srcOrd="0" destOrd="0" presId="urn:microsoft.com/office/officeart/2005/8/layout/radial5"/>
    <dgm:cxn modelId="{BB4C2F3A-E3F1-4718-AFC9-E1611620AA46}" type="presOf" srcId="{0928A105-3D48-48C5-B31B-5C71744F290B}" destId="{E6D7D868-BA30-4D88-B988-1BA2ECE5B1E0}" srcOrd="0" destOrd="0" presId="urn:microsoft.com/office/officeart/2005/8/layout/radial5"/>
    <dgm:cxn modelId="{70B1A93A-A478-4DAB-B8DE-A2AC2CE36145}" type="presOf" srcId="{43040123-4894-43AD-886F-161586631A2F}" destId="{927CF73A-7D2B-428A-A847-A5DEACDE75E5}" srcOrd="0" destOrd="0" presId="urn:microsoft.com/office/officeart/2005/8/layout/radial5"/>
    <dgm:cxn modelId="{D489173E-D820-4171-B83E-E7320ADC0309}" type="presOf" srcId="{E2535EF9-E86D-4539-8090-9B4808EFF505}" destId="{17927744-9449-4531-8F95-8E2D93F3DE14}" srcOrd="0" destOrd="0" presId="urn:microsoft.com/office/officeart/2005/8/layout/radial5"/>
    <dgm:cxn modelId="{77B34E5D-531A-4ECD-82A0-3C0F9184E766}" srcId="{99720998-B9B8-4FB5-A7AC-33B16168EB14}" destId="{3928DFAC-E457-463A-A48D-8F30EFCC231F}" srcOrd="0" destOrd="0" parTransId="{8F43FD07-587B-4B6C-A82A-360645FF4B1E}" sibTransId="{C225DA37-03D3-4F00-B38A-7C528F4BE940}"/>
    <dgm:cxn modelId="{74792B5E-C03B-43B0-B090-1F742D6D0B29}" srcId="{E2535EF9-E86D-4539-8090-9B4808EFF505}" destId="{99720998-B9B8-4FB5-A7AC-33B16168EB14}" srcOrd="0" destOrd="0" parTransId="{7FFCBC7C-BC8B-4E6C-AB8B-45BAB98B3317}" sibTransId="{26A59232-E897-4452-9F13-71E5DD5F3EA5}"/>
    <dgm:cxn modelId="{DB413241-575A-4560-8B28-FAE3C8AE404F}" type="presOf" srcId="{D0E90DC6-AAEF-4DDB-BA1E-9F257110F304}" destId="{3B08C88F-7E66-49E2-A469-FBCA4B487237}" srcOrd="1" destOrd="0" presId="urn:microsoft.com/office/officeart/2005/8/layout/radial5"/>
    <dgm:cxn modelId="{A2BCDC9C-B277-4A07-98FD-BA85A8009253}" type="presOf" srcId="{A3A78A90-0C00-40C2-B012-BF8D9EF0244D}" destId="{0B9DA387-E0D0-4079-8F04-DB8560C8BC83}" srcOrd="0" destOrd="0" presId="urn:microsoft.com/office/officeart/2005/8/layout/radial5"/>
    <dgm:cxn modelId="{86772BA5-55EE-4A13-8A92-7A6CC1D77987}" type="presOf" srcId="{3A13CF5A-44EE-4F5A-B6D4-D6A941DF6897}" destId="{B6196F37-5E09-43F0-9F99-10BB3A675DBE}" srcOrd="0" destOrd="0" presId="urn:microsoft.com/office/officeart/2005/8/layout/radial5"/>
    <dgm:cxn modelId="{21B763B3-9D44-4242-AC42-167D6A9757EE}" type="presOf" srcId="{643A9D91-2E89-48E2-8283-203545957A96}" destId="{9332003D-EBF6-49A0-BD77-E674B5454113}" srcOrd="0" destOrd="0" presId="urn:microsoft.com/office/officeart/2005/8/layout/radial5"/>
    <dgm:cxn modelId="{EAFFEBB7-1E6C-48AC-A3BC-13406E7922F1}" type="presOf" srcId="{D0E90DC6-AAEF-4DDB-BA1E-9F257110F304}" destId="{924D8AF1-7EFD-46CD-BFD8-B8160375B8B2}" srcOrd="0" destOrd="0" presId="urn:microsoft.com/office/officeart/2005/8/layout/radial5"/>
    <dgm:cxn modelId="{B9F497C1-7B9E-4260-9F6A-5ECFBEBA2B50}" srcId="{99720998-B9B8-4FB5-A7AC-33B16168EB14}" destId="{643A9D91-2E89-48E2-8283-203545957A96}" srcOrd="2" destOrd="0" parTransId="{A3A78A90-0C00-40C2-B012-BF8D9EF0244D}" sibTransId="{AD1C1138-DDC1-4A2A-8625-4645742EB277}"/>
    <dgm:cxn modelId="{A3225BCA-FF7D-48CD-8943-894AB7DAB3B5}" srcId="{99720998-B9B8-4FB5-A7AC-33B16168EB14}" destId="{43040123-4894-43AD-886F-161586631A2F}" srcOrd="3" destOrd="0" parTransId="{D0E90DC6-AAEF-4DDB-BA1E-9F257110F304}" sibTransId="{888679F3-89A1-49EB-BD42-5228D72F72AB}"/>
    <dgm:cxn modelId="{54778CEF-B5EF-4FDB-86C4-3ED9585CCB3C}" type="presOf" srcId="{8F43FD07-587B-4B6C-A82A-360645FF4B1E}" destId="{25F9597B-F804-4D12-A06F-2F227156D967}" srcOrd="0" destOrd="0" presId="urn:microsoft.com/office/officeart/2005/8/layout/radial5"/>
    <dgm:cxn modelId="{4681C0F3-CE8B-4BF0-BBF3-A9B56399CF9B}" type="presOf" srcId="{3A13CF5A-44EE-4F5A-B6D4-D6A941DF6897}" destId="{143AB2A8-A391-4170-A002-E9BF56CCF1AD}" srcOrd="1" destOrd="0" presId="urn:microsoft.com/office/officeart/2005/8/layout/radial5"/>
    <dgm:cxn modelId="{8C125AFC-8BDA-4465-8F6D-F4B690F7FE6F}" type="presOf" srcId="{8F43FD07-587B-4B6C-A82A-360645FF4B1E}" destId="{400EA5F4-72D2-4EE0-BB03-25BD820D09E4}" srcOrd="1" destOrd="0" presId="urn:microsoft.com/office/officeart/2005/8/layout/radial5"/>
    <dgm:cxn modelId="{825AE7FD-AA76-4994-BD9C-9673B06B4F98}" srcId="{99720998-B9B8-4FB5-A7AC-33B16168EB14}" destId="{0928A105-3D48-48C5-B31B-5C71744F290B}" srcOrd="1" destOrd="0" parTransId="{3A13CF5A-44EE-4F5A-B6D4-D6A941DF6897}" sibTransId="{CA9FDC54-348A-4054-9BA9-32B099882741}"/>
    <dgm:cxn modelId="{86D284FE-F9DA-488A-B3F3-2F180CCAD079}" type="presOf" srcId="{3928DFAC-E457-463A-A48D-8F30EFCC231F}" destId="{FA21488D-1567-45E4-832A-36E44EBBEE95}" srcOrd="0" destOrd="0" presId="urn:microsoft.com/office/officeart/2005/8/layout/radial5"/>
    <dgm:cxn modelId="{AB3A9DE2-402B-46FD-9F67-F17138EEE556}" type="presParOf" srcId="{17927744-9449-4531-8F95-8E2D93F3DE14}" destId="{BAF82460-B282-405B-BCCC-C6196819E6F7}" srcOrd="0" destOrd="0" presId="urn:microsoft.com/office/officeart/2005/8/layout/radial5"/>
    <dgm:cxn modelId="{DE2B3489-3C1F-4E09-A6BF-232C13729DE4}" type="presParOf" srcId="{17927744-9449-4531-8F95-8E2D93F3DE14}" destId="{25F9597B-F804-4D12-A06F-2F227156D967}" srcOrd="1" destOrd="0" presId="urn:microsoft.com/office/officeart/2005/8/layout/radial5"/>
    <dgm:cxn modelId="{FEF18A0E-25F5-4F09-A0E5-DEC75E60020C}" type="presParOf" srcId="{25F9597B-F804-4D12-A06F-2F227156D967}" destId="{400EA5F4-72D2-4EE0-BB03-25BD820D09E4}" srcOrd="0" destOrd="0" presId="urn:microsoft.com/office/officeart/2005/8/layout/radial5"/>
    <dgm:cxn modelId="{9E861393-CFC2-4308-A33C-747DEE9D011B}" type="presParOf" srcId="{17927744-9449-4531-8F95-8E2D93F3DE14}" destId="{FA21488D-1567-45E4-832A-36E44EBBEE95}" srcOrd="2" destOrd="0" presId="urn:microsoft.com/office/officeart/2005/8/layout/radial5"/>
    <dgm:cxn modelId="{24454649-176F-4589-A4C7-97CAFCFE0D4E}" type="presParOf" srcId="{17927744-9449-4531-8F95-8E2D93F3DE14}" destId="{B6196F37-5E09-43F0-9F99-10BB3A675DBE}" srcOrd="3" destOrd="0" presId="urn:microsoft.com/office/officeart/2005/8/layout/radial5"/>
    <dgm:cxn modelId="{F82C9221-B65A-4E36-9125-BDEC3C46D3A0}" type="presParOf" srcId="{B6196F37-5E09-43F0-9F99-10BB3A675DBE}" destId="{143AB2A8-A391-4170-A002-E9BF56CCF1AD}" srcOrd="0" destOrd="0" presId="urn:microsoft.com/office/officeart/2005/8/layout/radial5"/>
    <dgm:cxn modelId="{5AECA3A9-20B0-4479-94E4-07A6A74566DE}" type="presParOf" srcId="{17927744-9449-4531-8F95-8E2D93F3DE14}" destId="{E6D7D868-BA30-4D88-B988-1BA2ECE5B1E0}" srcOrd="4" destOrd="0" presId="urn:microsoft.com/office/officeart/2005/8/layout/radial5"/>
    <dgm:cxn modelId="{BFEAA1F5-3FA6-4646-BB7C-7BDAE59B342C}" type="presParOf" srcId="{17927744-9449-4531-8F95-8E2D93F3DE14}" destId="{0B9DA387-E0D0-4079-8F04-DB8560C8BC83}" srcOrd="5" destOrd="0" presId="urn:microsoft.com/office/officeart/2005/8/layout/radial5"/>
    <dgm:cxn modelId="{4A09983D-A2D0-4614-8A9E-A4E9C1FE9921}" type="presParOf" srcId="{0B9DA387-E0D0-4079-8F04-DB8560C8BC83}" destId="{996DA82C-46CE-495B-B4AD-7680B1F90A2C}" srcOrd="0" destOrd="0" presId="urn:microsoft.com/office/officeart/2005/8/layout/radial5"/>
    <dgm:cxn modelId="{F82C2D2A-6FE0-4811-B627-DCC145A41823}" type="presParOf" srcId="{17927744-9449-4531-8F95-8E2D93F3DE14}" destId="{9332003D-EBF6-49A0-BD77-E674B5454113}" srcOrd="6" destOrd="0" presId="urn:microsoft.com/office/officeart/2005/8/layout/radial5"/>
    <dgm:cxn modelId="{A1D8182B-85FA-4FF9-9F1B-8345A8E3A601}" type="presParOf" srcId="{17927744-9449-4531-8F95-8E2D93F3DE14}" destId="{924D8AF1-7EFD-46CD-BFD8-B8160375B8B2}" srcOrd="7" destOrd="0" presId="urn:microsoft.com/office/officeart/2005/8/layout/radial5"/>
    <dgm:cxn modelId="{B7E29562-5623-4449-92E8-57557156DCBB}" type="presParOf" srcId="{924D8AF1-7EFD-46CD-BFD8-B8160375B8B2}" destId="{3B08C88F-7E66-49E2-A469-FBCA4B487237}" srcOrd="0" destOrd="0" presId="urn:microsoft.com/office/officeart/2005/8/layout/radial5"/>
    <dgm:cxn modelId="{1B00C2E7-9C98-4E32-A2C7-293360178F9B}" type="presParOf" srcId="{17927744-9449-4531-8F95-8E2D93F3DE14}" destId="{927CF73A-7D2B-428A-A847-A5DEACDE75E5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82460-B282-405B-BCCC-C6196819E6F7}">
      <dsp:nvSpPr>
        <dsp:cNvPr id="0" name=""/>
        <dsp:cNvSpPr/>
      </dsp:nvSpPr>
      <dsp:spPr>
        <a:xfrm>
          <a:off x="4550054" y="2001656"/>
          <a:ext cx="1786495" cy="14412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Ethics </a:t>
          </a:r>
        </a:p>
      </dsp:txBody>
      <dsp:txXfrm>
        <a:off x="4811680" y="2212716"/>
        <a:ext cx="1263243" cy="1019090"/>
      </dsp:txXfrm>
    </dsp:sp>
    <dsp:sp modelId="{25F9597B-F804-4D12-A06F-2F227156D967}">
      <dsp:nvSpPr>
        <dsp:cNvPr id="0" name=""/>
        <dsp:cNvSpPr/>
      </dsp:nvSpPr>
      <dsp:spPr>
        <a:xfrm rot="16200000">
          <a:off x="5290687" y="1477335"/>
          <a:ext cx="305230" cy="4900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5336472" y="1621122"/>
        <a:ext cx="213661" cy="294007"/>
      </dsp:txXfrm>
    </dsp:sp>
    <dsp:sp modelId="{FA21488D-1567-45E4-832A-36E44EBBEE95}">
      <dsp:nvSpPr>
        <dsp:cNvPr id="0" name=""/>
        <dsp:cNvSpPr/>
      </dsp:nvSpPr>
      <dsp:spPr>
        <a:xfrm>
          <a:off x="4201872" y="-15461"/>
          <a:ext cx="2482859" cy="144121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Client-</a:t>
          </a:r>
          <a:r>
            <a:rPr lang="en-US" sz="2000" kern="1200" dirty="0"/>
            <a:t> centered</a:t>
          </a:r>
        </a:p>
      </dsp:txBody>
      <dsp:txXfrm>
        <a:off x="4565478" y="195599"/>
        <a:ext cx="1755647" cy="1019090"/>
      </dsp:txXfrm>
    </dsp:sp>
    <dsp:sp modelId="{B6196F37-5E09-43F0-9F99-10BB3A675DBE}">
      <dsp:nvSpPr>
        <dsp:cNvPr id="0" name=""/>
        <dsp:cNvSpPr/>
      </dsp:nvSpPr>
      <dsp:spPr>
        <a:xfrm rot="21541194">
          <a:off x="6327307" y="2457774"/>
          <a:ext cx="509478" cy="4900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327318" y="2557033"/>
        <a:ext cx="362475" cy="294007"/>
      </dsp:txXfrm>
    </dsp:sp>
    <dsp:sp modelId="{E6D7D868-BA30-4D88-B988-1BA2ECE5B1E0}">
      <dsp:nvSpPr>
        <dsp:cNvPr id="0" name=""/>
        <dsp:cNvSpPr/>
      </dsp:nvSpPr>
      <dsp:spPr>
        <a:xfrm>
          <a:off x="6842493" y="1957766"/>
          <a:ext cx="2332656" cy="144121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Trauma- informed</a:t>
          </a:r>
        </a:p>
      </dsp:txBody>
      <dsp:txXfrm>
        <a:off x="7184103" y="2168826"/>
        <a:ext cx="1649436" cy="1019090"/>
      </dsp:txXfrm>
    </dsp:sp>
    <dsp:sp modelId="{0B9DA387-E0D0-4079-8F04-DB8560C8BC83}">
      <dsp:nvSpPr>
        <dsp:cNvPr id="0" name=""/>
        <dsp:cNvSpPr/>
      </dsp:nvSpPr>
      <dsp:spPr>
        <a:xfrm rot="5367244">
          <a:off x="5310169" y="3458600"/>
          <a:ext cx="284968" cy="4900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5352507" y="3513859"/>
        <a:ext cx="199478" cy="294007"/>
      </dsp:txXfrm>
    </dsp:sp>
    <dsp:sp modelId="{9332003D-EBF6-49A0-BD77-E674B5454113}">
      <dsp:nvSpPr>
        <dsp:cNvPr id="0" name=""/>
        <dsp:cNvSpPr/>
      </dsp:nvSpPr>
      <dsp:spPr>
        <a:xfrm>
          <a:off x="3981744" y="3980488"/>
          <a:ext cx="2961557" cy="151778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Culturally sensitive</a:t>
          </a:r>
        </a:p>
      </dsp:txBody>
      <dsp:txXfrm>
        <a:off x="4415454" y="4202762"/>
        <a:ext cx="2094137" cy="1073234"/>
      </dsp:txXfrm>
    </dsp:sp>
    <dsp:sp modelId="{924D8AF1-7EFD-46CD-BFD8-B8160375B8B2}">
      <dsp:nvSpPr>
        <dsp:cNvPr id="0" name=""/>
        <dsp:cNvSpPr/>
      </dsp:nvSpPr>
      <dsp:spPr>
        <a:xfrm rot="10776213">
          <a:off x="3994517" y="2485295"/>
          <a:ext cx="573819" cy="4900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 rot="10800000">
        <a:off x="4141518" y="2582788"/>
        <a:ext cx="426816" cy="294007"/>
      </dsp:txXfrm>
    </dsp:sp>
    <dsp:sp modelId="{927CF73A-7D2B-428A-A847-A5DEACDE75E5}">
      <dsp:nvSpPr>
        <dsp:cNvPr id="0" name=""/>
        <dsp:cNvSpPr/>
      </dsp:nvSpPr>
      <dsp:spPr>
        <a:xfrm>
          <a:off x="1356562" y="2020801"/>
          <a:ext cx="2639692" cy="144121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Collaborative</a:t>
          </a:r>
        </a:p>
      </dsp:txBody>
      <dsp:txXfrm>
        <a:off x="1743136" y="2231861"/>
        <a:ext cx="1866544" cy="10190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A47BD-4D50-4089-900A-7062BCA5ECC0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860E1-4BCF-448E-BBAA-1DD16277D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2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8">
            <a:extLst>
              <a:ext uri="{FF2B5EF4-FFF2-40B4-BE49-F238E27FC236}">
                <a16:creationId xmlns:a16="http://schemas.microsoft.com/office/drawing/2014/main" id="{FC81E08A-83CB-4A35-AAE6-FD800312015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E5047003-566D-40F6-9FDA-E1AC75D061DA}" type="slidenum">
              <a:rPr lang="en-US" altLang="en-US">
                <a:solidFill>
                  <a:srgbClr val="000000"/>
                </a:solidFill>
              </a:rPr>
              <a:pPr/>
              <a:t>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6563" name="Rectangle 1">
            <a:extLst>
              <a:ext uri="{FF2B5EF4-FFF2-40B4-BE49-F238E27FC236}">
                <a16:creationId xmlns:a16="http://schemas.microsoft.com/office/drawing/2014/main" id="{4CCF3BB9-09D2-4B60-8FB9-B2F80D1BB3E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4" name="Text Box 2">
            <a:extLst>
              <a:ext uri="{FF2B5EF4-FFF2-40B4-BE49-F238E27FC236}">
                <a16:creationId xmlns:a16="http://schemas.microsoft.com/office/drawing/2014/main" id="{6280EA86-9E5D-4AE6-B1B4-9519F7120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4162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40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35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2489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68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78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014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4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31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3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57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5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125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98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0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9C718E2-9972-4863-AB3A-55FDD8E0D58D}" type="datetimeFigureOut">
              <a:rPr lang="en-US" smtClean="0"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B1938-126D-4063-AA52-087A33ECB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830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  <p:sldLayoutId id="2147483996" r:id="rId14"/>
    <p:sldLayoutId id="2147483997" r:id="rId15"/>
    <p:sldLayoutId id="2147483998" r:id="rId16"/>
    <p:sldLayoutId id="214748399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387F2-D34C-4664-864A-5AE6AA5BE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of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4AF13-A192-4E03-82D3-1141E70000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Principles </a:t>
            </a:r>
          </a:p>
        </p:txBody>
      </p:sp>
    </p:spTree>
    <p:extLst>
      <p:ext uri="{BB962C8B-B14F-4D97-AF65-F5344CB8AC3E}">
        <p14:creationId xmlns:p14="http://schemas.microsoft.com/office/powerpoint/2010/main" val="1235695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0D35B-759C-4FF4-88E4-80B55206A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4351B-4AA4-407F-A223-12FE969A7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Dual Relationships</a:t>
            </a:r>
          </a:p>
          <a:p>
            <a:r>
              <a:rPr lang="en-US" sz="2800" dirty="0"/>
              <a:t>Cultural Considerations</a:t>
            </a:r>
          </a:p>
          <a:p>
            <a:r>
              <a:rPr lang="en-US" sz="2800" dirty="0"/>
              <a:t>Exploitive Relationships</a:t>
            </a:r>
          </a:p>
          <a:p>
            <a:r>
              <a:rPr lang="en-US" sz="2800" dirty="0"/>
              <a:t>Sexual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070229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A25E7-DD0F-4F8C-8A98-96ED5303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9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993BE-559B-4721-BE14-B3D831A17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1871003"/>
            <a:ext cx="8825659" cy="4148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1.  The Counseling Relationship </a:t>
            </a:r>
          </a:p>
          <a:p>
            <a:pPr marL="0" indent="0">
              <a:buNone/>
            </a:pPr>
            <a:r>
              <a:rPr lang="en-US" dirty="0"/>
              <a:t>2.  Confidentiality &amp; Privileged Communication </a:t>
            </a:r>
          </a:p>
          <a:p>
            <a:pPr marL="0" indent="0">
              <a:buNone/>
            </a:pPr>
            <a:r>
              <a:rPr lang="en-US" dirty="0"/>
              <a:t>3.  Professional Responsibilities &amp; Workplace Standards</a:t>
            </a:r>
          </a:p>
          <a:p>
            <a:pPr marL="0" indent="0">
              <a:buNone/>
            </a:pPr>
            <a:r>
              <a:rPr lang="en-US" dirty="0"/>
              <a:t>4.  Working in a Culturally-Diverse World </a:t>
            </a:r>
          </a:p>
          <a:p>
            <a:pPr marL="0" indent="0">
              <a:buNone/>
            </a:pPr>
            <a:r>
              <a:rPr lang="en-US" dirty="0"/>
              <a:t>5.  Assessment, Evaluation &amp; Interpretation</a:t>
            </a:r>
          </a:p>
          <a:p>
            <a:pPr marL="0" indent="0">
              <a:buNone/>
            </a:pPr>
            <a:r>
              <a:rPr lang="en-US" dirty="0"/>
              <a:t>6.  e-Therapy, e-Supervision &amp; Social Media </a:t>
            </a:r>
          </a:p>
          <a:p>
            <a:pPr marL="0" indent="0">
              <a:buNone/>
            </a:pPr>
            <a:r>
              <a:rPr lang="en-US" dirty="0"/>
              <a:t>7.  Supervision and Consultation </a:t>
            </a:r>
          </a:p>
          <a:p>
            <a:pPr marL="0" indent="0">
              <a:buNone/>
            </a:pPr>
            <a:r>
              <a:rPr lang="en-US" dirty="0"/>
              <a:t>8.  Resolving Ethical Concerns </a:t>
            </a:r>
          </a:p>
          <a:p>
            <a:pPr marL="0" indent="0">
              <a:buNone/>
            </a:pPr>
            <a:r>
              <a:rPr lang="en-US" dirty="0"/>
              <a:t>9.  Publication and Communications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168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C041B-37FC-4B51-BF88-C9D76F7A6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goal of ethics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1EC8F-8744-468F-9F3D-4095C2C67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138289"/>
            <a:ext cx="8825659" cy="388151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800" dirty="0"/>
              <a:t>Beneficence </a:t>
            </a:r>
          </a:p>
          <a:p>
            <a:pPr marL="0" indent="0">
              <a:buNone/>
            </a:pPr>
            <a:r>
              <a:rPr lang="en-US" sz="2400" dirty="0"/>
              <a:t>        Foundational moral imperative of “doing right”.</a:t>
            </a:r>
          </a:p>
          <a:p>
            <a:pPr marL="0" indent="0">
              <a:buNone/>
            </a:pPr>
            <a:r>
              <a:rPr lang="en-US" sz="2400" dirty="0"/>
              <a:t>        Doing what is good and right for clients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Nonmaleficence</a:t>
            </a:r>
          </a:p>
          <a:p>
            <a:pPr marL="0" indent="0">
              <a:buNone/>
            </a:pPr>
            <a:r>
              <a:rPr lang="en-US" sz="2800" dirty="0"/>
              <a:t>       </a:t>
            </a:r>
            <a:r>
              <a:rPr lang="en-US" sz="2400" dirty="0"/>
              <a:t>Do no Harm</a:t>
            </a:r>
          </a:p>
        </p:txBody>
      </p:sp>
    </p:spTree>
    <p:extLst>
      <p:ext uri="{BB962C8B-B14F-4D97-AF65-F5344CB8AC3E}">
        <p14:creationId xmlns:p14="http://schemas.microsoft.com/office/powerpoint/2010/main" val="3572734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388B-241F-4442-9B18-211C773EC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Guiding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D359C-9F71-4CDB-84CD-CBF2C959D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59988"/>
            <a:ext cx="8946541" cy="4588411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Beneficence     </a:t>
            </a:r>
            <a:r>
              <a:rPr lang="en-US" i="1" dirty="0"/>
              <a:t>Help others                                       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Autonomy         </a:t>
            </a:r>
            <a:r>
              <a:rPr lang="en-US" i="1" dirty="0"/>
              <a:t>Freedom of choice in care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Obedience       </a:t>
            </a:r>
            <a:r>
              <a:rPr lang="en-US" i="1" dirty="0"/>
              <a:t>Follow legal and ethical guidelines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Conscientious</a:t>
            </a:r>
            <a:endParaRPr lang="en-US" i="1" dirty="0"/>
          </a:p>
          <a:p>
            <a:pPr marL="0" indent="0">
              <a:buNone/>
            </a:pPr>
            <a:r>
              <a:rPr lang="en-US" dirty="0"/>
              <a:t>          Refusal         </a:t>
            </a:r>
            <a:r>
              <a:rPr lang="en-US" i="1" dirty="0"/>
              <a:t>Obligation to not engage in unethical /illegal activity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Gratitude          </a:t>
            </a:r>
            <a:r>
              <a:rPr lang="en-US" i="1" dirty="0"/>
              <a:t>Pay it forward- pass along good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Competence   </a:t>
            </a:r>
            <a:r>
              <a:rPr lang="en-US" i="1" dirty="0"/>
              <a:t>Training, and education on all practice engaged in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Justice               </a:t>
            </a:r>
            <a:r>
              <a:rPr lang="en-US" i="1" dirty="0"/>
              <a:t>Fair and equal treatment –treat others in a just manner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Stewardship      </a:t>
            </a:r>
            <a:r>
              <a:rPr lang="en-US" i="1" dirty="0"/>
              <a:t>Use resources in a judicious manner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Honesty and</a:t>
            </a:r>
          </a:p>
          <a:p>
            <a:pPr marL="0" indent="0">
              <a:buNone/>
            </a:pPr>
            <a:r>
              <a:rPr lang="en-US" dirty="0"/>
              <a:t>            Candor      </a:t>
            </a:r>
            <a:r>
              <a:rPr lang="en-US" i="1" dirty="0"/>
              <a:t>Truth-telling in dealing with clients , colleagues, others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97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23FC7-BFA7-482C-A5D6-5D50A1AFC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690" y="605913"/>
            <a:ext cx="9404723" cy="1400530"/>
          </a:xfrm>
        </p:spPr>
        <p:txBody>
          <a:bodyPr/>
          <a:lstStyle/>
          <a:p>
            <a:r>
              <a:rPr lang="en-US" dirty="0"/>
              <a:t>Guiding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7D2C9-4ADF-48B1-B844-66309EF2E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45920"/>
            <a:ext cx="8946541" cy="460248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Fidelity                 </a:t>
            </a:r>
            <a:r>
              <a:rPr lang="en-US" i="1" dirty="0"/>
              <a:t>Be true to one’s word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Loyalty               </a:t>
            </a:r>
            <a:r>
              <a:rPr lang="en-US" i="1" dirty="0"/>
              <a:t>Responsibility to not abandon clients/ agency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Diligence           </a:t>
            </a:r>
            <a:r>
              <a:rPr lang="en-US" i="1" dirty="0"/>
              <a:t>Be mindful and thorough in the care you provide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Discretion          </a:t>
            </a:r>
            <a:r>
              <a:rPr lang="en-US" i="1" dirty="0"/>
              <a:t>Good judgement, honor confidentiality and privacy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Self-</a:t>
            </a:r>
          </a:p>
          <a:p>
            <a:pPr marL="0" indent="0">
              <a:buNone/>
            </a:pPr>
            <a:r>
              <a:rPr lang="en-US" dirty="0"/>
              <a:t>       improvement   </a:t>
            </a:r>
            <a:r>
              <a:rPr lang="en-US" i="1" dirty="0"/>
              <a:t>Professional and personal growth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Non-</a:t>
            </a:r>
          </a:p>
          <a:p>
            <a:pPr marL="0" indent="0">
              <a:buNone/>
            </a:pPr>
            <a:r>
              <a:rPr lang="en-US" dirty="0"/>
              <a:t>       malfeasance       </a:t>
            </a:r>
            <a:r>
              <a:rPr lang="en-US" i="1" dirty="0"/>
              <a:t>Do no harm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Restitution            </a:t>
            </a:r>
            <a:r>
              <a:rPr lang="en-US" i="1" dirty="0"/>
              <a:t>Make amends as necessary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Self-interest          </a:t>
            </a:r>
            <a:r>
              <a:rPr lang="en-US" i="1" dirty="0"/>
              <a:t>Protect self and personal needs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943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453E8FE-0E20-4133-B32A-31A8618DC4A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43710926"/>
              </p:ext>
            </p:extLst>
          </p:nvPr>
        </p:nvGraphicFramePr>
        <p:xfrm>
          <a:off x="422030" y="687595"/>
          <a:ext cx="10733088" cy="5482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3867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1138E-811A-460F-BE72-C73DA5B3E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 I ~ The Counseling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A37A1-B4FB-4A93-AE0F-31FA8D467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Client Welfare</a:t>
            </a:r>
          </a:p>
          <a:p>
            <a:r>
              <a:rPr lang="en-US" sz="2800" dirty="0"/>
              <a:t>Informed Consent</a:t>
            </a:r>
          </a:p>
          <a:p>
            <a:r>
              <a:rPr lang="en-US" sz="2800" dirty="0"/>
              <a:t>Confidentiality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415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>
            <a:extLst>
              <a:ext uri="{FF2B5EF4-FFF2-40B4-BE49-F238E27FC236}">
                <a16:creationId xmlns:a16="http://schemas.microsoft.com/office/drawing/2014/main" id="{62C18D87-200B-483E-AAF7-3BDD7E9CB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708" y="533399"/>
            <a:ext cx="762468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bIns="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en-US" sz="5000" dirty="0">
                <a:solidFill>
                  <a:schemeClr val="tx1"/>
                </a:solidFill>
                <a:latin typeface="+mj-lt"/>
              </a:rPr>
              <a:t>Informed Consent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D3B5D51F-6C36-43E0-91BC-EE0A289E5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935164"/>
            <a:ext cx="8229600" cy="43894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269875" indent="-269875">
              <a:spcBef>
                <a:spcPts val="650"/>
              </a:spcBef>
              <a:buClr>
                <a:srgbClr val="0BD0D9"/>
              </a:buClr>
              <a:buSzPct val="95000"/>
              <a:buFont typeface="Wingdings 2" pitchFamily="16" charset="2"/>
              <a:buChar char="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600" dirty="0">
                <a:latin typeface="Century Gothic" panose="020B0502020202020204" pitchFamily="34" charset="0"/>
                <a:ea typeface="Microsoft YaHei" charset="-122"/>
              </a:rPr>
              <a:t>Generally seen as the foundation of ethics</a:t>
            </a:r>
          </a:p>
          <a:p>
            <a:pPr marL="269875" indent="-269875">
              <a:spcBef>
                <a:spcPts val="650"/>
              </a:spcBef>
              <a:buClr>
                <a:srgbClr val="0BD0D9"/>
              </a:buClr>
              <a:buSzPct val="95000"/>
              <a:buFont typeface="Wingdings 2" pitchFamily="16" charset="2"/>
              <a:buChar char="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600" dirty="0">
                <a:latin typeface="Century Gothic" panose="020B0502020202020204" pitchFamily="34" charset="0"/>
                <a:ea typeface="Microsoft YaHei" charset="-122"/>
              </a:rPr>
              <a:t>Assists in making clients active partners in defining the counseling relationship</a:t>
            </a:r>
          </a:p>
          <a:p>
            <a:pPr marL="269875" indent="-269875">
              <a:spcBef>
                <a:spcPts val="650"/>
              </a:spcBef>
              <a:buClr>
                <a:srgbClr val="0BD0D9"/>
              </a:buClr>
              <a:buSzPct val="95000"/>
              <a:buFont typeface="Wingdings 2" pitchFamily="16" charset="2"/>
              <a:buChar char="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600" dirty="0">
                <a:latin typeface="Century Gothic" panose="020B0502020202020204" pitchFamily="34" charset="0"/>
                <a:ea typeface="Microsoft YaHei" charset="-122"/>
              </a:rPr>
              <a:t>Informed consent is both a legal issue(HIPAA, confidentiality, etc), and a therapeutic issue</a:t>
            </a:r>
          </a:p>
          <a:p>
            <a:pPr marL="269875" indent="-269875">
              <a:spcBef>
                <a:spcPts val="650"/>
              </a:spcBef>
              <a:buClr>
                <a:srgbClr val="0BD0D9"/>
              </a:buClr>
              <a:buSzPct val="95000"/>
              <a:buFont typeface="Wingdings 2" pitchFamily="16" charset="2"/>
              <a:buChar char="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r>
              <a:rPr lang="en-US" sz="2600" dirty="0">
                <a:latin typeface="Century Gothic" panose="020B0502020202020204" pitchFamily="34" charset="0"/>
                <a:ea typeface="Microsoft YaHei" charset="-122"/>
              </a:rPr>
              <a:t>Begins when counseling relationship is initiated</a:t>
            </a:r>
          </a:p>
          <a:p>
            <a:pPr marL="271463" indent="-269875">
              <a:spcBef>
                <a:spcPts val="650"/>
              </a:spcBef>
              <a:buSzPct val="95000"/>
              <a:tabLst>
                <a:tab pos="269875" algn="l"/>
                <a:tab pos="727075" algn="l"/>
                <a:tab pos="1184275" algn="l"/>
                <a:tab pos="1641475" algn="l"/>
                <a:tab pos="2098675" algn="l"/>
                <a:tab pos="2555875" algn="l"/>
                <a:tab pos="3013075" algn="l"/>
                <a:tab pos="3470275" algn="l"/>
                <a:tab pos="3927475" algn="l"/>
                <a:tab pos="4384675" algn="l"/>
                <a:tab pos="4841875" algn="l"/>
                <a:tab pos="5299075" algn="l"/>
                <a:tab pos="5756275" algn="l"/>
                <a:tab pos="6213475" algn="l"/>
                <a:tab pos="6670675" algn="l"/>
                <a:tab pos="7127875" algn="l"/>
                <a:tab pos="7585075" algn="l"/>
                <a:tab pos="8042275" algn="l"/>
                <a:tab pos="8499475" algn="l"/>
                <a:tab pos="8956675" algn="l"/>
                <a:tab pos="9413875" algn="l"/>
              </a:tabLst>
              <a:defRPr/>
            </a:pPr>
            <a:endParaRPr lang="en-US" sz="2600" dirty="0">
              <a:solidFill>
                <a:srgbClr val="000000"/>
              </a:solidFill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61F39-497D-49E7-A3A1-196B9B7A6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Confidentiality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B3F0F-6108-4F7E-96E6-6AB48B2E1A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Review exceptions </a:t>
            </a:r>
          </a:p>
          <a:p>
            <a:pPr marL="0" indent="0">
              <a:buNone/>
            </a:pPr>
            <a:r>
              <a:rPr lang="en-US" sz="2800" dirty="0"/>
              <a:t>Critical aspect of our work </a:t>
            </a:r>
          </a:p>
          <a:p>
            <a:pPr marL="0" indent="0">
              <a:buNone/>
            </a:pPr>
            <a:r>
              <a:rPr lang="en-US" sz="2800" dirty="0"/>
              <a:t>“Essential only” information</a:t>
            </a:r>
          </a:p>
          <a:p>
            <a:pPr marL="0" indent="0">
              <a:buNone/>
            </a:pPr>
            <a:r>
              <a:rPr lang="en-US" sz="2800" dirty="0"/>
              <a:t>Deceased clients</a:t>
            </a:r>
          </a:p>
          <a:p>
            <a:pPr marL="0" indent="0">
              <a:buNone/>
            </a:pPr>
            <a:r>
              <a:rPr lang="en-US" sz="2800" dirty="0"/>
              <a:t>How do violations occur? </a:t>
            </a:r>
          </a:p>
        </p:txBody>
      </p:sp>
    </p:spTree>
    <p:extLst>
      <p:ext uri="{BB962C8B-B14F-4D97-AF65-F5344CB8AC3E}">
        <p14:creationId xmlns:p14="http://schemas.microsoft.com/office/powerpoint/2010/main" val="36551744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291</TotalTime>
  <Words>327</Words>
  <Application>Microsoft Office PowerPoint</Application>
  <PresentationFormat>Widescreen</PresentationFormat>
  <Paragraphs>68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Constantia</vt:lpstr>
      <vt:lpstr>Wingdings</vt:lpstr>
      <vt:lpstr>Wingdings 2</vt:lpstr>
      <vt:lpstr>Wingdings 3</vt:lpstr>
      <vt:lpstr>Ion</vt:lpstr>
      <vt:lpstr>Code of Ethics</vt:lpstr>
      <vt:lpstr>The 9 Principles</vt:lpstr>
      <vt:lpstr>Primary goal of ethics </vt:lpstr>
      <vt:lpstr>Guiding Values</vt:lpstr>
      <vt:lpstr>Guiding Values</vt:lpstr>
      <vt:lpstr>PowerPoint Presentation</vt:lpstr>
      <vt:lpstr>Principle I ~ The Counseling Relationship</vt:lpstr>
      <vt:lpstr>PowerPoint Presentation</vt:lpstr>
      <vt:lpstr>Confidentiality</vt:lpstr>
      <vt:lpstr>Boundaries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 of Ethics</dc:title>
  <dc:creator>susan polyot</dc:creator>
  <cp:lastModifiedBy>susan polyot</cp:lastModifiedBy>
  <cp:revision>26</cp:revision>
  <dcterms:created xsi:type="dcterms:W3CDTF">2020-05-12T16:21:20Z</dcterms:created>
  <dcterms:modified xsi:type="dcterms:W3CDTF">2020-05-12T21:12:41Z</dcterms:modified>
</cp:coreProperties>
</file>