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65" r:id="rId8"/>
    <p:sldId id="259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695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88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4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49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87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8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151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05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03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4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45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31BFF7-C4A7-4070-B45F-B7AFABA750F4}" type="datetimeFigureOut">
              <a:rPr lang="en-US" smtClean="0"/>
              <a:t>5/25/2020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5FF8E2F-4FB1-42A0-9A30-03EC8B0E60E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95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rapidresponse@ohtn.on.c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Harm reduction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27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529DB-9C49-4071-9A8D-5F42C312B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11D9F-2E0A-48F7-8F8A-27ABABFE5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/>
              <a:t>research, going back a number of years, has shown that safe injection sites offer important benefits to the community: </a:t>
            </a:r>
          </a:p>
          <a:p>
            <a:pPr fontAlgn="base"/>
            <a:r>
              <a:rPr lang="en-US" dirty="0"/>
              <a:t>Decreased spread of HIV and hepatitis C</a:t>
            </a:r>
          </a:p>
          <a:p>
            <a:pPr fontAlgn="base"/>
            <a:r>
              <a:rPr lang="en-US" dirty="0"/>
              <a:t>Fewer drug-overdose deaths and hospitalizations</a:t>
            </a:r>
          </a:p>
          <a:p>
            <a:pPr fontAlgn="base"/>
            <a:r>
              <a:rPr lang="en-US" dirty="0"/>
              <a:t>Improved understanding among users of addiction’s causes and treatment</a:t>
            </a:r>
          </a:p>
          <a:p>
            <a:pPr fontAlgn="base"/>
            <a:r>
              <a:rPr lang="en-US" dirty="0"/>
              <a:t>Reduced street crime and litter, such as discarded syringes and other drug-use paraphernalia</a:t>
            </a:r>
            <a:endParaRPr lang="en-US" baseline="30000" dirty="0"/>
          </a:p>
          <a:p>
            <a:pPr fontAlgn="base"/>
            <a:r>
              <a:rPr lang="en-US" dirty="0"/>
              <a:t>Increased probability that users will enter detox program or seek addiction treatment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(rapidresponse@ohtn.on.ca</a:t>
            </a:r>
            <a:r>
              <a:rPr lang="en-US" dirty="0"/>
              <a:t>, 2015)</a:t>
            </a:r>
          </a:p>
        </p:txBody>
      </p:sp>
    </p:spTree>
    <p:extLst>
      <p:ext uri="{BB962C8B-B14F-4D97-AF65-F5344CB8AC3E}">
        <p14:creationId xmlns:p14="http://schemas.microsoft.com/office/powerpoint/2010/main" val="1329055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Harm reduction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Public health approach</a:t>
            </a:r>
          </a:p>
          <a:p>
            <a:r>
              <a:rPr lang="en-US" sz="2400" dirty="0"/>
              <a:t>Alternative to zero tolerance </a:t>
            </a:r>
          </a:p>
          <a:p>
            <a:r>
              <a:rPr lang="en-US" sz="2400" dirty="0"/>
              <a:t>Concept is to reduce or prevent harm associated with certain behaviors</a:t>
            </a:r>
          </a:p>
        </p:txBody>
      </p:sp>
    </p:spTree>
    <p:extLst>
      <p:ext uri="{BB962C8B-B14F-4D97-AF65-F5344CB8AC3E}">
        <p14:creationId xmlns:p14="http://schemas.microsoft.com/office/powerpoint/2010/main" val="2665822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Controversial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NIDA does not use the term in any official publications</a:t>
            </a:r>
          </a:p>
          <a:p>
            <a:r>
              <a:rPr lang="en-US" sz="2400" dirty="0"/>
              <a:t>Reducing harm is a reasonable goal; the practices associated with this concept are often controversial – e.g. controlled drinking</a:t>
            </a:r>
          </a:p>
        </p:txBody>
      </p:sp>
    </p:spTree>
    <p:extLst>
      <p:ext uri="{BB962C8B-B14F-4D97-AF65-F5344CB8AC3E}">
        <p14:creationId xmlns:p14="http://schemas.microsoft.com/office/powerpoint/2010/main" val="1166312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62797-74B7-4682-8166-9A7E15A7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Public Health initiative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1273F-192A-4922-9EAB-BB9E7F8CF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Seat belts</a:t>
            </a:r>
          </a:p>
          <a:p>
            <a:r>
              <a:rPr lang="en-US" sz="2400" dirty="0"/>
              <a:t>Car seats</a:t>
            </a:r>
          </a:p>
          <a:p>
            <a:r>
              <a:rPr lang="en-US" sz="2400" dirty="0"/>
              <a:t>Helmet laws</a:t>
            </a:r>
          </a:p>
          <a:p>
            <a:r>
              <a:rPr lang="en-US" sz="2400" dirty="0"/>
              <a:t>Masking / Social distancing and lockdowns during this current PH crisis</a:t>
            </a:r>
          </a:p>
          <a:p>
            <a:r>
              <a:rPr lang="en-US" sz="2400" dirty="0"/>
              <a:t>Planned parenthood access for adolescents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947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harm reduction practices in addiction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Medication assisted treatment – common in treatment for opioids, alcohol, nicotine</a:t>
            </a:r>
          </a:p>
          <a:p>
            <a:r>
              <a:rPr lang="en-US" sz="2400" dirty="0"/>
              <a:t>Needle exchange programs</a:t>
            </a:r>
          </a:p>
          <a:p>
            <a:r>
              <a:rPr lang="en-US" sz="2400" dirty="0"/>
              <a:t>“Friends don’t let friends drive drunk” and other impaired driving awareness campaigns</a:t>
            </a:r>
          </a:p>
          <a:p>
            <a:r>
              <a:rPr lang="en-US" sz="2400" dirty="0"/>
              <a:t>Project graduation events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84292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Moral acceptability</a:t>
            </a:r>
          </a:p>
          <a:p>
            <a:r>
              <a:rPr lang="en-US" sz="2400" dirty="0"/>
              <a:t>Feasibility</a:t>
            </a:r>
          </a:p>
          <a:p>
            <a:r>
              <a:rPr lang="en-US" sz="2400" dirty="0"/>
              <a:t>Potential harm </a:t>
            </a:r>
          </a:p>
          <a:p>
            <a:r>
              <a:rPr lang="en-US" sz="2400" dirty="0"/>
              <a:t>Potential benefit</a:t>
            </a:r>
          </a:p>
        </p:txBody>
      </p:sp>
    </p:spTree>
    <p:extLst>
      <p:ext uri="{BB962C8B-B14F-4D97-AF65-F5344CB8AC3E}">
        <p14:creationId xmlns:p14="http://schemas.microsoft.com/office/powerpoint/2010/main" val="2517627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8BFCF-B395-4F74-9BB6-3E07158CC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 based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BB58C-25AD-4CD0-BBED-1AD943C7E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Focuses on the social factors of behaviors</a:t>
            </a:r>
          </a:p>
          <a:p>
            <a:r>
              <a:rPr lang="en-US" sz="2400" dirty="0"/>
              <a:t>Evidence based practice that focuses on reducing harm- to self, and others- family, community, health system, society </a:t>
            </a:r>
          </a:p>
          <a:p>
            <a:r>
              <a:rPr lang="en-US" sz="2400" dirty="0"/>
              <a:t>Goal is to minimize harm with a person first approach</a:t>
            </a:r>
          </a:p>
        </p:txBody>
      </p:sp>
    </p:spTree>
    <p:extLst>
      <p:ext uri="{BB962C8B-B14F-4D97-AF65-F5344CB8AC3E}">
        <p14:creationId xmlns:p14="http://schemas.microsoft.com/office/powerpoint/2010/main" val="3696063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involvement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Collaborate vs. Collude</a:t>
            </a:r>
          </a:p>
          <a:p>
            <a:r>
              <a:rPr lang="en-US" sz="2400" dirty="0"/>
              <a:t>Clients make his/her own decisions about treatment ( some restrictions may apply…)</a:t>
            </a:r>
          </a:p>
          <a:p>
            <a:r>
              <a:rPr lang="en-US" sz="2400" dirty="0"/>
              <a:t>We collaborate with our clients regarding treatment goals/ plans</a:t>
            </a:r>
          </a:p>
        </p:txBody>
      </p:sp>
    </p:spTree>
    <p:extLst>
      <p:ext uri="{BB962C8B-B14F-4D97-AF65-F5344CB8AC3E}">
        <p14:creationId xmlns:p14="http://schemas.microsoft.com/office/powerpoint/2010/main" val="2631327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93F84-743D-45CD-BA79-D40FEA38D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controversies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C9204C-65BF-48CB-A8C0-0FE75E9BE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MAT- goal is to reduce harm from addiction to opioids. Many MAT providers have tolerance for use of AODA. Not all treatment providers have an abstinence approach</a:t>
            </a:r>
          </a:p>
          <a:p>
            <a:r>
              <a:rPr lang="en-US" sz="2400" dirty="0"/>
              <a:t>Safe injection sites- Safe pale to use drugs, reduce community transmission of HBV, HIV, and other communicable disease; prevent deaths from OD.</a:t>
            </a:r>
          </a:p>
        </p:txBody>
      </p:sp>
    </p:spTree>
    <p:extLst>
      <p:ext uri="{BB962C8B-B14F-4D97-AF65-F5344CB8AC3E}">
        <p14:creationId xmlns:p14="http://schemas.microsoft.com/office/powerpoint/2010/main" val="111489015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75</TotalTime>
  <Words>341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Calibri Light</vt:lpstr>
      <vt:lpstr>Retrospect</vt:lpstr>
      <vt:lpstr>Harm reduction </vt:lpstr>
      <vt:lpstr>Harm reduction</vt:lpstr>
      <vt:lpstr>Controversial issue</vt:lpstr>
      <vt:lpstr>Common Public Health initiative</vt:lpstr>
      <vt:lpstr>Common harm reduction practices in addiction</vt:lpstr>
      <vt:lpstr>Ethical considerations</vt:lpstr>
      <vt:lpstr>Evidence based practice</vt:lpstr>
      <vt:lpstr>Client involvement</vt:lpstr>
      <vt:lpstr>controversies</vt:lpstr>
      <vt:lpstr>SIS</vt:lpstr>
    </vt:vector>
  </TitlesOfParts>
  <Company>Beal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Harm reduction</dc:title>
  <dc:creator>Susan J. Polyot</dc:creator>
  <cp:lastModifiedBy>susan polyot</cp:lastModifiedBy>
  <cp:revision>7</cp:revision>
  <dcterms:created xsi:type="dcterms:W3CDTF">2013-05-14T20:20:33Z</dcterms:created>
  <dcterms:modified xsi:type="dcterms:W3CDTF">2020-05-25T19:20:26Z</dcterms:modified>
</cp:coreProperties>
</file>