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1446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66442" y="1447801"/>
            <a:ext cx="662096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66442" y="4777380"/>
            <a:ext cx="662096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D5BF3-1542-4B9D-AE5B-C7663E54F853}" type="datetimeFigureOut">
              <a:rPr lang="en-US" smtClean="0"/>
              <a:t>5/26/2020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F2DDB7-5D29-4505-8AD0-143A506D32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15470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3" y="4800587"/>
            <a:ext cx="66209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66442" y="685800"/>
            <a:ext cx="662096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443" y="5367325"/>
            <a:ext cx="662096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D5BF3-1542-4B9D-AE5B-C7663E54F853}" type="datetimeFigureOut">
              <a:rPr lang="en-US" smtClean="0"/>
              <a:t>5/26/2020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F2DDB7-5D29-4505-8AD0-143A506D32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86013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2" y="1447800"/>
            <a:ext cx="6620968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442" y="3657600"/>
            <a:ext cx="6620968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D5BF3-1542-4B9D-AE5B-C7663E54F853}" type="datetimeFigureOut">
              <a:rPr lang="en-US" smtClean="0"/>
              <a:t>5/26/2020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F2DDB7-5D29-4505-8AD0-143A506D32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206004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81409" y="1447800"/>
            <a:ext cx="6001049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14"/>
          </p:nvPr>
        </p:nvSpPr>
        <p:spPr>
          <a:xfrm>
            <a:off x="1448177" y="3771174"/>
            <a:ext cx="5461159" cy="342174"/>
          </a:xfrm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bg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442" y="4350657"/>
            <a:ext cx="6620968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D5BF3-1542-4B9D-AE5B-C7663E54F853}" type="datetimeFigureOut">
              <a:rPr lang="en-US" smtClean="0"/>
              <a:t>5/26/2020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F2DDB7-5D29-4505-8AD0-143A506D32D9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673897" y="971253"/>
            <a:ext cx="601591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sz="12200" dirty="0"/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6999690" y="2613787"/>
            <a:ext cx="601591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sz="12200" dirty="0"/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34150627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1" y="3124201"/>
            <a:ext cx="6620969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6442" y="4777381"/>
            <a:ext cx="6620968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D5BF3-1542-4B9D-AE5B-C7663E54F853}" type="datetimeFigureOut">
              <a:rPr lang="en-US" smtClean="0"/>
              <a:t>5/26/2020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F2DDB7-5D29-4505-8AD0-143A506D32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288541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4834" y="1981200"/>
            <a:ext cx="22107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489475" y="2667000"/>
            <a:ext cx="219608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913504" y="1981200"/>
            <a:ext cx="2202754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2905586" y="2667000"/>
            <a:ext cx="2210671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344917" y="1981200"/>
            <a:ext cx="219965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5344917" y="2667000"/>
            <a:ext cx="2199658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2795334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5223030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D5BF3-1542-4B9D-AE5B-C7663E54F853}" type="datetimeFigureOut">
              <a:rPr lang="en-US" smtClean="0"/>
              <a:t>5/26/2020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F2DDB7-5D29-4505-8AD0-143A506D32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943309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89475" y="4250949"/>
            <a:ext cx="220561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489475" y="2209800"/>
            <a:ext cx="2205612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489475" y="4827212"/>
            <a:ext cx="2205612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917792" y="4250949"/>
            <a:ext cx="21984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2917791" y="2209800"/>
            <a:ext cx="2198466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2916776" y="4827211"/>
            <a:ext cx="2201378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344917" y="4250949"/>
            <a:ext cx="219965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5344916" y="2209800"/>
            <a:ext cx="2199658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5344824" y="4827209"/>
            <a:ext cx="2202571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2795334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5223030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D5BF3-1542-4B9D-AE5B-C7663E54F853}" type="datetimeFigureOut">
              <a:rPr lang="en-US" smtClean="0"/>
              <a:t>5/26/2020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F2DDB7-5D29-4505-8AD0-143A506D32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284806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D5BF3-1542-4B9D-AE5B-C7663E54F853}" type="datetimeFigureOut">
              <a:rPr lang="en-US" smtClean="0"/>
              <a:t>5/26/2020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F2DDB7-5D29-4505-8AD0-143A506D32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021411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229782" y="430214"/>
            <a:ext cx="1314793" cy="5826125"/>
          </a:xfrm>
        </p:spPr>
        <p:txBody>
          <a:bodyPr vert="eaVert" anchor="b" anchorCtr="0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89475" y="773205"/>
            <a:ext cx="5568812" cy="5483134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D5BF3-1542-4B9D-AE5B-C7663E54F853}" type="datetimeFigureOut">
              <a:rPr lang="en-US" smtClean="0"/>
              <a:t>5/26/2020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F2DDB7-5D29-4505-8AD0-143A506D32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85737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D5BF3-1542-4B9D-AE5B-C7663E54F853}" type="datetimeFigureOut">
              <a:rPr lang="en-US" smtClean="0"/>
              <a:t>5/26/2020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F2DDB7-5D29-4505-8AD0-143A506D32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50169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3" y="2861734"/>
            <a:ext cx="662096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6442" y="4777381"/>
            <a:ext cx="662096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D5BF3-1542-4B9D-AE5B-C7663E54F853}" type="datetimeFigureOut">
              <a:rPr lang="en-US" smtClean="0"/>
              <a:t>5/26/2020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F2DDB7-5D29-4505-8AD0-143A506D32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05491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7700" y="2060576"/>
            <a:ext cx="3298113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41975" y="2056093"/>
            <a:ext cx="3298115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D5BF3-1542-4B9D-AE5B-C7663E54F853}" type="datetimeFigureOut">
              <a:rPr lang="en-US" smtClean="0"/>
              <a:t>5/26/2020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F2DDB7-5D29-4505-8AD0-143A506D32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03982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7700" y="1905000"/>
            <a:ext cx="329811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27700" y="2514600"/>
            <a:ext cx="3298113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241976" y="1905000"/>
            <a:ext cx="3298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241976" y="2514600"/>
            <a:ext cx="3298113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D5BF3-1542-4B9D-AE5B-C7663E54F853}" type="datetimeFigureOut">
              <a:rPr lang="en-US" smtClean="0"/>
              <a:t>5/26/2020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F2DDB7-5D29-4505-8AD0-143A506D32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57237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D5BF3-1542-4B9D-AE5B-C7663E54F853}" type="datetimeFigureOut">
              <a:rPr lang="en-US" smtClean="0"/>
              <a:t>5/26/2020</a:t>
            </a:fld>
            <a:endParaRPr lang="en-US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F2DDB7-5D29-4505-8AD0-143A506D32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47780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D5BF3-1542-4B9D-AE5B-C7663E54F853}" type="datetimeFigureOut">
              <a:rPr lang="en-US" smtClean="0"/>
              <a:t>5/26/2020</a:t>
            </a:fld>
            <a:endParaRPr lang="en-US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F2DDB7-5D29-4505-8AD0-143A506D32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19916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1" y="1447800"/>
            <a:ext cx="2551462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89397" y="1447800"/>
            <a:ext cx="3898013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441" y="3129281"/>
            <a:ext cx="2551462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D5BF3-1542-4B9D-AE5B-C7663E54F853}" type="datetimeFigureOut">
              <a:rPr lang="en-US" smtClean="0"/>
              <a:t>5/26/2020</a:t>
            </a:fld>
            <a:endParaRPr lang="en-US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F2DDB7-5D29-4505-8AD0-143A506D32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85169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5656" y="1854192"/>
            <a:ext cx="3820674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213517" y="1143000"/>
            <a:ext cx="2400925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441" y="3657600"/>
            <a:ext cx="3814728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D5BF3-1542-4B9D-AE5B-C7663E54F853}" type="datetimeFigureOut">
              <a:rPr lang="en-US" smtClean="0"/>
              <a:t>5/26/2020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F2DDB7-5D29-4505-8AD0-143A506D32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72933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Oval 21"/>
          <p:cNvSpPr/>
          <p:nvPr/>
        </p:nvSpPr>
        <p:spPr>
          <a:xfrm>
            <a:off x="629943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3" name="Oval 22"/>
          <p:cNvSpPr/>
          <p:nvPr/>
        </p:nvSpPr>
        <p:spPr>
          <a:xfrm>
            <a:off x="5689832" y="-457200"/>
            <a:ext cx="1600200" cy="16002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14000"/>
                </a:schemeClr>
              </a:gs>
              <a:gs pos="73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7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4" name="Oval 23"/>
          <p:cNvSpPr/>
          <p:nvPr/>
        </p:nvSpPr>
        <p:spPr>
          <a:xfrm>
            <a:off x="6299432" y="6096000"/>
            <a:ext cx="990600" cy="9906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9000"/>
                </a:schemeClr>
              </a:gs>
              <a:gs pos="66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5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0" name="Oval 19"/>
          <p:cNvSpPr/>
          <p:nvPr/>
        </p:nvSpPr>
        <p:spPr>
          <a:xfrm>
            <a:off x="-153988" y="2667000"/>
            <a:ext cx="4191000" cy="41910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11000"/>
                </a:schemeClr>
              </a:gs>
              <a:gs pos="75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1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1" name="Oval 20"/>
          <p:cNvSpPr/>
          <p:nvPr/>
        </p:nvSpPr>
        <p:spPr>
          <a:xfrm>
            <a:off x="-839788" y="2895600"/>
            <a:ext cx="2362200" cy="23622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8000"/>
                </a:schemeClr>
              </a:gs>
              <a:gs pos="72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8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9" name="Rectangle 18"/>
          <p:cNvSpPr/>
          <p:nvPr/>
        </p:nvSpPr>
        <p:spPr>
          <a:xfrm>
            <a:off x="7745644" y="0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84710" y="452718"/>
            <a:ext cx="7055380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7700" y="2052925"/>
            <a:ext cx="6711654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7494989" y="1828771"/>
            <a:ext cx="990599" cy="22865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E6CD5BF3-1542-4B9D-AE5B-C7663E54F853}" type="datetimeFigureOut">
              <a:rPr lang="en-US" smtClean="0"/>
              <a:t>5/26/2020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6233335" y="3263371"/>
            <a:ext cx="3859795" cy="22866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7766431" y="295736"/>
            <a:ext cx="628813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1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F2DDB7-5D29-4505-8AD0-143A506D32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7964472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  <p:sldLayoutId id="2147483708" r:id="rId12"/>
    <p:sldLayoutId id="2147483709" r:id="rId13"/>
    <p:sldLayoutId id="2147483710" r:id="rId14"/>
    <p:sldLayoutId id="2147483711" r:id="rId15"/>
    <p:sldLayoutId id="2147483712" r:id="rId16"/>
    <p:sldLayoutId id="2147483713" r:id="rId17"/>
  </p:sldLayoutIdLst>
  <p:txStyles>
    <p:titleStyle>
      <a:lvl1pPr algn="l" defTabSz="457207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6" indent="-342906" algn="l" defTabSz="457207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62" indent="-285755" algn="l" defTabSz="457207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20" indent="-228604" algn="l" defTabSz="457207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27" indent="-228604" algn="l" defTabSz="457207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34" indent="-228604" algn="l" defTabSz="457207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14642" indent="-228604" algn="l" defTabSz="457207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49" indent="-228604" algn="l" defTabSz="457207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57" indent="-228604" algn="l" defTabSz="457207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64" indent="-228604" algn="l" defTabSz="457207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7" algn="l" defTabSz="4572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15" algn="l" defTabSz="4572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22" algn="l" defTabSz="4572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31" algn="l" defTabSz="4572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38" algn="l" defTabSz="4572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46" algn="l" defTabSz="4572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53" algn="l" defTabSz="4572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61" algn="l" defTabSz="4572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Culture and spirituality in ethics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380480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Religion and spirituality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Spirituality- multidimensional, existential construct individually defined</a:t>
            </a:r>
          </a:p>
          <a:p>
            <a:r>
              <a:rPr lang="en-US" dirty="0"/>
              <a:t>Religion – organized belief system, dictated and interpreted by a defined set of beliefs. A social construct.</a:t>
            </a:r>
          </a:p>
        </p:txBody>
      </p:sp>
    </p:spTree>
    <p:extLst>
      <p:ext uri="{BB962C8B-B14F-4D97-AF65-F5344CB8AC3E}">
        <p14:creationId xmlns:p14="http://schemas.microsoft.com/office/powerpoint/2010/main" val="323483443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Strongly woven into addiction treatment </a:t>
            </a:r>
          </a:p>
          <a:p>
            <a:r>
              <a:rPr lang="en-US" dirty="0"/>
              <a:t>Important to ask about client beliefs </a:t>
            </a:r>
          </a:p>
          <a:p>
            <a:r>
              <a:rPr lang="en-US" dirty="0"/>
              <a:t>Avoid expressing bias</a:t>
            </a:r>
          </a:p>
          <a:p>
            <a:r>
              <a:rPr lang="en-US" dirty="0"/>
              <a:t>Include religion/spirituality in treatment planning when appropriate, including addressing counter-therapeutic beliefs in a culturally sensitive manner</a:t>
            </a:r>
          </a:p>
        </p:txBody>
      </p:sp>
    </p:spTree>
    <p:extLst>
      <p:ext uri="{BB962C8B-B14F-4D97-AF65-F5344CB8AC3E}">
        <p14:creationId xmlns:p14="http://schemas.microsoft.com/office/powerpoint/2010/main" val="41030260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Where is this addressed in code of ethics?</a:t>
            </a:r>
          </a:p>
        </p:txBody>
      </p:sp>
    </p:spTree>
    <p:extLst>
      <p:ext uri="{BB962C8B-B14F-4D97-AF65-F5344CB8AC3E}">
        <p14:creationId xmlns:p14="http://schemas.microsoft.com/office/powerpoint/2010/main" val="339180663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Culture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Influenced by many factors including:</a:t>
            </a:r>
          </a:p>
          <a:p>
            <a:r>
              <a:rPr lang="en-US" dirty="0"/>
              <a:t> Race </a:t>
            </a:r>
          </a:p>
          <a:p>
            <a:r>
              <a:rPr lang="en-US" dirty="0"/>
              <a:t>Ethnicity </a:t>
            </a:r>
          </a:p>
          <a:p>
            <a:r>
              <a:rPr lang="en-US" dirty="0"/>
              <a:t>Gender</a:t>
            </a:r>
          </a:p>
          <a:p>
            <a:r>
              <a:rPr lang="en-US" dirty="0"/>
              <a:t>Disability</a:t>
            </a:r>
          </a:p>
          <a:p>
            <a:r>
              <a:rPr lang="en-US" dirty="0"/>
              <a:t>Social class / socioeconomic status</a:t>
            </a:r>
          </a:p>
          <a:p>
            <a:r>
              <a:rPr lang="en-US" dirty="0"/>
              <a:t>Sexual orientation</a:t>
            </a:r>
          </a:p>
          <a:p>
            <a:r>
              <a:rPr lang="en-US" dirty="0"/>
              <a:t>Religion/spirituality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8761882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Multicultural competence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b="1" dirty="0"/>
              <a:t>Awareness</a:t>
            </a:r>
            <a:r>
              <a:rPr lang="en-US" dirty="0"/>
              <a:t> of other cultures and awareness  that culture influences one’s view of substances; use and seeking help</a:t>
            </a:r>
          </a:p>
          <a:p>
            <a:r>
              <a:rPr lang="en-US" b="1" dirty="0"/>
              <a:t>Knowledge</a:t>
            </a:r>
            <a:r>
              <a:rPr lang="en-US" dirty="0"/>
              <a:t> about the influence of culture and culture specific information for various cultures</a:t>
            </a:r>
          </a:p>
          <a:p>
            <a:r>
              <a:rPr lang="en-US" b="1" dirty="0"/>
              <a:t>Skills</a:t>
            </a:r>
            <a:r>
              <a:rPr lang="en-US" dirty="0"/>
              <a:t> to address the cultural issues that may arise in the context of counseling, and adapting techniques in a culturally specific way</a:t>
            </a:r>
          </a:p>
        </p:txBody>
      </p:sp>
    </p:spTree>
    <p:extLst>
      <p:ext uri="{BB962C8B-B14F-4D97-AF65-F5344CB8AC3E}">
        <p14:creationId xmlns:p14="http://schemas.microsoft.com/office/powerpoint/2010/main" val="295813277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Common cultures in our area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LGBT </a:t>
            </a:r>
          </a:p>
          <a:p>
            <a:r>
              <a:rPr lang="en-US" dirty="0"/>
              <a:t>French Canadian</a:t>
            </a:r>
          </a:p>
          <a:p>
            <a:r>
              <a:rPr lang="en-US" dirty="0"/>
              <a:t>Irish American</a:t>
            </a:r>
          </a:p>
          <a:p>
            <a:r>
              <a:rPr lang="en-US" dirty="0"/>
              <a:t>Native American</a:t>
            </a:r>
          </a:p>
          <a:p>
            <a:r>
              <a:rPr lang="en-US" dirty="0"/>
              <a:t>Gender specific issues</a:t>
            </a:r>
          </a:p>
          <a:p>
            <a:pPr marL="0" indent="0">
              <a:buNone/>
            </a:pPr>
            <a:r>
              <a:rPr lang="en-US" dirty="0"/>
              <a:t>Populations growing in number include African American, Hispanic and Asian American</a:t>
            </a:r>
          </a:p>
        </p:txBody>
      </p:sp>
    </p:spTree>
    <p:extLst>
      <p:ext uri="{BB962C8B-B14F-4D97-AF65-F5344CB8AC3E}">
        <p14:creationId xmlns:p14="http://schemas.microsoft.com/office/powerpoint/2010/main" val="355770699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Religious influence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Can impact both view of substances and view of getting treatment</a:t>
            </a:r>
          </a:p>
          <a:p>
            <a:r>
              <a:rPr lang="en-US" dirty="0"/>
              <a:t>Often shame based especially for LGBT population</a:t>
            </a:r>
          </a:p>
          <a:p>
            <a:r>
              <a:rPr lang="en-US" dirty="0"/>
              <a:t>Religion often sees alcohol and drug addiction as moral weakness or a “choice”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5596986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Cultural competence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/>
              <a:t>Respect</a:t>
            </a:r>
            <a:r>
              <a:rPr lang="en-US" dirty="0"/>
              <a:t> – imperative to respect values, beliefs and experiences that are different from our own</a:t>
            </a:r>
          </a:p>
          <a:p>
            <a:r>
              <a:rPr lang="en-US" b="1" dirty="0"/>
              <a:t>Justice </a:t>
            </a:r>
            <a:r>
              <a:rPr lang="en-US" dirty="0"/>
              <a:t>– culturally appropriate treatment options be available</a:t>
            </a:r>
          </a:p>
          <a:p>
            <a:r>
              <a:rPr lang="en-US" b="1" dirty="0"/>
              <a:t>Personal responsibility- </a:t>
            </a:r>
            <a:r>
              <a:rPr lang="en-US" dirty="0"/>
              <a:t>clients provided with relevant information about treatment options regardless of counselor beliefs</a:t>
            </a:r>
          </a:p>
        </p:txBody>
      </p:sp>
    </p:spTree>
    <p:extLst>
      <p:ext uri="{BB962C8B-B14F-4D97-AF65-F5344CB8AC3E}">
        <p14:creationId xmlns:p14="http://schemas.microsoft.com/office/powerpoint/2010/main" val="390746218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/>
              <a:t>Therapeutic alliance </a:t>
            </a:r>
            <a:r>
              <a:rPr lang="en-US" dirty="0"/>
              <a:t>– cultural competence/awareness critical in establishing a therapeutic alliance</a:t>
            </a:r>
          </a:p>
          <a:p>
            <a:r>
              <a:rPr lang="en-US" b="1" dirty="0"/>
              <a:t>Beneficence</a:t>
            </a:r>
            <a:r>
              <a:rPr lang="en-US" dirty="0"/>
              <a:t>- do no harm includes incorporating cultural awareness into evaluation and treatment. We must avoid cultural stereotypes </a:t>
            </a:r>
          </a:p>
        </p:txBody>
      </p:sp>
    </p:spTree>
    <p:extLst>
      <p:ext uri="{BB962C8B-B14F-4D97-AF65-F5344CB8AC3E}">
        <p14:creationId xmlns:p14="http://schemas.microsoft.com/office/powerpoint/2010/main" val="199770477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Bias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What are counselor biases?</a:t>
            </a:r>
          </a:p>
          <a:p>
            <a:r>
              <a:rPr lang="en-US" dirty="0"/>
              <a:t>Must have awareness of bias to overcome them, or make appropriate referral</a:t>
            </a:r>
          </a:p>
        </p:txBody>
      </p:sp>
    </p:spTree>
    <p:extLst>
      <p:ext uri="{BB962C8B-B14F-4D97-AF65-F5344CB8AC3E}">
        <p14:creationId xmlns:p14="http://schemas.microsoft.com/office/powerpoint/2010/main" val="4042006970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on">
  <a:themeElements>
    <a:clrScheme name="Ion">
      <a:dk1>
        <a:sysClr val="windowText" lastClr="000000"/>
      </a:dk1>
      <a:lt1>
        <a:sysClr val="window" lastClr="FFFFFF"/>
      </a:lt1>
      <a:dk2>
        <a:srgbClr val="1E5155"/>
      </a:dk2>
      <a:lt2>
        <a:srgbClr val="EBEBEB"/>
      </a:lt2>
      <a:accent1>
        <a:srgbClr val="B01513"/>
      </a:accent1>
      <a:accent2>
        <a:srgbClr val="EA6312"/>
      </a:accent2>
      <a:accent3>
        <a:srgbClr val="E6B729"/>
      </a:accent3>
      <a:accent4>
        <a:srgbClr val="6AAC90"/>
      </a:accent4>
      <a:accent5>
        <a:srgbClr val="5F9C9D"/>
      </a:accent5>
      <a:accent6>
        <a:srgbClr val="9E5E9B"/>
      </a:accent6>
      <a:hlink>
        <a:srgbClr val="58C1BA"/>
      </a:hlink>
      <a:folHlink>
        <a:srgbClr val="9DD0CB"/>
      </a:folHlink>
    </a:clrScheme>
    <a:fontScheme name="Ion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on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hueMod val="88000"/>
                <a:satMod val="130000"/>
                <a:lumMod val="124000"/>
              </a:schemeClr>
            </a:gs>
            <a:gs pos="100000">
              <a:schemeClr val="phClr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108000"/>
                <a:satMod val="164000"/>
                <a:lumMod val="74000"/>
              </a:schemeClr>
              <a:schemeClr val="phClr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" id="{B8441ADB-2E43-4AF7-B97A-BD870242C6A8}" vid="{292E63A9-BB86-4E3D-B92A-7223C6510D2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376</TotalTime>
  <Words>307</Words>
  <Application>Microsoft Office PowerPoint</Application>
  <PresentationFormat>On-screen Show (4:3)</PresentationFormat>
  <Paragraphs>42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5" baseType="lpstr">
      <vt:lpstr>Arial</vt:lpstr>
      <vt:lpstr>Century Gothic</vt:lpstr>
      <vt:lpstr>Wingdings 3</vt:lpstr>
      <vt:lpstr>Ion</vt:lpstr>
      <vt:lpstr>Culture and spirituality in ethics</vt:lpstr>
      <vt:lpstr>PowerPoint Presentation</vt:lpstr>
      <vt:lpstr>Culture </vt:lpstr>
      <vt:lpstr>Multicultural competence</vt:lpstr>
      <vt:lpstr>Common cultures in our area</vt:lpstr>
      <vt:lpstr>Religious influence</vt:lpstr>
      <vt:lpstr>Cultural competence</vt:lpstr>
      <vt:lpstr>PowerPoint Presentation</vt:lpstr>
      <vt:lpstr>Bias</vt:lpstr>
      <vt:lpstr>Religion and spirituality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Culture and spirituality in ethics</dc:title>
  <dc:creator>Susan J. Polyot</dc:creator>
  <cp:lastModifiedBy>susan polyot</cp:lastModifiedBy>
  <cp:revision>6</cp:revision>
  <dcterms:created xsi:type="dcterms:W3CDTF">2013-05-16T21:08:31Z</dcterms:created>
  <dcterms:modified xsi:type="dcterms:W3CDTF">2020-05-26T22:41:59Z</dcterms:modified>
</cp:coreProperties>
</file>