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ptx" ContentType="application/vnd.openxmlformats-officedocument.presentationml.presentation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58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89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763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134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385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22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7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78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2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80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BFB6A-011E-40A7-AFF0-AE615CE90C32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0BAA2-27A8-4CA9-8B9C-95C27A1F6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37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opiates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524000"/>
          </a:xfrm>
        </p:spPr>
        <p:txBody>
          <a:bodyPr/>
          <a:lstStyle/>
          <a:p>
            <a:r>
              <a:rPr lang="en-US" dirty="0"/>
              <a:t>Ethics issues in addiction treatment</a:t>
            </a:r>
          </a:p>
        </p:txBody>
      </p:sp>
    </p:spTree>
    <p:extLst>
      <p:ext uri="{BB962C8B-B14F-4D97-AF65-F5344CB8AC3E}">
        <p14:creationId xmlns:p14="http://schemas.microsoft.com/office/powerpoint/2010/main" val="1755475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 rates of addiction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250000"/>
              </a:lnSpc>
            </a:pP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8.7% Illicit Drugs</a:t>
            </a:r>
          </a:p>
          <a:p>
            <a:pPr marL="457200" indent="-457200">
              <a:lnSpc>
                <a:spcPct val="250000"/>
              </a:lnSpc>
            </a:pP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6.2% Alcohol</a:t>
            </a:r>
          </a:p>
          <a:p>
            <a:pPr marL="457200" indent="-457200">
              <a:lnSpc>
                <a:spcPct val="250000"/>
              </a:lnSpc>
            </a:pP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26.5% Nicotine</a:t>
            </a:r>
          </a:p>
          <a:p>
            <a:pPr marL="0" indent="0">
              <a:buNone/>
            </a:pPr>
            <a:r>
              <a:rPr lang="en-US" dirty="0"/>
              <a:t>(</a:t>
            </a:r>
            <a:r>
              <a:rPr lang="en-US" sz="1600" dirty="0"/>
              <a:t>SAMSHA</a:t>
            </a:r>
            <a:r>
              <a:rPr lang="en-US" dirty="0"/>
              <a:t> </a:t>
            </a:r>
            <a:r>
              <a:rPr lang="en-US" sz="1600" dirty="0"/>
              <a:t>2011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52766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8903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Medium" pitchFamily="34" charset="0"/>
                <a:cs typeface="Tahoma" pitchFamily="34" charset="0"/>
              </a:rPr>
              <a:t>New Illicit Drug Use</a:t>
            </a:r>
            <a:br>
              <a:rPr lang="en-US" dirty="0"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latin typeface="Franklin Gothic Medium" pitchFamily="34" charset="0"/>
                <a:cs typeface="Tahoma" pitchFamily="34" charset="0"/>
              </a:rPr>
              <a:t> in the United States: 2002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541300"/>
              </p:ext>
            </p:extLst>
          </p:nvPr>
        </p:nvGraphicFramePr>
        <p:xfrm>
          <a:off x="762000" y="1630243"/>
          <a:ext cx="6934200" cy="5200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resentation" r:id="rId3" imgW="4570388" imgH="3427437" progId="PowerPoint.Show.12">
                  <p:embed/>
                </p:oleObj>
              </mc:Choice>
              <mc:Fallback>
                <p:oleObj name="Presentation" r:id="rId3" imgW="4570388" imgH="3427437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1630243"/>
                        <a:ext cx="6934200" cy="5200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9256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 of addiction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defRPr/>
            </a:pPr>
            <a:r>
              <a:rPr lang="en-US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Measures for screening for addiction risk</a:t>
            </a: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STAR/SISAP</a:t>
            </a:r>
            <a:r>
              <a:rPr lang="en-US" sz="2400" baseline="300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1</a:t>
            </a:r>
            <a:endParaRPr lang="en-US" sz="2400" dirty="0">
              <a:latin typeface="Franklin Gothic Medium" pitchFamily="34" charset="0"/>
              <a:ea typeface="Tahoma" pitchFamily="34" charset="0"/>
              <a:cs typeface="Tahoma" pitchFamily="34" charset="0"/>
            </a:endParaRP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CAGE AID</a:t>
            </a:r>
            <a:r>
              <a:rPr lang="en-US" sz="2400" baseline="300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2</a:t>
            </a:r>
            <a:endParaRPr lang="en-US" sz="2400" dirty="0">
              <a:latin typeface="Franklin Gothic Medium" pitchFamily="34" charset="0"/>
              <a:ea typeface="Tahoma" pitchFamily="34" charset="0"/>
              <a:cs typeface="Tahoma" pitchFamily="34" charset="0"/>
            </a:endParaRP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Opioid Risk Tool (Emerging Solutions in Pain)</a:t>
            </a:r>
            <a:r>
              <a:rPr lang="en-US" sz="2400" baseline="300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3</a:t>
            </a:r>
            <a:endParaRPr lang="en-US" sz="2400" dirty="0">
              <a:latin typeface="Franklin Gothic Medium" pitchFamily="34" charset="0"/>
              <a:ea typeface="Tahoma" pitchFamily="34" charset="0"/>
              <a:cs typeface="Tahoma" pitchFamily="34" charset="0"/>
            </a:endParaRP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SOAPP (see painedu.org)</a:t>
            </a:r>
            <a:r>
              <a:rPr lang="en-US" sz="2400" baseline="300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4</a:t>
            </a:r>
            <a:endParaRPr lang="en-US" sz="2400" dirty="0">
              <a:latin typeface="Franklin Gothic Medium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>
              <a:defRPr/>
            </a:pPr>
            <a:r>
              <a:rPr lang="en-US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Psychiatric interview assessment of risk</a:t>
            </a: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Chemical</a:t>
            </a: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Psychiatric</a:t>
            </a: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Social/Familial</a:t>
            </a: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Genetic</a:t>
            </a:r>
          </a:p>
          <a:p>
            <a:pPr marL="1146175" lvl="1" indent="-457200">
              <a:buFont typeface="Courier New" pitchFamily="49" charset="0"/>
              <a:buChar char="o"/>
              <a:defRPr/>
            </a:pPr>
            <a:r>
              <a:rPr lang="en-US" sz="2400" dirty="0">
                <a:latin typeface="Franklin Gothic Medium" pitchFamily="34" charset="0"/>
                <a:ea typeface="Tahoma" pitchFamily="34" charset="0"/>
                <a:cs typeface="Tahoma" pitchFamily="34" charset="0"/>
              </a:rPr>
              <a:t>Spiritual</a:t>
            </a:r>
            <a:endParaRPr lang="en-US" sz="1800" dirty="0">
              <a:latin typeface="Franklin Gothic Medium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24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teaching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Sharing prescription</a:t>
            </a:r>
            <a:b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meds seen as safe</a:t>
            </a:r>
            <a:b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by “self-</a:t>
            </a:r>
            <a:r>
              <a:rPr lang="en-US" dirty="0" err="1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treaters</a:t>
            </a: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”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Need to educate patients</a:t>
            </a:r>
            <a:b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about medication storage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New devices being developed</a:t>
            </a:r>
            <a:b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to help only the patient have</a:t>
            </a:r>
            <a:b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access and on a schedule</a:t>
            </a:r>
            <a:b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</a:br>
            <a:r>
              <a:rPr lang="en-US" dirty="0">
                <a:solidFill>
                  <a:schemeClr val="tx1"/>
                </a:solidFill>
                <a:latin typeface="Franklin Gothic Medium" pitchFamily="34" charset="0"/>
                <a:cs typeface="Tahoma" pitchFamily="34" charset="0"/>
              </a:rPr>
              <a:t>programmed by the MD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67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Pain </a:t>
            </a:r>
            <a:r>
              <a:rPr lang="en-US" dirty="0" err="1"/>
              <a:t>mgt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Consult from PCP</a:t>
            </a:r>
          </a:p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Eligibility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  <a:t>Workup &amp; pain dx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  <a:t>Opioid Treatment</a:t>
            </a:r>
            <a:b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</a:br>
            <a: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  <a:t>Agreement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  <a:t>Baseline urine drug</a:t>
            </a:r>
            <a:b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</a:br>
            <a: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  <a:t>test</a:t>
            </a:r>
          </a:p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PCP CONTINUES TO BE</a:t>
            </a:r>
            <a:br>
              <a:rPr lang="en-US" dirty="0">
                <a:latin typeface="+mj-lt"/>
                <a:ea typeface="Tahoma" pitchFamily="34" charset="0"/>
                <a:cs typeface="Tahoma" pitchFamily="34" charset="0"/>
              </a:rPr>
            </a:b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RESPONSIBLE TO</a:t>
            </a:r>
            <a:br>
              <a:rPr lang="en-US" dirty="0">
                <a:latin typeface="+mj-lt"/>
                <a:ea typeface="Tahoma" pitchFamily="34" charset="0"/>
                <a:cs typeface="Tahoma" pitchFamily="34" charset="0"/>
              </a:rPr>
            </a:b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PRESCRIBE OPIOIDS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675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Pain </a:t>
            </a:r>
            <a:r>
              <a:rPr lang="en-US" dirty="0" err="1"/>
              <a:t>mgt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Frequent visits</a:t>
            </a:r>
          </a:p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Prescribed opioids on short-term basis </a:t>
            </a:r>
            <a:r>
              <a:rPr lang="en-US" sz="3200" dirty="0" err="1">
                <a:latin typeface="+mj-lt"/>
                <a:ea typeface="Tahoma" pitchFamily="34" charset="0"/>
                <a:cs typeface="Tahoma" pitchFamily="34" charset="0"/>
              </a:rPr>
              <a:t>ie</a:t>
            </a:r>
            <a:r>
              <a:rPr lang="en-US" sz="3200" dirty="0">
                <a:latin typeface="+mj-lt"/>
                <a:ea typeface="Tahoma" pitchFamily="34" charset="0"/>
                <a:cs typeface="Tahoma" pitchFamily="34" charset="0"/>
              </a:rPr>
              <a:t>, weekly or bi-weekly</a:t>
            </a:r>
          </a:p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Random UDT</a:t>
            </a:r>
          </a:p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Pill counts</a:t>
            </a:r>
          </a:p>
          <a:p>
            <a:pPr marL="285750" indent="-285750">
              <a:spcBef>
                <a:spcPts val="0"/>
              </a:spcBef>
              <a:defRPr/>
            </a:pPr>
            <a:r>
              <a:rPr lang="en-US" dirty="0">
                <a:latin typeface="+mj-lt"/>
                <a:ea typeface="Tahoma" pitchFamily="34" charset="0"/>
                <a:cs typeface="Tahoma" pitchFamily="34" charset="0"/>
              </a:rPr>
              <a:t>Co-management with additional services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604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Kaiser – Permanente study</a:t>
            </a:r>
            <a:br>
              <a:rPr lang="en-US" dirty="0"/>
            </a:br>
            <a:r>
              <a:rPr lang="en-US" dirty="0"/>
              <a:t>longitudinal study 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Develop Opiate Therapy Plan</a:t>
            </a:r>
          </a:p>
          <a:p>
            <a:r>
              <a:rPr lang="en-US" dirty="0"/>
              <a:t>Long acting opioids, scheduled, not PRN</a:t>
            </a:r>
          </a:p>
          <a:p>
            <a:r>
              <a:rPr lang="en-US" dirty="0"/>
              <a:t>Eliminate short acting opioids</a:t>
            </a:r>
          </a:p>
          <a:p>
            <a:r>
              <a:rPr lang="en-US" dirty="0"/>
              <a:t>Avoid benzodiazepines</a:t>
            </a:r>
          </a:p>
          <a:p>
            <a:r>
              <a:rPr lang="en-US" dirty="0"/>
              <a:t>Random urine toxicology</a:t>
            </a:r>
          </a:p>
          <a:p>
            <a:r>
              <a:rPr lang="en-US" dirty="0"/>
              <a:t>Referral to Pain Clinic and participation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09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2004 rights and responsibilities public policy statement on using opioids for pain mgt. policy statement- short and not much substance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2015 40 page document regarding prescribing opioids</a:t>
            </a:r>
          </a:p>
          <a:p>
            <a:pPr marL="0" indent="0">
              <a:buNone/>
            </a:pPr>
            <a:r>
              <a:rPr lang="en-US" dirty="0"/>
              <a:t>https://www.asam.org/docs/default-source/practice-support/guidelines-and-consensus-docs/asam-national-practice-guideline-supplement.pdf</a:t>
            </a:r>
          </a:p>
        </p:txBody>
      </p:sp>
    </p:spTree>
    <p:extLst>
      <p:ext uri="{BB962C8B-B14F-4D97-AF65-F5344CB8AC3E}">
        <p14:creationId xmlns:p14="http://schemas.microsoft.com/office/powerpoint/2010/main" val="205476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</TotalTime>
  <Words>260</Words>
  <Application>Microsoft Office PowerPoint</Application>
  <PresentationFormat>On-screen Show (4:3)</PresentationFormat>
  <Paragraphs>50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Franklin Gothic Medium</vt:lpstr>
      <vt:lpstr>Office Theme</vt:lpstr>
      <vt:lpstr>Presentation</vt:lpstr>
      <vt:lpstr>opiates</vt:lpstr>
      <vt:lpstr>Base rates of addiction</vt:lpstr>
      <vt:lpstr>New Illicit Drug Use  in the United States: 2002 </vt:lpstr>
      <vt:lpstr>Assessment of addiction risk</vt:lpstr>
      <vt:lpstr>Patient teaching</vt:lpstr>
      <vt:lpstr>Pain mgt </vt:lpstr>
      <vt:lpstr>Pain mgt</vt:lpstr>
      <vt:lpstr>Kaiser – Permanente study longitudinal study recommendations</vt:lpstr>
      <vt:lpstr>ASAM</vt:lpstr>
    </vt:vector>
  </TitlesOfParts>
  <Company>Beal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J. Polyot</dc:creator>
  <cp:lastModifiedBy>susan polyot</cp:lastModifiedBy>
  <cp:revision>8</cp:revision>
  <dcterms:created xsi:type="dcterms:W3CDTF">2015-06-04T22:04:21Z</dcterms:created>
  <dcterms:modified xsi:type="dcterms:W3CDTF">2020-06-04T19:49:48Z</dcterms:modified>
</cp:coreProperties>
</file>