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4" r:id="rId1"/>
    <p:sldMasterId id="2147483743" r:id="rId2"/>
  </p:sldMasterIdLst>
  <p:notesMasterIdLst>
    <p:notesMasterId r:id="rId55"/>
  </p:notesMasterIdLst>
  <p:sldIdLst>
    <p:sldId id="316" r:id="rId3"/>
    <p:sldId id="372" r:id="rId4"/>
    <p:sldId id="502" r:id="rId5"/>
    <p:sldId id="504" r:id="rId6"/>
    <p:sldId id="455" r:id="rId7"/>
    <p:sldId id="508" r:id="rId8"/>
    <p:sldId id="458" r:id="rId9"/>
    <p:sldId id="509" r:id="rId10"/>
    <p:sldId id="460" r:id="rId11"/>
    <p:sldId id="461" r:id="rId12"/>
    <p:sldId id="510" r:id="rId13"/>
    <p:sldId id="511" r:id="rId14"/>
    <p:sldId id="512" r:id="rId15"/>
    <p:sldId id="513" r:id="rId16"/>
    <p:sldId id="514" r:id="rId17"/>
    <p:sldId id="463" r:id="rId18"/>
    <p:sldId id="515" r:id="rId19"/>
    <p:sldId id="516" r:id="rId20"/>
    <p:sldId id="517" r:id="rId21"/>
    <p:sldId id="518" r:id="rId22"/>
    <p:sldId id="519" r:id="rId23"/>
    <p:sldId id="520" r:id="rId24"/>
    <p:sldId id="521" r:id="rId25"/>
    <p:sldId id="471" r:id="rId26"/>
    <p:sldId id="522" r:id="rId27"/>
    <p:sldId id="474" r:id="rId28"/>
    <p:sldId id="475" r:id="rId29"/>
    <p:sldId id="537" r:id="rId30"/>
    <p:sldId id="523" r:id="rId31"/>
    <p:sldId id="524" r:id="rId32"/>
    <p:sldId id="525" r:id="rId33"/>
    <p:sldId id="482" r:id="rId34"/>
    <p:sldId id="526" r:id="rId35"/>
    <p:sldId id="527" r:id="rId36"/>
    <p:sldId id="528" r:id="rId37"/>
    <p:sldId id="529" r:id="rId38"/>
    <p:sldId id="485" r:id="rId39"/>
    <p:sldId id="486" r:id="rId40"/>
    <p:sldId id="530" r:id="rId41"/>
    <p:sldId id="496" r:id="rId42"/>
    <p:sldId id="531" r:id="rId43"/>
    <p:sldId id="532" r:id="rId44"/>
    <p:sldId id="533" r:id="rId45"/>
    <p:sldId id="534" r:id="rId46"/>
    <p:sldId id="535" r:id="rId47"/>
    <p:sldId id="497" r:id="rId48"/>
    <p:sldId id="505" r:id="rId49"/>
    <p:sldId id="506" r:id="rId50"/>
    <p:sldId id="499" r:id="rId51"/>
    <p:sldId id="536" r:id="rId52"/>
    <p:sldId id="500" r:id="rId53"/>
    <p:sldId id="501" r:id="rId54"/>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ＭＳ Ｐゴシック" pitchFamily="34" charset="-128"/>
        <a:cs typeface="+mn-cs"/>
      </a:defRPr>
    </a:lvl1pPr>
    <a:lvl2pPr marL="457200" algn="l" rtl="0" fontAlgn="base">
      <a:spcBef>
        <a:spcPct val="0"/>
      </a:spcBef>
      <a:spcAft>
        <a:spcPct val="0"/>
      </a:spcAft>
      <a:defRPr sz="2400"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sz="2400"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sz="2400"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sz="2400" kern="1200">
        <a:solidFill>
          <a:schemeClr val="tx1"/>
        </a:solidFill>
        <a:latin typeface="Arial" charset="0"/>
        <a:ea typeface="ＭＳ Ｐゴシック" pitchFamily="34" charset="-128"/>
        <a:cs typeface="+mn-cs"/>
      </a:defRPr>
    </a:lvl5pPr>
    <a:lvl6pPr marL="2286000" algn="l" defTabSz="914400" rtl="0" eaLnBrk="1" latinLnBrk="0" hangingPunct="1">
      <a:defRPr sz="2400" kern="1200">
        <a:solidFill>
          <a:schemeClr val="tx1"/>
        </a:solidFill>
        <a:latin typeface="Arial" charset="0"/>
        <a:ea typeface="ＭＳ Ｐゴシック" pitchFamily="34" charset="-128"/>
        <a:cs typeface="+mn-cs"/>
      </a:defRPr>
    </a:lvl6pPr>
    <a:lvl7pPr marL="2743200" algn="l" defTabSz="914400" rtl="0" eaLnBrk="1" latinLnBrk="0" hangingPunct="1">
      <a:defRPr sz="2400" kern="1200">
        <a:solidFill>
          <a:schemeClr val="tx1"/>
        </a:solidFill>
        <a:latin typeface="Arial" charset="0"/>
        <a:ea typeface="ＭＳ Ｐゴシック" pitchFamily="34" charset="-128"/>
        <a:cs typeface="+mn-cs"/>
      </a:defRPr>
    </a:lvl7pPr>
    <a:lvl8pPr marL="3200400" algn="l" defTabSz="914400" rtl="0" eaLnBrk="1" latinLnBrk="0" hangingPunct="1">
      <a:defRPr sz="2400" kern="1200">
        <a:solidFill>
          <a:schemeClr val="tx1"/>
        </a:solidFill>
        <a:latin typeface="Arial" charset="0"/>
        <a:ea typeface="ＭＳ Ｐゴシック" pitchFamily="34" charset="-128"/>
        <a:cs typeface="+mn-cs"/>
      </a:defRPr>
    </a:lvl8pPr>
    <a:lvl9pPr marL="3657600" algn="l" defTabSz="914400" rtl="0" eaLnBrk="1" latinLnBrk="0" hangingPunct="1">
      <a:defRPr sz="2400"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orient="horz" pos="1002">
          <p15:clr>
            <a:srgbClr val="A4A3A4"/>
          </p15:clr>
        </p15:guide>
        <p15:guide id="3" pos="2880">
          <p15:clr>
            <a:srgbClr val="A4A3A4"/>
          </p15:clr>
        </p15:guide>
        <p15:guide id="4" pos="5246">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llen Kunkelmann" initials="AU" lastIdx="7"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258" autoAdjust="0"/>
    <p:restoredTop sz="89671" autoAdjust="0"/>
  </p:normalViewPr>
  <p:slideViewPr>
    <p:cSldViewPr snapToGrid="0">
      <p:cViewPr varScale="1">
        <p:scale>
          <a:sx n="67" d="100"/>
          <a:sy n="67" d="100"/>
        </p:scale>
        <p:origin x="1368" y="60"/>
      </p:cViewPr>
      <p:guideLst>
        <p:guide orient="horz" pos="2160"/>
        <p:guide orient="horz" pos="1002"/>
        <p:guide pos="2880"/>
        <p:guide pos="524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4" d="100"/>
        <a:sy n="64" d="100"/>
      </p:scale>
      <p:origin x="0" y="0"/>
    </p:cViewPr>
  </p:sorterViewPr>
  <p:notesViewPr>
    <p:cSldViewPr snapToGrid="0">
      <p:cViewPr varScale="1">
        <p:scale>
          <a:sx n="64" d="100"/>
          <a:sy n="64" d="100"/>
        </p:scale>
        <p:origin x="-334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commentAuthors" Target="commentAuthor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4578"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none" lIns="91440" tIns="45720" rIns="91440" bIns="45720" numCol="1" anchor="t"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79" name="Rectangle 3"/>
          <p:cNvSpPr>
            <a:spLocks noGrp="1" noChangeArrowheads="1"/>
          </p:cNvSpPr>
          <p:nvPr>
            <p:ph type="dt" idx="1"/>
          </p:nvPr>
        </p:nvSpPr>
        <p:spPr bwMode="auto">
          <a:xfrm>
            <a:off x="3886200" y="0"/>
            <a:ext cx="2971800" cy="457200"/>
          </a:xfrm>
          <a:prstGeom prst="rect">
            <a:avLst/>
          </a:prstGeom>
          <a:noFill/>
          <a:ln>
            <a:noFill/>
          </a:ln>
          <a:effectLst/>
        </p:spPr>
        <p:txBody>
          <a:bodyPr vert="horz" wrap="none" lIns="91440" tIns="45720" rIns="91440" bIns="45720" numCol="1" anchor="t" anchorCtr="0" compatLnSpc="1">
            <a:prstTxWarp prst="textNoShape">
              <a:avLst/>
            </a:prstTxWarp>
          </a:bodyPr>
          <a:lstStyle>
            <a:lvl1pPr algn="r">
              <a:defRPr sz="1200">
                <a:latin typeface="Arial" charset="0"/>
                <a:ea typeface="ＭＳ Ｐゴシック" charset="0"/>
                <a:cs typeface="+mn-cs"/>
              </a:defRPr>
            </a:lvl1pPr>
          </a:lstStyle>
          <a:p>
            <a:pPr>
              <a:defRPr/>
            </a:pPr>
            <a:endParaRPr lang="en-US" dirty="0"/>
          </a:p>
        </p:txBody>
      </p:sp>
      <p:sp>
        <p:nvSpPr>
          <p:cNvPr id="5222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944581" name="Rectangle 5"/>
          <p:cNvSpPr>
            <a:spLocks noGrp="1" noChangeArrowheads="1"/>
          </p:cNvSpPr>
          <p:nvPr>
            <p:ph type="body" sz="quarter" idx="3"/>
          </p:nvPr>
        </p:nvSpPr>
        <p:spPr bwMode="auto">
          <a:xfrm>
            <a:off x="914400" y="4343400"/>
            <a:ext cx="5029200" cy="4114800"/>
          </a:xfrm>
          <a:prstGeom prst="rect">
            <a:avLst/>
          </a:prstGeom>
          <a:noFill/>
          <a:ln>
            <a:noFill/>
          </a:ln>
          <a:effectLst/>
        </p:spPr>
        <p:txBody>
          <a:bodyPr vert="horz" wrap="square" lIns="91440" tIns="45720" rIns="91440" bIns="45720" numCol="1" anchor="t" anchorCtr="0" compatLnSpc="1">
            <a:prstTxWarp prst="textNoShape">
              <a:avLst/>
            </a:prstTxWarp>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944582" name="Rectangle 6"/>
          <p:cNvSpPr>
            <a:spLocks noGrp="1" noChangeArrowheads="1"/>
          </p:cNvSpPr>
          <p:nvPr>
            <p:ph type="ftr" sz="quarter" idx="4"/>
          </p:nvPr>
        </p:nvSpPr>
        <p:spPr bwMode="auto">
          <a:xfrm>
            <a:off x="0" y="8686800"/>
            <a:ext cx="2971800" cy="457200"/>
          </a:xfrm>
          <a:prstGeom prst="rect">
            <a:avLst/>
          </a:prstGeom>
          <a:noFill/>
          <a:ln>
            <a:noFill/>
          </a:ln>
          <a:effectLst/>
        </p:spPr>
        <p:txBody>
          <a:bodyPr vert="horz" wrap="none" lIns="91440" tIns="45720" rIns="91440" bIns="45720" numCol="1" anchor="b"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83" name="Rectangle 7"/>
          <p:cNvSpPr>
            <a:spLocks noGrp="1" noChangeArrowheads="1"/>
          </p:cNvSpPr>
          <p:nvPr>
            <p:ph type="sldNum" sz="quarter" idx="5"/>
          </p:nvPr>
        </p:nvSpPr>
        <p:spPr bwMode="auto">
          <a:xfrm>
            <a:off x="3886200" y="8686800"/>
            <a:ext cx="2971800" cy="457200"/>
          </a:xfrm>
          <a:prstGeom prst="rect">
            <a:avLst/>
          </a:prstGeom>
          <a:noFill/>
          <a:ln>
            <a:noFill/>
          </a:ln>
          <a:effectLst/>
        </p:spPr>
        <p:txBody>
          <a:bodyPr vert="horz" wrap="none" lIns="91440" tIns="45720" rIns="91440" bIns="45720" numCol="1" anchor="b" anchorCtr="0" compatLnSpc="1">
            <a:prstTxWarp prst="textNoShape">
              <a:avLst/>
            </a:prstTxWarp>
          </a:bodyPr>
          <a:lstStyle>
            <a:lvl1pPr algn="r">
              <a:defRPr sz="1200">
                <a:latin typeface="Arial" pitchFamily="34" charset="0"/>
                <a:ea typeface="ＭＳ Ｐゴシック" pitchFamily="34" charset="-128"/>
                <a:cs typeface="+mn-cs"/>
              </a:defRPr>
            </a:lvl1pPr>
          </a:lstStyle>
          <a:p>
            <a:pPr>
              <a:defRPr/>
            </a:pPr>
            <a:fld id="{5BF81156-E6AF-44C8-BBE8-65F3689151C1}" type="slidenum">
              <a:rPr lang="en-US"/>
              <a:pPr>
                <a:defRPr/>
              </a:pPr>
              <a:t>‹#›</a:t>
            </a:fld>
            <a:endParaRPr lang="en-US" dirty="0"/>
          </a:p>
        </p:txBody>
      </p:sp>
    </p:spTree>
    <p:extLst>
      <p:ext uri="{BB962C8B-B14F-4D97-AF65-F5344CB8AC3E}">
        <p14:creationId xmlns:p14="http://schemas.microsoft.com/office/powerpoint/2010/main" val="751957324"/>
      </p:ext>
    </p:extLst>
  </p:cSld>
  <p:clrMap bg1="lt1" tx1="dk1" bg2="lt2" tx2="dk2" accent1="accent1" accent2="accent2" accent3="accent3" accent4="accent4" accent5="accent5" accent6="accent6" hlink="hlink" folHlink="folHlink"/>
  <p:notesStyle>
    <a:lvl1pPr marL="1714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ＭＳ Ｐゴシック" charset="0"/>
      </a:defRPr>
    </a:lvl1pPr>
    <a:lvl2pPr marL="6286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2pPr>
    <a:lvl3pPr marL="10858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3pPr>
    <a:lvl4pPr marL="15430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4pPr>
    <a:lvl5pPr marL="20002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a:t>
            </a:fld>
            <a:endParaRPr lang="en-US" dirty="0"/>
          </a:p>
        </p:txBody>
      </p:sp>
    </p:spTree>
    <p:extLst>
      <p:ext uri="{BB962C8B-B14F-4D97-AF65-F5344CB8AC3E}">
        <p14:creationId xmlns:p14="http://schemas.microsoft.com/office/powerpoint/2010/main" val="24930924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Sensory fibers in spinal nerves carry stimuli from the skin and internal organs to the CNS.</a:t>
            </a:r>
          </a:p>
          <a:p>
            <a:r>
              <a:rPr lang="en-US" sz="1200" kern="1200" dirty="0">
                <a:solidFill>
                  <a:schemeClr val="tx1"/>
                </a:solidFill>
                <a:effectLst/>
                <a:latin typeface="Arial" charset="0"/>
                <a:ea typeface="ＭＳ Ｐゴシック" charset="0"/>
                <a:cs typeface="ＭＳ Ｐゴシック" charset="0"/>
              </a:rPr>
              <a:t>Motor fibers carry messages from the CNS to skeletal muscles, causing them to contract.</a:t>
            </a:r>
          </a:p>
          <a:p>
            <a:r>
              <a:rPr lang="en-US" sz="1200" kern="1200" dirty="0">
                <a:solidFill>
                  <a:schemeClr val="tx1"/>
                </a:solidFill>
                <a:effectLst/>
                <a:latin typeface="Arial" charset="0"/>
                <a:ea typeface="ＭＳ Ｐゴシック" charset="0"/>
              </a:rPr>
              <a:t>Refer to Table 36.1 in the textbook to discuss the cranial nerves.</a:t>
            </a:r>
          </a:p>
          <a:p>
            <a:r>
              <a:rPr lang="en-US" sz="1200" kern="1200" dirty="0">
                <a:solidFill>
                  <a:schemeClr val="tx1"/>
                </a:solidFill>
                <a:effectLst/>
                <a:latin typeface="Arial" charset="0"/>
                <a:ea typeface="ＭＳ Ｐゴシック" charset="0"/>
              </a:rPr>
              <a:t>What are dermatomes? </a:t>
            </a:r>
            <a:r>
              <a:rPr lang="en-US" sz="1200" i="1" kern="1200" dirty="0">
                <a:solidFill>
                  <a:schemeClr val="tx1"/>
                </a:solidFill>
                <a:effectLst/>
                <a:latin typeface="Arial" charset="0"/>
                <a:ea typeface="ＭＳ Ｐゴシック" charset="0"/>
              </a:rPr>
              <a:t>(Skin surface areas supplied by a single afferent spinal nerve. See Figure 36.5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10</a:t>
            </a:fld>
            <a:endParaRPr lang="en-US" dirty="0"/>
          </a:p>
        </p:txBody>
      </p:sp>
    </p:spTree>
    <p:extLst>
      <p:ext uri="{BB962C8B-B14F-4D97-AF65-F5344CB8AC3E}">
        <p14:creationId xmlns:p14="http://schemas.microsoft.com/office/powerpoint/2010/main" val="37635135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11</a:t>
            </a:fld>
            <a:endParaRPr lang="en-US" dirty="0"/>
          </a:p>
        </p:txBody>
      </p:sp>
    </p:spTree>
    <p:extLst>
      <p:ext uri="{BB962C8B-B14F-4D97-AF65-F5344CB8AC3E}">
        <p14:creationId xmlns:p14="http://schemas.microsoft.com/office/powerpoint/2010/main" val="39936842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12</a:t>
            </a:fld>
            <a:endParaRPr lang="en-US" dirty="0"/>
          </a:p>
        </p:txBody>
      </p:sp>
    </p:spTree>
    <p:extLst>
      <p:ext uri="{BB962C8B-B14F-4D97-AF65-F5344CB8AC3E}">
        <p14:creationId xmlns:p14="http://schemas.microsoft.com/office/powerpoint/2010/main" val="37882071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rPr>
              <a:t>Refer to Figure 36.6 in the textbook.</a:t>
            </a:r>
          </a:p>
          <a:p>
            <a:pPr lvl="0"/>
            <a:r>
              <a:rPr lang="en-US" dirty="0"/>
              <a:t>Neurotransmitters bind to specific receptor sites on the dendrites of the next neuron or the target tissue.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13</a:t>
            </a:fld>
            <a:endParaRPr lang="en-US" dirty="0"/>
          </a:p>
        </p:txBody>
      </p:sp>
    </p:spTree>
    <p:extLst>
      <p:ext uri="{BB962C8B-B14F-4D97-AF65-F5344CB8AC3E}">
        <p14:creationId xmlns:p14="http://schemas.microsoft.com/office/powerpoint/2010/main" val="39425450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Discuss these types of neuroglia.</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14</a:t>
            </a:fld>
            <a:endParaRPr lang="en-US" dirty="0"/>
          </a:p>
        </p:txBody>
      </p:sp>
    </p:spTree>
    <p:extLst>
      <p:ext uri="{BB962C8B-B14F-4D97-AF65-F5344CB8AC3E}">
        <p14:creationId xmlns:p14="http://schemas.microsoft.com/office/powerpoint/2010/main" val="31957360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Refer to Figure 36.7 in the textbook.</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15</a:t>
            </a:fld>
            <a:endParaRPr lang="en-US" dirty="0"/>
          </a:p>
        </p:txBody>
      </p:sp>
    </p:spTree>
    <p:extLst>
      <p:ext uri="{BB962C8B-B14F-4D97-AF65-F5344CB8AC3E}">
        <p14:creationId xmlns:p14="http://schemas.microsoft.com/office/powerpoint/2010/main" val="29104422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There are more than 600 neurological diseases.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16</a:t>
            </a:fld>
            <a:endParaRPr lang="en-US" dirty="0"/>
          </a:p>
        </p:txBody>
      </p:sp>
    </p:spTree>
    <p:extLst>
      <p:ext uri="{BB962C8B-B14F-4D97-AF65-F5344CB8AC3E}">
        <p14:creationId xmlns:p14="http://schemas.microsoft.com/office/powerpoint/2010/main" val="20967844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Also called</a:t>
            </a:r>
            <a:r>
              <a:rPr lang="en-US" baseline="0" dirty="0"/>
              <a:t> </a:t>
            </a:r>
            <a:r>
              <a:rPr lang="en-US" i="1" dirty="0"/>
              <a:t>Lou Gehrig’s disease</a:t>
            </a:r>
            <a:r>
              <a:rPr lang="en-US" dirty="0"/>
              <a:t>.</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17</a:t>
            </a:fld>
            <a:endParaRPr lang="en-US" dirty="0"/>
          </a:p>
        </p:txBody>
      </p:sp>
    </p:spTree>
    <p:extLst>
      <p:ext uri="{BB962C8B-B14F-4D97-AF65-F5344CB8AC3E}">
        <p14:creationId xmlns:p14="http://schemas.microsoft.com/office/powerpoint/2010/main" val="21345428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Refer to Table 36.2 in the textbook.</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18</a:t>
            </a:fld>
            <a:endParaRPr lang="en-US" dirty="0"/>
          </a:p>
        </p:txBody>
      </p:sp>
    </p:spTree>
    <p:extLst>
      <p:ext uri="{BB962C8B-B14F-4D97-AF65-F5344CB8AC3E}">
        <p14:creationId xmlns:p14="http://schemas.microsoft.com/office/powerpoint/2010/main" val="22549970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The provider will do a medical history and physical. There is no specific test for AD. Neurological tests, CT, MRI, positron emission tomography (PET), psychiatric evaluation, and cognitive and neuropsychological tests may be done.</a:t>
            </a:r>
          </a:p>
          <a:p>
            <a:pPr lvl="0"/>
            <a:r>
              <a:rPr lang="en-US" dirty="0"/>
              <a:t>Current treatments may only keep symptoms from getting worse for a limited time.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19</a:t>
            </a:fld>
            <a:endParaRPr lang="en-US" dirty="0"/>
          </a:p>
        </p:txBody>
      </p:sp>
    </p:spTree>
    <p:extLst>
      <p:ext uri="{BB962C8B-B14F-4D97-AF65-F5344CB8AC3E}">
        <p14:creationId xmlns:p14="http://schemas.microsoft.com/office/powerpoint/2010/main" val="977175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2</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39774891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The provider will do an examination and order additional tests, including psychological testing, head CT or MRI, and a PET scan of the brain.</a:t>
            </a:r>
          </a:p>
          <a:p>
            <a:pPr lvl="0"/>
            <a:r>
              <a:rPr lang="en-US" dirty="0"/>
              <a:t>There is no cure for HD. </a:t>
            </a:r>
          </a:p>
          <a:p>
            <a:pPr lvl="0"/>
            <a:r>
              <a:rPr lang="en-US" dirty="0"/>
              <a:t>The goal of the treatment is to slow the symptoms. </a:t>
            </a:r>
          </a:p>
          <a:p>
            <a:pPr lvl="0"/>
            <a:r>
              <a:rPr lang="en-US" dirty="0"/>
              <a:t>Medications such as dopamine blockers help to reduce abnormal movements and behaviors, and amantadine may help to control extra movements.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20</a:t>
            </a:fld>
            <a:endParaRPr lang="en-US" dirty="0"/>
          </a:p>
        </p:txBody>
      </p:sp>
    </p:spTree>
    <p:extLst>
      <p:ext uri="{BB962C8B-B14F-4D97-AF65-F5344CB8AC3E}">
        <p14:creationId xmlns:p14="http://schemas.microsoft.com/office/powerpoint/2010/main" val="23156741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The provider will perform an examination and evaluate the person’s mental and language functions, along with movement and coordination. Vision and other senses will be evaluated. </a:t>
            </a:r>
          </a:p>
          <a:p>
            <a:pPr lvl="0"/>
            <a:r>
              <a:rPr lang="en-US" dirty="0"/>
              <a:t>There are no blood tests to diagnose MS. </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21</a:t>
            </a:fld>
            <a:endParaRPr lang="en-US" dirty="0"/>
          </a:p>
        </p:txBody>
      </p:sp>
    </p:spTree>
    <p:extLst>
      <p:ext uri="{BB962C8B-B14F-4D97-AF65-F5344CB8AC3E}">
        <p14:creationId xmlns:p14="http://schemas.microsoft.com/office/powerpoint/2010/main" val="37914759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There are no specific tests for PD. </a:t>
            </a:r>
          </a:p>
          <a:p>
            <a:pPr lvl="0"/>
            <a:r>
              <a:rPr lang="en-US" dirty="0"/>
              <a:t>Medications can be used to manage the symptoms; some of these include: </a:t>
            </a:r>
          </a:p>
          <a:p>
            <a:pPr lvl="1"/>
            <a:r>
              <a:rPr lang="en-US" dirty="0"/>
              <a:t>Carbidopa-levodopa (Sinemet): Used to increase the dopamine in the brain. </a:t>
            </a:r>
          </a:p>
          <a:p>
            <a:pPr lvl="1"/>
            <a:r>
              <a:rPr lang="en-US" dirty="0"/>
              <a:t>Dopamine agonist: Used to mimic dopamine effect in the brain. Examples include pramipexole (Mirapex), ropinirole (Requip), and rotigotine (Neupro).</a:t>
            </a:r>
          </a:p>
          <a:p>
            <a:pPr lvl="1"/>
            <a:r>
              <a:rPr lang="en-US" dirty="0"/>
              <a:t>MAO-B inhibitors: Prevent the breakdown of dopamine. Examples include safinamide (Xadago) and selegiline (Eldepryl, Zelapar).</a:t>
            </a:r>
          </a:p>
          <a:p>
            <a:pPr lvl="1"/>
            <a:r>
              <a:rPr lang="en-US" dirty="0"/>
              <a:t>Deep brain stimulation (DBS) may also be done. </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22</a:t>
            </a:fld>
            <a:endParaRPr lang="en-US" dirty="0"/>
          </a:p>
        </p:txBody>
      </p:sp>
    </p:spTree>
    <p:extLst>
      <p:ext uri="{BB962C8B-B14F-4D97-AF65-F5344CB8AC3E}">
        <p14:creationId xmlns:p14="http://schemas.microsoft.com/office/powerpoint/2010/main" val="6385378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Stress, depression, anxiety, and head injuries may cause tension headaches. Pain and muscle tightness in the head, scalp, or neck are usually seen.</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23</a:t>
            </a:fld>
            <a:endParaRPr lang="en-US" dirty="0"/>
          </a:p>
        </p:txBody>
      </p:sp>
    </p:spTree>
    <p:extLst>
      <p:ext uri="{BB962C8B-B14F-4D97-AF65-F5344CB8AC3E}">
        <p14:creationId xmlns:p14="http://schemas.microsoft.com/office/powerpoint/2010/main" val="34848113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rPr>
              <a:t>Refer to Table 36.3 in the textbook.</a:t>
            </a:r>
          </a:p>
          <a:p>
            <a:r>
              <a:rPr lang="en-US" dirty="0"/>
              <a:t>Most seizures do not cause harm, but if they last longer than 5 minutes or if the person has repeated seizures without waking up between them, it is a medical emergency.</a:t>
            </a:r>
          </a:p>
          <a:p>
            <a:r>
              <a:rPr lang="en-US" dirty="0"/>
              <a:t>Depending on the type of seizure, antiseizure medication may be used.</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24</a:t>
            </a:fld>
            <a:endParaRPr lang="en-US" dirty="0"/>
          </a:p>
        </p:txBody>
      </p:sp>
    </p:spTree>
    <p:extLst>
      <p:ext uri="{BB962C8B-B14F-4D97-AF65-F5344CB8AC3E}">
        <p14:creationId xmlns:p14="http://schemas.microsoft.com/office/powerpoint/2010/main" val="36364117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Children can outgrow epilepsy.</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25</a:t>
            </a:fld>
            <a:endParaRPr lang="en-US" dirty="0"/>
          </a:p>
        </p:txBody>
      </p:sp>
    </p:spTree>
    <p:extLst>
      <p:ext uri="{BB962C8B-B14F-4D97-AF65-F5344CB8AC3E}">
        <p14:creationId xmlns:p14="http://schemas.microsoft.com/office/powerpoint/2010/main" val="22186134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What treatment is indicated if encephalitis is caused by the herpes simplex or varicella zoster virus? </a:t>
            </a:r>
            <a:r>
              <a:rPr lang="en-US" sz="1200" i="1" kern="1200" dirty="0">
                <a:solidFill>
                  <a:schemeClr val="tx1"/>
                </a:solidFill>
                <a:effectLst/>
                <a:latin typeface="Arial" charset="0"/>
                <a:ea typeface="ＭＳ Ｐゴシック" charset="0"/>
                <a:cs typeface="ＭＳ Ｐゴシック" charset="0"/>
              </a:rPr>
              <a:t>(Treatment includes the use of acyclovir [Zovirax] or ganciclovir [Cytovene].)</a:t>
            </a:r>
            <a:endParaRPr lang="en-US" sz="1200" kern="1200" dirty="0">
              <a:solidFill>
                <a:schemeClr val="tx1"/>
              </a:solidFill>
              <a:effectLst/>
              <a:latin typeface="Arial" charset="0"/>
              <a:ea typeface="ＭＳ Ｐゴシック" charset="0"/>
              <a:cs typeface="ＭＳ Ｐゴシック" charset="0"/>
            </a:endParaRPr>
          </a:p>
          <a:p>
            <a:r>
              <a:rPr lang="en-US" sz="1200" kern="1200" dirty="0">
                <a:solidFill>
                  <a:schemeClr val="tx1"/>
                </a:solidFill>
                <a:effectLst/>
                <a:latin typeface="Arial" charset="0"/>
                <a:ea typeface="ＭＳ Ｐゴシック" charset="0"/>
                <a:cs typeface="ＭＳ Ｐゴシック" charset="0"/>
              </a:rPr>
              <a:t>In patients with severe CNS damage, recovery usually is prolonged, and physical therapy is necessary to overcome the neurologic and musculoskeletal complications. </a:t>
            </a:r>
          </a:p>
          <a:p>
            <a:r>
              <a:rPr lang="en-US" dirty="0"/>
              <a:t>Physical, speech, and occupational therapies may be required for some patients after other symptoms have resolved.</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26</a:t>
            </a:fld>
            <a:endParaRPr lang="en-US" dirty="0"/>
          </a:p>
        </p:txBody>
      </p:sp>
    </p:spTree>
    <p:extLst>
      <p:ext uri="{BB962C8B-B14F-4D97-AF65-F5344CB8AC3E}">
        <p14:creationId xmlns:p14="http://schemas.microsoft.com/office/powerpoint/2010/main" val="9435891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Despite treatment, meningitis can be fatal or can cause long-term neurologic damage in some patients.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27</a:t>
            </a:fld>
            <a:endParaRPr lang="en-US" dirty="0"/>
          </a:p>
        </p:txBody>
      </p:sp>
    </p:spTree>
    <p:extLst>
      <p:ext uri="{BB962C8B-B14F-4D97-AF65-F5344CB8AC3E}">
        <p14:creationId xmlns:p14="http://schemas.microsoft.com/office/powerpoint/2010/main" val="15922628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Refer to Figure 36.8 in the textbook.</a:t>
            </a:r>
          </a:p>
          <a:p>
            <a:r>
              <a:rPr lang="en-US" dirty="0"/>
              <a:t>Some mild cases do not require treatment, whereas others may be treated with antiviral and corticosteroid medications. </a:t>
            </a:r>
          </a:p>
          <a:p>
            <a:r>
              <a:rPr lang="en-US" dirty="0"/>
              <a:t>Protecting the eye from injury is important, thus eye drops for lubrication and a patch for protection may be used.</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29</a:t>
            </a:fld>
            <a:endParaRPr lang="en-US" dirty="0"/>
          </a:p>
        </p:txBody>
      </p:sp>
    </p:spTree>
    <p:extLst>
      <p:ext uri="{BB962C8B-B14F-4D97-AF65-F5344CB8AC3E}">
        <p14:creationId xmlns:p14="http://schemas.microsoft.com/office/powerpoint/2010/main" val="8820826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30</a:t>
            </a:fld>
            <a:endParaRPr lang="en-US" dirty="0"/>
          </a:p>
        </p:txBody>
      </p:sp>
    </p:spTree>
    <p:extLst>
      <p:ext uri="{BB962C8B-B14F-4D97-AF65-F5344CB8AC3E}">
        <p14:creationId xmlns:p14="http://schemas.microsoft.com/office/powerpoint/2010/main" val="13353624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Besides the neurology department, patients with nervous system concerns can be seen in primary care and also urgent care departments. The medical assistant may help the provider with the examination and screening questions.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a:t>
            </a:fld>
            <a:endParaRPr lang="en-US" dirty="0"/>
          </a:p>
        </p:txBody>
      </p:sp>
    </p:spTree>
    <p:extLst>
      <p:ext uri="{BB962C8B-B14F-4D97-AF65-F5344CB8AC3E}">
        <p14:creationId xmlns:p14="http://schemas.microsoft.com/office/powerpoint/2010/main" val="5123415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concussion is the mildest form of a TBI and is the most common type of sports injury.</a:t>
            </a:r>
          </a:p>
          <a:p>
            <a:r>
              <a:rPr lang="en-US" dirty="0"/>
              <a:t>Surgery may be done to remove blood clots (hematomas), repair skull fractures, stop bleeding in the brain, and to relieve pressure (by removing a portion of the skull). </a:t>
            </a:r>
          </a:p>
          <a:p>
            <a:r>
              <a:rPr lang="en-US" dirty="0"/>
              <a:t>Various rehabilitation specialists may be involved during the recovery phase.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31</a:t>
            </a:fld>
            <a:endParaRPr lang="en-US" dirty="0"/>
          </a:p>
        </p:txBody>
      </p:sp>
    </p:spTree>
    <p:extLst>
      <p:ext uri="{BB962C8B-B14F-4D97-AF65-F5344CB8AC3E}">
        <p14:creationId xmlns:p14="http://schemas.microsoft.com/office/powerpoint/2010/main" val="277666120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The typical presentation is a child approximately 6 months old who is brought to the clinic or emergency department because of difficulty breathing or marked lethargy.</a:t>
            </a:r>
          </a:p>
          <a:p>
            <a:r>
              <a:rPr lang="en-US" sz="1200" kern="1200" dirty="0">
                <a:solidFill>
                  <a:schemeClr val="tx1"/>
                </a:solidFill>
                <a:effectLst/>
                <a:latin typeface="Arial" charset="0"/>
                <a:ea typeface="ＭＳ Ｐゴシック" charset="0"/>
              </a:rPr>
              <a:t>PURPLE: Peak of crying, Unexpected, Resists Soothing, Pain-like face, Long-lasting, and Evening.</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32</a:t>
            </a:fld>
            <a:endParaRPr lang="en-US" dirty="0"/>
          </a:p>
        </p:txBody>
      </p:sp>
    </p:spTree>
    <p:extLst>
      <p:ext uri="{BB962C8B-B14F-4D97-AF65-F5344CB8AC3E}">
        <p14:creationId xmlns:p14="http://schemas.microsoft.com/office/powerpoint/2010/main" val="5681658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cause is an injury to the vertebrae. This is a medical emergency. Initially, the person may experience extreme back or neck pain, incontinence of bowel or bladder, difficulty breathing, and paralysis.</a:t>
            </a:r>
          </a:p>
          <a:p>
            <a:r>
              <a:rPr lang="en-US" dirty="0"/>
              <a:t>Treatments include surgery, traction, corticosteroids, and rehabilitation (e.g., physical and occupational therapies).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33</a:t>
            </a:fld>
            <a:endParaRPr lang="en-US" dirty="0"/>
          </a:p>
        </p:txBody>
      </p:sp>
    </p:spTree>
    <p:extLst>
      <p:ext uri="{BB962C8B-B14F-4D97-AF65-F5344CB8AC3E}">
        <p14:creationId xmlns:p14="http://schemas.microsoft.com/office/powerpoint/2010/main" val="117383997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Signs and symptoms include tingling and numbness, paresthesia, weakness, increased sensitivity to stimuli, burning pain, muscle wasting, paralysis, and organ dysfunction. </a:t>
            </a:r>
          </a:p>
          <a:p>
            <a:r>
              <a:rPr lang="en-US" dirty="0"/>
              <a:t>The provider will do physical and neurological examinations. Additional tests will be done, including nerve conduction velocity (NCV), electromyography (EMG), MRI, and nerve and skin biopsies. </a:t>
            </a:r>
          </a:p>
          <a:p>
            <a:r>
              <a:rPr lang="en-US" dirty="0"/>
              <a:t>Medications such as antidepressants, anticonvulsants, antiarrhythmics, narcotics, and nonsteroidal anti-inflammatory drugs (NSAIDs) may help ease the neuropathic pain.</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34</a:t>
            </a:fld>
            <a:endParaRPr lang="en-US" dirty="0"/>
          </a:p>
        </p:txBody>
      </p:sp>
    </p:spTree>
    <p:extLst>
      <p:ext uri="{BB962C8B-B14F-4D97-AF65-F5344CB8AC3E}">
        <p14:creationId xmlns:p14="http://schemas.microsoft.com/office/powerpoint/2010/main" val="41927080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Refer to Figure 36.9 in the textbook.</a:t>
            </a:r>
          </a:p>
          <a:p>
            <a:r>
              <a:rPr lang="en-US" dirty="0"/>
              <a:t>After a person has chickenpox, the virus remains inactive in the body. It can reactivate for unknown reasons and cause shingles.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35</a:t>
            </a:fld>
            <a:endParaRPr lang="en-US" dirty="0"/>
          </a:p>
        </p:txBody>
      </p:sp>
    </p:spTree>
    <p:extLst>
      <p:ext uri="{BB962C8B-B14F-4D97-AF65-F5344CB8AC3E}">
        <p14:creationId xmlns:p14="http://schemas.microsoft.com/office/powerpoint/2010/main" val="57348314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Refer to Figure 36.10 in the textbook.</a:t>
            </a:r>
          </a:p>
          <a:p>
            <a:r>
              <a:rPr lang="en-US" dirty="0"/>
              <a:t>During pregnancy, the mother can take a maternal serum alphafetoprotein (MSAFP) test. If abnormally high amounts of alphafetoprotein (AFP) are found, it suggests that the baby has a neural tube defect (e.g., spina bifida). The accuracy of the MSAFP test is not perfect. </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36</a:t>
            </a:fld>
            <a:endParaRPr lang="en-US" dirty="0"/>
          </a:p>
        </p:txBody>
      </p:sp>
    </p:spTree>
    <p:extLst>
      <p:ext uri="{BB962C8B-B14F-4D97-AF65-F5344CB8AC3E}">
        <p14:creationId xmlns:p14="http://schemas.microsoft.com/office/powerpoint/2010/main" val="149945870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What are some treatment options for brain tumors? </a:t>
            </a:r>
            <a:r>
              <a:rPr lang="en-US" sz="1200" i="1" kern="1200" dirty="0">
                <a:solidFill>
                  <a:schemeClr val="tx1"/>
                </a:solidFill>
                <a:effectLst/>
                <a:latin typeface="Arial" charset="0"/>
                <a:ea typeface="ＭＳ Ｐゴシック" charset="0"/>
                <a:cs typeface="ＭＳ Ｐゴシック" charset="0"/>
              </a:rPr>
              <a:t>(Treatment of brain tumors can include surgery, chemotherapy, and radiation in any combination.)</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37</a:t>
            </a:fld>
            <a:endParaRPr lang="en-US" dirty="0"/>
          </a:p>
        </p:txBody>
      </p:sp>
    </p:spTree>
    <p:extLst>
      <p:ext uri="{BB962C8B-B14F-4D97-AF65-F5344CB8AC3E}">
        <p14:creationId xmlns:p14="http://schemas.microsoft.com/office/powerpoint/2010/main" val="15068854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Additional treatments address the life-changing complications of stroke.</a:t>
            </a:r>
          </a:p>
          <a:p>
            <a:r>
              <a:rPr lang="en-US" dirty="0"/>
              <a:t>Physical, occupational, and speech therapies may be used to help with the disabilities.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38</a:t>
            </a:fld>
            <a:endParaRPr lang="en-US" dirty="0"/>
          </a:p>
        </p:txBody>
      </p:sp>
    </p:spTree>
    <p:extLst>
      <p:ext uri="{BB962C8B-B14F-4D97-AF65-F5344CB8AC3E}">
        <p14:creationId xmlns:p14="http://schemas.microsoft.com/office/powerpoint/2010/main" val="120949378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Refer to Table 36.4 in the textbook.</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39</a:t>
            </a:fld>
            <a:endParaRPr lang="en-US" dirty="0"/>
          </a:p>
        </p:txBody>
      </p:sp>
    </p:spTree>
    <p:extLst>
      <p:ext uri="{BB962C8B-B14F-4D97-AF65-F5344CB8AC3E}">
        <p14:creationId xmlns:p14="http://schemas.microsoft.com/office/powerpoint/2010/main" val="189020714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In addition to examining the patient through physical tests, skull radiographs, carotid arteriograms, EEG, MRI, and CT scans may all be used. </a:t>
            </a:r>
          </a:p>
          <a:p>
            <a:pPr lvl="0"/>
            <a:r>
              <a:rPr lang="en-US" sz="1200" kern="1200" dirty="0">
                <a:solidFill>
                  <a:schemeClr val="tx1"/>
                </a:solidFill>
                <a:effectLst/>
                <a:latin typeface="Arial" charset="0"/>
                <a:ea typeface="ＭＳ Ｐゴシック" charset="0"/>
                <a:cs typeface="ＭＳ Ｐゴシック" charset="0"/>
              </a:rPr>
              <a:t>Refer to Figure 36.11 in the textbook.</a:t>
            </a:r>
          </a:p>
          <a:p>
            <a:r>
              <a:rPr lang="en-US" sz="1200" kern="1200" dirty="0">
                <a:solidFill>
                  <a:schemeClr val="tx1"/>
                </a:solidFill>
                <a:effectLst/>
                <a:latin typeface="Arial" charset="0"/>
                <a:ea typeface="ＭＳ Ｐゴシック" charset="0"/>
                <a:cs typeface="ＭＳ Ｐゴシック" charset="0"/>
              </a:rPr>
              <a:t>Procedure 36.1 outlines the procedures for assisting with the neurologic examination.</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40</a:t>
            </a:fld>
            <a:endParaRPr lang="en-US" dirty="0"/>
          </a:p>
        </p:txBody>
      </p:sp>
    </p:spTree>
    <p:extLst>
      <p:ext uri="{BB962C8B-B14F-4D97-AF65-F5344CB8AC3E}">
        <p14:creationId xmlns:p14="http://schemas.microsoft.com/office/powerpoint/2010/main" val="7586707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CNS is composed of the brain and spinal cord.</a:t>
            </a:r>
          </a:p>
          <a:p>
            <a:r>
              <a:rPr lang="en-US" dirty="0"/>
              <a:t>The PNS is made up of all the nervous tissue outside of the CNS, including 12 pairs of cranial nerves and 31 pairs of spinal nerves.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a:t>
            </a:fld>
            <a:endParaRPr lang="en-US" dirty="0"/>
          </a:p>
        </p:txBody>
      </p:sp>
    </p:spTree>
    <p:extLst>
      <p:ext uri="{BB962C8B-B14F-4D97-AF65-F5344CB8AC3E}">
        <p14:creationId xmlns:p14="http://schemas.microsoft.com/office/powerpoint/2010/main" val="429186097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Refer to Figure 36.12 and Procedure 36.2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41</a:t>
            </a:fld>
            <a:endParaRPr lang="en-US" dirty="0"/>
          </a:p>
        </p:txBody>
      </p:sp>
    </p:spTree>
    <p:extLst>
      <p:ext uri="{BB962C8B-B14F-4D97-AF65-F5344CB8AC3E}">
        <p14:creationId xmlns:p14="http://schemas.microsoft.com/office/powerpoint/2010/main" val="400328215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42</a:t>
            </a:fld>
            <a:endParaRPr lang="en-US" dirty="0"/>
          </a:p>
        </p:txBody>
      </p:sp>
    </p:spTree>
    <p:extLst>
      <p:ext uri="{BB962C8B-B14F-4D97-AF65-F5344CB8AC3E}">
        <p14:creationId xmlns:p14="http://schemas.microsoft.com/office/powerpoint/2010/main" val="224931516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43</a:t>
            </a:fld>
            <a:endParaRPr lang="en-US" dirty="0"/>
          </a:p>
        </p:txBody>
      </p:sp>
    </p:spTree>
    <p:extLst>
      <p:ext uri="{BB962C8B-B14F-4D97-AF65-F5344CB8AC3E}">
        <p14:creationId xmlns:p14="http://schemas.microsoft.com/office/powerpoint/2010/main" val="115504752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Refer to Figure 36.13, Table 36.6, and Procedure 36.3 in the textbook.</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44</a:t>
            </a:fld>
            <a:endParaRPr lang="en-US" dirty="0"/>
          </a:p>
        </p:txBody>
      </p:sp>
    </p:spTree>
    <p:extLst>
      <p:ext uri="{BB962C8B-B14F-4D97-AF65-F5344CB8AC3E}">
        <p14:creationId xmlns:p14="http://schemas.microsoft.com/office/powerpoint/2010/main" val="216269179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Refer to Figure 36.13, Table 36.6, and Procedure 36.3 in the textbook.</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45</a:t>
            </a:fld>
            <a:endParaRPr lang="en-US" dirty="0"/>
          </a:p>
        </p:txBody>
      </p:sp>
    </p:spTree>
    <p:extLst>
      <p:ext uri="{BB962C8B-B14F-4D97-AF65-F5344CB8AC3E}">
        <p14:creationId xmlns:p14="http://schemas.microsoft.com/office/powerpoint/2010/main" val="340196201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What indicates brain death? </a:t>
            </a:r>
            <a:r>
              <a:rPr lang="en-US" sz="1200" i="1" kern="1200" dirty="0">
                <a:solidFill>
                  <a:schemeClr val="tx1"/>
                </a:solidFill>
                <a:effectLst/>
                <a:latin typeface="Arial" charset="0"/>
                <a:ea typeface="ＭＳ Ｐゴシック" charset="0"/>
                <a:cs typeface="ＭＳ Ｐゴシック" charset="0"/>
              </a:rPr>
              <a:t>(Electrical silence [flatline EEG] indicates no evidence of brain activity and is one of the criteria used to determine brain death.)</a:t>
            </a:r>
            <a:endParaRPr lang="en-US" sz="1200" kern="1200" dirty="0">
              <a:solidFill>
                <a:schemeClr val="tx1"/>
              </a:solidFill>
              <a:effectLst/>
              <a:latin typeface="Arial" charset="0"/>
              <a:ea typeface="ＭＳ Ｐゴシック" charset="0"/>
              <a:cs typeface="ＭＳ Ｐゴシック" charset="0"/>
            </a:endParaRPr>
          </a:p>
          <a:p>
            <a:r>
              <a:rPr lang="en-US" sz="1200" kern="1200" dirty="0">
                <a:solidFill>
                  <a:schemeClr val="tx1"/>
                </a:solidFill>
                <a:effectLst/>
                <a:latin typeface="Arial" charset="0"/>
                <a:ea typeface="ＭＳ Ｐゴシック" charset="0"/>
                <a:cs typeface="ＭＳ Ｐゴシック" charset="0"/>
              </a:rPr>
              <a:t>Refer to Table 36.5 to discuss diagnostic</a:t>
            </a:r>
            <a:r>
              <a:rPr lang="en-US" sz="1200" kern="1200" baseline="0" dirty="0">
                <a:solidFill>
                  <a:schemeClr val="tx1"/>
                </a:solidFill>
                <a:effectLst/>
                <a:latin typeface="Arial" charset="0"/>
                <a:ea typeface="ＭＳ Ｐゴシック" charset="0"/>
                <a:cs typeface="ＭＳ Ｐゴシック" charset="0"/>
              </a:rPr>
              <a:t> tests for the nervous system</a:t>
            </a:r>
            <a:r>
              <a:rPr lang="en-US" sz="1200" kern="1200" dirty="0">
                <a:solidFill>
                  <a:schemeClr val="tx1"/>
                </a:solidFill>
                <a:effectLst/>
                <a:latin typeface="Arial" charset="0"/>
                <a:ea typeface="ＭＳ Ｐゴシック" charset="0"/>
                <a:cs typeface="ＭＳ Ｐゴシック" charset="0"/>
              </a:rPr>
              <a:t>.</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46</a:t>
            </a:fld>
            <a:endParaRPr lang="en-US" dirty="0"/>
          </a:p>
        </p:txBody>
      </p:sp>
    </p:spTree>
    <p:extLst>
      <p:ext uri="{BB962C8B-B14F-4D97-AF65-F5344CB8AC3E}">
        <p14:creationId xmlns:p14="http://schemas.microsoft.com/office/powerpoint/2010/main" val="45106288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Procedure 36.4 describes how to prepare the patient for an electroencephalogram (EEG).</a:t>
            </a:r>
          </a:p>
          <a:p>
            <a:pPr lvl="0"/>
            <a:r>
              <a:rPr lang="en-US" dirty="0"/>
              <a:t>If the EEG requires patients to sleep during the test, providers may encourage them to limit their sleep to 4 or 5 hours the night before.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47</a:t>
            </a:fld>
            <a:endParaRPr lang="en-US" dirty="0"/>
          </a:p>
        </p:txBody>
      </p:sp>
    </p:spTree>
    <p:extLst>
      <p:ext uri="{BB962C8B-B14F-4D97-AF65-F5344CB8AC3E}">
        <p14:creationId xmlns:p14="http://schemas.microsoft.com/office/powerpoint/2010/main" val="45106288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Procedure 36.4 describes how to prepare the patient for an electroencephalogram (EEG).</a:t>
            </a:r>
          </a:p>
          <a:p>
            <a:pPr lvl="0"/>
            <a:r>
              <a:rPr lang="en-US" sz="1200" kern="1200" dirty="0">
                <a:solidFill>
                  <a:schemeClr val="tx1"/>
                </a:solidFill>
                <a:effectLst/>
                <a:latin typeface="Arial" charset="0"/>
                <a:ea typeface="ＭＳ Ｐゴシック" charset="0"/>
                <a:cs typeface="ＭＳ Ｐゴシック" charset="0"/>
              </a:rPr>
              <a:t>If a stimulation examination is</a:t>
            </a:r>
            <a:r>
              <a:rPr lang="en-US" sz="1200" kern="1200" baseline="0" dirty="0">
                <a:solidFill>
                  <a:schemeClr val="tx1"/>
                </a:solidFill>
                <a:effectLst/>
                <a:latin typeface="Arial" charset="0"/>
                <a:ea typeface="ＭＳ Ｐゴシック" charset="0"/>
                <a:cs typeface="ＭＳ Ｐゴシック" charset="0"/>
              </a:rPr>
              <a:t> ordered, explain that the patient will be asked to view flickering lights to stimulate the brain.</a:t>
            </a:r>
          </a:p>
          <a:p>
            <a:pPr lvl="0"/>
            <a:r>
              <a:rPr lang="en-US" sz="1200" kern="1200" baseline="0" dirty="0">
                <a:solidFill>
                  <a:schemeClr val="tx1"/>
                </a:solidFill>
                <a:effectLst/>
                <a:latin typeface="Arial" charset="0"/>
                <a:ea typeface="ＭＳ Ｐゴシック" charset="0"/>
                <a:cs typeface="ＭＳ Ｐゴシック" charset="0"/>
              </a:rPr>
              <a:t>Advanced training is required to perform an EEG.</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48</a:t>
            </a:fld>
            <a:endParaRPr lang="en-US" dirty="0"/>
          </a:p>
        </p:txBody>
      </p:sp>
    </p:spTree>
    <p:extLst>
      <p:ext uri="{BB962C8B-B14F-4D97-AF65-F5344CB8AC3E}">
        <p14:creationId xmlns:p14="http://schemas.microsoft.com/office/powerpoint/2010/main" val="45106288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Patients with neurological disorders are prescribed a variety of medications. </a:t>
            </a:r>
          </a:p>
          <a:p>
            <a:r>
              <a:rPr lang="en-US" dirty="0"/>
              <a:t>These are some of the more common classifications of medications.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49</a:t>
            </a:fld>
            <a:endParaRPr lang="en-US" dirty="0"/>
          </a:p>
        </p:txBody>
      </p:sp>
    </p:spTree>
    <p:extLst>
      <p:ext uri="{BB962C8B-B14F-4D97-AF65-F5344CB8AC3E}">
        <p14:creationId xmlns:p14="http://schemas.microsoft.com/office/powerpoint/2010/main" val="37338508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50</a:t>
            </a:fld>
            <a:endParaRPr lang="en-US" dirty="0"/>
          </a:p>
        </p:txBody>
      </p:sp>
    </p:spTree>
    <p:extLst>
      <p:ext uri="{BB962C8B-B14F-4D97-AF65-F5344CB8AC3E}">
        <p14:creationId xmlns:p14="http://schemas.microsoft.com/office/powerpoint/2010/main" val="35288188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brain, enclosed in the skull, is one of the most complex organs of the body. It is divided into the cerebrum, cerebellum, diencephalon, and brainstem.</a:t>
            </a:r>
          </a:p>
          <a:p>
            <a:r>
              <a:rPr lang="en-US" dirty="0"/>
              <a:t>Refer to Figures 36.1 and 36.2 in the textbook.</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a:t>
            </a:fld>
            <a:endParaRPr lang="en-US" dirty="0"/>
          </a:p>
        </p:txBody>
      </p:sp>
    </p:spTree>
    <p:extLst>
      <p:ext uri="{BB962C8B-B14F-4D97-AF65-F5344CB8AC3E}">
        <p14:creationId xmlns:p14="http://schemas.microsoft.com/office/powerpoint/2010/main" val="429186097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In neurology, you will be faced with a variety of behaviors and personality changes that frequently are a part of neurologic conditions.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51</a:t>
            </a:fld>
            <a:endParaRPr lang="en-US" dirty="0"/>
          </a:p>
        </p:txBody>
      </p:sp>
    </p:spTree>
    <p:extLst>
      <p:ext uri="{BB962C8B-B14F-4D97-AF65-F5344CB8AC3E}">
        <p14:creationId xmlns:p14="http://schemas.microsoft.com/office/powerpoint/2010/main" val="244493376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52</a:t>
            </a:fld>
            <a:endParaRPr lang="en-US" dirty="0"/>
          </a:p>
        </p:txBody>
      </p:sp>
    </p:spTree>
    <p:extLst>
      <p:ext uri="{BB962C8B-B14F-4D97-AF65-F5344CB8AC3E}">
        <p14:creationId xmlns:p14="http://schemas.microsoft.com/office/powerpoint/2010/main" val="17873088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diencephalon is composed of the posterior pituitary gland and the pineal gland, which are part of the endocrine system. The diencephalon also includes two other parts: </a:t>
            </a:r>
          </a:p>
          <a:p>
            <a:pPr lvl="1"/>
            <a:r>
              <a:rPr lang="en-US" dirty="0"/>
              <a:t>Thalamus: Processes information going to and from the body and the cerebrum. </a:t>
            </a:r>
          </a:p>
          <a:p>
            <a:pPr lvl="1"/>
            <a:r>
              <a:rPr lang="en-US" dirty="0"/>
              <a:t>Hypothalamus: Controls body temperature, hunger, and thirst; also, part of the limbic system.</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a:t>
            </a:fld>
            <a:endParaRPr lang="en-US" dirty="0"/>
          </a:p>
        </p:txBody>
      </p:sp>
    </p:spTree>
    <p:extLst>
      <p:ext uri="{BB962C8B-B14F-4D97-AF65-F5344CB8AC3E}">
        <p14:creationId xmlns:p14="http://schemas.microsoft.com/office/powerpoint/2010/main" val="29601635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What is the function of the spinal cord? </a:t>
            </a:r>
            <a:r>
              <a:rPr lang="en-US" sz="1200" i="1" kern="1200" dirty="0">
                <a:solidFill>
                  <a:schemeClr val="tx1"/>
                </a:solidFill>
                <a:effectLst/>
                <a:latin typeface="Arial" charset="0"/>
                <a:ea typeface="ＭＳ Ｐゴシック" charset="0"/>
                <a:cs typeface="ＭＳ Ｐゴシック" charset="0"/>
              </a:rPr>
              <a:t>(The spinal cord carries messages between the spinal nerves and the brain.)</a:t>
            </a:r>
          </a:p>
          <a:p>
            <a:r>
              <a:rPr lang="en-US" sz="1200" i="0" kern="1200" dirty="0">
                <a:solidFill>
                  <a:schemeClr val="tx1"/>
                </a:solidFill>
                <a:effectLst/>
                <a:latin typeface="Arial" charset="0"/>
                <a:ea typeface="ＭＳ Ｐゴシック" charset="0"/>
              </a:rPr>
              <a:t>Refer to Figure 36.3 in the textbook.</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7</a:t>
            </a:fld>
            <a:endParaRPr lang="en-US" dirty="0"/>
          </a:p>
        </p:txBody>
      </p:sp>
    </p:spTree>
    <p:extLst>
      <p:ext uri="{BB962C8B-B14F-4D97-AF65-F5344CB8AC3E}">
        <p14:creationId xmlns:p14="http://schemas.microsoft.com/office/powerpoint/2010/main" val="26529160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8</a:t>
            </a:fld>
            <a:endParaRPr lang="en-US" dirty="0"/>
          </a:p>
        </p:txBody>
      </p:sp>
    </p:spTree>
    <p:extLst>
      <p:ext uri="{BB962C8B-B14F-4D97-AF65-F5344CB8AC3E}">
        <p14:creationId xmlns:p14="http://schemas.microsoft.com/office/powerpoint/2010/main" val="22245937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Refer to Figure 36.4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9</a:t>
            </a:fld>
            <a:endParaRPr lang="en-US" dirty="0"/>
          </a:p>
        </p:txBody>
      </p:sp>
    </p:spTree>
    <p:extLst>
      <p:ext uri="{BB962C8B-B14F-4D97-AF65-F5344CB8AC3E}">
        <p14:creationId xmlns:p14="http://schemas.microsoft.com/office/powerpoint/2010/main" val="34755299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3"/>
          <p:cNvSpPr>
            <a:spLocks noGrp="1" noChangeArrowheads="1"/>
          </p:cNvSpPr>
          <p:nvPr>
            <p:ph type="sldNum" sz="quarter" idx="10"/>
          </p:nvPr>
        </p:nvSpPr>
        <p:spPr>
          <a:ln/>
        </p:spPr>
        <p:txBody>
          <a:bodyPr/>
          <a:lstStyle>
            <a:lvl1pPr>
              <a:defRPr/>
            </a:lvl1pPr>
          </a:lstStyle>
          <a:p>
            <a:pPr>
              <a:defRPr/>
            </a:pPr>
            <a:r>
              <a:rPr lang="en-GB" dirty="0"/>
              <a:t> </a:t>
            </a:r>
            <a:fld id="{E234264E-8860-42A2-83C5-41782AA54ED9}" type="slidenum">
              <a:rPr lang="en-GB"/>
              <a:pPr>
                <a:defRPr/>
              </a:pPr>
              <a:t>‹#›</a:t>
            </a:fld>
            <a:endParaRPr lang="en-GB"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18667" y="533400"/>
            <a:ext cx="3200400" cy="1524000"/>
          </a:xfrm>
        </p:spPr>
        <p:txBody>
          <a:bodyPr anchor="b">
            <a:normAutofit/>
          </a:bodyPr>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533399" y="533400"/>
            <a:ext cx="4438755" cy="5486400"/>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418667" y="2209802"/>
            <a:ext cx="32004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2/17/2020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spTree>
    <p:extLst>
      <p:ext uri="{BB962C8B-B14F-4D97-AF65-F5344CB8AC3E}">
        <p14:creationId xmlns:p14="http://schemas.microsoft.com/office/powerpoint/2010/main" val="3804021613"/>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95800" y="1447800"/>
            <a:ext cx="3563258" cy="1143000"/>
          </a:xfrm>
        </p:spPr>
        <p:txBody>
          <a:bodyPr anchor="b">
            <a:normAutofit/>
          </a:bodyPr>
          <a:lstStyle>
            <a:lvl1pPr algn="l">
              <a:defRPr sz="2400" b="0"/>
            </a:lvl1pPr>
          </a:lstStyle>
          <a:p>
            <a:r>
              <a:rPr lang="en-US" smtClean="0"/>
              <a:t>Click to edit Master title style</a:t>
            </a:r>
            <a:endParaRPr lang="en-US" dirty="0"/>
          </a:p>
        </p:txBody>
      </p:sp>
      <p:sp>
        <p:nvSpPr>
          <p:cNvPr id="17" name="Picture Placeholder 2"/>
          <p:cNvSpPr>
            <a:spLocks noGrp="1" noChangeAspect="1"/>
          </p:cNvSpPr>
          <p:nvPr>
            <p:ph type="pic" idx="13"/>
          </p:nvPr>
        </p:nvSpPr>
        <p:spPr>
          <a:xfrm>
            <a:off x="762000" y="914400"/>
            <a:ext cx="3280974" cy="48006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4496027" y="2743200"/>
            <a:ext cx="3564223" cy="2082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2/17/2020</a:t>
            </a:fld>
            <a:endParaRPr lang="en-US" dirty="0"/>
          </a:p>
        </p:txBody>
      </p:sp>
      <p:sp>
        <p:nvSpPr>
          <p:cNvPr id="6" name="Footer Placeholder 5"/>
          <p:cNvSpPr>
            <a:spLocks noGrp="1"/>
          </p:cNvSpPr>
          <p:nvPr>
            <p:ph type="ftr" sz="quarter" idx="11"/>
          </p:nvPr>
        </p:nvSpPr>
        <p:spPr>
          <a:xfrm>
            <a:off x="533400" y="6172200"/>
            <a:ext cx="5811724" cy="365125"/>
          </a:xfrm>
        </p:spPr>
        <p:txBody>
          <a:bodyPr/>
          <a:lstStyle/>
          <a:p>
            <a:endParaRPr lang="en-US" dirty="0"/>
          </a:p>
        </p:txBody>
      </p:sp>
      <p:sp>
        <p:nvSpPr>
          <p:cNvPr id="7" name="Slide Number Placeholder 6"/>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spTree>
    <p:extLst>
      <p:ext uri="{BB962C8B-B14F-4D97-AF65-F5344CB8AC3E}">
        <p14:creationId xmlns:p14="http://schemas.microsoft.com/office/powerpoint/2010/main" val="1963569641"/>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lstStyle/>
          <a:p>
            <a:r>
              <a:rPr lang="en-US" smtClean="0"/>
              <a:t>Click to edit Master title style</a:t>
            </a:r>
            <a:endParaRPr lang="en-US" dirty="0"/>
          </a:p>
        </p:txBody>
      </p:sp>
      <p:sp>
        <p:nvSpPr>
          <p:cNvPr id="6" name="Picture Placeholder 2"/>
          <p:cNvSpPr>
            <a:spLocks noGrp="1" noChangeAspect="1"/>
          </p:cNvSpPr>
          <p:nvPr>
            <p:ph type="pic" idx="13"/>
          </p:nvPr>
        </p:nvSpPr>
        <p:spPr>
          <a:xfrm>
            <a:off x="533400" y="533400"/>
            <a:ext cx="8077200"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9" name="Text Placeholder 9"/>
          <p:cNvSpPr>
            <a:spLocks noGrp="1"/>
          </p:cNvSpPr>
          <p:nvPr>
            <p:ph type="body" sz="quarter" idx="14"/>
          </p:nvPr>
        </p:nvSpPr>
        <p:spPr>
          <a:xfrm>
            <a:off x="762002" y="3843867"/>
            <a:ext cx="7281332"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Date Placeholder 2"/>
          <p:cNvSpPr>
            <a:spLocks noGrp="1"/>
          </p:cNvSpPr>
          <p:nvPr>
            <p:ph type="dt" sz="half" idx="10"/>
          </p:nvPr>
        </p:nvSpPr>
        <p:spPr/>
        <p:txBody>
          <a:bodyPr/>
          <a:lstStyle/>
          <a:p>
            <a:fld id="{B61BEF0D-F0BB-DE4B-95CE-6DB70DBA9567}" type="datetimeFigureOut">
              <a:rPr lang="en-US" dirty="0"/>
              <a:pPr/>
              <a:t>2/17/2020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spTree>
    <p:extLst>
      <p:ext uri="{BB962C8B-B14F-4D97-AF65-F5344CB8AC3E}">
        <p14:creationId xmlns:p14="http://schemas.microsoft.com/office/powerpoint/2010/main" val="4157940258"/>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077200" cy="2895600"/>
          </a:xfrm>
        </p:spPr>
        <p:txBody>
          <a:bodyPr anchor="ctr">
            <a:normAutofit/>
          </a:bodyPr>
          <a:lstStyle>
            <a:lvl1pPr algn="l">
              <a:defRPr sz="2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533400" y="4114800"/>
            <a:ext cx="6383552" cy="1905000"/>
          </a:xfrm>
        </p:spPr>
        <p:txBody>
          <a:bodyPr anchor="ctr">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spTree>
    <p:extLst>
      <p:ext uri="{BB962C8B-B14F-4D97-AF65-F5344CB8AC3E}">
        <p14:creationId xmlns:p14="http://schemas.microsoft.com/office/powerpoint/2010/main" val="1341360901"/>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283" y="533400"/>
            <a:ext cx="6859787" cy="2895600"/>
          </a:xfrm>
        </p:spPr>
        <p:txBody>
          <a:bodyPr anchor="ctr">
            <a:normAutofit/>
          </a:bodyPr>
          <a:lstStyle>
            <a:lvl1pPr algn="l">
              <a:defRPr sz="2800" b="0" cap="all">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066800" y="3429000"/>
            <a:ext cx="6402467" cy="4826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533400" y="4301070"/>
            <a:ext cx="6382361" cy="171873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sp>
        <p:nvSpPr>
          <p:cNvPr id="14" name="TextBox 13"/>
          <p:cNvSpPr txBox="1"/>
          <p:nvPr/>
        </p:nvSpPr>
        <p:spPr>
          <a:xfrm>
            <a:off x="228600" y="710624"/>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7696200" y="2768601"/>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2004331346"/>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33400" y="3429000"/>
            <a:ext cx="6382361" cy="1697400"/>
          </a:xfrm>
        </p:spPr>
        <p:txBody>
          <a:bodyPr anchor="b">
            <a:normAutofit/>
          </a:bodyPr>
          <a:lstStyle>
            <a:lvl1pPr algn="l">
              <a:defRPr sz="2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533400" y="5132980"/>
            <a:ext cx="6383552" cy="886819"/>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spTree>
    <p:extLst>
      <p:ext uri="{BB962C8B-B14F-4D97-AF65-F5344CB8AC3E}">
        <p14:creationId xmlns:p14="http://schemas.microsoft.com/office/powerpoint/2010/main" val="336864054"/>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856284" y="533400"/>
            <a:ext cx="6859786" cy="2895600"/>
          </a:xfrm>
        </p:spPr>
        <p:txBody>
          <a:bodyPr anchor="ctr">
            <a:normAutofit/>
          </a:bodyPr>
          <a:lstStyle>
            <a:lvl1pPr algn="l">
              <a:defRPr sz="2800" b="0" cap="all">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533400" y="3886200"/>
            <a:ext cx="6382361" cy="1049866"/>
          </a:xfrm>
        </p:spPr>
        <p:txBody>
          <a:bodyPr vert="horz" lIns="91440" tIns="45720" rIns="91440" bIns="45720" rtlCol="0" anchor="b">
            <a:normAutofit/>
          </a:bodyPr>
          <a:lstStyle>
            <a:lvl1pPr>
              <a:buNone/>
              <a:defRPr lang="en-US" sz="2000" b="0" cap="all"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533400" y="4953000"/>
            <a:ext cx="6382360" cy="10668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sp>
        <p:nvSpPr>
          <p:cNvPr id="14" name="TextBox 13"/>
          <p:cNvSpPr txBox="1"/>
          <p:nvPr/>
        </p:nvSpPr>
        <p:spPr>
          <a:xfrm>
            <a:off x="228600" y="710624"/>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7696200" y="2768601"/>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3375540268"/>
      </p:ext>
    </p:extLst>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7525658" cy="2895600"/>
          </a:xfrm>
        </p:spPr>
        <p:txBody>
          <a:bodyPr vert="horz" lIns="91440" tIns="45720" rIns="91440" bIns="45720" rtlCol="0" anchor="ctr">
            <a:normAutofit/>
          </a:bodyPr>
          <a:lstStyle>
            <a:lvl1pPr>
              <a:defRPr lang="en-US" sz="2800"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533400" y="3928534"/>
            <a:ext cx="6382361" cy="838200"/>
          </a:xfrm>
        </p:spPr>
        <p:txBody>
          <a:bodyPr vert="horz" lIns="91440" tIns="45720" rIns="91440" bIns="45720" rtlCol="0" anchor="b">
            <a:normAutofit/>
          </a:bodyPr>
          <a:lstStyle>
            <a:lvl1pPr>
              <a:buNone/>
              <a:defRPr lang="en-US" sz="2000" b="0" cap="all"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533400" y="4766735"/>
            <a:ext cx="6382360" cy="1253065"/>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spTree>
    <p:extLst>
      <p:ext uri="{BB962C8B-B14F-4D97-AF65-F5344CB8AC3E}">
        <p14:creationId xmlns:p14="http://schemas.microsoft.com/office/powerpoint/2010/main" val="1407756742"/>
      </p:ext>
    </p:extLst>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lgn="l">
              <a:defRPr sz="280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33400" y="533401"/>
            <a:ext cx="6554867" cy="376767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spTree>
    <p:extLst>
      <p:ext uri="{BB962C8B-B14F-4D97-AF65-F5344CB8AC3E}">
        <p14:creationId xmlns:p14="http://schemas.microsoft.com/office/powerpoint/2010/main" val="2498834739"/>
      </p:ext>
    </p:extLst>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66406" y="533400"/>
            <a:ext cx="2044194" cy="4419600"/>
          </a:xfrm>
        </p:spPr>
        <p:txBody>
          <a:bodyPr vert="eaVert">
            <a:normAutofit/>
          </a:bodyPr>
          <a:lstStyle>
            <a:lvl1pPr>
              <a:defRPr sz="280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33400" y="533400"/>
            <a:ext cx="5850012" cy="54864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spTree>
    <p:extLst>
      <p:ext uri="{BB962C8B-B14F-4D97-AF65-F5344CB8AC3E}">
        <p14:creationId xmlns:p14="http://schemas.microsoft.com/office/powerpoint/2010/main" val="1594636074"/>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3"/>
          <p:cNvSpPr>
            <a:spLocks noGrp="1" noChangeArrowheads="1"/>
          </p:cNvSpPr>
          <p:nvPr>
            <p:ph type="sldNum" sz="quarter" idx="10"/>
          </p:nvPr>
        </p:nvSpPr>
        <p:spPr>
          <a:ln/>
        </p:spPr>
        <p:txBody>
          <a:bodyPr/>
          <a:lstStyle>
            <a:lvl1pPr>
              <a:defRPr/>
            </a:lvl1pPr>
          </a:lstStyle>
          <a:p>
            <a:pPr>
              <a:defRPr/>
            </a:pPr>
            <a:fld id="{71EFB42C-6A15-4A9A-871B-37380EDB6A26}" type="slidenum">
              <a:rPr lang="en-GB" smtClean="0"/>
              <a:pPr>
                <a:defRPr/>
              </a:pPr>
              <a:t>‹#›</a:t>
            </a:fld>
            <a:endParaRPr lang="en-GB"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4334933" y="1169931"/>
            <a:ext cx="4814835" cy="4993802"/>
            <a:chOff x="4334933" y="1169931"/>
            <a:chExt cx="4814835" cy="4993802"/>
          </a:xfrm>
        </p:grpSpPr>
        <p:cxnSp>
          <p:nvCxnSpPr>
            <p:cNvPr id="17" name="Straight Connector 16"/>
            <p:cNvCxnSpPr/>
            <p:nvPr/>
          </p:nvCxnSpPr>
          <p:spPr>
            <a:xfrm flipH="1">
              <a:off x="6009259" y="1169931"/>
              <a:ext cx="3134741" cy="313474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4334933" y="1348898"/>
              <a:ext cx="4814835" cy="481483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5225595" y="1469269"/>
              <a:ext cx="3912054" cy="3912054"/>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flipH="1">
              <a:off x="5304588" y="1307856"/>
              <a:ext cx="3839412" cy="3839412"/>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5707078" y="1770196"/>
              <a:ext cx="3430571" cy="3430570"/>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ctrTitle"/>
          </p:nvPr>
        </p:nvSpPr>
        <p:spPr>
          <a:xfrm>
            <a:off x="533400" y="533400"/>
            <a:ext cx="6154713" cy="3124201"/>
          </a:xfrm>
        </p:spPr>
        <p:txBody>
          <a:bodyPr anchor="b">
            <a:normAutofit/>
          </a:bodyPr>
          <a:lstStyle>
            <a:lvl1pPr algn="l">
              <a:defRPr sz="4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533400" y="3843868"/>
            <a:ext cx="4954250" cy="1913466"/>
          </a:xfrm>
        </p:spPr>
        <p:txBody>
          <a:bodyPr anchor="t">
            <a:normAutofit/>
          </a:bodyPr>
          <a:lstStyle>
            <a:lvl1pPr marL="0" indent="0" algn="l">
              <a:buNone/>
              <a:defRPr sz="20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spTree>
    <p:extLst>
      <p:ext uri="{BB962C8B-B14F-4D97-AF65-F5344CB8AC3E}">
        <p14:creationId xmlns:p14="http://schemas.microsoft.com/office/powerpoint/2010/main" val="3215816090"/>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533400" y="533400"/>
            <a:ext cx="6554867" cy="3767670"/>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E234264E-8860-42A2-83C5-41782AA54ED9}" type="slidenum">
              <a:rPr lang="en-GB" smtClean="0"/>
              <a:pPr>
                <a:defRPr/>
              </a:pPr>
              <a:t>‹#›</a:t>
            </a:fld>
            <a:endParaRPr lang="en-GB" dirty="0"/>
          </a:p>
        </p:txBody>
      </p:sp>
    </p:spTree>
    <p:extLst>
      <p:ext uri="{BB962C8B-B14F-4D97-AF65-F5344CB8AC3E}">
        <p14:creationId xmlns:p14="http://schemas.microsoft.com/office/powerpoint/2010/main" val="13564745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3400" y="1981199"/>
            <a:ext cx="6402468" cy="2319867"/>
          </a:xfrm>
        </p:spPr>
        <p:txBody>
          <a:bodyPr anchor="b">
            <a:normAutofit/>
          </a:bodyPr>
          <a:lstStyle>
            <a:lvl1pPr algn="l">
              <a:defRPr sz="32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533400" y="4487333"/>
            <a:ext cx="6402467" cy="15324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spTree>
    <p:extLst>
      <p:ext uri="{BB962C8B-B14F-4D97-AF65-F5344CB8AC3E}">
        <p14:creationId xmlns:p14="http://schemas.microsoft.com/office/powerpoint/2010/main" val="1238309136"/>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en-US" smtClean="0"/>
              <a:t>Click to edit Master title style</a:t>
            </a:r>
            <a:endParaRPr lang="en-US" dirty="0"/>
          </a:p>
        </p:txBody>
      </p:sp>
      <p:sp>
        <p:nvSpPr>
          <p:cNvPr id="11" name="Content Placeholder 3"/>
          <p:cNvSpPr>
            <a:spLocks noGrp="1"/>
          </p:cNvSpPr>
          <p:nvPr>
            <p:ph sz="half" idx="13"/>
          </p:nvPr>
        </p:nvSpPr>
        <p:spPr>
          <a:xfrm>
            <a:off x="533400" y="533400"/>
            <a:ext cx="3949967" cy="3767667"/>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Content Placeholder 5"/>
          <p:cNvSpPr>
            <a:spLocks noGrp="1"/>
          </p:cNvSpPr>
          <p:nvPr>
            <p:ph sz="quarter" idx="4"/>
          </p:nvPr>
        </p:nvSpPr>
        <p:spPr>
          <a:xfrm>
            <a:off x="4662362" y="533400"/>
            <a:ext cx="3948238" cy="3759200"/>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2/17/2020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spTree>
    <p:extLst>
      <p:ext uri="{BB962C8B-B14F-4D97-AF65-F5344CB8AC3E}">
        <p14:creationId xmlns:p14="http://schemas.microsoft.com/office/powerpoint/2010/main" val="1497509583"/>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en-US" smtClean="0"/>
              <a:t>Click to edit Master title style</a:t>
            </a:r>
            <a:endParaRPr lang="en-US" dirty="0"/>
          </a:p>
        </p:txBody>
      </p:sp>
      <p:sp>
        <p:nvSpPr>
          <p:cNvPr id="3" name="Text Placeholder 2"/>
          <p:cNvSpPr>
            <a:spLocks noGrp="1"/>
          </p:cNvSpPr>
          <p:nvPr>
            <p:ph type="body" idx="1"/>
          </p:nvPr>
        </p:nvSpPr>
        <p:spPr>
          <a:xfrm>
            <a:off x="762001" y="533400"/>
            <a:ext cx="3716866" cy="609600"/>
          </a:xfrm>
        </p:spPr>
        <p:txBody>
          <a:bodyPr anchor="b">
            <a:noAutofit/>
          </a:bodyPr>
          <a:lstStyle>
            <a:lvl1pPr marL="0" indent="0">
              <a:buNone/>
              <a:defRPr sz="2400" b="0" cap="all">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33399" y="1143000"/>
            <a:ext cx="3945467" cy="3158067"/>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855016" y="566738"/>
            <a:ext cx="3764051" cy="576262"/>
          </a:xfrm>
        </p:spPr>
        <p:txBody>
          <a:bodyPr anchor="b">
            <a:noAutofit/>
          </a:bodyPr>
          <a:lstStyle>
            <a:lvl1pPr marL="0" indent="0">
              <a:buNone/>
              <a:defRPr sz="2400" b="0" cap="all">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62362" y="1143000"/>
            <a:ext cx="3956705" cy="3149600"/>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2/17/2020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spTree>
    <p:extLst>
      <p:ext uri="{BB962C8B-B14F-4D97-AF65-F5344CB8AC3E}">
        <p14:creationId xmlns:p14="http://schemas.microsoft.com/office/powerpoint/2010/main" val="3047201252"/>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2/17/2020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spTree>
    <p:extLst>
      <p:ext uri="{BB962C8B-B14F-4D97-AF65-F5344CB8AC3E}">
        <p14:creationId xmlns:p14="http://schemas.microsoft.com/office/powerpoint/2010/main" val="4105942231"/>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2/17/2020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pPr>
              <a:defRPr/>
            </a:pPr>
            <a:fld id="{71EFB42C-6A15-4A9A-871B-37380EDB6A26}" type="slidenum">
              <a:rPr lang="en-GB" smtClean="0"/>
              <a:pPr>
                <a:defRPr/>
              </a:pPr>
              <a:t>‹#›</a:t>
            </a:fld>
            <a:endParaRPr lang="en-GB" dirty="0"/>
          </a:p>
        </p:txBody>
      </p:sp>
    </p:spTree>
    <p:extLst>
      <p:ext uri="{BB962C8B-B14F-4D97-AF65-F5344CB8AC3E}">
        <p14:creationId xmlns:p14="http://schemas.microsoft.com/office/powerpoint/2010/main" val="50758753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18" Type="http://schemas.openxmlformats.org/officeDocument/2006/relationships/theme" Target="../theme/theme2.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17" Type="http://schemas.openxmlformats.org/officeDocument/2006/relationships/slideLayout" Target="../slideLayouts/slideLayout19.xml"/><Relationship Id="rId2" Type="http://schemas.openxmlformats.org/officeDocument/2006/relationships/slideLayout" Target="../slideLayouts/slideLayout4.xml"/><Relationship Id="rId16" Type="http://schemas.openxmlformats.org/officeDocument/2006/relationships/slideLayout" Target="../slideLayouts/slideLayout18.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slideLayout" Target="../slideLayouts/slideLayout1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228600"/>
            <a:ext cx="7772400" cy="121920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p>
            <a:pPr lvl="0"/>
            <a:r>
              <a:rPr lang="en-GB" dirty="0"/>
              <a:t>Click to edit Master title style</a:t>
            </a:r>
          </a:p>
        </p:txBody>
      </p:sp>
      <p:sp>
        <p:nvSpPr>
          <p:cNvPr id="1027" name="Rectangle 3"/>
          <p:cNvSpPr>
            <a:spLocks noGrp="1" noChangeArrowheads="1"/>
          </p:cNvSpPr>
          <p:nvPr>
            <p:ph type="body" idx="1"/>
          </p:nvPr>
        </p:nvSpPr>
        <p:spPr bwMode="auto">
          <a:xfrm>
            <a:off x="685800" y="1641475"/>
            <a:ext cx="7772400" cy="4454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109" name="Rectangle 13"/>
          <p:cNvSpPr>
            <a:spLocks noGrp="1" noChangeArrowheads="1"/>
          </p:cNvSpPr>
          <p:nvPr>
            <p:ph type="sldNum" sz="quarter" idx="4"/>
          </p:nvPr>
        </p:nvSpPr>
        <p:spPr bwMode="auto">
          <a:xfrm>
            <a:off x="7715250" y="6615920"/>
            <a:ext cx="1327150" cy="231005"/>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800" i="0" smtClean="0">
                <a:solidFill>
                  <a:schemeClr val="bg2"/>
                </a:solidFill>
                <a:ea typeface="ＭＳ Ｐゴシック" charset="-128"/>
                <a:cs typeface="Arial" charset="0"/>
              </a:defRPr>
            </a:lvl1pPr>
          </a:lstStyle>
          <a:p>
            <a:pPr>
              <a:defRPr/>
            </a:pPr>
            <a:r>
              <a:rPr lang="en-GB" dirty="0"/>
              <a:t> </a:t>
            </a:r>
            <a:fld id="{71EFB42C-6A15-4A9A-871B-37380EDB6A26}" type="slidenum">
              <a:rPr lang="en-GB" smtClean="0"/>
              <a:pPr>
                <a:defRPr/>
              </a:pPr>
              <a:t>‹#›</a:t>
            </a:fld>
            <a:endParaRPr lang="en-GB" dirty="0"/>
          </a:p>
          <a:p>
            <a:pPr>
              <a:defRPr/>
            </a:pPr>
            <a:endParaRPr lang="en-GB" dirty="0"/>
          </a:p>
        </p:txBody>
      </p:sp>
      <p:sp>
        <p:nvSpPr>
          <p:cNvPr id="7" name="Rectangle 13"/>
          <p:cNvSpPr txBox="1">
            <a:spLocks noChangeArrowheads="1"/>
          </p:cNvSpPr>
          <p:nvPr/>
        </p:nvSpPr>
        <p:spPr bwMode="auto">
          <a:xfrm>
            <a:off x="1790700" y="6604770"/>
            <a:ext cx="5562600" cy="238125"/>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800" smtClean="0">
                <a:solidFill>
                  <a:schemeClr val="bg2"/>
                </a:solidFill>
                <a:ea typeface="ＭＳ Ｐゴシック" charset="-128"/>
                <a:cs typeface="Arial" charset="0"/>
              </a:defRPr>
            </a:lvl1pPr>
          </a:lstStyle>
          <a:p>
            <a:pPr algn="ctr"/>
            <a:r>
              <a:rPr lang="en-US" sz="800" kern="1200" dirty="0">
                <a:solidFill>
                  <a:schemeClr val="bg2"/>
                </a:solidFill>
                <a:effectLst/>
                <a:latin typeface="Arial" charset="0"/>
                <a:ea typeface="ＭＳ Ｐゴシック" charset="-128"/>
                <a:cs typeface="Arial" charset="0"/>
              </a:rPr>
              <a:t>Copyright © </a:t>
            </a:r>
            <a:r>
              <a:rPr lang="en-US" sz="800" kern="1200" dirty="0" smtClean="0">
                <a:solidFill>
                  <a:schemeClr val="bg2"/>
                </a:solidFill>
                <a:effectLst/>
                <a:latin typeface="Arial" charset="0"/>
                <a:ea typeface="ＭＳ Ｐゴシック" charset="-128"/>
                <a:cs typeface="Arial" charset="0"/>
              </a:rPr>
              <a:t>2020, </a:t>
            </a:r>
            <a:r>
              <a:rPr lang="en-US" sz="800" kern="1200" dirty="0">
                <a:solidFill>
                  <a:schemeClr val="bg2"/>
                </a:solidFill>
                <a:effectLst/>
                <a:latin typeface="Arial" charset="0"/>
                <a:ea typeface="ＭＳ Ｐゴシック" charset="-128"/>
                <a:cs typeface="Arial" charset="0"/>
              </a:rPr>
              <a:t>Elsevier</a:t>
            </a:r>
            <a:r>
              <a:rPr lang="en-US" sz="800" kern="1200" baseline="0" dirty="0">
                <a:solidFill>
                  <a:schemeClr val="bg2"/>
                </a:solidFill>
                <a:effectLst/>
                <a:latin typeface="Arial" charset="0"/>
                <a:ea typeface="ＭＳ Ｐゴシック" charset="-128"/>
                <a:cs typeface="Arial" charset="0"/>
              </a:rPr>
              <a:t> Inc. All Rights Reserved.</a:t>
            </a:r>
            <a:endParaRPr lang="en-US" sz="800" kern="1200" dirty="0">
              <a:solidFill>
                <a:schemeClr val="bg2"/>
              </a:solidFill>
              <a:effectLst/>
              <a:latin typeface="Arial" charset="0"/>
              <a:ea typeface="ＭＳ Ｐゴシック" charset="-128"/>
              <a:cs typeface="Arial" charset="0"/>
            </a:endParaRPr>
          </a:p>
        </p:txBody>
      </p:sp>
    </p:spTree>
  </p:cSld>
  <p:clrMap bg1="dk2" tx1="lt1" bg2="dk1" tx2="lt2" accent1="accent1" accent2="accent2" accent3="accent3" accent4="accent4" accent5="accent5" accent6="accent6" hlink="hlink" folHlink="folHlink"/>
  <p:sldLayoutIdLst>
    <p:sldLayoutId id="2147483737" r:id="rId1"/>
    <p:sldLayoutId id="2147483742" r:id="rId2"/>
  </p:sldLayoutIdLst>
  <p:timing>
    <p:tnLst>
      <p:par>
        <p:cTn id="1" dur="indefinite" restart="never" nodeType="tmRoot"/>
      </p:par>
    </p:tnLst>
  </p:timing>
  <p:hf hdr="0" ftr="0" dt="0"/>
  <p:txStyles>
    <p:titleStyle>
      <a:lvl1pPr algn="ctr" rtl="0" eaLnBrk="0" fontAlgn="base" hangingPunct="0">
        <a:spcBef>
          <a:spcPct val="0"/>
        </a:spcBef>
        <a:spcAft>
          <a:spcPct val="0"/>
        </a:spcAft>
        <a:defRPr sz="3600">
          <a:solidFill>
            <a:schemeClr val="bg2"/>
          </a:solidFill>
          <a:latin typeface="+mj-lt"/>
          <a:ea typeface="+mj-ea"/>
          <a:cs typeface="+mj-cs"/>
        </a:defRPr>
      </a:lvl1pPr>
      <a:lvl2pPr algn="ctr" rtl="0" eaLnBrk="0" fontAlgn="base" hangingPunct="0">
        <a:spcBef>
          <a:spcPct val="0"/>
        </a:spcBef>
        <a:spcAft>
          <a:spcPct val="0"/>
        </a:spcAft>
        <a:defRPr sz="3400">
          <a:solidFill>
            <a:schemeClr val="bg2"/>
          </a:solidFill>
          <a:latin typeface="ArialMT" pitchFamily="34" charset="0"/>
          <a:ea typeface="ＭＳ Ｐゴシック" charset="-128"/>
        </a:defRPr>
      </a:lvl2pPr>
      <a:lvl3pPr algn="ctr" rtl="0" eaLnBrk="0" fontAlgn="base" hangingPunct="0">
        <a:spcBef>
          <a:spcPct val="0"/>
        </a:spcBef>
        <a:spcAft>
          <a:spcPct val="0"/>
        </a:spcAft>
        <a:defRPr sz="3400">
          <a:solidFill>
            <a:schemeClr val="bg2"/>
          </a:solidFill>
          <a:latin typeface="ArialMT" pitchFamily="34" charset="0"/>
          <a:ea typeface="ＭＳ Ｐゴシック" charset="-128"/>
        </a:defRPr>
      </a:lvl3pPr>
      <a:lvl4pPr algn="ctr" rtl="0" eaLnBrk="0" fontAlgn="base" hangingPunct="0">
        <a:spcBef>
          <a:spcPct val="0"/>
        </a:spcBef>
        <a:spcAft>
          <a:spcPct val="0"/>
        </a:spcAft>
        <a:defRPr sz="3400">
          <a:solidFill>
            <a:schemeClr val="bg2"/>
          </a:solidFill>
          <a:latin typeface="ArialMT" pitchFamily="34" charset="0"/>
          <a:ea typeface="ＭＳ Ｐゴシック" charset="-128"/>
        </a:defRPr>
      </a:lvl4pPr>
      <a:lvl5pPr algn="ctr" rtl="0" eaLnBrk="0" fontAlgn="base" hangingPunct="0">
        <a:spcBef>
          <a:spcPct val="0"/>
        </a:spcBef>
        <a:spcAft>
          <a:spcPct val="0"/>
        </a:spcAft>
        <a:defRPr sz="3400">
          <a:solidFill>
            <a:schemeClr val="bg2"/>
          </a:solidFill>
          <a:latin typeface="ArialMT" pitchFamily="34" charset="0"/>
          <a:ea typeface="ＭＳ Ｐゴシック" charset="-128"/>
        </a:defRPr>
      </a:lvl5pPr>
      <a:lvl6pPr marL="457200" algn="ctr" rtl="0" fontAlgn="base">
        <a:spcBef>
          <a:spcPct val="0"/>
        </a:spcBef>
        <a:spcAft>
          <a:spcPct val="0"/>
        </a:spcAft>
        <a:defRPr sz="4000">
          <a:solidFill>
            <a:schemeClr val="bg2"/>
          </a:solidFill>
          <a:latin typeface="ArialMT" pitchFamily="34" charset="0"/>
          <a:ea typeface="ＭＳ Ｐゴシック" charset="-128"/>
        </a:defRPr>
      </a:lvl6pPr>
      <a:lvl7pPr marL="914400" algn="ctr" rtl="0" fontAlgn="base">
        <a:spcBef>
          <a:spcPct val="0"/>
        </a:spcBef>
        <a:spcAft>
          <a:spcPct val="0"/>
        </a:spcAft>
        <a:defRPr sz="4000">
          <a:solidFill>
            <a:schemeClr val="bg2"/>
          </a:solidFill>
          <a:latin typeface="ArialMT" pitchFamily="34" charset="0"/>
          <a:ea typeface="ＭＳ Ｐゴシック" charset="-128"/>
        </a:defRPr>
      </a:lvl7pPr>
      <a:lvl8pPr marL="1371600" algn="ctr" rtl="0" fontAlgn="base">
        <a:spcBef>
          <a:spcPct val="0"/>
        </a:spcBef>
        <a:spcAft>
          <a:spcPct val="0"/>
        </a:spcAft>
        <a:defRPr sz="4000">
          <a:solidFill>
            <a:schemeClr val="bg2"/>
          </a:solidFill>
          <a:latin typeface="ArialMT" pitchFamily="34" charset="0"/>
          <a:ea typeface="ＭＳ Ｐゴシック" charset="-128"/>
        </a:defRPr>
      </a:lvl8pPr>
      <a:lvl9pPr marL="1828800" algn="ctr" rtl="0" fontAlgn="base">
        <a:spcBef>
          <a:spcPct val="0"/>
        </a:spcBef>
        <a:spcAft>
          <a:spcPct val="0"/>
        </a:spcAft>
        <a:defRPr sz="4000">
          <a:solidFill>
            <a:schemeClr val="bg2"/>
          </a:solidFill>
          <a:latin typeface="ArialMT" pitchFamily="34" charset="0"/>
          <a:ea typeface="ＭＳ Ｐゴシック" charset="-128"/>
        </a:defRPr>
      </a:lvl9pPr>
    </p:titleStyle>
    <p:bodyStyle>
      <a:lvl1pPr marL="342900" indent="-342900" algn="l" rtl="0" eaLnBrk="0" fontAlgn="base" hangingPunct="0">
        <a:spcBef>
          <a:spcPts val="0"/>
        </a:spcBef>
        <a:spcAft>
          <a:spcPct val="0"/>
        </a:spcAft>
        <a:buClr>
          <a:schemeClr val="bg1"/>
        </a:buClr>
        <a:buSzPct val="70000"/>
        <a:buFont typeface="Wingdings 2" pitchFamily="18" charset="2"/>
        <a:buChar char=""/>
        <a:defRPr sz="2800">
          <a:solidFill>
            <a:schemeClr val="bg2"/>
          </a:solidFill>
          <a:latin typeface="+mn-lt"/>
          <a:ea typeface="+mn-ea"/>
          <a:cs typeface="+mn-cs"/>
        </a:defRPr>
      </a:lvl1pPr>
      <a:lvl2pPr marL="742950" indent="-285750" algn="l" rtl="0" eaLnBrk="0" fontAlgn="base" hangingPunct="0">
        <a:spcBef>
          <a:spcPts val="0"/>
        </a:spcBef>
        <a:spcAft>
          <a:spcPct val="0"/>
        </a:spcAft>
        <a:buClr>
          <a:schemeClr val="bg1"/>
        </a:buClr>
        <a:buSzPct val="70000"/>
        <a:buFont typeface="Wingdings" pitchFamily="2" charset="2"/>
        <a:buChar char="Ø"/>
        <a:defRPr sz="2400">
          <a:solidFill>
            <a:schemeClr val="bg2"/>
          </a:solidFill>
          <a:latin typeface="+mn-lt"/>
          <a:ea typeface="+mn-ea"/>
        </a:defRPr>
      </a:lvl2pPr>
      <a:lvl3pPr marL="1143000" indent="-228600" algn="l" rtl="0" eaLnBrk="0" fontAlgn="base" hangingPunct="0">
        <a:spcBef>
          <a:spcPts val="0"/>
        </a:spcBef>
        <a:spcAft>
          <a:spcPct val="0"/>
        </a:spcAft>
        <a:buClr>
          <a:schemeClr val="bg1"/>
        </a:buClr>
        <a:buSzPct val="70000"/>
        <a:buChar char="•"/>
        <a:defRPr sz="2000">
          <a:solidFill>
            <a:schemeClr val="bg2"/>
          </a:solidFill>
          <a:latin typeface="+mn-lt"/>
          <a:ea typeface="+mn-ea"/>
        </a:defRPr>
      </a:lvl3pPr>
      <a:lvl4pPr marL="1600200" indent="-228600" algn="l" rtl="0" eaLnBrk="0" fontAlgn="base" hangingPunct="0">
        <a:spcBef>
          <a:spcPts val="0"/>
        </a:spcBef>
        <a:spcAft>
          <a:spcPct val="0"/>
        </a:spcAft>
        <a:buClr>
          <a:schemeClr val="bg1"/>
        </a:buClr>
        <a:buSzPct val="70000"/>
        <a:buFont typeface="Wingdings 3" pitchFamily="18" charset="2"/>
        <a:buChar char=""/>
        <a:defRPr>
          <a:solidFill>
            <a:schemeClr val="bg2"/>
          </a:solidFill>
          <a:latin typeface="+mn-lt"/>
          <a:ea typeface="+mn-ea"/>
        </a:defRPr>
      </a:lvl4pPr>
      <a:lvl5pPr marL="2057400" indent="-228600" algn="l" rtl="0" eaLnBrk="0" fontAlgn="base" hangingPunct="0">
        <a:spcBef>
          <a:spcPts val="0"/>
        </a:spcBef>
        <a:spcAft>
          <a:spcPct val="0"/>
        </a:spcAft>
        <a:buClr>
          <a:schemeClr val="bg1"/>
        </a:buClr>
        <a:buSzPct val="70000"/>
        <a:buFont typeface="Times New Roman" pitchFamily="18" charset="0"/>
        <a:buChar char="–"/>
        <a:defRPr sz="1600">
          <a:solidFill>
            <a:schemeClr val="bg2"/>
          </a:solidFill>
          <a:latin typeface="+mn-lt"/>
          <a:ea typeface="+mn-ea"/>
        </a:defRPr>
      </a:lvl5pPr>
      <a:lvl6pPr marL="25146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6pPr>
      <a:lvl7pPr marL="29718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7pPr>
      <a:lvl8pPr marL="34290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8pPr>
      <a:lvl9pPr marL="38862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6670675" y="3894667"/>
            <a:ext cx="2470456" cy="2658533"/>
            <a:chOff x="6687077" y="3259666"/>
            <a:chExt cx="2981857" cy="3208867"/>
          </a:xfrm>
        </p:grpSpPr>
        <p:cxnSp>
          <p:nvCxnSpPr>
            <p:cNvPr id="8" name="Straight Connector 7"/>
            <p:cNvCxnSpPr/>
            <p:nvPr/>
          </p:nvCxnSpPr>
          <p:spPr>
            <a:xfrm flipH="1">
              <a:off x="8756120" y="3259666"/>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6687077" y="3486677"/>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7772400" y="3581400"/>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7923214" y="3433394"/>
              <a:ext cx="1739738" cy="173974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8398935" y="3985317"/>
              <a:ext cx="1264017" cy="1264016"/>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533400" y="4495800"/>
            <a:ext cx="6554867" cy="1524000"/>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533400" y="533401"/>
            <a:ext cx="6554867" cy="3767670"/>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430245" y="6172203"/>
            <a:ext cx="1200463"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B61BEF0D-F0BB-DE4B-95CE-6DB70DBA9567}" type="datetimeFigureOut">
              <a:rPr lang="en-US" dirty="0"/>
              <a:pPr/>
              <a:t>2/17/2020</a:t>
            </a:fld>
            <a:endParaRPr lang="en-US" dirty="0"/>
          </a:p>
        </p:txBody>
      </p:sp>
      <p:sp>
        <p:nvSpPr>
          <p:cNvPr id="5" name="Footer Placeholder 4"/>
          <p:cNvSpPr>
            <a:spLocks noGrp="1"/>
          </p:cNvSpPr>
          <p:nvPr>
            <p:ph type="ftr" sz="quarter" idx="3"/>
          </p:nvPr>
        </p:nvSpPr>
        <p:spPr>
          <a:xfrm>
            <a:off x="533400" y="6172200"/>
            <a:ext cx="5811724"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en-US" dirty="0"/>
          </a:p>
        </p:txBody>
      </p:sp>
      <p:sp>
        <p:nvSpPr>
          <p:cNvPr id="6" name="Slide Number Placeholder 5"/>
          <p:cNvSpPr>
            <a:spLocks noGrp="1"/>
          </p:cNvSpPr>
          <p:nvPr>
            <p:ph type="sldNum" sz="quarter" idx="4"/>
          </p:nvPr>
        </p:nvSpPr>
        <p:spPr>
          <a:xfrm>
            <a:off x="7774426" y="5578478"/>
            <a:ext cx="856907" cy="669925"/>
          </a:xfrm>
          <a:prstGeom prst="rect">
            <a:avLst/>
          </a:prstGeom>
        </p:spPr>
        <p:txBody>
          <a:bodyPr vert="horz" lIns="91440" tIns="45720" rIns="91440" bIns="45720" rtlCol="0" anchor="b"/>
          <a:lstStyle>
            <a:lvl1pPr algn="r">
              <a:defRPr sz="2800" b="0" i="0">
                <a:solidFill>
                  <a:schemeClr val="bg2">
                    <a:lumMod val="50000"/>
                  </a:schemeClr>
                </a:solidFill>
                <a:effectLst/>
                <a:latin typeface="+mn-lt"/>
              </a:defRPr>
            </a:lvl1pPr>
          </a:lstStyle>
          <a:p>
            <a:pPr>
              <a:defRPr/>
            </a:pPr>
            <a:r>
              <a:rPr lang="en-GB" smtClean="0"/>
              <a:t> </a:t>
            </a:r>
            <a:fld id="{71EFB42C-6A15-4A9A-871B-37380EDB6A26}" type="slidenum">
              <a:rPr lang="en-GB" smtClean="0"/>
              <a:pPr>
                <a:defRPr/>
              </a:pPr>
              <a:t>‹#›</a:t>
            </a:fld>
            <a:endParaRPr lang="en-GB" smtClean="0"/>
          </a:p>
          <a:p>
            <a:pPr>
              <a:defRPr/>
            </a:pPr>
            <a:endParaRPr lang="en-GB" dirty="0"/>
          </a:p>
        </p:txBody>
      </p:sp>
    </p:spTree>
    <p:extLst>
      <p:ext uri="{BB962C8B-B14F-4D97-AF65-F5344CB8AC3E}">
        <p14:creationId xmlns:p14="http://schemas.microsoft.com/office/powerpoint/2010/main" val="1177524203"/>
      </p:ext>
    </p:extLst>
  </p:cSld>
  <p:clrMap bg1="dk1" tx1="lt1" bg2="dk2" tx2="lt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 id="2147483755" r:id="rId12"/>
    <p:sldLayoutId id="2147483756" r:id="rId13"/>
    <p:sldLayoutId id="2147483757" r:id="rId14"/>
    <p:sldLayoutId id="2147483758" r:id="rId15"/>
    <p:sldLayoutId id="2147483759" r:id="rId16"/>
    <p:sldLayoutId id="2147483760" r:id="rId17"/>
  </p:sldLayoutIdLst>
  <p:hf hdr="0" ftr="0" dt="0"/>
  <p:txStyles>
    <p:titleStyle>
      <a:lvl1pPr algn="l" defTabSz="457200" rtl="0" eaLnBrk="1" latinLnBrk="0" hangingPunct="1">
        <a:spcBef>
          <a:spcPct val="0"/>
        </a:spcBef>
        <a:buNone/>
        <a:defRPr sz="32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a:spLocks noChangeArrowheads="1"/>
          </p:cNvSpPr>
          <p:nvPr/>
        </p:nvSpPr>
        <p:spPr bwMode="auto">
          <a:xfrm>
            <a:off x="583221" y="2749598"/>
            <a:ext cx="7977558" cy="1911301"/>
          </a:xfrm>
          <a:prstGeom prst="rect">
            <a:avLst/>
          </a:prstGeom>
          <a:noFill/>
          <a:ln w="9525">
            <a:noFill/>
            <a:miter lim="800000"/>
            <a:headEnd/>
            <a:tailEnd/>
          </a:ln>
          <a:effectLst/>
        </p:spPr>
        <p:txBody>
          <a:bodyPr lIns="92075" tIns="46038" rIns="92075" bIns="46038" anchor="ctr"/>
          <a:lstStyle/>
          <a:p>
            <a:pPr algn="ctr"/>
            <a:r>
              <a:rPr lang="en-US" sz="4000" dirty="0">
                <a:solidFill>
                  <a:schemeClr val="bg2"/>
                </a:solidFill>
              </a:rPr>
              <a:t>Neurology </a:t>
            </a:r>
          </a:p>
          <a:p>
            <a:pPr algn="ctr"/>
            <a:endParaRPr lang="en-US" sz="4000" dirty="0">
              <a:solidFill>
                <a:schemeClr val="bg2"/>
              </a:solidFill>
            </a:endParaRPr>
          </a:p>
          <a:p>
            <a:pPr algn="ctr"/>
            <a:r>
              <a:rPr lang="en-US" sz="3000" dirty="0">
                <a:solidFill>
                  <a:schemeClr val="bg2"/>
                </a:solidFill>
              </a:rPr>
              <a:t>Chapter 36</a:t>
            </a:r>
          </a:p>
        </p:txBody>
      </p:sp>
      <p:sp>
        <p:nvSpPr>
          <p:cNvPr id="4" name="Slide Number Placeholder 3"/>
          <p:cNvSpPr>
            <a:spLocks noGrp="1"/>
          </p:cNvSpPr>
          <p:nvPr>
            <p:ph type="sldNum" sz="quarter" idx="12"/>
          </p:nvPr>
        </p:nvSpPr>
        <p:spPr/>
        <p:txBody>
          <a:bodyPr/>
          <a:lstStyle/>
          <a:p>
            <a:pPr>
              <a:defRPr/>
            </a:pPr>
            <a:fld id="{71EFB42C-6A15-4A9A-871B-37380EDB6A26}" type="slidenum">
              <a:rPr lang="en-GB" smtClean="0"/>
              <a:pPr>
                <a:defRPr/>
              </a:pPr>
              <a:t>1</a:t>
            </a:fld>
            <a:endParaRPr lang="en-GB"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957762"/>
            <a:ext cx="6554867" cy="1062037"/>
          </a:xfrm>
        </p:spPr>
        <p:txBody>
          <a:bodyPr>
            <a:normAutofit fontScale="90000"/>
          </a:bodyPr>
          <a:lstStyle/>
          <a:p>
            <a:r>
              <a:rPr lang="en-US" dirty="0"/>
              <a:t>Peripheral Nervous System (PNS)</a:t>
            </a:r>
          </a:p>
        </p:txBody>
      </p:sp>
      <p:sp>
        <p:nvSpPr>
          <p:cNvPr id="3" name="Content Placeholder 2"/>
          <p:cNvSpPr>
            <a:spLocks noGrp="1"/>
          </p:cNvSpPr>
          <p:nvPr>
            <p:ph idx="1"/>
          </p:nvPr>
        </p:nvSpPr>
        <p:spPr>
          <a:xfrm>
            <a:off x="668433" y="803275"/>
            <a:ext cx="7962900" cy="4454525"/>
          </a:xfrm>
        </p:spPr>
        <p:txBody>
          <a:bodyPr>
            <a:noAutofit/>
          </a:bodyPr>
          <a:lstStyle/>
          <a:p>
            <a:pPr lvl="0"/>
            <a:r>
              <a:rPr lang="en-US" dirty="0"/>
              <a:t>Made up of nerves that exit brain or spinal cord</a:t>
            </a:r>
          </a:p>
          <a:p>
            <a:pPr lvl="0"/>
            <a:r>
              <a:rPr lang="en-US" dirty="0"/>
              <a:t>Cranial nerves originate from </a:t>
            </a:r>
            <a:r>
              <a:rPr lang="en-US" dirty="0" smtClean="0"/>
              <a:t>underside </a:t>
            </a:r>
            <a:r>
              <a:rPr lang="en-US" dirty="0"/>
              <a:t>of the brain and relay information to and from sensory organs and the muscles of the face and neck</a:t>
            </a:r>
          </a:p>
          <a:p>
            <a:pPr lvl="0"/>
            <a:r>
              <a:rPr lang="en-US" dirty="0"/>
              <a:t>Spinal nerves carry information to and from the brain through the spinal cord</a:t>
            </a:r>
          </a:p>
          <a:p>
            <a:pPr lvl="0"/>
            <a:r>
              <a:rPr lang="en-US" dirty="0"/>
              <a:t>The autonomic nervous system (ANS) is part of the PNS</a:t>
            </a:r>
          </a:p>
          <a:p>
            <a:pPr lvl="1"/>
            <a:r>
              <a:rPr lang="en-US" dirty="0"/>
              <a:t>Autonomic nerves control homeostasis, or keep the body running smoothly</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10</a:t>
            </a:fld>
            <a:endParaRPr lang="en-GB" dirty="0"/>
          </a:p>
        </p:txBody>
      </p:sp>
    </p:spTree>
    <p:extLst>
      <p:ext uri="{BB962C8B-B14F-4D97-AF65-F5344CB8AC3E}">
        <p14:creationId xmlns:p14="http://schemas.microsoft.com/office/powerpoint/2010/main" val="243503393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053012"/>
            <a:ext cx="6554867" cy="966787"/>
          </a:xfrm>
        </p:spPr>
        <p:txBody>
          <a:bodyPr>
            <a:normAutofit fontScale="90000"/>
          </a:bodyPr>
          <a:lstStyle/>
          <a:p>
            <a:r>
              <a:rPr lang="en-US" dirty="0"/>
              <a:t>Physiology of the Nervous System </a:t>
            </a:r>
          </a:p>
        </p:txBody>
      </p:sp>
      <p:sp>
        <p:nvSpPr>
          <p:cNvPr id="3" name="Content Placeholder 2"/>
          <p:cNvSpPr>
            <a:spLocks noGrp="1"/>
          </p:cNvSpPr>
          <p:nvPr>
            <p:ph idx="1"/>
          </p:nvPr>
        </p:nvSpPr>
        <p:spPr>
          <a:xfrm>
            <a:off x="510017" y="598488"/>
            <a:ext cx="8121316" cy="4454525"/>
          </a:xfrm>
        </p:spPr>
        <p:txBody>
          <a:bodyPr>
            <a:noAutofit/>
          </a:bodyPr>
          <a:lstStyle/>
          <a:p>
            <a:pPr lvl="0"/>
            <a:r>
              <a:rPr lang="en-US" b="1" dirty="0">
                <a:solidFill>
                  <a:srgbClr val="FFFF00"/>
                </a:solidFill>
              </a:rPr>
              <a:t>Three main functions of nervous system</a:t>
            </a:r>
            <a:r>
              <a:rPr lang="en-US" dirty="0"/>
              <a:t>:</a:t>
            </a:r>
          </a:p>
          <a:p>
            <a:pPr lvl="1"/>
            <a:r>
              <a:rPr lang="en-US" dirty="0"/>
              <a:t>Collecting information about the external and internal environment</a:t>
            </a:r>
          </a:p>
          <a:p>
            <a:pPr lvl="1"/>
            <a:r>
              <a:rPr lang="en-US" dirty="0"/>
              <a:t>Processing information and making decisions about action (interpreting)</a:t>
            </a:r>
          </a:p>
          <a:p>
            <a:pPr lvl="1"/>
            <a:r>
              <a:rPr lang="en-US" dirty="0"/>
              <a:t>Directing the body to put into action the decisions made (acting)</a:t>
            </a:r>
          </a:p>
          <a:p>
            <a:r>
              <a:rPr lang="en-US" dirty="0"/>
              <a:t>Nervous system divided into two main parts:</a:t>
            </a:r>
          </a:p>
          <a:p>
            <a:pPr lvl="1"/>
            <a:r>
              <a:rPr lang="en-US" dirty="0"/>
              <a:t>PNS</a:t>
            </a:r>
          </a:p>
          <a:p>
            <a:pPr lvl="1"/>
            <a:r>
              <a:rPr lang="en-US" dirty="0"/>
              <a:t>CNS</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11</a:t>
            </a:fld>
            <a:endParaRPr lang="en-GB" dirty="0"/>
          </a:p>
        </p:txBody>
      </p:sp>
    </p:spTree>
    <p:extLst>
      <p:ext uri="{BB962C8B-B14F-4D97-AF65-F5344CB8AC3E}">
        <p14:creationId xmlns:p14="http://schemas.microsoft.com/office/powerpoint/2010/main" val="37383450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Cells of the Nervous System </a:t>
            </a:r>
          </a:p>
        </p:txBody>
      </p:sp>
      <p:sp>
        <p:nvSpPr>
          <p:cNvPr id="3" name="Content Placeholder 2"/>
          <p:cNvSpPr>
            <a:spLocks noGrp="1"/>
          </p:cNvSpPr>
          <p:nvPr>
            <p:ph idx="1"/>
          </p:nvPr>
        </p:nvSpPr>
        <p:spPr>
          <a:xfrm>
            <a:off x="685800" y="1641475"/>
            <a:ext cx="8121316" cy="4454525"/>
          </a:xfrm>
        </p:spPr>
        <p:txBody>
          <a:bodyPr>
            <a:noAutofit/>
          </a:bodyPr>
          <a:lstStyle/>
          <a:p>
            <a:pPr lvl="0"/>
            <a:r>
              <a:rPr lang="en-US" dirty="0"/>
              <a:t>Nervous system is made up of </a:t>
            </a:r>
            <a:r>
              <a:rPr lang="en-US" b="1" dirty="0">
                <a:solidFill>
                  <a:srgbClr val="FFFF00"/>
                </a:solidFill>
              </a:rPr>
              <a:t>two types of cells</a:t>
            </a:r>
            <a:r>
              <a:rPr lang="en-US" dirty="0"/>
              <a:t>:</a:t>
            </a:r>
          </a:p>
          <a:p>
            <a:pPr lvl="1"/>
            <a:r>
              <a:rPr lang="en-US" dirty="0"/>
              <a:t>Neurons (</a:t>
            </a:r>
            <a:r>
              <a:rPr lang="en-US" i="1" dirty="0"/>
              <a:t>parenchymal cells</a:t>
            </a:r>
            <a:r>
              <a:rPr lang="en-US" dirty="0"/>
              <a:t>): Carry out work of nervous system</a:t>
            </a:r>
          </a:p>
          <a:p>
            <a:pPr lvl="1"/>
            <a:r>
              <a:rPr lang="en-US" dirty="0"/>
              <a:t>Neuroglia (</a:t>
            </a:r>
            <a:r>
              <a:rPr lang="en-US" i="1" dirty="0"/>
              <a:t>stromal cells </a:t>
            </a:r>
            <a:r>
              <a:rPr lang="en-US" dirty="0"/>
              <a:t>or </a:t>
            </a:r>
            <a:r>
              <a:rPr lang="en-US" i="1" dirty="0"/>
              <a:t>gila</a:t>
            </a:r>
            <a:r>
              <a:rPr lang="en-US" dirty="0"/>
              <a:t>): Provide supportive function for neurons</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12</a:t>
            </a:fld>
            <a:endParaRPr lang="en-GB" dirty="0"/>
          </a:p>
        </p:txBody>
      </p:sp>
    </p:spTree>
    <p:extLst>
      <p:ext uri="{BB962C8B-B14F-4D97-AF65-F5344CB8AC3E}">
        <p14:creationId xmlns:p14="http://schemas.microsoft.com/office/powerpoint/2010/main" val="34225117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FF00"/>
                </a:solidFill>
              </a:rPr>
              <a:t>Neurons</a:t>
            </a:r>
          </a:p>
        </p:txBody>
      </p:sp>
      <p:sp>
        <p:nvSpPr>
          <p:cNvPr id="3" name="Content Placeholder 2"/>
          <p:cNvSpPr>
            <a:spLocks noGrp="1"/>
          </p:cNvSpPr>
          <p:nvPr>
            <p:ph idx="1"/>
          </p:nvPr>
        </p:nvSpPr>
        <p:spPr>
          <a:xfrm>
            <a:off x="533400" y="369888"/>
            <a:ext cx="8121316" cy="4454525"/>
          </a:xfrm>
        </p:spPr>
        <p:txBody>
          <a:bodyPr>
            <a:noAutofit/>
          </a:bodyPr>
          <a:lstStyle/>
          <a:p>
            <a:pPr lvl="0"/>
            <a:r>
              <a:rPr lang="en-US" dirty="0"/>
              <a:t>Action potential: Self-propagating wave of electrical impulse that travels along surface of neuron membrane</a:t>
            </a:r>
          </a:p>
          <a:p>
            <a:pPr lvl="0"/>
            <a:r>
              <a:rPr lang="en-US" dirty="0"/>
              <a:t>Polarization: Resting nerve cell has slightly positive charge; negative charge inside cell</a:t>
            </a:r>
          </a:p>
          <a:p>
            <a:pPr lvl="0"/>
            <a:r>
              <a:rPr lang="en-US" dirty="0"/>
              <a:t>Depolarization: When outside charge changes to negative charge</a:t>
            </a:r>
          </a:p>
          <a:p>
            <a:pPr lvl="0"/>
            <a:r>
              <a:rPr lang="en-US" dirty="0"/>
              <a:t>Repolarization: Positively charged ions move outside nerve cells again; outside charge is positive</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13</a:t>
            </a:fld>
            <a:endParaRPr lang="en-GB" dirty="0"/>
          </a:p>
        </p:txBody>
      </p:sp>
    </p:spTree>
    <p:extLst>
      <p:ext uri="{BB962C8B-B14F-4D97-AF65-F5344CB8AC3E}">
        <p14:creationId xmlns:p14="http://schemas.microsoft.com/office/powerpoint/2010/main" val="305901760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Neuroglia</a:t>
            </a:r>
          </a:p>
        </p:txBody>
      </p:sp>
      <p:sp>
        <p:nvSpPr>
          <p:cNvPr id="3" name="Content Placeholder 2"/>
          <p:cNvSpPr>
            <a:spLocks noGrp="1"/>
          </p:cNvSpPr>
          <p:nvPr>
            <p:ph idx="1"/>
          </p:nvPr>
        </p:nvSpPr>
        <p:spPr>
          <a:xfrm>
            <a:off x="728662" y="512763"/>
            <a:ext cx="8121316" cy="4454525"/>
          </a:xfrm>
        </p:spPr>
        <p:txBody>
          <a:bodyPr>
            <a:noAutofit/>
          </a:bodyPr>
          <a:lstStyle/>
          <a:p>
            <a:pPr lvl="0"/>
            <a:r>
              <a:rPr lang="en-US" dirty="0"/>
              <a:t>Care for and support neurons throughout the body</a:t>
            </a:r>
          </a:p>
          <a:p>
            <a:pPr lvl="0"/>
            <a:r>
              <a:rPr lang="en-US" dirty="0"/>
              <a:t>Several types:</a:t>
            </a:r>
          </a:p>
          <a:p>
            <a:pPr lvl="1"/>
            <a:r>
              <a:rPr lang="en-US" dirty="0"/>
              <a:t>Schwann cells</a:t>
            </a:r>
          </a:p>
          <a:p>
            <a:pPr lvl="1"/>
            <a:r>
              <a:rPr lang="en-US" dirty="0"/>
              <a:t>Astrocytes</a:t>
            </a:r>
          </a:p>
          <a:p>
            <a:pPr lvl="1"/>
            <a:r>
              <a:rPr lang="en-US" dirty="0"/>
              <a:t>Microglia</a:t>
            </a:r>
          </a:p>
          <a:p>
            <a:pPr lvl="1"/>
            <a:r>
              <a:rPr lang="en-US" dirty="0"/>
              <a:t>Oligodendrocytes</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14</a:t>
            </a:fld>
            <a:endParaRPr lang="en-GB" dirty="0"/>
          </a:p>
        </p:txBody>
      </p:sp>
    </p:spTree>
    <p:extLst>
      <p:ext uri="{BB962C8B-B14F-4D97-AF65-F5344CB8AC3E}">
        <p14:creationId xmlns:p14="http://schemas.microsoft.com/office/powerpoint/2010/main" val="384713840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910138"/>
            <a:ext cx="6554867" cy="1109662"/>
          </a:xfrm>
        </p:spPr>
        <p:txBody>
          <a:bodyPr/>
          <a:lstStyle/>
          <a:p>
            <a:r>
              <a:rPr lang="en-US" dirty="0"/>
              <a:t>Autonomic Nervous System (ANS) </a:t>
            </a:r>
          </a:p>
        </p:txBody>
      </p:sp>
      <p:sp>
        <p:nvSpPr>
          <p:cNvPr id="3" name="Content Placeholder 2"/>
          <p:cNvSpPr>
            <a:spLocks noGrp="1"/>
          </p:cNvSpPr>
          <p:nvPr>
            <p:ph idx="1"/>
          </p:nvPr>
        </p:nvSpPr>
        <p:spPr>
          <a:xfrm>
            <a:off x="533400" y="455613"/>
            <a:ext cx="8121316" cy="4454525"/>
          </a:xfrm>
        </p:spPr>
        <p:txBody>
          <a:bodyPr>
            <a:noAutofit/>
          </a:bodyPr>
          <a:lstStyle/>
          <a:p>
            <a:pPr lvl="0"/>
            <a:r>
              <a:rPr lang="en-US" dirty="0"/>
              <a:t>Sympathetic nervous system</a:t>
            </a:r>
          </a:p>
          <a:p>
            <a:pPr lvl="1"/>
            <a:r>
              <a:rPr lang="en-US" dirty="0"/>
              <a:t>Can produce a “</a:t>
            </a:r>
            <a:r>
              <a:rPr lang="en-US" b="1" dirty="0">
                <a:solidFill>
                  <a:srgbClr val="FFFF00"/>
                </a:solidFill>
              </a:rPr>
              <a:t>fight or flight” </a:t>
            </a:r>
            <a:r>
              <a:rPr lang="en-US" dirty="0"/>
              <a:t>response</a:t>
            </a:r>
          </a:p>
          <a:p>
            <a:pPr lvl="1"/>
            <a:r>
              <a:rPr lang="en-US" dirty="0"/>
              <a:t>Speeds up heart rate, raises blood glucose levels, raises blood pressure, slows digestive system, and widens the bronchioles, allowing more oxygen to enter body quickly</a:t>
            </a:r>
          </a:p>
          <a:p>
            <a:pPr lvl="0"/>
            <a:r>
              <a:rPr lang="en-US" b="1" dirty="0">
                <a:solidFill>
                  <a:srgbClr val="FFFF00"/>
                </a:solidFill>
              </a:rPr>
              <a:t>Parasympathetic nervous system</a:t>
            </a:r>
          </a:p>
          <a:p>
            <a:pPr lvl="1"/>
            <a:r>
              <a:rPr lang="en-US" dirty="0"/>
              <a:t>Slows heart rate, lowers blood pressure, increases digestive functions, and reduces adrenal and sweat gland activity</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15</a:t>
            </a:fld>
            <a:endParaRPr lang="en-GB" dirty="0"/>
          </a:p>
        </p:txBody>
      </p:sp>
    </p:spTree>
    <p:extLst>
      <p:ext uri="{BB962C8B-B14F-4D97-AF65-F5344CB8AC3E}">
        <p14:creationId xmlns:p14="http://schemas.microsoft.com/office/powerpoint/2010/main" val="41749640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814888"/>
            <a:ext cx="6554867" cy="1204912"/>
          </a:xfrm>
        </p:spPr>
        <p:txBody>
          <a:bodyPr/>
          <a:lstStyle/>
          <a:p>
            <a:r>
              <a:rPr lang="en-US" dirty="0"/>
              <a:t>Disorders of the Nervous System</a:t>
            </a:r>
          </a:p>
        </p:txBody>
      </p:sp>
      <p:sp>
        <p:nvSpPr>
          <p:cNvPr id="3" name="Content Placeholder 2"/>
          <p:cNvSpPr>
            <a:spLocks noGrp="1"/>
          </p:cNvSpPr>
          <p:nvPr>
            <p:ph idx="1"/>
          </p:nvPr>
        </p:nvSpPr>
        <p:spPr>
          <a:xfrm>
            <a:off x="533400" y="498475"/>
            <a:ext cx="8051800" cy="4454525"/>
          </a:xfrm>
        </p:spPr>
        <p:txBody>
          <a:bodyPr/>
          <a:lstStyle/>
          <a:p>
            <a:pPr lvl="0"/>
            <a:r>
              <a:rPr lang="en-US" b="1" dirty="0">
                <a:solidFill>
                  <a:srgbClr val="FFFF00"/>
                </a:solidFill>
              </a:rPr>
              <a:t>Common signs and symptoms of neurological disorders</a:t>
            </a:r>
            <a:r>
              <a:rPr lang="en-US" dirty="0"/>
              <a:t>:</a:t>
            </a:r>
          </a:p>
          <a:p>
            <a:pPr lvl="1"/>
            <a:r>
              <a:rPr lang="en-US" dirty="0"/>
              <a:t>Neuralgia</a:t>
            </a:r>
          </a:p>
          <a:p>
            <a:pPr lvl="1"/>
            <a:r>
              <a:rPr lang="en-US" dirty="0"/>
              <a:t>Spasms</a:t>
            </a:r>
          </a:p>
          <a:p>
            <a:pPr lvl="1"/>
            <a:r>
              <a:rPr lang="en-US" dirty="0"/>
              <a:t>Recurrent headache, visual change, memory loss, difficulty, speaking or finding the right word</a:t>
            </a:r>
          </a:p>
          <a:p>
            <a:pPr lvl="1"/>
            <a:r>
              <a:rPr lang="en-US" dirty="0"/>
              <a:t>Confusion, disorientation, or loss of consciousness</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16</a:t>
            </a:fld>
            <a:endParaRPr lang="en-GB" dirty="0"/>
          </a:p>
        </p:txBody>
      </p:sp>
    </p:spTree>
    <p:extLst>
      <p:ext uri="{BB962C8B-B14F-4D97-AF65-F5344CB8AC3E}">
        <p14:creationId xmlns:p14="http://schemas.microsoft.com/office/powerpoint/2010/main" val="394985981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Amyotrophic Lateral Sclerosis (ALS)</a:t>
            </a:r>
          </a:p>
        </p:txBody>
      </p:sp>
      <p:sp>
        <p:nvSpPr>
          <p:cNvPr id="3" name="Content Placeholder 2"/>
          <p:cNvSpPr>
            <a:spLocks noGrp="1"/>
          </p:cNvSpPr>
          <p:nvPr>
            <p:ph idx="1"/>
          </p:nvPr>
        </p:nvSpPr>
        <p:spPr/>
        <p:txBody>
          <a:bodyPr/>
          <a:lstStyle/>
          <a:p>
            <a:pPr lvl="0"/>
            <a:r>
              <a:rPr lang="en-US" dirty="0"/>
              <a:t>Genetic component</a:t>
            </a:r>
          </a:p>
          <a:p>
            <a:pPr lvl="0"/>
            <a:r>
              <a:rPr lang="en-US" dirty="0"/>
              <a:t>Early signs and symptoms: Mild muscle problems; trouble walking, running, writing, swallowing and speaking</a:t>
            </a:r>
          </a:p>
          <a:p>
            <a:pPr lvl="0"/>
            <a:r>
              <a:rPr lang="en-US" dirty="0"/>
              <a:t>Tests may be done to rule out conditions</a:t>
            </a:r>
          </a:p>
          <a:p>
            <a:pPr lvl="0"/>
            <a:r>
              <a:rPr lang="en-US" dirty="0"/>
              <a:t>No cure</a:t>
            </a:r>
          </a:p>
          <a:p>
            <a:pPr lvl="0"/>
            <a:r>
              <a:rPr lang="en-US" dirty="0"/>
              <a:t>Riluzole may be prescribed to slow symptoms</a:t>
            </a:r>
          </a:p>
          <a:p>
            <a:pPr lvl="0"/>
            <a:r>
              <a:rPr lang="en-US" dirty="0"/>
              <a:t>Physical therapy and assistive devices may be used</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17</a:t>
            </a:fld>
            <a:endParaRPr lang="en-GB" dirty="0"/>
          </a:p>
        </p:txBody>
      </p:sp>
    </p:spTree>
    <p:extLst>
      <p:ext uri="{BB962C8B-B14F-4D97-AF65-F5344CB8AC3E}">
        <p14:creationId xmlns:p14="http://schemas.microsoft.com/office/powerpoint/2010/main" val="238320145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FF00"/>
                </a:solidFill>
              </a:rPr>
              <a:t>Dementia</a:t>
            </a:r>
          </a:p>
        </p:txBody>
      </p:sp>
      <p:sp>
        <p:nvSpPr>
          <p:cNvPr id="3" name="Content Placeholder 2"/>
          <p:cNvSpPr>
            <a:spLocks noGrp="1"/>
          </p:cNvSpPr>
          <p:nvPr>
            <p:ph idx="1"/>
          </p:nvPr>
        </p:nvSpPr>
        <p:spPr/>
        <p:txBody>
          <a:bodyPr/>
          <a:lstStyle/>
          <a:p>
            <a:pPr lvl="0"/>
            <a:r>
              <a:rPr lang="en-US" dirty="0"/>
              <a:t>Several disorders (stroke or Alzheimer’s disease [AD]) cause dementia</a:t>
            </a:r>
          </a:p>
          <a:p>
            <a:pPr lvl="0"/>
            <a:r>
              <a:rPr lang="en-US" dirty="0"/>
              <a:t>Group of symptoms that affect the brain</a:t>
            </a:r>
          </a:p>
          <a:p>
            <a:pPr lvl="0"/>
            <a:r>
              <a:rPr lang="en-US" dirty="0"/>
              <a:t>Symptoms:</a:t>
            </a:r>
          </a:p>
          <a:p>
            <a:pPr lvl="1"/>
            <a:r>
              <a:rPr lang="en-US" dirty="0"/>
              <a:t>Being unable to do normal activities of living</a:t>
            </a:r>
          </a:p>
          <a:p>
            <a:pPr lvl="1"/>
            <a:r>
              <a:rPr lang="en-US" dirty="0"/>
              <a:t>Being unable to solve problems or control emotions</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18</a:t>
            </a:fld>
            <a:endParaRPr lang="en-GB" dirty="0"/>
          </a:p>
        </p:txBody>
      </p:sp>
    </p:spTree>
    <p:extLst>
      <p:ext uri="{BB962C8B-B14F-4D97-AF65-F5344CB8AC3E}">
        <p14:creationId xmlns:p14="http://schemas.microsoft.com/office/powerpoint/2010/main" val="19187586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FF00"/>
                </a:solidFill>
              </a:rPr>
              <a:t>Alzheimer’s Disease (AD)</a:t>
            </a:r>
          </a:p>
        </p:txBody>
      </p:sp>
      <p:sp>
        <p:nvSpPr>
          <p:cNvPr id="3" name="Content Placeholder 2"/>
          <p:cNvSpPr>
            <a:spLocks noGrp="1"/>
          </p:cNvSpPr>
          <p:nvPr>
            <p:ph idx="1"/>
          </p:nvPr>
        </p:nvSpPr>
        <p:spPr/>
        <p:txBody>
          <a:bodyPr>
            <a:normAutofit fontScale="92500"/>
          </a:bodyPr>
          <a:lstStyle/>
          <a:p>
            <a:pPr lvl="0">
              <a:lnSpc>
                <a:spcPct val="110000"/>
              </a:lnSpc>
            </a:pPr>
            <a:r>
              <a:rPr lang="en-US" dirty="0"/>
              <a:t>Leading/most common cause of dementia</a:t>
            </a:r>
          </a:p>
          <a:p>
            <a:pPr lvl="0">
              <a:lnSpc>
                <a:spcPct val="110000"/>
              </a:lnSpc>
            </a:pPr>
            <a:r>
              <a:rPr lang="en-US" dirty="0"/>
              <a:t>Signs and symptoms begin slowly</a:t>
            </a:r>
          </a:p>
          <a:p>
            <a:pPr lvl="0">
              <a:lnSpc>
                <a:spcPct val="110000"/>
              </a:lnSpc>
            </a:pPr>
            <a:r>
              <a:rPr lang="en-US" dirty="0"/>
              <a:t>Affects thinking, reasoning, making judgments and decisions, memory, and performing familiar tasks</a:t>
            </a:r>
          </a:p>
          <a:p>
            <a:pPr lvl="0">
              <a:lnSpc>
                <a:spcPct val="110000"/>
              </a:lnSpc>
            </a:pPr>
            <a:r>
              <a:rPr lang="en-US" dirty="0"/>
              <a:t>Personality changes, aggression, and wandering away from home can occur</a:t>
            </a:r>
          </a:p>
          <a:p>
            <a:pPr lvl="0">
              <a:lnSpc>
                <a:spcPct val="110000"/>
              </a:lnSpc>
            </a:pPr>
            <a:r>
              <a:rPr lang="en-US" dirty="0"/>
              <a:t>Medications may help treat cognitive symptoms:</a:t>
            </a:r>
          </a:p>
          <a:p>
            <a:pPr lvl="1">
              <a:lnSpc>
                <a:spcPct val="110000"/>
              </a:lnSpc>
            </a:pPr>
            <a:r>
              <a:rPr lang="en-US" dirty="0"/>
              <a:t>Cholinesterase inhibitors</a:t>
            </a:r>
          </a:p>
          <a:p>
            <a:pPr lvl="1">
              <a:lnSpc>
                <a:spcPct val="110000"/>
              </a:lnSpc>
            </a:pPr>
            <a:r>
              <a:rPr lang="en-US" dirty="0"/>
              <a:t>Memantine </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19</a:t>
            </a:fld>
            <a:endParaRPr lang="en-GB" dirty="0"/>
          </a:p>
        </p:txBody>
      </p:sp>
    </p:spTree>
    <p:extLst>
      <p:ext uri="{BB962C8B-B14F-4D97-AF65-F5344CB8AC3E}">
        <p14:creationId xmlns:p14="http://schemas.microsoft.com/office/powerpoint/2010/main" val="2267895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71EFB42C-6A15-4A9A-871B-37380EDB6A26}" type="slidenum">
              <a:rPr lang="en-GB" smtClean="0"/>
              <a:pPr>
                <a:defRPr/>
              </a:pPr>
              <a:t>2</a:t>
            </a:fld>
            <a:endParaRPr lang="en-GB" dirty="0"/>
          </a:p>
        </p:txBody>
      </p:sp>
      <p:sp>
        <p:nvSpPr>
          <p:cNvPr id="1963014" name="Rectangle 6"/>
          <p:cNvSpPr>
            <a:spLocks noGrp="1" noChangeArrowheads="1"/>
          </p:cNvSpPr>
          <p:nvPr>
            <p:ph type="title" idx="4294967295"/>
          </p:nvPr>
        </p:nvSpPr>
        <p:spPr>
          <a:xfrm>
            <a:off x="336550" y="168275"/>
            <a:ext cx="9144000" cy="1057275"/>
          </a:xfrm>
        </p:spPr>
        <p:txBody>
          <a:bodyPr>
            <a:noAutofit/>
          </a:bodyPr>
          <a:lstStyle/>
          <a:p>
            <a:r>
              <a:rPr lang="en-US" dirty="0" smtClean="0"/>
              <a:t> </a:t>
            </a:r>
            <a:r>
              <a:rPr lang="en-US" sz="2400" dirty="0"/>
              <a:t>Anatomy, </a:t>
            </a:r>
            <a:r>
              <a:rPr lang="en-US" sz="2400" dirty="0" smtClean="0"/>
              <a:t>Physiology,</a:t>
            </a:r>
            <a:br>
              <a:rPr lang="en-US" sz="2400" dirty="0" smtClean="0"/>
            </a:br>
            <a:r>
              <a:rPr lang="en-US" sz="2400" dirty="0" smtClean="0"/>
              <a:t>and </a:t>
            </a:r>
            <a:r>
              <a:rPr lang="en-US" sz="2400" dirty="0"/>
              <a:t>Disorders of the Nervous System</a:t>
            </a:r>
            <a:r>
              <a:rPr lang="en-US" dirty="0"/>
              <a:t/>
            </a:r>
            <a:br>
              <a:rPr lang="en-US" dirty="0"/>
            </a:br>
            <a:endParaRPr lang="en-US" dirty="0"/>
          </a:p>
        </p:txBody>
      </p:sp>
      <p:sp>
        <p:nvSpPr>
          <p:cNvPr id="1963015" name="Rectangle 7"/>
          <p:cNvSpPr>
            <a:spLocks noGrp="1" noChangeArrowheads="1"/>
          </p:cNvSpPr>
          <p:nvPr>
            <p:ph type="body" idx="4294967295"/>
          </p:nvPr>
        </p:nvSpPr>
        <p:spPr>
          <a:xfrm>
            <a:off x="336550" y="1544638"/>
            <a:ext cx="8470900" cy="4899025"/>
          </a:xfrm>
        </p:spPr>
        <p:txBody>
          <a:bodyPr>
            <a:noAutofit/>
          </a:bodyPr>
          <a:lstStyle/>
          <a:p>
            <a:pPr>
              <a:buFont typeface="+mj-lt"/>
              <a:buAutoNum type="arabicPeriod"/>
            </a:pPr>
            <a:r>
              <a:rPr lang="en-US" sz="1800" dirty="0" smtClean="0"/>
              <a:t>Summarize </a:t>
            </a:r>
            <a:r>
              <a:rPr lang="en-US" sz="1800" dirty="0"/>
              <a:t>the anatomy of the nervous system and compare the structure and function of the nervous system across the life span.</a:t>
            </a:r>
          </a:p>
          <a:p>
            <a:pPr>
              <a:buFont typeface="+mj-lt"/>
              <a:buAutoNum type="arabicPeriod"/>
            </a:pPr>
            <a:r>
              <a:rPr lang="en-US" sz="1800" dirty="0"/>
              <a:t>Discuss the cells of the nervous system and describe polarization, depolarization, and repolarization.</a:t>
            </a:r>
          </a:p>
          <a:p>
            <a:pPr>
              <a:buFont typeface="+mj-lt"/>
              <a:buAutoNum type="arabicPeriod"/>
            </a:pPr>
            <a:r>
              <a:rPr lang="en-US" sz="1800" dirty="0"/>
              <a:t>Describe the autonomic nervous system, including the sympathetic and parasympathetic nervous systems.</a:t>
            </a:r>
          </a:p>
          <a:p>
            <a:pPr>
              <a:buFont typeface="+mj-lt"/>
              <a:buAutoNum type="arabicPeriod"/>
            </a:pPr>
            <a:r>
              <a:rPr lang="en-US" sz="1800" dirty="0"/>
              <a:t>Distinguish among common neurodegenerative diseases.</a:t>
            </a:r>
          </a:p>
          <a:p>
            <a:pPr>
              <a:buFont typeface="+mj-lt"/>
              <a:buAutoNum type="arabicPeriod"/>
            </a:pPr>
            <a:r>
              <a:rPr lang="en-US" sz="1800" dirty="0"/>
              <a:t>Discuss various functional disorders and describe the three types of seizures.</a:t>
            </a:r>
          </a:p>
          <a:p>
            <a:pPr>
              <a:buFont typeface="+mj-lt"/>
              <a:buAutoNum type="arabicPeriod"/>
            </a:pPr>
            <a:r>
              <a:rPr lang="en-US" sz="1800" dirty="0"/>
              <a:t>Compare and contrast encephalitis and meningitis.</a:t>
            </a:r>
          </a:p>
          <a:p>
            <a:pPr marL="457200">
              <a:buFont typeface="+mj-lt"/>
              <a:buAutoNum type="arabicPeriod"/>
            </a:pPr>
            <a:endParaRPr lang="en-US" sz="2300" dirty="0"/>
          </a:p>
          <a:p>
            <a:pPr marL="457200">
              <a:buFont typeface="+mj-lt"/>
              <a:buAutoNum type="arabicPeriod"/>
            </a:pP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Huntington’s Disease (HD)</a:t>
            </a:r>
          </a:p>
        </p:txBody>
      </p:sp>
      <p:sp>
        <p:nvSpPr>
          <p:cNvPr id="3" name="Content Placeholder 2"/>
          <p:cNvSpPr>
            <a:spLocks noGrp="1"/>
          </p:cNvSpPr>
          <p:nvPr>
            <p:ph idx="1"/>
          </p:nvPr>
        </p:nvSpPr>
        <p:spPr>
          <a:xfrm>
            <a:off x="533400" y="398463"/>
            <a:ext cx="8026400" cy="4454525"/>
          </a:xfrm>
        </p:spPr>
        <p:txBody>
          <a:bodyPr>
            <a:normAutofit fontScale="77500" lnSpcReduction="20000"/>
          </a:bodyPr>
          <a:lstStyle/>
          <a:p>
            <a:pPr lvl="0"/>
            <a:r>
              <a:rPr lang="en-US" sz="3000" dirty="0"/>
              <a:t>Progressive neurodegenerative disorder</a:t>
            </a:r>
          </a:p>
          <a:p>
            <a:pPr lvl="0"/>
            <a:r>
              <a:rPr lang="en-US" sz="3000" dirty="0"/>
              <a:t>Two forms:</a:t>
            </a:r>
          </a:p>
          <a:p>
            <a:pPr lvl="1"/>
            <a:r>
              <a:rPr lang="en-US" sz="2600" dirty="0"/>
              <a:t>Early-onset HD: Begins in childhood or in the teen years</a:t>
            </a:r>
          </a:p>
          <a:p>
            <a:pPr lvl="1"/>
            <a:r>
              <a:rPr lang="en-US" sz="2600" dirty="0"/>
              <a:t>Adult-onset HD: Symptoms start in 30s or 40s</a:t>
            </a:r>
          </a:p>
          <a:p>
            <a:r>
              <a:rPr lang="en-US" sz="3000" dirty="0"/>
              <a:t>Caused by genetic defect</a:t>
            </a:r>
          </a:p>
          <a:p>
            <a:r>
              <a:rPr lang="en-US" sz="3000" dirty="0"/>
              <a:t>Behavior issues are usually seen first</a:t>
            </a:r>
          </a:p>
          <a:p>
            <a:r>
              <a:rPr lang="en-US" sz="3000" dirty="0"/>
              <a:t>Provider will do an examination and order additional tests</a:t>
            </a:r>
          </a:p>
          <a:p>
            <a:r>
              <a:rPr lang="en-US" sz="3000" dirty="0"/>
              <a:t>Medications such as dopamine blockers help to reduce abnormal movements and behaviors</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20</a:t>
            </a:fld>
            <a:endParaRPr lang="en-GB" dirty="0"/>
          </a:p>
        </p:txBody>
      </p:sp>
    </p:spTree>
    <p:extLst>
      <p:ext uri="{BB962C8B-B14F-4D97-AF65-F5344CB8AC3E}">
        <p14:creationId xmlns:p14="http://schemas.microsoft.com/office/powerpoint/2010/main" val="222944894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FF00"/>
                </a:solidFill>
              </a:rPr>
              <a:t>Multiple Sclerosis (MS)</a:t>
            </a:r>
          </a:p>
        </p:txBody>
      </p:sp>
      <p:sp>
        <p:nvSpPr>
          <p:cNvPr id="3" name="Content Placeholder 2"/>
          <p:cNvSpPr>
            <a:spLocks noGrp="1"/>
          </p:cNvSpPr>
          <p:nvPr>
            <p:ph idx="1"/>
          </p:nvPr>
        </p:nvSpPr>
        <p:spPr/>
        <p:txBody>
          <a:bodyPr>
            <a:normAutofit lnSpcReduction="10000"/>
          </a:bodyPr>
          <a:lstStyle/>
          <a:p>
            <a:pPr lvl="0"/>
            <a:r>
              <a:rPr lang="en-US" dirty="0"/>
              <a:t>Autoimmune neurodegenerative disorder that affects brain and spinal cord</a:t>
            </a:r>
          </a:p>
          <a:p>
            <a:pPr lvl="0"/>
            <a:r>
              <a:rPr lang="en-US" dirty="0"/>
              <a:t>Often occurs between ages of 20 to 40</a:t>
            </a:r>
          </a:p>
          <a:p>
            <a:pPr lvl="0"/>
            <a:r>
              <a:rPr lang="en-US" dirty="0"/>
              <a:t>Four types:</a:t>
            </a:r>
          </a:p>
          <a:p>
            <a:pPr lvl="1"/>
            <a:r>
              <a:rPr lang="en-US" dirty="0"/>
              <a:t>Clinically isolated syndrome (CIS)</a:t>
            </a:r>
          </a:p>
          <a:p>
            <a:pPr lvl="1"/>
            <a:r>
              <a:rPr lang="en-US" dirty="0"/>
              <a:t>Relapsing-remitting MS (RRMS)</a:t>
            </a:r>
          </a:p>
          <a:p>
            <a:pPr lvl="1"/>
            <a:r>
              <a:rPr lang="en-US" dirty="0"/>
              <a:t>Secondary progressive MS (SPMS)</a:t>
            </a:r>
          </a:p>
          <a:p>
            <a:pPr lvl="1"/>
            <a:r>
              <a:rPr lang="en-US" dirty="0"/>
              <a:t>Primary progressive MS (PPMS)</a:t>
            </a:r>
          </a:p>
          <a:p>
            <a:r>
              <a:rPr lang="en-US" dirty="0"/>
              <a:t>Corticosteroid medications may be given to reduce nerve inflammation</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21</a:t>
            </a:fld>
            <a:endParaRPr lang="en-GB" dirty="0"/>
          </a:p>
        </p:txBody>
      </p:sp>
    </p:spTree>
    <p:extLst>
      <p:ext uri="{BB962C8B-B14F-4D97-AF65-F5344CB8AC3E}">
        <p14:creationId xmlns:p14="http://schemas.microsoft.com/office/powerpoint/2010/main" val="309368584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FF00"/>
                </a:solidFill>
              </a:rPr>
              <a:t>Parkinson’s Disease (PD)</a:t>
            </a:r>
          </a:p>
        </p:txBody>
      </p:sp>
      <p:sp>
        <p:nvSpPr>
          <p:cNvPr id="3" name="Content Placeholder 2"/>
          <p:cNvSpPr>
            <a:spLocks noGrp="1"/>
          </p:cNvSpPr>
          <p:nvPr>
            <p:ph idx="1"/>
          </p:nvPr>
        </p:nvSpPr>
        <p:spPr/>
        <p:txBody>
          <a:bodyPr>
            <a:normAutofit fontScale="92500"/>
          </a:bodyPr>
          <a:lstStyle/>
          <a:p>
            <a:pPr lvl="0"/>
            <a:r>
              <a:rPr lang="en-US" dirty="0"/>
              <a:t>Progressive neurodegenerative disorder that affects movement</a:t>
            </a:r>
          </a:p>
          <a:p>
            <a:pPr lvl="0"/>
            <a:r>
              <a:rPr lang="en-US" dirty="0"/>
              <a:t>Cause unknown; genetics and environmental triggers can increase risk</a:t>
            </a:r>
          </a:p>
          <a:p>
            <a:pPr lvl="0"/>
            <a:r>
              <a:rPr lang="en-US" dirty="0"/>
              <a:t>Signs and symptoms:</a:t>
            </a:r>
          </a:p>
          <a:p>
            <a:pPr lvl="1"/>
            <a:r>
              <a:rPr lang="en-US" dirty="0"/>
              <a:t>Tremors and pill-rolling tremors</a:t>
            </a:r>
          </a:p>
          <a:p>
            <a:pPr lvl="1"/>
            <a:r>
              <a:rPr lang="en-US" dirty="0"/>
              <a:t>Bradykinesia</a:t>
            </a:r>
          </a:p>
          <a:p>
            <a:pPr lvl="1"/>
            <a:r>
              <a:rPr lang="en-US" dirty="0"/>
              <a:t>Loss of automatic movements</a:t>
            </a:r>
          </a:p>
          <a:p>
            <a:pPr lvl="1"/>
            <a:r>
              <a:rPr lang="en-US" dirty="0"/>
              <a:t>Loss of smell, trouble sleeping, dizziness, constipation</a:t>
            </a:r>
          </a:p>
          <a:p>
            <a:pPr lvl="1"/>
            <a:r>
              <a:rPr lang="en-US" dirty="0"/>
              <a:t>Excessive sweating; drooling</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22</a:t>
            </a:fld>
            <a:endParaRPr lang="en-GB" dirty="0"/>
          </a:p>
        </p:txBody>
      </p:sp>
    </p:spTree>
    <p:extLst>
      <p:ext uri="{BB962C8B-B14F-4D97-AF65-F5344CB8AC3E}">
        <p14:creationId xmlns:p14="http://schemas.microsoft.com/office/powerpoint/2010/main" val="24272750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FF00"/>
                </a:solidFill>
              </a:rPr>
              <a:t>Headaches</a:t>
            </a:r>
          </a:p>
        </p:txBody>
      </p:sp>
      <p:sp>
        <p:nvSpPr>
          <p:cNvPr id="3" name="Content Placeholder 2"/>
          <p:cNvSpPr>
            <a:spLocks noGrp="1"/>
          </p:cNvSpPr>
          <p:nvPr>
            <p:ph idx="1"/>
          </p:nvPr>
        </p:nvSpPr>
        <p:spPr/>
        <p:txBody>
          <a:bodyPr>
            <a:normAutofit lnSpcReduction="10000"/>
          </a:bodyPr>
          <a:lstStyle/>
          <a:p>
            <a:pPr lvl="0"/>
            <a:r>
              <a:rPr lang="en-US" dirty="0"/>
              <a:t>Most common form of pain experienced</a:t>
            </a:r>
          </a:p>
          <a:p>
            <a:pPr lvl="0"/>
            <a:r>
              <a:rPr lang="en-US" dirty="0"/>
              <a:t>Types:</a:t>
            </a:r>
          </a:p>
          <a:p>
            <a:pPr lvl="1"/>
            <a:r>
              <a:rPr lang="en-US" b="1" dirty="0">
                <a:solidFill>
                  <a:srgbClr val="FFFF00"/>
                </a:solidFill>
              </a:rPr>
              <a:t>Cluster headaches</a:t>
            </a:r>
            <a:r>
              <a:rPr lang="en-US" dirty="0"/>
              <a:t>: Occur in cyclical patterns or clusters</a:t>
            </a:r>
          </a:p>
          <a:p>
            <a:pPr lvl="1"/>
            <a:r>
              <a:rPr lang="en-US" b="1" dirty="0">
                <a:solidFill>
                  <a:srgbClr val="FFFF00"/>
                </a:solidFill>
              </a:rPr>
              <a:t>Migraines: </a:t>
            </a:r>
            <a:r>
              <a:rPr lang="en-US" dirty="0"/>
              <a:t>Four stages:</a:t>
            </a:r>
          </a:p>
          <a:p>
            <a:pPr lvl="2"/>
            <a:r>
              <a:rPr lang="en-US" dirty="0"/>
              <a:t>Prodrome (1-2 days before)</a:t>
            </a:r>
          </a:p>
          <a:p>
            <a:pPr lvl="2"/>
            <a:r>
              <a:rPr lang="en-US" dirty="0"/>
              <a:t>Aura (may occur before or during)</a:t>
            </a:r>
          </a:p>
          <a:p>
            <a:pPr lvl="2"/>
            <a:r>
              <a:rPr lang="en-US" dirty="0"/>
              <a:t>Attack (may last up to 72 hours)</a:t>
            </a:r>
          </a:p>
          <a:p>
            <a:pPr lvl="2"/>
            <a:r>
              <a:rPr lang="en-US" dirty="0"/>
              <a:t>Post-drome (up to 24 hours after)</a:t>
            </a:r>
          </a:p>
          <a:p>
            <a:pPr lvl="1"/>
            <a:r>
              <a:rPr lang="en-US" b="1" dirty="0">
                <a:solidFill>
                  <a:srgbClr val="FFFF00"/>
                </a:solidFill>
              </a:rPr>
              <a:t>Tension headaches: Most common</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23</a:t>
            </a:fld>
            <a:endParaRPr lang="en-GB" dirty="0"/>
          </a:p>
        </p:txBody>
      </p:sp>
    </p:spTree>
    <p:extLst>
      <p:ext uri="{BB962C8B-B14F-4D97-AF65-F5344CB8AC3E}">
        <p14:creationId xmlns:p14="http://schemas.microsoft.com/office/powerpoint/2010/main" val="16525577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Seizure Disorders</a:t>
            </a:r>
          </a:p>
        </p:txBody>
      </p:sp>
      <p:sp>
        <p:nvSpPr>
          <p:cNvPr id="3" name="Content Placeholder 2"/>
          <p:cNvSpPr>
            <a:spLocks noGrp="1"/>
          </p:cNvSpPr>
          <p:nvPr>
            <p:ph idx="1"/>
          </p:nvPr>
        </p:nvSpPr>
        <p:spPr>
          <a:xfrm>
            <a:off x="533400" y="369888"/>
            <a:ext cx="8216900" cy="4454525"/>
          </a:xfrm>
        </p:spPr>
        <p:txBody>
          <a:bodyPr>
            <a:normAutofit fontScale="77500" lnSpcReduction="20000"/>
          </a:bodyPr>
          <a:lstStyle/>
          <a:p>
            <a:pPr lvl="0"/>
            <a:r>
              <a:rPr lang="en-US" sz="3000" dirty="0"/>
              <a:t>Sudden increase of electrical activity in one or more parts of brain</a:t>
            </a:r>
          </a:p>
          <a:p>
            <a:pPr lvl="0"/>
            <a:r>
              <a:rPr lang="en-US" sz="3000" b="1" dirty="0">
                <a:solidFill>
                  <a:srgbClr val="FFFF00"/>
                </a:solidFill>
              </a:rPr>
              <a:t>Three major groups</a:t>
            </a:r>
            <a:r>
              <a:rPr lang="en-US" sz="3000" dirty="0"/>
              <a:t>:</a:t>
            </a:r>
          </a:p>
          <a:p>
            <a:pPr lvl="1"/>
            <a:r>
              <a:rPr lang="en-US" sz="2600" dirty="0"/>
              <a:t>Generalized onset</a:t>
            </a:r>
          </a:p>
          <a:p>
            <a:pPr lvl="1"/>
            <a:r>
              <a:rPr lang="en-US" sz="2600" dirty="0"/>
              <a:t>Focal onset (partial)</a:t>
            </a:r>
          </a:p>
          <a:p>
            <a:pPr lvl="1"/>
            <a:r>
              <a:rPr lang="en-US" sz="2600" dirty="0"/>
              <a:t>Unknown onset</a:t>
            </a:r>
          </a:p>
          <a:p>
            <a:r>
              <a:rPr lang="en-US" sz="3000" dirty="0"/>
              <a:t>Can be caused by medications, high fevers, head injuries, diseases, and illegal drugs</a:t>
            </a:r>
          </a:p>
          <a:p>
            <a:r>
              <a:rPr lang="en-US" sz="3000" dirty="0"/>
              <a:t>Neurological exam</a:t>
            </a:r>
          </a:p>
          <a:p>
            <a:r>
              <a:rPr lang="en-US" sz="3000" dirty="0"/>
              <a:t>EEG, CT, MRI, PET, and single photon emission computed tomography (SPECT) scans</a:t>
            </a:r>
          </a:p>
          <a:p>
            <a:pPr lvl="1"/>
            <a:endParaRPr lang="en-US" dirty="0"/>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24</a:t>
            </a:fld>
            <a:endParaRPr lang="en-GB" dirty="0"/>
          </a:p>
        </p:txBody>
      </p:sp>
    </p:spTree>
    <p:extLst>
      <p:ext uri="{BB962C8B-B14F-4D97-AF65-F5344CB8AC3E}">
        <p14:creationId xmlns:p14="http://schemas.microsoft.com/office/powerpoint/2010/main" val="393276903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FF00"/>
                </a:solidFill>
              </a:rPr>
              <a:t>Epilepsy</a:t>
            </a:r>
          </a:p>
        </p:txBody>
      </p:sp>
      <p:sp>
        <p:nvSpPr>
          <p:cNvPr id="3" name="Content Placeholder 2"/>
          <p:cNvSpPr>
            <a:spLocks noGrp="1"/>
          </p:cNvSpPr>
          <p:nvPr>
            <p:ph idx="1"/>
          </p:nvPr>
        </p:nvSpPr>
        <p:spPr/>
        <p:txBody>
          <a:bodyPr>
            <a:normAutofit/>
          </a:bodyPr>
          <a:lstStyle/>
          <a:p>
            <a:pPr lvl="0"/>
            <a:r>
              <a:rPr lang="en-US" dirty="0"/>
              <a:t>Disorder that causes recurring seizures</a:t>
            </a:r>
          </a:p>
          <a:p>
            <a:pPr lvl="0"/>
            <a:r>
              <a:rPr lang="en-US" dirty="0"/>
              <a:t>Must have at least two unprovoked seizures before epilepsy is diagnosed</a:t>
            </a:r>
          </a:p>
          <a:p>
            <a:pPr lvl="0"/>
            <a:r>
              <a:rPr lang="en-US" dirty="0"/>
              <a:t>Signs and symptoms vary based on type and can include confusion, staring, uncontrolled jerking, and loss of consciousness</a:t>
            </a:r>
          </a:p>
          <a:p>
            <a:pPr lvl="0"/>
            <a:r>
              <a:rPr lang="en-US" dirty="0"/>
              <a:t>Neurological examination and other scans</a:t>
            </a:r>
          </a:p>
          <a:p>
            <a:pPr lvl="0"/>
            <a:r>
              <a:rPr lang="en-US" dirty="0"/>
              <a:t>Treatments include antiseizure medications, a ketogenic diet, vagus nerve stimulation, and deep brain stimulation</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25</a:t>
            </a:fld>
            <a:endParaRPr lang="en-GB" dirty="0"/>
          </a:p>
        </p:txBody>
      </p:sp>
    </p:spTree>
    <p:extLst>
      <p:ext uri="{BB962C8B-B14F-4D97-AF65-F5344CB8AC3E}">
        <p14:creationId xmlns:p14="http://schemas.microsoft.com/office/powerpoint/2010/main" val="261661492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FF00"/>
                </a:solidFill>
              </a:rPr>
              <a:t>Encephalitis</a:t>
            </a:r>
          </a:p>
        </p:txBody>
      </p:sp>
      <p:sp>
        <p:nvSpPr>
          <p:cNvPr id="3" name="Content Placeholder 2"/>
          <p:cNvSpPr>
            <a:spLocks noGrp="1"/>
          </p:cNvSpPr>
          <p:nvPr>
            <p:ph idx="1"/>
          </p:nvPr>
        </p:nvSpPr>
        <p:spPr/>
        <p:txBody>
          <a:bodyPr>
            <a:normAutofit fontScale="85000" lnSpcReduction="10000"/>
          </a:bodyPr>
          <a:lstStyle/>
          <a:p>
            <a:pPr lvl="0">
              <a:lnSpc>
                <a:spcPct val="110000"/>
              </a:lnSpc>
            </a:pPr>
            <a:r>
              <a:rPr lang="en-US" dirty="0"/>
              <a:t>Inflammation of brain</a:t>
            </a:r>
          </a:p>
          <a:p>
            <a:pPr lvl="0">
              <a:lnSpc>
                <a:spcPct val="110000"/>
              </a:lnSpc>
            </a:pPr>
            <a:r>
              <a:rPr lang="en-US" dirty="0"/>
              <a:t>Typically caused by a viral infection from a mosquito or tick bite</a:t>
            </a:r>
          </a:p>
          <a:p>
            <a:pPr lvl="0">
              <a:lnSpc>
                <a:spcPct val="110000"/>
              </a:lnSpc>
            </a:pPr>
            <a:r>
              <a:rPr lang="en-US" dirty="0"/>
              <a:t>Types:</a:t>
            </a:r>
          </a:p>
          <a:p>
            <a:pPr lvl="1">
              <a:lnSpc>
                <a:spcPct val="110000"/>
              </a:lnSpc>
            </a:pPr>
            <a:r>
              <a:rPr lang="en-US" dirty="0"/>
              <a:t>Japanese</a:t>
            </a:r>
          </a:p>
          <a:p>
            <a:pPr lvl="1">
              <a:lnSpc>
                <a:spcPct val="110000"/>
              </a:lnSpc>
            </a:pPr>
            <a:r>
              <a:rPr lang="en-US" dirty="0"/>
              <a:t>La Crosse</a:t>
            </a:r>
          </a:p>
          <a:p>
            <a:pPr lvl="1">
              <a:lnSpc>
                <a:spcPct val="110000"/>
              </a:lnSpc>
            </a:pPr>
            <a:r>
              <a:rPr lang="en-US" dirty="0"/>
              <a:t>Saint Louis</a:t>
            </a:r>
          </a:p>
          <a:p>
            <a:pPr lvl="0">
              <a:lnSpc>
                <a:spcPct val="110000"/>
              </a:lnSpc>
            </a:pPr>
            <a:r>
              <a:rPr lang="en-US" dirty="0"/>
              <a:t>Symptoms range from mild and flulike to convulsions, coma, and even death</a:t>
            </a:r>
          </a:p>
          <a:p>
            <a:pPr>
              <a:lnSpc>
                <a:spcPct val="110000"/>
              </a:lnSpc>
            </a:pPr>
            <a:r>
              <a:rPr lang="en-US" dirty="0"/>
              <a:t>Treatment to ease the symptoms and control fever and seizure activity</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26</a:t>
            </a:fld>
            <a:endParaRPr lang="en-GB" dirty="0"/>
          </a:p>
        </p:txBody>
      </p:sp>
    </p:spTree>
    <p:extLst>
      <p:ext uri="{BB962C8B-B14F-4D97-AF65-F5344CB8AC3E}">
        <p14:creationId xmlns:p14="http://schemas.microsoft.com/office/powerpoint/2010/main" val="46871366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FF00"/>
                </a:solidFill>
              </a:rPr>
              <a:t>Meningitis </a:t>
            </a:r>
          </a:p>
        </p:txBody>
      </p:sp>
      <p:sp>
        <p:nvSpPr>
          <p:cNvPr id="3" name="Content Placeholder 2"/>
          <p:cNvSpPr>
            <a:spLocks noGrp="1"/>
          </p:cNvSpPr>
          <p:nvPr>
            <p:ph idx="1"/>
          </p:nvPr>
        </p:nvSpPr>
        <p:spPr/>
        <p:txBody>
          <a:bodyPr>
            <a:normAutofit/>
          </a:bodyPr>
          <a:lstStyle/>
          <a:p>
            <a:pPr lvl="0">
              <a:lnSpc>
                <a:spcPct val="110000"/>
              </a:lnSpc>
            </a:pPr>
            <a:r>
              <a:rPr lang="en-US" dirty="0"/>
              <a:t>Infection and inflammation of the meninges and CSF of the brain and spinal cord</a:t>
            </a:r>
          </a:p>
          <a:p>
            <a:pPr lvl="0">
              <a:lnSpc>
                <a:spcPct val="110000"/>
              </a:lnSpc>
            </a:pPr>
            <a:r>
              <a:rPr lang="en-US" b="1" dirty="0">
                <a:solidFill>
                  <a:srgbClr val="FFFF00"/>
                </a:solidFill>
              </a:rPr>
              <a:t>Caused by viruses, bacteria, or fungi</a:t>
            </a:r>
          </a:p>
          <a:p>
            <a:pPr lvl="0">
              <a:lnSpc>
                <a:spcPct val="110000"/>
              </a:lnSpc>
            </a:pPr>
            <a:r>
              <a:rPr lang="en-US" dirty="0"/>
              <a:t>Bacterial meningitis is most serious; symptoms include high fever, severe headache, stiff neck, photophobia, confusion, seizures, and positive Brudzinski’s and Kernig’s signs</a:t>
            </a:r>
          </a:p>
          <a:p>
            <a:pPr lvl="1">
              <a:lnSpc>
                <a:spcPct val="110000"/>
              </a:lnSpc>
            </a:pPr>
            <a:r>
              <a:rPr lang="en-US" dirty="0"/>
              <a:t>Use of antibiotics, analgesics, and medications to reduce cerebral swelling</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27</a:t>
            </a:fld>
            <a:endParaRPr lang="en-GB" dirty="0"/>
          </a:p>
        </p:txBody>
      </p:sp>
    </p:spTree>
    <p:extLst>
      <p:ext uri="{BB962C8B-B14F-4D97-AF65-F5344CB8AC3E}">
        <p14:creationId xmlns:p14="http://schemas.microsoft.com/office/powerpoint/2010/main" val="177263681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0"/>
            <a:ext cx="9144000" cy="990600"/>
          </a:xfrm>
        </p:spPr>
        <p:txBody>
          <a:bodyPr>
            <a:normAutofit fontScale="90000"/>
          </a:bodyPr>
          <a:lstStyle/>
          <a:p>
            <a:r>
              <a:rPr lang="en-US" dirty="0"/>
              <a:t/>
            </a:r>
            <a:br>
              <a:rPr lang="en-US" dirty="0"/>
            </a:br>
            <a:r>
              <a:rPr lang="en-US" sz="3400" dirty="0" smtClean="0"/>
              <a:t> </a:t>
            </a:r>
            <a:r>
              <a:rPr lang="en-US" sz="3400" dirty="0"/>
              <a:t>Neurologic </a:t>
            </a:r>
            <a:r>
              <a:rPr lang="en-US" sz="3400" dirty="0" smtClean="0"/>
              <a:t>Diseases, Procedures</a:t>
            </a:r>
            <a:r>
              <a:rPr lang="en-US" sz="3400" dirty="0"/>
              <a:t>, and </a:t>
            </a:r>
            <a:r>
              <a:rPr lang="en-US" sz="3400" b="1" dirty="0">
                <a:solidFill>
                  <a:srgbClr val="FFFF00"/>
                </a:solidFill>
              </a:rPr>
              <a:t>the Neurological Examination</a:t>
            </a:r>
          </a:p>
        </p:txBody>
      </p:sp>
      <p:sp>
        <p:nvSpPr>
          <p:cNvPr id="3" name="Content Placeholder 2"/>
          <p:cNvSpPr>
            <a:spLocks noGrp="1"/>
          </p:cNvSpPr>
          <p:nvPr>
            <p:ph idx="1"/>
          </p:nvPr>
        </p:nvSpPr>
        <p:spPr>
          <a:xfrm>
            <a:off x="685800" y="1933575"/>
            <a:ext cx="7772400" cy="4454525"/>
          </a:xfrm>
        </p:spPr>
        <p:txBody>
          <a:bodyPr>
            <a:normAutofit/>
          </a:bodyPr>
          <a:lstStyle/>
          <a:p>
            <a:pPr marL="457200" lvl="0">
              <a:lnSpc>
                <a:spcPct val="110000"/>
              </a:lnSpc>
              <a:buClr>
                <a:srgbClr val="0066FF"/>
              </a:buClr>
              <a:buFont typeface="+mj-lt"/>
              <a:buAutoNum type="arabicPeriod" startAt="7"/>
            </a:pPr>
            <a:r>
              <a:rPr lang="en-US" dirty="0" smtClean="0">
                <a:solidFill>
                  <a:srgbClr val="000000"/>
                </a:solidFill>
              </a:rPr>
              <a:t>Distinguish </a:t>
            </a:r>
            <a:r>
              <a:rPr lang="en-US" dirty="0">
                <a:solidFill>
                  <a:srgbClr val="000000"/>
                </a:solidFill>
              </a:rPr>
              <a:t>among neurological structural diseases.</a:t>
            </a:r>
          </a:p>
          <a:p>
            <a:pPr marL="457200" lvl="0">
              <a:lnSpc>
                <a:spcPct val="110000"/>
              </a:lnSpc>
              <a:buClr>
                <a:srgbClr val="0066FF"/>
              </a:buClr>
              <a:buFont typeface="+mj-lt"/>
              <a:buAutoNum type="arabicPeriod" startAt="7"/>
            </a:pPr>
            <a:r>
              <a:rPr lang="en-US" dirty="0">
                <a:solidFill>
                  <a:srgbClr val="000000"/>
                </a:solidFill>
              </a:rPr>
              <a:t>Describe the types of strokes and related treatments.</a:t>
            </a:r>
          </a:p>
          <a:p>
            <a:pPr marL="457200" lvl="0">
              <a:lnSpc>
                <a:spcPct val="110000"/>
              </a:lnSpc>
              <a:buClr>
                <a:srgbClr val="0066FF"/>
              </a:buClr>
              <a:buFont typeface="+mj-lt"/>
              <a:buAutoNum type="arabicPeriod" startAt="7"/>
            </a:pPr>
            <a:r>
              <a:rPr lang="en-US" dirty="0">
                <a:solidFill>
                  <a:srgbClr val="000000"/>
                </a:solidFill>
              </a:rPr>
              <a:t>Discuss the medical assistant’s role in a neurological exam.</a:t>
            </a:r>
          </a:p>
          <a:p>
            <a:pPr marL="457200" lvl="0" indent="-457200">
              <a:lnSpc>
                <a:spcPct val="110000"/>
              </a:lnSpc>
              <a:buClr>
                <a:srgbClr val="0066FF"/>
              </a:buClr>
              <a:buFont typeface="+mj-lt"/>
              <a:buAutoNum type="arabicPeriod" startAt="7"/>
            </a:pPr>
            <a:r>
              <a:rPr lang="en-US" dirty="0">
                <a:solidFill>
                  <a:srgbClr val="000000"/>
                </a:solidFill>
              </a:rPr>
              <a:t>Summarize the medical assistant’s role with a lumbar puncture procedure.</a:t>
            </a:r>
          </a:p>
          <a:p>
            <a:pPr marL="457200" lvl="0" indent="-457200">
              <a:lnSpc>
                <a:spcPct val="110000"/>
              </a:lnSpc>
              <a:buClr>
                <a:srgbClr val="0066FF"/>
              </a:buClr>
              <a:buFont typeface="+mj-lt"/>
              <a:buAutoNum type="arabicPeriod" startAt="7"/>
            </a:pPr>
            <a:r>
              <a:rPr lang="en-US" dirty="0">
                <a:solidFill>
                  <a:srgbClr val="000000"/>
                </a:solidFill>
              </a:rPr>
              <a:t>Summarize the patient coaching required for electroencephalography.</a:t>
            </a:r>
          </a:p>
          <a:p>
            <a:pPr>
              <a:lnSpc>
                <a:spcPct val="110000"/>
              </a:lnSpc>
            </a:pPr>
            <a:endParaRPr lang="en-US" dirty="0"/>
          </a:p>
        </p:txBody>
      </p:sp>
      <p:sp>
        <p:nvSpPr>
          <p:cNvPr id="4" name="Slide Number Placeholder 3"/>
          <p:cNvSpPr>
            <a:spLocks noGrp="1"/>
          </p:cNvSpPr>
          <p:nvPr>
            <p:ph type="sldNum" sz="quarter" idx="12"/>
          </p:nvPr>
        </p:nvSpPr>
        <p:spPr/>
        <p:txBody>
          <a:bodyPr/>
          <a:lstStyle/>
          <a:p>
            <a:pPr>
              <a:defRPr/>
            </a:pPr>
            <a:r>
              <a:rPr lang="en-GB"/>
              <a:t> </a:t>
            </a:r>
            <a:fld id="{E234264E-8860-42A2-83C5-41782AA54ED9}" type="slidenum">
              <a:rPr lang="en-GB" smtClean="0"/>
              <a:pPr>
                <a:defRPr/>
              </a:pPr>
              <a:t>28</a:t>
            </a:fld>
            <a:endParaRPr lang="en-GB" dirty="0"/>
          </a:p>
        </p:txBody>
      </p:sp>
    </p:spTree>
    <p:extLst>
      <p:ext uri="{BB962C8B-B14F-4D97-AF65-F5344CB8AC3E}">
        <p14:creationId xmlns:p14="http://schemas.microsoft.com/office/powerpoint/2010/main" val="194642233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FF00"/>
                </a:solidFill>
              </a:rPr>
              <a:t>Bell’s Palsy</a:t>
            </a:r>
          </a:p>
        </p:txBody>
      </p:sp>
      <p:sp>
        <p:nvSpPr>
          <p:cNvPr id="3" name="Content Placeholder 2"/>
          <p:cNvSpPr>
            <a:spLocks noGrp="1"/>
          </p:cNvSpPr>
          <p:nvPr>
            <p:ph idx="1"/>
          </p:nvPr>
        </p:nvSpPr>
        <p:spPr/>
        <p:txBody>
          <a:bodyPr>
            <a:normAutofit/>
          </a:bodyPr>
          <a:lstStyle/>
          <a:p>
            <a:pPr lvl="0"/>
            <a:r>
              <a:rPr lang="en-US" dirty="0"/>
              <a:t>Most common cause of facial paralysis</a:t>
            </a:r>
          </a:p>
          <a:p>
            <a:pPr lvl="0"/>
            <a:r>
              <a:rPr lang="en-US" dirty="0"/>
              <a:t>Symptoms typically affect one side of face</a:t>
            </a:r>
          </a:p>
          <a:p>
            <a:pPr lvl="0"/>
            <a:r>
              <a:rPr lang="en-US" dirty="0"/>
              <a:t>Risk increases with pregnancy, diabetes, or with upper respiratory viral infection</a:t>
            </a:r>
          </a:p>
          <a:p>
            <a:pPr lvl="0"/>
            <a:r>
              <a:rPr lang="en-US" dirty="0"/>
              <a:t>Medical history and physical examination</a:t>
            </a:r>
          </a:p>
          <a:p>
            <a:pPr lvl="0"/>
            <a:r>
              <a:rPr lang="en-US" dirty="0"/>
              <a:t>Usually symptoms resolve in 2-3 weeks</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29</a:t>
            </a:fld>
            <a:endParaRPr lang="en-GB" dirty="0"/>
          </a:p>
        </p:txBody>
      </p:sp>
    </p:spTree>
    <p:extLst>
      <p:ext uri="{BB962C8B-B14F-4D97-AF65-F5344CB8AC3E}">
        <p14:creationId xmlns:p14="http://schemas.microsoft.com/office/powerpoint/2010/main" val="22905415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Introductory Terms</a:t>
            </a:r>
          </a:p>
        </p:txBody>
      </p:sp>
      <p:sp>
        <p:nvSpPr>
          <p:cNvPr id="3" name="Content Placeholder 2"/>
          <p:cNvSpPr>
            <a:spLocks noGrp="1"/>
          </p:cNvSpPr>
          <p:nvPr>
            <p:ph idx="1"/>
          </p:nvPr>
        </p:nvSpPr>
        <p:spPr/>
        <p:txBody>
          <a:bodyPr/>
          <a:lstStyle/>
          <a:p>
            <a:pPr lvl="0"/>
            <a:r>
              <a:rPr lang="en-US" dirty="0"/>
              <a:t>Neurology: Healthcare specialty that deals with diseases and disorders of nervous system</a:t>
            </a:r>
          </a:p>
          <a:p>
            <a:pPr lvl="0"/>
            <a:r>
              <a:rPr lang="en-US" dirty="0"/>
              <a:t>Neurologist: Specialist involved in diagnosis, treatment, and prevention of nervous system diseases and disorders</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3</a:t>
            </a:fld>
            <a:endParaRPr lang="en-GB" dirty="0"/>
          </a:p>
        </p:txBody>
      </p:sp>
    </p:spTree>
    <p:extLst>
      <p:ext uri="{BB962C8B-B14F-4D97-AF65-F5344CB8AC3E}">
        <p14:creationId xmlns:p14="http://schemas.microsoft.com/office/powerpoint/2010/main" val="243833176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Guillain-Barré Syndrome</a:t>
            </a:r>
          </a:p>
        </p:txBody>
      </p:sp>
      <p:sp>
        <p:nvSpPr>
          <p:cNvPr id="3" name="Content Placeholder 2"/>
          <p:cNvSpPr>
            <a:spLocks noGrp="1"/>
          </p:cNvSpPr>
          <p:nvPr>
            <p:ph idx="1"/>
          </p:nvPr>
        </p:nvSpPr>
        <p:spPr/>
        <p:txBody>
          <a:bodyPr>
            <a:normAutofit/>
          </a:bodyPr>
          <a:lstStyle/>
          <a:p>
            <a:pPr lvl="0"/>
            <a:r>
              <a:rPr lang="en-US" dirty="0"/>
              <a:t>Rare autoimmune disorder in which immune system attacks peripheral nervous system</a:t>
            </a:r>
          </a:p>
          <a:p>
            <a:pPr lvl="0"/>
            <a:r>
              <a:rPr lang="en-US" dirty="0"/>
              <a:t>Weakness and tingling start in legs and spread through body</a:t>
            </a:r>
          </a:p>
          <a:p>
            <a:pPr lvl="0"/>
            <a:r>
              <a:rPr lang="en-US" dirty="0"/>
              <a:t>Physical examination and </a:t>
            </a:r>
            <a:r>
              <a:rPr lang="en-US" b="1" dirty="0">
                <a:solidFill>
                  <a:srgbClr val="FFFF00"/>
                </a:solidFill>
              </a:rPr>
              <a:t>electromyography, nerve conduction studies, </a:t>
            </a:r>
            <a:r>
              <a:rPr lang="en-US" dirty="0"/>
              <a:t>and </a:t>
            </a:r>
            <a:r>
              <a:rPr lang="en-US" b="1" dirty="0">
                <a:solidFill>
                  <a:srgbClr val="FFFF00"/>
                </a:solidFill>
              </a:rPr>
              <a:t>lumbar puncture</a:t>
            </a:r>
          </a:p>
          <a:p>
            <a:pPr lvl="0"/>
            <a:r>
              <a:rPr lang="en-US" dirty="0"/>
              <a:t>Treatment is aimed at relieving the symptoms and supporting breathing if needed</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30</a:t>
            </a:fld>
            <a:endParaRPr lang="en-GB" dirty="0"/>
          </a:p>
        </p:txBody>
      </p:sp>
    </p:spTree>
    <p:extLst>
      <p:ext uri="{BB962C8B-B14F-4D97-AF65-F5344CB8AC3E}">
        <p14:creationId xmlns:p14="http://schemas.microsoft.com/office/powerpoint/2010/main" val="372514024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FF00"/>
                </a:solidFill>
              </a:rPr>
              <a:t>Traumatic Brain Injury (TBI)</a:t>
            </a:r>
          </a:p>
        </p:txBody>
      </p:sp>
      <p:sp>
        <p:nvSpPr>
          <p:cNvPr id="3" name="Content Placeholder 2"/>
          <p:cNvSpPr>
            <a:spLocks noGrp="1"/>
          </p:cNvSpPr>
          <p:nvPr>
            <p:ph idx="1"/>
          </p:nvPr>
        </p:nvSpPr>
        <p:spPr/>
        <p:txBody>
          <a:bodyPr>
            <a:normAutofit/>
          </a:bodyPr>
          <a:lstStyle/>
          <a:p>
            <a:pPr lvl="0"/>
            <a:r>
              <a:rPr lang="en-US" dirty="0"/>
              <a:t>Acquired brain injury</a:t>
            </a:r>
          </a:p>
          <a:p>
            <a:pPr lvl="0"/>
            <a:r>
              <a:rPr lang="en-US" dirty="0"/>
              <a:t>Can occur as result of falls, motor vehicle accidents, violence, sports injuries, and service in military combat zones</a:t>
            </a:r>
          </a:p>
          <a:p>
            <a:pPr lvl="0"/>
            <a:r>
              <a:rPr lang="en-US" dirty="0"/>
              <a:t>Symptoms can be mild, moderate, severe, or life-threatening</a:t>
            </a:r>
          </a:p>
          <a:p>
            <a:pPr lvl="0"/>
            <a:r>
              <a:rPr lang="en-US" dirty="0"/>
              <a:t>For severe injuries, emergency personnel will use Glasgow Coma Scale to assess patient</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31</a:t>
            </a:fld>
            <a:endParaRPr lang="en-GB" dirty="0"/>
          </a:p>
        </p:txBody>
      </p:sp>
    </p:spTree>
    <p:extLst>
      <p:ext uri="{BB962C8B-B14F-4D97-AF65-F5344CB8AC3E}">
        <p14:creationId xmlns:p14="http://schemas.microsoft.com/office/powerpoint/2010/main" val="402875992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FF00"/>
                </a:solidFill>
              </a:rPr>
              <a:t>Shaken Baby Syndrome </a:t>
            </a:r>
          </a:p>
        </p:txBody>
      </p:sp>
      <p:sp>
        <p:nvSpPr>
          <p:cNvPr id="3" name="Content Placeholder 2"/>
          <p:cNvSpPr>
            <a:spLocks noGrp="1"/>
          </p:cNvSpPr>
          <p:nvPr>
            <p:ph idx="1"/>
          </p:nvPr>
        </p:nvSpPr>
        <p:spPr/>
        <p:txBody>
          <a:bodyPr/>
          <a:lstStyle/>
          <a:p>
            <a:pPr lvl="0"/>
            <a:r>
              <a:rPr lang="en-US" dirty="0"/>
              <a:t>Most common reason for serious head injury in infants</a:t>
            </a:r>
          </a:p>
          <a:p>
            <a:pPr lvl="0"/>
            <a:r>
              <a:rPr lang="en-US" dirty="0"/>
              <a:t>Shaking is so dangerous for babies because of their small size in comparison to their relatively large head size and weak neck muscles</a:t>
            </a:r>
          </a:p>
          <a:p>
            <a:pPr lvl="0"/>
            <a:r>
              <a:rPr lang="en-US" dirty="0"/>
              <a:t>Approximately one fourth of these infants die of their injuries</a:t>
            </a:r>
          </a:p>
          <a:p>
            <a:pPr lvl="0"/>
            <a:r>
              <a:rPr lang="en-US" dirty="0"/>
              <a:t>Use PURPLE acronym</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32</a:t>
            </a:fld>
            <a:endParaRPr lang="en-GB" dirty="0"/>
          </a:p>
        </p:txBody>
      </p:sp>
    </p:spTree>
    <p:extLst>
      <p:ext uri="{BB962C8B-B14F-4D97-AF65-F5344CB8AC3E}">
        <p14:creationId xmlns:p14="http://schemas.microsoft.com/office/powerpoint/2010/main" val="343923364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Spinal Cord Injury</a:t>
            </a:r>
          </a:p>
        </p:txBody>
      </p:sp>
      <p:sp>
        <p:nvSpPr>
          <p:cNvPr id="3" name="Content Placeholder 2"/>
          <p:cNvSpPr>
            <a:spLocks noGrp="1"/>
          </p:cNvSpPr>
          <p:nvPr>
            <p:ph idx="1"/>
          </p:nvPr>
        </p:nvSpPr>
        <p:spPr/>
        <p:txBody>
          <a:bodyPr>
            <a:normAutofit/>
          </a:bodyPr>
          <a:lstStyle/>
          <a:p>
            <a:pPr lvl="0"/>
            <a:r>
              <a:rPr lang="en-US" dirty="0"/>
              <a:t>Occur when a blow, gunshot, or stabbing fractures or dislocates the vertebrae and the bone pieces cut into cord or press on nerves</a:t>
            </a:r>
          </a:p>
          <a:p>
            <a:pPr lvl="0"/>
            <a:r>
              <a:rPr lang="en-US" dirty="0"/>
              <a:t>Can be complete or incomplete</a:t>
            </a:r>
          </a:p>
          <a:p>
            <a:pPr lvl="0"/>
            <a:r>
              <a:rPr lang="en-US" dirty="0"/>
              <a:t>Quadriplegia: Spinal cord injury affects arms, hands, trunk, legs, and pelvic organs</a:t>
            </a:r>
          </a:p>
          <a:p>
            <a:pPr lvl="0"/>
            <a:r>
              <a:rPr lang="en-US" dirty="0"/>
              <a:t>Paraplegia: Spinal cord injury affects some or all of the trunk, legs, and pelvic organs</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33</a:t>
            </a:fld>
            <a:endParaRPr lang="en-GB" dirty="0"/>
          </a:p>
        </p:txBody>
      </p:sp>
    </p:spTree>
    <p:extLst>
      <p:ext uri="{BB962C8B-B14F-4D97-AF65-F5344CB8AC3E}">
        <p14:creationId xmlns:p14="http://schemas.microsoft.com/office/powerpoint/2010/main" val="125880930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Peripheral Neuropathy</a:t>
            </a:r>
          </a:p>
        </p:txBody>
      </p:sp>
      <p:sp>
        <p:nvSpPr>
          <p:cNvPr id="3" name="Content Placeholder 2"/>
          <p:cNvSpPr>
            <a:spLocks noGrp="1"/>
          </p:cNvSpPr>
          <p:nvPr>
            <p:ph idx="1"/>
          </p:nvPr>
        </p:nvSpPr>
        <p:spPr/>
        <p:txBody>
          <a:bodyPr>
            <a:normAutofit lnSpcReduction="10000"/>
          </a:bodyPr>
          <a:lstStyle/>
          <a:p>
            <a:pPr lvl="0">
              <a:lnSpc>
                <a:spcPct val="110000"/>
              </a:lnSpc>
            </a:pPr>
            <a:r>
              <a:rPr lang="en-US" dirty="0"/>
              <a:t>Occurs as result of damage to peripheral nervous system</a:t>
            </a:r>
          </a:p>
          <a:p>
            <a:pPr lvl="0">
              <a:lnSpc>
                <a:spcPct val="110000"/>
              </a:lnSpc>
            </a:pPr>
            <a:r>
              <a:rPr lang="en-US" dirty="0"/>
              <a:t>Over 100 types</a:t>
            </a:r>
          </a:p>
          <a:p>
            <a:pPr lvl="0">
              <a:lnSpc>
                <a:spcPct val="110000"/>
              </a:lnSpc>
            </a:pPr>
            <a:r>
              <a:rPr lang="en-US" b="1" dirty="0">
                <a:solidFill>
                  <a:srgbClr val="FFFF00"/>
                </a:solidFill>
              </a:rPr>
              <a:t>Diabetic neuropathy: one of most common forms</a:t>
            </a:r>
          </a:p>
          <a:p>
            <a:pPr lvl="0">
              <a:lnSpc>
                <a:spcPct val="110000"/>
              </a:lnSpc>
            </a:pPr>
            <a:r>
              <a:rPr lang="en-US" dirty="0"/>
              <a:t>Acquired peripheral neuropathy can be caused by:</a:t>
            </a:r>
          </a:p>
          <a:p>
            <a:pPr lvl="1">
              <a:lnSpc>
                <a:spcPct val="110000"/>
              </a:lnSpc>
            </a:pPr>
            <a:r>
              <a:rPr lang="en-US" dirty="0"/>
              <a:t>Physical injury</a:t>
            </a:r>
          </a:p>
          <a:p>
            <a:pPr lvl="1">
              <a:lnSpc>
                <a:spcPct val="110000"/>
              </a:lnSpc>
            </a:pPr>
            <a:r>
              <a:rPr lang="en-US" dirty="0"/>
              <a:t>Diseases</a:t>
            </a:r>
          </a:p>
          <a:p>
            <a:pPr lvl="1">
              <a:lnSpc>
                <a:spcPct val="110000"/>
              </a:lnSpc>
            </a:pPr>
            <a:r>
              <a:rPr lang="en-US" dirty="0"/>
              <a:t>Exposure to toxins</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34</a:t>
            </a:fld>
            <a:endParaRPr lang="en-GB" dirty="0"/>
          </a:p>
        </p:txBody>
      </p:sp>
    </p:spTree>
    <p:extLst>
      <p:ext uri="{BB962C8B-B14F-4D97-AF65-F5344CB8AC3E}">
        <p14:creationId xmlns:p14="http://schemas.microsoft.com/office/powerpoint/2010/main" val="179371799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FF00"/>
                </a:solidFill>
              </a:rPr>
              <a:t>Shingles (Herpes Zoster)</a:t>
            </a:r>
          </a:p>
        </p:txBody>
      </p:sp>
      <p:sp>
        <p:nvSpPr>
          <p:cNvPr id="3" name="Content Placeholder 2"/>
          <p:cNvSpPr>
            <a:spLocks noGrp="1"/>
          </p:cNvSpPr>
          <p:nvPr>
            <p:ph idx="1"/>
          </p:nvPr>
        </p:nvSpPr>
        <p:spPr/>
        <p:txBody>
          <a:bodyPr>
            <a:normAutofit/>
          </a:bodyPr>
          <a:lstStyle/>
          <a:p>
            <a:pPr lvl="0"/>
            <a:r>
              <a:rPr lang="en-US" dirty="0"/>
              <a:t>Caused by varicella zoster virus</a:t>
            </a:r>
          </a:p>
          <a:p>
            <a:pPr lvl="0"/>
            <a:r>
              <a:rPr lang="en-US" dirty="0"/>
              <a:t>Beginning symptoms include tingling, pain, or itching on one side of body or face, usually on the torso</a:t>
            </a:r>
          </a:p>
          <a:p>
            <a:pPr lvl="0"/>
            <a:r>
              <a:rPr lang="en-US" dirty="0"/>
              <a:t>No cure</a:t>
            </a:r>
          </a:p>
          <a:p>
            <a:pPr lvl="0"/>
            <a:r>
              <a:rPr lang="en-US" dirty="0"/>
              <a:t>Depending on pain, provider may also order anticonvulsants, antidepressants, or analgesics</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35</a:t>
            </a:fld>
            <a:endParaRPr lang="en-GB" dirty="0"/>
          </a:p>
        </p:txBody>
      </p:sp>
    </p:spTree>
    <p:extLst>
      <p:ext uri="{BB962C8B-B14F-4D97-AF65-F5344CB8AC3E}">
        <p14:creationId xmlns:p14="http://schemas.microsoft.com/office/powerpoint/2010/main" val="200722639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Spina Bifida</a:t>
            </a:r>
          </a:p>
        </p:txBody>
      </p:sp>
      <p:sp>
        <p:nvSpPr>
          <p:cNvPr id="3" name="Content Placeholder 2"/>
          <p:cNvSpPr>
            <a:spLocks noGrp="1"/>
          </p:cNvSpPr>
          <p:nvPr>
            <p:ph idx="1"/>
          </p:nvPr>
        </p:nvSpPr>
        <p:spPr/>
        <p:txBody>
          <a:bodyPr>
            <a:normAutofit/>
          </a:bodyPr>
          <a:lstStyle/>
          <a:p>
            <a:pPr lvl="0"/>
            <a:r>
              <a:rPr lang="en-US" b="1" dirty="0">
                <a:solidFill>
                  <a:srgbClr val="FFFF00"/>
                </a:solidFill>
              </a:rPr>
              <a:t>Neural tube defect </a:t>
            </a:r>
            <a:r>
              <a:rPr lang="en-US" dirty="0"/>
              <a:t>that occurs when spinal column does not close during first month of pregnancy</a:t>
            </a:r>
          </a:p>
          <a:p>
            <a:pPr lvl="0"/>
            <a:r>
              <a:rPr lang="en-US" dirty="0"/>
              <a:t>Three types:</a:t>
            </a:r>
          </a:p>
          <a:p>
            <a:pPr lvl="1"/>
            <a:r>
              <a:rPr lang="en-US" dirty="0"/>
              <a:t>Spina bifida occulta</a:t>
            </a:r>
          </a:p>
          <a:p>
            <a:pPr lvl="1"/>
            <a:r>
              <a:rPr lang="en-US" dirty="0"/>
              <a:t>Meningocele</a:t>
            </a:r>
          </a:p>
          <a:p>
            <a:pPr lvl="1"/>
            <a:r>
              <a:rPr lang="en-US" dirty="0"/>
              <a:t>Myelomeningocele</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36</a:t>
            </a:fld>
            <a:endParaRPr lang="en-GB" dirty="0"/>
          </a:p>
        </p:txBody>
      </p:sp>
    </p:spTree>
    <p:extLst>
      <p:ext uri="{BB962C8B-B14F-4D97-AF65-F5344CB8AC3E}">
        <p14:creationId xmlns:p14="http://schemas.microsoft.com/office/powerpoint/2010/main" val="220381470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Tumors</a:t>
            </a:r>
          </a:p>
        </p:txBody>
      </p:sp>
      <p:sp>
        <p:nvSpPr>
          <p:cNvPr id="3" name="Content Placeholder 2"/>
          <p:cNvSpPr>
            <a:spLocks noGrp="1"/>
          </p:cNvSpPr>
          <p:nvPr>
            <p:ph idx="1"/>
          </p:nvPr>
        </p:nvSpPr>
        <p:spPr/>
        <p:txBody>
          <a:bodyPr/>
          <a:lstStyle/>
          <a:p>
            <a:pPr lvl="0"/>
            <a:r>
              <a:rPr lang="en-US" dirty="0"/>
              <a:t>Initial symptoms are headaches, vomiting, dizziness, diplopia, and alterations in muscle strength and coordination</a:t>
            </a:r>
          </a:p>
          <a:p>
            <a:pPr lvl="0"/>
            <a:r>
              <a:rPr lang="en-US" dirty="0"/>
              <a:t>Lung cancer, breast cancer, and melanoma frequently spread to the brain by metastasis</a:t>
            </a:r>
          </a:p>
          <a:p>
            <a:pPr lvl="0"/>
            <a:r>
              <a:rPr lang="en-US" dirty="0"/>
              <a:t>As brain tumors grow, they cause serious problems and complications for the patient because of the limited space inside the skull</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37</a:t>
            </a:fld>
            <a:endParaRPr lang="en-GB" dirty="0"/>
          </a:p>
        </p:txBody>
      </p:sp>
    </p:spTree>
    <p:extLst>
      <p:ext uri="{BB962C8B-B14F-4D97-AF65-F5344CB8AC3E}">
        <p14:creationId xmlns:p14="http://schemas.microsoft.com/office/powerpoint/2010/main" val="140269157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924424"/>
            <a:ext cx="6554867" cy="1095375"/>
          </a:xfrm>
        </p:spPr>
        <p:txBody>
          <a:bodyPr/>
          <a:lstStyle/>
          <a:p>
            <a:r>
              <a:rPr lang="en-US" b="1" dirty="0">
                <a:solidFill>
                  <a:srgbClr val="FFFF00"/>
                </a:solidFill>
              </a:rPr>
              <a:t>Cerebrovascular Accident (CVA)</a:t>
            </a:r>
          </a:p>
        </p:txBody>
      </p:sp>
      <p:sp>
        <p:nvSpPr>
          <p:cNvPr id="3" name="Content Placeholder 2"/>
          <p:cNvSpPr>
            <a:spLocks noGrp="1"/>
          </p:cNvSpPr>
          <p:nvPr>
            <p:ph idx="1"/>
          </p:nvPr>
        </p:nvSpPr>
        <p:spPr>
          <a:xfrm>
            <a:off x="654396" y="469900"/>
            <a:ext cx="7976937" cy="4454525"/>
          </a:xfrm>
        </p:spPr>
        <p:txBody>
          <a:bodyPr/>
          <a:lstStyle/>
          <a:p>
            <a:pPr lvl="0"/>
            <a:r>
              <a:rPr lang="en-US" dirty="0"/>
              <a:t>Also called a stroke</a:t>
            </a:r>
          </a:p>
          <a:p>
            <a:pPr lvl="0"/>
            <a:r>
              <a:rPr lang="en-US" b="1" dirty="0">
                <a:solidFill>
                  <a:srgbClr val="FFFF00"/>
                </a:solidFill>
              </a:rPr>
              <a:t>Three types:</a:t>
            </a:r>
          </a:p>
          <a:p>
            <a:pPr lvl="1"/>
            <a:r>
              <a:rPr lang="en-US" dirty="0"/>
              <a:t>Ischemic (thrombotic or embolic)</a:t>
            </a:r>
          </a:p>
          <a:p>
            <a:pPr lvl="1"/>
            <a:r>
              <a:rPr lang="en-US" dirty="0"/>
              <a:t>Hemorrhagic (intracerebral or subarachnoid)</a:t>
            </a:r>
          </a:p>
          <a:p>
            <a:pPr lvl="1"/>
            <a:r>
              <a:rPr lang="en-US" dirty="0"/>
              <a:t>Transient ischemic attack (mini-stroke)</a:t>
            </a:r>
          </a:p>
          <a:p>
            <a:r>
              <a:rPr lang="en-US" dirty="0"/>
              <a:t>Emergency department will perform physical and neurological examination</a:t>
            </a:r>
          </a:p>
          <a:p>
            <a:r>
              <a:rPr lang="en-US" dirty="0"/>
              <a:t>Blood tests and imaging tests will indicate type of stroke, which will determine treatment</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38</a:t>
            </a:fld>
            <a:endParaRPr lang="en-GB" dirty="0"/>
          </a:p>
        </p:txBody>
      </p:sp>
    </p:spTree>
    <p:extLst>
      <p:ext uri="{BB962C8B-B14F-4D97-AF65-F5344CB8AC3E}">
        <p14:creationId xmlns:p14="http://schemas.microsoft.com/office/powerpoint/2010/main" val="355658493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Risk Factors for </a:t>
            </a:r>
            <a:r>
              <a:rPr lang="en-US" dirty="0" smtClean="0"/>
              <a:t>CVA</a:t>
            </a:r>
            <a:endParaRPr lang="en-US" dirty="0"/>
          </a:p>
        </p:txBody>
      </p:sp>
      <p:sp>
        <p:nvSpPr>
          <p:cNvPr id="3" name="Content Placeholder 2"/>
          <p:cNvSpPr>
            <a:spLocks noGrp="1"/>
          </p:cNvSpPr>
          <p:nvPr>
            <p:ph idx="1"/>
          </p:nvPr>
        </p:nvSpPr>
        <p:spPr>
          <a:xfrm>
            <a:off x="654396" y="312737"/>
            <a:ext cx="7976937" cy="4454525"/>
          </a:xfrm>
        </p:spPr>
        <p:txBody>
          <a:bodyPr/>
          <a:lstStyle/>
          <a:p>
            <a:pPr lvl="0"/>
            <a:r>
              <a:rPr lang="en-US" dirty="0"/>
              <a:t>Family history of stoke</a:t>
            </a:r>
          </a:p>
          <a:p>
            <a:pPr lvl="0"/>
            <a:r>
              <a:rPr lang="en-US" dirty="0"/>
              <a:t>Cardiovascular disease</a:t>
            </a:r>
          </a:p>
          <a:p>
            <a:pPr lvl="0"/>
            <a:r>
              <a:rPr lang="en-US" dirty="0"/>
              <a:t>Hypertension</a:t>
            </a:r>
          </a:p>
          <a:p>
            <a:pPr lvl="0"/>
            <a:r>
              <a:rPr lang="en-US" dirty="0"/>
              <a:t>High cholesterol</a:t>
            </a:r>
          </a:p>
          <a:p>
            <a:pPr lvl="0"/>
            <a:r>
              <a:rPr lang="en-US" dirty="0"/>
              <a:t>Diabetes</a:t>
            </a:r>
          </a:p>
          <a:p>
            <a:pPr lvl="0"/>
            <a:r>
              <a:rPr lang="en-US" dirty="0"/>
              <a:t>Cigarette smoking</a:t>
            </a:r>
          </a:p>
          <a:p>
            <a:pPr lvl="0"/>
            <a:r>
              <a:rPr lang="en-US" dirty="0"/>
              <a:t>Being overweight</a:t>
            </a:r>
          </a:p>
          <a:p>
            <a:pPr lvl="0"/>
            <a:r>
              <a:rPr lang="en-US" dirty="0"/>
              <a:t>Physical inactivity</a:t>
            </a:r>
          </a:p>
          <a:p>
            <a:pPr lvl="0"/>
            <a:r>
              <a:rPr lang="en-US" dirty="0"/>
              <a:t>Heavy or binge drinking</a:t>
            </a:r>
          </a:p>
          <a:p>
            <a:pPr lvl="0"/>
            <a:r>
              <a:rPr lang="en-US" dirty="0"/>
              <a:t>Use of illicit drugs</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39</a:t>
            </a:fld>
            <a:endParaRPr lang="en-GB" dirty="0"/>
          </a:p>
        </p:txBody>
      </p:sp>
    </p:spTree>
    <p:extLst>
      <p:ext uri="{BB962C8B-B14F-4D97-AF65-F5344CB8AC3E}">
        <p14:creationId xmlns:p14="http://schemas.microsoft.com/office/powerpoint/2010/main" val="11420336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Anatomy of the Nervous System </a:t>
            </a:r>
          </a:p>
        </p:txBody>
      </p:sp>
      <p:sp>
        <p:nvSpPr>
          <p:cNvPr id="3" name="Content Placeholder 2"/>
          <p:cNvSpPr>
            <a:spLocks noGrp="1"/>
          </p:cNvSpPr>
          <p:nvPr>
            <p:ph idx="1"/>
          </p:nvPr>
        </p:nvSpPr>
        <p:spPr/>
        <p:txBody>
          <a:bodyPr/>
          <a:lstStyle/>
          <a:p>
            <a:pPr lvl="0"/>
            <a:r>
              <a:rPr lang="en-US" dirty="0"/>
              <a:t>Main structures:</a:t>
            </a:r>
          </a:p>
          <a:p>
            <a:pPr lvl="1"/>
            <a:r>
              <a:rPr lang="en-US" dirty="0"/>
              <a:t>Brain</a:t>
            </a:r>
          </a:p>
          <a:p>
            <a:pPr lvl="1"/>
            <a:r>
              <a:rPr lang="en-US" dirty="0"/>
              <a:t>Spinal cord</a:t>
            </a:r>
          </a:p>
          <a:p>
            <a:pPr lvl="1"/>
            <a:r>
              <a:rPr lang="en-US" dirty="0"/>
              <a:t>Nerves</a:t>
            </a:r>
          </a:p>
          <a:p>
            <a:r>
              <a:rPr lang="en-US" dirty="0"/>
              <a:t>Divided as follows:</a:t>
            </a:r>
          </a:p>
          <a:p>
            <a:pPr lvl="1"/>
            <a:r>
              <a:rPr lang="en-US" dirty="0"/>
              <a:t>Central nervous system </a:t>
            </a:r>
            <a:r>
              <a:rPr lang="en-US" b="1" dirty="0">
                <a:solidFill>
                  <a:srgbClr val="FFFF00"/>
                </a:solidFill>
              </a:rPr>
              <a:t>(CNS)</a:t>
            </a:r>
          </a:p>
          <a:p>
            <a:pPr lvl="1"/>
            <a:r>
              <a:rPr lang="en-US" dirty="0"/>
              <a:t>Peripheral nervous system </a:t>
            </a:r>
            <a:r>
              <a:rPr lang="en-US" b="1" dirty="0">
                <a:solidFill>
                  <a:srgbClr val="FFFF00"/>
                </a:solidFill>
              </a:rPr>
              <a:t>(PNS)</a:t>
            </a:r>
          </a:p>
          <a:p>
            <a:pPr lvl="2"/>
            <a:r>
              <a:rPr lang="en-US" dirty="0"/>
              <a:t>Somatic nervous system</a:t>
            </a:r>
          </a:p>
          <a:p>
            <a:pPr lvl="2"/>
            <a:r>
              <a:rPr lang="en-US" dirty="0"/>
              <a:t>Autonomic nervous system (ANS)</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4</a:t>
            </a:fld>
            <a:endParaRPr lang="en-GB" dirty="0"/>
          </a:p>
        </p:txBody>
      </p:sp>
    </p:spTree>
    <p:extLst>
      <p:ext uri="{BB962C8B-B14F-4D97-AF65-F5344CB8AC3E}">
        <p14:creationId xmlns:p14="http://schemas.microsoft.com/office/powerpoint/2010/main" val="116345579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Medical Assistant’s </a:t>
            </a:r>
            <a:r>
              <a:rPr lang="en-US" dirty="0" smtClean="0"/>
              <a:t>Role</a:t>
            </a:r>
            <a:br>
              <a:rPr lang="en-US" dirty="0" smtClean="0"/>
            </a:br>
            <a:r>
              <a:rPr lang="en-US" dirty="0" smtClean="0"/>
              <a:t>in </a:t>
            </a:r>
            <a:r>
              <a:rPr lang="en-US" dirty="0"/>
              <a:t>Neurologic Examination </a:t>
            </a:r>
            <a:r>
              <a:rPr lang="en-US" dirty="0" smtClean="0"/>
              <a:t/>
            </a:r>
            <a:br>
              <a:rPr lang="en-US" dirty="0" smtClean="0"/>
            </a:br>
            <a:endParaRPr lang="en-US" sz="1600" dirty="0"/>
          </a:p>
        </p:txBody>
      </p:sp>
      <p:sp>
        <p:nvSpPr>
          <p:cNvPr id="3" name="Content Placeholder 2"/>
          <p:cNvSpPr>
            <a:spLocks noGrp="1"/>
          </p:cNvSpPr>
          <p:nvPr>
            <p:ph idx="1"/>
          </p:nvPr>
        </p:nvSpPr>
        <p:spPr/>
        <p:txBody>
          <a:bodyPr/>
          <a:lstStyle/>
          <a:p>
            <a:pPr lvl="0"/>
            <a:r>
              <a:rPr lang="en-US" dirty="0"/>
              <a:t>Take a careful history, noting any changes in the patient</a:t>
            </a:r>
          </a:p>
          <a:p>
            <a:pPr lvl="0"/>
            <a:r>
              <a:rPr lang="en-US" dirty="0"/>
              <a:t>Help the physician determine the effect of symptoms on the patient’s emotional, intellectual, cognitive well-being, as well as general behavior</a:t>
            </a:r>
          </a:p>
          <a:p>
            <a:pPr lvl="0"/>
            <a:r>
              <a:rPr lang="en-US" dirty="0"/>
              <a:t>Help the patient assume proper positions for all physical tests and have the instruments ready for the physician</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40</a:t>
            </a:fld>
            <a:endParaRPr lang="en-GB" dirty="0"/>
          </a:p>
        </p:txBody>
      </p:sp>
    </p:spTree>
    <p:extLst>
      <p:ext uri="{BB962C8B-B14F-4D97-AF65-F5344CB8AC3E}">
        <p14:creationId xmlns:p14="http://schemas.microsoft.com/office/powerpoint/2010/main" val="374969362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Medical Assistant’s Role </a:t>
            </a:r>
            <a:r>
              <a:rPr lang="en-US" dirty="0" smtClean="0"/>
              <a:t/>
            </a:r>
            <a:br>
              <a:rPr lang="en-US" dirty="0" smtClean="0"/>
            </a:br>
            <a:r>
              <a:rPr lang="en-US" dirty="0" smtClean="0"/>
              <a:t>in </a:t>
            </a:r>
            <a:r>
              <a:rPr lang="en-US" dirty="0"/>
              <a:t>Neurologic Examination </a:t>
            </a:r>
            <a:r>
              <a:rPr lang="en-US" dirty="0" smtClean="0"/>
              <a:t/>
            </a:r>
            <a:br>
              <a:rPr lang="en-US" dirty="0" smtClean="0"/>
            </a:br>
            <a:endParaRPr lang="en-US" sz="1600" dirty="0"/>
          </a:p>
        </p:txBody>
      </p:sp>
      <p:sp>
        <p:nvSpPr>
          <p:cNvPr id="3" name="Content Placeholder 2"/>
          <p:cNvSpPr>
            <a:spLocks noGrp="1"/>
          </p:cNvSpPr>
          <p:nvPr>
            <p:ph idx="1"/>
          </p:nvPr>
        </p:nvSpPr>
        <p:spPr/>
        <p:txBody>
          <a:bodyPr>
            <a:normAutofit fontScale="92500" lnSpcReduction="10000"/>
          </a:bodyPr>
          <a:lstStyle/>
          <a:p>
            <a:pPr lvl="0"/>
            <a:r>
              <a:rPr lang="en-US" dirty="0"/>
              <a:t>Provider will do a neurological examination, which may assess:</a:t>
            </a:r>
          </a:p>
          <a:p>
            <a:pPr lvl="1"/>
            <a:r>
              <a:rPr lang="en-US" dirty="0"/>
              <a:t>Mental status</a:t>
            </a:r>
          </a:p>
          <a:p>
            <a:pPr lvl="1"/>
            <a:r>
              <a:rPr lang="en-US" dirty="0"/>
              <a:t>Functioning of cranial nerves</a:t>
            </a:r>
          </a:p>
          <a:p>
            <a:pPr lvl="1"/>
            <a:r>
              <a:rPr lang="en-US" dirty="0"/>
              <a:t>Motor function, balance, and coordination</a:t>
            </a:r>
          </a:p>
          <a:p>
            <a:pPr lvl="1"/>
            <a:r>
              <a:rPr lang="en-US" dirty="0"/>
              <a:t>Sensory function</a:t>
            </a:r>
          </a:p>
          <a:p>
            <a:pPr lvl="1"/>
            <a:r>
              <a:rPr lang="en-US" dirty="0"/>
              <a:t>Reflexes</a:t>
            </a:r>
          </a:p>
          <a:p>
            <a:pPr lvl="1"/>
            <a:r>
              <a:rPr lang="en-US" dirty="0"/>
              <a:t>Newborn and infant reflexes</a:t>
            </a:r>
          </a:p>
          <a:p>
            <a:r>
              <a:rPr lang="en-US" dirty="0"/>
              <a:t>Medical assistant may need to set up for the exam</a:t>
            </a:r>
          </a:p>
          <a:p>
            <a:pPr lvl="1"/>
            <a:r>
              <a:rPr lang="en-US" dirty="0"/>
              <a:t>May be asked to document findings</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41</a:t>
            </a:fld>
            <a:endParaRPr lang="en-GB" dirty="0"/>
          </a:p>
        </p:txBody>
      </p:sp>
    </p:spTree>
    <p:extLst>
      <p:ext uri="{BB962C8B-B14F-4D97-AF65-F5344CB8AC3E}">
        <p14:creationId xmlns:p14="http://schemas.microsoft.com/office/powerpoint/2010/main" val="109985776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Assisting with Diagnostic Procedures</a:t>
            </a:r>
          </a:p>
        </p:txBody>
      </p:sp>
      <p:sp>
        <p:nvSpPr>
          <p:cNvPr id="3" name="Content Placeholder 2"/>
          <p:cNvSpPr>
            <a:spLocks noGrp="1"/>
          </p:cNvSpPr>
          <p:nvPr>
            <p:ph idx="1"/>
          </p:nvPr>
        </p:nvSpPr>
        <p:spPr/>
        <p:txBody>
          <a:bodyPr/>
          <a:lstStyle/>
          <a:p>
            <a:pPr lvl="0"/>
            <a:r>
              <a:rPr lang="en-US" dirty="0"/>
              <a:t>Schedule and prepare patients for procedures</a:t>
            </a:r>
          </a:p>
          <a:p>
            <a:pPr lvl="0"/>
            <a:r>
              <a:rPr lang="en-US" dirty="0"/>
              <a:t>If tests require restrictions on food or fluids, address that with patient</a:t>
            </a:r>
          </a:p>
          <a:p>
            <a:pPr lvl="0"/>
            <a:r>
              <a:rPr lang="en-US" dirty="0"/>
              <a:t>Medical assistant may need to screen patient for specific allergies, medications, etc.</a:t>
            </a:r>
          </a:p>
          <a:p>
            <a:pPr lvl="0"/>
            <a:r>
              <a:rPr lang="en-US" dirty="0"/>
              <a:t>For some procedures, a signed consent form is required</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42</a:t>
            </a:fld>
            <a:endParaRPr lang="en-GB" dirty="0"/>
          </a:p>
        </p:txBody>
      </p:sp>
    </p:spTree>
    <p:extLst>
      <p:ext uri="{BB962C8B-B14F-4D97-AF65-F5344CB8AC3E}">
        <p14:creationId xmlns:p14="http://schemas.microsoft.com/office/powerpoint/2010/main" val="419274203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FF00"/>
                </a:solidFill>
              </a:rPr>
              <a:t>Diagnostic </a:t>
            </a:r>
            <a:r>
              <a:rPr lang="en-US" b="1" dirty="0" smtClean="0">
                <a:solidFill>
                  <a:srgbClr val="FFFF00"/>
                </a:solidFill>
              </a:rPr>
              <a:t>Procedures</a:t>
            </a:r>
            <a:br>
              <a:rPr lang="en-US" b="1" dirty="0" smtClean="0">
                <a:solidFill>
                  <a:srgbClr val="FFFF00"/>
                </a:solidFill>
              </a:rPr>
            </a:br>
            <a:r>
              <a:rPr lang="en-US" b="1" dirty="0" smtClean="0">
                <a:solidFill>
                  <a:srgbClr val="FFFF00"/>
                </a:solidFill>
              </a:rPr>
              <a:t>for Neurologic </a:t>
            </a:r>
            <a:r>
              <a:rPr lang="en-US" b="1" dirty="0">
                <a:solidFill>
                  <a:srgbClr val="FFFF00"/>
                </a:solidFill>
              </a:rPr>
              <a:t>Conditions</a:t>
            </a:r>
          </a:p>
        </p:txBody>
      </p:sp>
      <p:sp>
        <p:nvSpPr>
          <p:cNvPr id="3" name="Content Placeholder 2"/>
          <p:cNvSpPr>
            <a:spLocks noGrp="1"/>
          </p:cNvSpPr>
          <p:nvPr>
            <p:ph idx="1"/>
          </p:nvPr>
        </p:nvSpPr>
        <p:spPr/>
        <p:txBody>
          <a:bodyPr/>
          <a:lstStyle/>
          <a:p>
            <a:pPr lvl="0"/>
            <a:r>
              <a:rPr lang="en-US" dirty="0"/>
              <a:t>Cerebral angiography</a:t>
            </a:r>
          </a:p>
          <a:p>
            <a:pPr lvl="0"/>
            <a:r>
              <a:rPr lang="en-US" dirty="0"/>
              <a:t>Cerebral spinal fluid analysis</a:t>
            </a:r>
          </a:p>
          <a:p>
            <a:pPr lvl="0"/>
            <a:r>
              <a:rPr lang="en-US" dirty="0"/>
              <a:t>Electromyography (EMG)</a:t>
            </a:r>
          </a:p>
          <a:p>
            <a:pPr lvl="0"/>
            <a:r>
              <a:rPr lang="en-US" dirty="0"/>
              <a:t>Nerve conduction velocity (NCV) test</a:t>
            </a:r>
          </a:p>
          <a:p>
            <a:pPr lvl="0"/>
            <a:r>
              <a:rPr lang="en-US" dirty="0"/>
              <a:t>Nerve biopsy</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43</a:t>
            </a:fld>
            <a:endParaRPr lang="en-GB" dirty="0"/>
          </a:p>
        </p:txBody>
      </p:sp>
    </p:spTree>
    <p:extLst>
      <p:ext uri="{BB962C8B-B14F-4D97-AF65-F5344CB8AC3E}">
        <p14:creationId xmlns:p14="http://schemas.microsoft.com/office/powerpoint/2010/main" val="296823298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Lumbar Puncture (LP)</a:t>
            </a:r>
            <a:br>
              <a:rPr lang="en-US" dirty="0"/>
            </a:br>
            <a:endParaRPr lang="en-US" sz="1600" dirty="0"/>
          </a:p>
        </p:txBody>
      </p:sp>
      <p:sp>
        <p:nvSpPr>
          <p:cNvPr id="3" name="Content Placeholder 2"/>
          <p:cNvSpPr>
            <a:spLocks noGrp="1"/>
          </p:cNvSpPr>
          <p:nvPr>
            <p:ph idx="1"/>
          </p:nvPr>
        </p:nvSpPr>
        <p:spPr>
          <a:xfrm>
            <a:off x="533400" y="384175"/>
            <a:ext cx="8001000" cy="4454525"/>
          </a:xfrm>
        </p:spPr>
        <p:txBody>
          <a:bodyPr>
            <a:normAutofit/>
          </a:bodyPr>
          <a:lstStyle/>
          <a:p>
            <a:pPr lvl="0">
              <a:lnSpc>
                <a:spcPct val="110000"/>
              </a:lnSpc>
            </a:pPr>
            <a:r>
              <a:rPr lang="en-US" dirty="0"/>
              <a:t>Also known as spinal tap</a:t>
            </a:r>
          </a:p>
          <a:p>
            <a:pPr lvl="0">
              <a:lnSpc>
                <a:spcPct val="110000"/>
              </a:lnSpc>
            </a:pPr>
            <a:r>
              <a:rPr lang="en-US" dirty="0"/>
              <a:t>Done to collect small amount of CSF</a:t>
            </a:r>
          </a:p>
          <a:p>
            <a:pPr lvl="0">
              <a:lnSpc>
                <a:spcPct val="110000"/>
              </a:lnSpc>
            </a:pPr>
            <a:r>
              <a:rPr lang="en-US" dirty="0"/>
              <a:t>Patient should be asked of he or she is taking a medication or herbal product that may increase risk of bleeding</a:t>
            </a:r>
          </a:p>
          <a:p>
            <a:pPr lvl="0">
              <a:lnSpc>
                <a:spcPct val="110000"/>
              </a:lnSpc>
            </a:pPr>
            <a:r>
              <a:rPr lang="en-US" dirty="0"/>
              <a:t>Patient is placed in either left side-lying position with knees drawn up to the chest or in a sitting position learning forward on stable surface</a:t>
            </a:r>
          </a:p>
          <a:p>
            <a:pPr lvl="0">
              <a:lnSpc>
                <a:spcPct val="110000"/>
              </a:lnSpc>
            </a:pPr>
            <a:r>
              <a:rPr lang="en-US" dirty="0"/>
              <a:t>Site is cleaned with antiseptic; local anesthetic is injected to numb area</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44</a:t>
            </a:fld>
            <a:endParaRPr lang="en-GB" dirty="0"/>
          </a:p>
        </p:txBody>
      </p:sp>
    </p:spTree>
    <p:extLst>
      <p:ext uri="{BB962C8B-B14F-4D97-AF65-F5344CB8AC3E}">
        <p14:creationId xmlns:p14="http://schemas.microsoft.com/office/powerpoint/2010/main" val="89321519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Lumbar Puncture (LP)</a:t>
            </a:r>
            <a:br>
              <a:rPr lang="en-US" dirty="0"/>
            </a:br>
            <a:endParaRPr lang="en-US" sz="1600" dirty="0"/>
          </a:p>
        </p:txBody>
      </p:sp>
      <p:sp>
        <p:nvSpPr>
          <p:cNvPr id="3" name="Content Placeholder 2"/>
          <p:cNvSpPr>
            <a:spLocks noGrp="1"/>
          </p:cNvSpPr>
          <p:nvPr>
            <p:ph idx="1"/>
          </p:nvPr>
        </p:nvSpPr>
        <p:spPr/>
        <p:txBody>
          <a:bodyPr/>
          <a:lstStyle/>
          <a:p>
            <a:pPr lvl="0"/>
            <a:r>
              <a:rPr lang="en-US" dirty="0"/>
              <a:t>After procedure, patient typically needs to lie down for about an hour; drink a lot of fluid</a:t>
            </a:r>
          </a:p>
          <a:p>
            <a:pPr lvl="0"/>
            <a:r>
              <a:rPr lang="en-US" dirty="0"/>
              <a:t>Prior to leaving ambulatory care facility, provider will check insertion site and assess if patient has any issues</a:t>
            </a:r>
          </a:p>
          <a:p>
            <a:pPr lvl="0"/>
            <a:r>
              <a:rPr lang="en-US" dirty="0"/>
              <a:t>Patient should not drive home</a:t>
            </a:r>
          </a:p>
          <a:p>
            <a:pPr lvl="0"/>
            <a:r>
              <a:rPr lang="en-US" dirty="0"/>
              <a:t>Patient should notify provider of any abnormalities, including numbness and tingling in legs</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45</a:t>
            </a:fld>
            <a:endParaRPr lang="en-GB" dirty="0"/>
          </a:p>
        </p:txBody>
      </p:sp>
    </p:spTree>
    <p:extLst>
      <p:ext uri="{BB962C8B-B14F-4D97-AF65-F5344CB8AC3E}">
        <p14:creationId xmlns:p14="http://schemas.microsoft.com/office/powerpoint/2010/main" val="273683219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FF00"/>
                </a:solidFill>
              </a:rPr>
              <a:t>Electroencephalography (EEG)</a:t>
            </a:r>
          </a:p>
        </p:txBody>
      </p:sp>
      <p:sp>
        <p:nvSpPr>
          <p:cNvPr id="3" name="Content Placeholder 2"/>
          <p:cNvSpPr>
            <a:spLocks noGrp="1"/>
          </p:cNvSpPr>
          <p:nvPr>
            <p:ph idx="1"/>
          </p:nvPr>
        </p:nvSpPr>
        <p:spPr/>
        <p:txBody>
          <a:bodyPr/>
          <a:lstStyle/>
          <a:p>
            <a:pPr lvl="0"/>
            <a:r>
              <a:rPr lang="en-US" dirty="0"/>
              <a:t>Records changes in electrical impulses in various areas of the brain by means of electrodes placed on the scalp</a:t>
            </a:r>
          </a:p>
          <a:p>
            <a:pPr lvl="0"/>
            <a:r>
              <a:rPr lang="en-US" dirty="0"/>
              <a:t>Irregular delta waves are abnormal in awake adults</a:t>
            </a:r>
          </a:p>
          <a:p>
            <a:pPr lvl="0"/>
            <a:r>
              <a:rPr lang="en-US" dirty="0"/>
              <a:t>Slow, rhythmic theta waves show a decrease in brain activity</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46</a:t>
            </a:fld>
            <a:endParaRPr lang="en-GB" dirty="0"/>
          </a:p>
        </p:txBody>
      </p:sp>
    </p:spTree>
    <p:extLst>
      <p:ext uri="{BB962C8B-B14F-4D97-AF65-F5344CB8AC3E}">
        <p14:creationId xmlns:p14="http://schemas.microsoft.com/office/powerpoint/2010/main" val="95513441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Preparing a Patient </a:t>
            </a:r>
            <a:r>
              <a:rPr lang="en-US" dirty="0"/>
              <a:t>for </a:t>
            </a:r>
            <a:r>
              <a:rPr lang="en-US" dirty="0" smtClean="0"/>
              <a:t>an </a:t>
            </a:r>
            <a:r>
              <a:rPr lang="en-US" dirty="0"/>
              <a:t>Electroencephalogram </a:t>
            </a:r>
            <a:br>
              <a:rPr lang="en-US" dirty="0"/>
            </a:br>
            <a:endParaRPr lang="en-US" sz="1600" dirty="0"/>
          </a:p>
        </p:txBody>
      </p:sp>
      <p:sp>
        <p:nvSpPr>
          <p:cNvPr id="4" name="Content Placeholder 3"/>
          <p:cNvSpPr>
            <a:spLocks noGrp="1"/>
          </p:cNvSpPr>
          <p:nvPr>
            <p:ph idx="1"/>
          </p:nvPr>
        </p:nvSpPr>
        <p:spPr/>
        <p:txBody>
          <a:bodyPr/>
          <a:lstStyle/>
          <a:p>
            <a:pPr lvl="0"/>
            <a:r>
              <a:rPr lang="en-US" dirty="0"/>
              <a:t>Greet the patient; introduce yourself</a:t>
            </a:r>
          </a:p>
          <a:p>
            <a:pPr lvl="0"/>
            <a:r>
              <a:rPr lang="en-US" dirty="0"/>
              <a:t>Explain the purpose of the EEG, how the procedure is performed, and what is expected of the patient during the test</a:t>
            </a:r>
          </a:p>
          <a:p>
            <a:pPr lvl="0"/>
            <a:r>
              <a:rPr lang="en-US" dirty="0"/>
              <a:t>Tell the patient that electrodes pick up tiny electrical signals from the body</a:t>
            </a:r>
          </a:p>
          <a:p>
            <a:pPr lvl="0"/>
            <a:r>
              <a:rPr lang="en-US" dirty="0"/>
              <a:t>Explain that the test is painless</a:t>
            </a:r>
          </a:p>
          <a:p>
            <a:pPr lvl="0"/>
            <a:r>
              <a:rPr lang="en-US" dirty="0"/>
              <a:t>Go over physical preparation</a:t>
            </a:r>
          </a:p>
          <a:p>
            <a:endParaRPr lang="en-US" dirty="0"/>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47</a:t>
            </a:fld>
            <a:endParaRPr lang="en-GB" dirty="0"/>
          </a:p>
        </p:txBody>
      </p:sp>
    </p:spTree>
    <p:extLst>
      <p:ext uri="{BB962C8B-B14F-4D97-AF65-F5344CB8AC3E}">
        <p14:creationId xmlns:p14="http://schemas.microsoft.com/office/powerpoint/2010/main" val="333169727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p:txBody>
          <a:bodyPr/>
          <a:lstStyle/>
          <a:p>
            <a:r>
              <a:rPr lang="en-US" dirty="0" smtClean="0"/>
              <a:t>Preparing a Patient </a:t>
            </a:r>
            <a:r>
              <a:rPr lang="en-US" dirty="0"/>
              <a:t>for </a:t>
            </a:r>
            <a:r>
              <a:rPr lang="en-US" dirty="0" smtClean="0"/>
              <a:t>an </a:t>
            </a:r>
            <a:r>
              <a:rPr lang="en-US" dirty="0"/>
              <a:t>Electroencephalogram </a:t>
            </a:r>
            <a:br>
              <a:rPr lang="en-US" dirty="0"/>
            </a:br>
            <a:endParaRPr lang="en-US" sz="1600" dirty="0"/>
          </a:p>
        </p:txBody>
      </p:sp>
      <p:sp>
        <p:nvSpPr>
          <p:cNvPr id="7" name="Content Placeholder 6"/>
          <p:cNvSpPr>
            <a:spLocks noGrp="1"/>
          </p:cNvSpPr>
          <p:nvPr>
            <p:ph idx="1"/>
          </p:nvPr>
        </p:nvSpPr>
        <p:spPr/>
        <p:txBody>
          <a:bodyPr/>
          <a:lstStyle/>
          <a:p>
            <a:pPr lvl="0"/>
            <a:r>
              <a:rPr lang="en-US" dirty="0"/>
              <a:t>Explain that a baseline EEG will be taken at the beginning of the test and during this time the patient will be asked to avoid all movement</a:t>
            </a:r>
          </a:p>
          <a:p>
            <a:pPr lvl="0"/>
            <a:r>
              <a:rPr lang="en-US" dirty="0"/>
              <a:t>Ask the patient if he or she has any questions</a:t>
            </a:r>
          </a:p>
          <a:p>
            <a:pPr lvl="0"/>
            <a:r>
              <a:rPr lang="en-US" dirty="0"/>
              <a:t>Document the record appropriately</a:t>
            </a:r>
          </a:p>
          <a:p>
            <a:endParaRPr lang="en-US" dirty="0"/>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48</a:t>
            </a:fld>
            <a:endParaRPr lang="en-GB" dirty="0"/>
          </a:p>
        </p:txBody>
      </p:sp>
    </p:spTree>
    <p:extLst>
      <p:ext uri="{BB962C8B-B14F-4D97-AF65-F5344CB8AC3E}">
        <p14:creationId xmlns:p14="http://schemas.microsoft.com/office/powerpoint/2010/main" val="41255872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FF00"/>
                </a:solidFill>
              </a:rPr>
              <a:t>Assisting with Treatments</a:t>
            </a:r>
          </a:p>
        </p:txBody>
      </p:sp>
      <p:sp>
        <p:nvSpPr>
          <p:cNvPr id="3" name="Content Placeholder 2"/>
          <p:cNvSpPr>
            <a:spLocks noGrp="1"/>
          </p:cNvSpPr>
          <p:nvPr>
            <p:ph idx="1"/>
          </p:nvPr>
        </p:nvSpPr>
        <p:spPr/>
        <p:txBody>
          <a:bodyPr/>
          <a:lstStyle/>
          <a:p>
            <a:pPr lvl="0"/>
            <a:r>
              <a:rPr lang="en-US" dirty="0"/>
              <a:t>Analgesics</a:t>
            </a:r>
          </a:p>
          <a:p>
            <a:pPr lvl="0"/>
            <a:r>
              <a:rPr lang="en-US" dirty="0"/>
              <a:t>Anesthetics</a:t>
            </a:r>
          </a:p>
          <a:p>
            <a:pPr lvl="0"/>
            <a:r>
              <a:rPr lang="en-US" dirty="0"/>
              <a:t>Anti-Alzheimer</a:t>
            </a:r>
          </a:p>
          <a:p>
            <a:pPr lvl="0"/>
            <a:r>
              <a:rPr lang="en-US" dirty="0"/>
              <a:t>Anticonvulsants</a:t>
            </a:r>
          </a:p>
          <a:p>
            <a:pPr lvl="0"/>
            <a:r>
              <a:rPr lang="en-US" dirty="0"/>
              <a:t>Antidepressants</a:t>
            </a:r>
          </a:p>
          <a:p>
            <a:pPr lvl="0"/>
            <a:r>
              <a:rPr lang="en-US" dirty="0"/>
              <a:t>Antimigraines</a:t>
            </a:r>
          </a:p>
          <a:p>
            <a:pPr lvl="0"/>
            <a:r>
              <a:rPr lang="en-US" dirty="0"/>
              <a:t>Corticosteroids</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49</a:t>
            </a:fld>
            <a:endParaRPr lang="en-GB" dirty="0"/>
          </a:p>
        </p:txBody>
      </p:sp>
    </p:spTree>
    <p:extLst>
      <p:ext uri="{BB962C8B-B14F-4D97-AF65-F5344CB8AC3E}">
        <p14:creationId xmlns:p14="http://schemas.microsoft.com/office/powerpoint/2010/main" val="21141302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Brain</a:t>
            </a:r>
            <a:br>
              <a:rPr lang="en-US" dirty="0"/>
            </a:br>
            <a:r>
              <a:rPr lang="en-US" sz="1600" dirty="0" smtClean="0"/>
              <a:t>(</a:t>
            </a:r>
            <a:endParaRPr lang="en-US" sz="1600" dirty="0"/>
          </a:p>
        </p:txBody>
      </p:sp>
      <p:sp>
        <p:nvSpPr>
          <p:cNvPr id="3" name="Content Placeholder 2"/>
          <p:cNvSpPr>
            <a:spLocks noGrp="1"/>
          </p:cNvSpPr>
          <p:nvPr>
            <p:ph idx="1"/>
          </p:nvPr>
        </p:nvSpPr>
        <p:spPr/>
        <p:txBody>
          <a:bodyPr>
            <a:normAutofit lnSpcReduction="10000"/>
          </a:bodyPr>
          <a:lstStyle/>
          <a:p>
            <a:pPr lvl="0"/>
            <a:r>
              <a:rPr lang="en-US" b="1" dirty="0">
                <a:solidFill>
                  <a:srgbClr val="FFFF00"/>
                </a:solidFill>
              </a:rPr>
              <a:t>Cerebrum</a:t>
            </a:r>
          </a:p>
          <a:p>
            <a:pPr lvl="1"/>
            <a:r>
              <a:rPr lang="en-US" dirty="0"/>
              <a:t>Largest portion of brain</a:t>
            </a:r>
          </a:p>
          <a:p>
            <a:pPr lvl="1"/>
            <a:r>
              <a:rPr lang="en-US" dirty="0"/>
              <a:t>Right hemisphere controls artistic functions</a:t>
            </a:r>
          </a:p>
          <a:p>
            <a:pPr lvl="1"/>
            <a:r>
              <a:rPr lang="en-US" dirty="0"/>
              <a:t>Left hemisphere controls verbal functions</a:t>
            </a:r>
          </a:p>
          <a:p>
            <a:pPr lvl="1"/>
            <a:r>
              <a:rPr lang="en-US" dirty="0"/>
              <a:t>Each cerebral hemisphere is further divided into four lobes:</a:t>
            </a:r>
          </a:p>
          <a:p>
            <a:pPr lvl="2"/>
            <a:r>
              <a:rPr lang="en-US" dirty="0"/>
              <a:t>Frontal lobe: Personality, intelligence, concentration</a:t>
            </a:r>
          </a:p>
          <a:p>
            <a:pPr lvl="2"/>
            <a:r>
              <a:rPr lang="en-US" dirty="0"/>
              <a:t>Parietal lobe: Reading, interpreting signals</a:t>
            </a:r>
          </a:p>
          <a:p>
            <a:pPr lvl="2"/>
            <a:r>
              <a:rPr lang="en-US" dirty="0"/>
              <a:t>Occipital lobe: Connect images with stored memories</a:t>
            </a:r>
          </a:p>
          <a:p>
            <a:pPr lvl="2"/>
            <a:r>
              <a:rPr lang="en-US" dirty="0"/>
              <a:t>Temporal lobe: Process memories and sensations</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5</a:t>
            </a:fld>
            <a:endParaRPr lang="en-GB" dirty="0"/>
          </a:p>
        </p:txBody>
      </p:sp>
    </p:spTree>
    <p:extLst>
      <p:ext uri="{BB962C8B-B14F-4D97-AF65-F5344CB8AC3E}">
        <p14:creationId xmlns:p14="http://schemas.microsoft.com/office/powerpoint/2010/main" val="227363961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FF00"/>
                </a:solidFill>
              </a:rPr>
              <a:t>Patient Coaching </a:t>
            </a:r>
          </a:p>
        </p:txBody>
      </p:sp>
      <p:sp>
        <p:nvSpPr>
          <p:cNvPr id="4" name="Content Placeholder 3"/>
          <p:cNvSpPr>
            <a:spLocks noGrp="1"/>
          </p:cNvSpPr>
          <p:nvPr>
            <p:ph idx="1"/>
          </p:nvPr>
        </p:nvSpPr>
        <p:spPr>
          <a:xfrm>
            <a:off x="693833" y="555625"/>
            <a:ext cx="7937500" cy="4454525"/>
          </a:xfrm>
        </p:spPr>
        <p:txBody>
          <a:bodyPr/>
          <a:lstStyle/>
          <a:p>
            <a:pPr lvl="0"/>
            <a:r>
              <a:rPr lang="en-US" dirty="0"/>
              <a:t>May need to help patients </a:t>
            </a:r>
            <a:r>
              <a:rPr lang="en-US" dirty="0" smtClean="0"/>
              <a:t>determine strategies </a:t>
            </a:r>
            <a:r>
              <a:rPr lang="en-US" dirty="0"/>
              <a:t>to remember to take their medications, including:</a:t>
            </a:r>
          </a:p>
          <a:p>
            <a:pPr lvl="1"/>
            <a:r>
              <a:rPr lang="en-US" dirty="0"/>
              <a:t>Placing medications near the kitchen table, if they need to be taken with food</a:t>
            </a:r>
          </a:p>
          <a:p>
            <a:pPr lvl="1"/>
            <a:r>
              <a:rPr lang="en-US" dirty="0"/>
              <a:t>Get into a routine</a:t>
            </a:r>
          </a:p>
          <a:p>
            <a:pPr lvl="1"/>
            <a:r>
              <a:rPr lang="en-US" dirty="0"/>
              <a:t>Using an alarm</a:t>
            </a:r>
          </a:p>
          <a:p>
            <a:pPr lvl="1"/>
            <a:r>
              <a:rPr lang="en-US" dirty="0"/>
              <a:t>Have a family member call to check if medication was taken</a:t>
            </a:r>
          </a:p>
          <a:p>
            <a:pPr lvl="1"/>
            <a:r>
              <a:rPr lang="en-US" dirty="0"/>
              <a:t>Cross out the day on the calendar after taking medication</a:t>
            </a:r>
          </a:p>
          <a:p>
            <a:pPr lvl="1"/>
            <a:r>
              <a:rPr lang="en-US" dirty="0"/>
              <a:t>Use weekly pill boxes</a:t>
            </a:r>
          </a:p>
          <a:p>
            <a:endParaRPr lang="en-US" dirty="0"/>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50</a:t>
            </a:fld>
            <a:endParaRPr lang="en-GB" dirty="0"/>
          </a:p>
        </p:txBody>
      </p:sp>
    </p:spTree>
    <p:extLst>
      <p:ext uri="{BB962C8B-B14F-4D97-AF65-F5344CB8AC3E}">
        <p14:creationId xmlns:p14="http://schemas.microsoft.com/office/powerpoint/2010/main" val="117722864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Legal and Ethical Issues </a:t>
            </a:r>
          </a:p>
        </p:txBody>
      </p:sp>
      <p:sp>
        <p:nvSpPr>
          <p:cNvPr id="3" name="Content Placeholder 2"/>
          <p:cNvSpPr>
            <a:spLocks noGrp="1"/>
          </p:cNvSpPr>
          <p:nvPr>
            <p:ph idx="1"/>
          </p:nvPr>
        </p:nvSpPr>
        <p:spPr/>
        <p:txBody>
          <a:bodyPr/>
          <a:lstStyle/>
          <a:p>
            <a:pPr lvl="0"/>
            <a:r>
              <a:rPr lang="en-US" dirty="0"/>
              <a:t>Treat the patient with the same dignity and respect as you would all other patients, despite how the patient may treat you</a:t>
            </a:r>
          </a:p>
          <a:p>
            <a:pPr lvl="0"/>
            <a:r>
              <a:rPr lang="en-US" dirty="0"/>
              <a:t>Remember the medical assistant’s code of ethics and the need for total confidentiality</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51</a:t>
            </a:fld>
            <a:endParaRPr lang="en-GB" dirty="0"/>
          </a:p>
        </p:txBody>
      </p:sp>
    </p:spTree>
    <p:extLst>
      <p:ext uri="{BB962C8B-B14F-4D97-AF65-F5344CB8AC3E}">
        <p14:creationId xmlns:p14="http://schemas.microsoft.com/office/powerpoint/2010/main" val="220419274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Patient-Centered Care</a:t>
            </a:r>
          </a:p>
        </p:txBody>
      </p:sp>
      <p:sp>
        <p:nvSpPr>
          <p:cNvPr id="3" name="Content Placeholder 2"/>
          <p:cNvSpPr>
            <a:spLocks noGrp="1"/>
          </p:cNvSpPr>
          <p:nvPr>
            <p:ph idx="1"/>
          </p:nvPr>
        </p:nvSpPr>
        <p:spPr/>
        <p:txBody>
          <a:bodyPr>
            <a:normAutofit/>
          </a:bodyPr>
          <a:lstStyle/>
          <a:p>
            <a:pPr lvl="0"/>
            <a:r>
              <a:rPr lang="en-US" dirty="0"/>
              <a:t>Patient may require a caregiver to assist with daily care</a:t>
            </a:r>
          </a:p>
          <a:p>
            <a:pPr lvl="0"/>
            <a:r>
              <a:rPr lang="en-US" dirty="0"/>
              <a:t>Providing 24/7 caregiving to a loved one is physically and emotionally stressful</a:t>
            </a:r>
          </a:p>
          <a:p>
            <a:pPr lvl="0"/>
            <a:r>
              <a:rPr lang="en-US" dirty="0"/>
              <a:t>Recognize importance of caregiver; provide emotional support as needed</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52</a:t>
            </a:fld>
            <a:endParaRPr lang="en-GB" dirty="0"/>
          </a:p>
        </p:txBody>
      </p:sp>
    </p:spTree>
    <p:extLst>
      <p:ext uri="{BB962C8B-B14F-4D97-AF65-F5344CB8AC3E}">
        <p14:creationId xmlns:p14="http://schemas.microsoft.com/office/powerpoint/2010/main" val="296132868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Brain</a:t>
            </a:r>
            <a:br>
              <a:rPr lang="en-US" dirty="0"/>
            </a:br>
            <a:endParaRPr lang="en-US" sz="1600" dirty="0"/>
          </a:p>
        </p:txBody>
      </p:sp>
      <p:sp>
        <p:nvSpPr>
          <p:cNvPr id="3" name="Content Placeholder 2"/>
          <p:cNvSpPr>
            <a:spLocks noGrp="1"/>
          </p:cNvSpPr>
          <p:nvPr>
            <p:ph idx="1"/>
          </p:nvPr>
        </p:nvSpPr>
        <p:spPr/>
        <p:txBody>
          <a:bodyPr>
            <a:normAutofit lnSpcReduction="10000"/>
          </a:bodyPr>
          <a:lstStyle/>
          <a:p>
            <a:pPr lvl="0"/>
            <a:r>
              <a:rPr lang="en-US" b="1" dirty="0">
                <a:solidFill>
                  <a:srgbClr val="FFFF00"/>
                </a:solidFill>
              </a:rPr>
              <a:t>Cerebellum</a:t>
            </a:r>
          </a:p>
          <a:p>
            <a:pPr lvl="1"/>
            <a:r>
              <a:rPr lang="en-US" dirty="0"/>
              <a:t>Gathers input from other parts of brain and spinal cord to provide accurate timing for coordinated smooth movements</a:t>
            </a:r>
          </a:p>
          <a:p>
            <a:pPr lvl="0"/>
            <a:r>
              <a:rPr lang="en-US" dirty="0"/>
              <a:t>Diencephalon</a:t>
            </a:r>
          </a:p>
          <a:p>
            <a:pPr lvl="1"/>
            <a:r>
              <a:rPr lang="en-US" dirty="0"/>
              <a:t>Serves as relay station for sensory input neurons and other parts of the brain</a:t>
            </a:r>
          </a:p>
          <a:p>
            <a:pPr lvl="0"/>
            <a:r>
              <a:rPr lang="en-US" b="1" dirty="0">
                <a:solidFill>
                  <a:srgbClr val="FFFF00"/>
                </a:solidFill>
              </a:rPr>
              <a:t>Brainstem</a:t>
            </a:r>
          </a:p>
          <a:p>
            <a:pPr lvl="1"/>
            <a:r>
              <a:rPr lang="en-US" dirty="0"/>
              <a:t>Controls flow of information from body to brain</a:t>
            </a:r>
          </a:p>
          <a:p>
            <a:pPr lvl="1"/>
            <a:r>
              <a:rPr lang="en-US" dirty="0"/>
              <a:t>Composed of midbrain, pons, and medulla oblongata</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6</a:t>
            </a:fld>
            <a:endParaRPr lang="en-GB" dirty="0"/>
          </a:p>
        </p:txBody>
      </p:sp>
    </p:spTree>
    <p:extLst>
      <p:ext uri="{BB962C8B-B14F-4D97-AF65-F5344CB8AC3E}">
        <p14:creationId xmlns:p14="http://schemas.microsoft.com/office/powerpoint/2010/main" val="3555009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Spinal Cord </a:t>
            </a:r>
          </a:p>
        </p:txBody>
      </p:sp>
      <p:sp>
        <p:nvSpPr>
          <p:cNvPr id="3" name="Content Placeholder 2"/>
          <p:cNvSpPr>
            <a:spLocks noGrp="1"/>
          </p:cNvSpPr>
          <p:nvPr>
            <p:ph idx="1"/>
          </p:nvPr>
        </p:nvSpPr>
        <p:spPr/>
        <p:txBody>
          <a:bodyPr/>
          <a:lstStyle/>
          <a:p>
            <a:pPr lvl="0"/>
            <a:r>
              <a:rPr lang="en-US" dirty="0"/>
              <a:t>Extends from the inferior portion of the brainstem to approximately the second lumbar vertebra</a:t>
            </a:r>
          </a:p>
          <a:p>
            <a:pPr lvl="0"/>
            <a:r>
              <a:rPr lang="en-US" dirty="0"/>
              <a:t>31 pairs of spinal nerves extend out, innervating a specific area of the body</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7</a:t>
            </a:fld>
            <a:endParaRPr lang="en-GB" dirty="0"/>
          </a:p>
        </p:txBody>
      </p:sp>
    </p:spTree>
    <p:extLst>
      <p:ext uri="{BB962C8B-B14F-4D97-AF65-F5344CB8AC3E}">
        <p14:creationId xmlns:p14="http://schemas.microsoft.com/office/powerpoint/2010/main" val="387132746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Life Span Changes in </a:t>
            </a:r>
            <a:br>
              <a:rPr lang="en-US" dirty="0"/>
            </a:br>
            <a:r>
              <a:rPr lang="en-US" dirty="0"/>
              <a:t>Neurological System</a:t>
            </a:r>
          </a:p>
        </p:txBody>
      </p:sp>
      <p:sp>
        <p:nvSpPr>
          <p:cNvPr id="3" name="Content Placeholder 2"/>
          <p:cNvSpPr>
            <a:spLocks noGrp="1"/>
          </p:cNvSpPr>
          <p:nvPr>
            <p:ph idx="1"/>
          </p:nvPr>
        </p:nvSpPr>
        <p:spPr/>
        <p:txBody>
          <a:bodyPr/>
          <a:lstStyle/>
          <a:p>
            <a:pPr lvl="0"/>
            <a:r>
              <a:rPr lang="en-US" dirty="0"/>
              <a:t>Infants are born with an immature nervous system</a:t>
            </a:r>
          </a:p>
          <a:p>
            <a:pPr lvl="0"/>
            <a:r>
              <a:rPr lang="en-US" dirty="0"/>
              <a:t>Myelination causes an increase in child’s brain size</a:t>
            </a:r>
          </a:p>
          <a:p>
            <a:pPr lvl="0"/>
            <a:r>
              <a:rPr lang="en-US" dirty="0"/>
              <a:t>As person ages, nervous system changes</a:t>
            </a:r>
          </a:p>
          <a:p>
            <a:pPr lvl="1"/>
            <a:r>
              <a:rPr lang="en-US" dirty="0"/>
              <a:t>Slower reaction time</a:t>
            </a:r>
          </a:p>
          <a:p>
            <a:pPr lvl="1"/>
            <a:r>
              <a:rPr lang="en-US" dirty="0"/>
              <a:t>Tasks may take longer</a:t>
            </a:r>
          </a:p>
          <a:p>
            <a:pPr lvl="1"/>
            <a:r>
              <a:rPr lang="en-US" dirty="0"/>
              <a:t>Reflexes can be reduced</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8</a:t>
            </a:fld>
            <a:endParaRPr lang="en-GB" dirty="0"/>
          </a:p>
        </p:txBody>
      </p:sp>
    </p:spTree>
    <p:extLst>
      <p:ext uri="{BB962C8B-B14F-4D97-AF65-F5344CB8AC3E}">
        <p14:creationId xmlns:p14="http://schemas.microsoft.com/office/powerpoint/2010/main" val="332831092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FF00"/>
                </a:solidFill>
              </a:rPr>
              <a:t>Meninges</a:t>
            </a:r>
          </a:p>
        </p:txBody>
      </p:sp>
      <p:sp>
        <p:nvSpPr>
          <p:cNvPr id="3" name="Content Placeholder 2"/>
          <p:cNvSpPr>
            <a:spLocks noGrp="1"/>
          </p:cNvSpPr>
          <p:nvPr>
            <p:ph idx="1"/>
          </p:nvPr>
        </p:nvSpPr>
        <p:spPr/>
        <p:txBody>
          <a:bodyPr>
            <a:normAutofit fontScale="85000" lnSpcReduction="10000"/>
          </a:bodyPr>
          <a:lstStyle/>
          <a:p>
            <a:pPr lvl="0">
              <a:lnSpc>
                <a:spcPct val="110000"/>
              </a:lnSpc>
            </a:pPr>
            <a:r>
              <a:rPr lang="en-US" dirty="0"/>
              <a:t>Protective covering around the brain and spinal cord</a:t>
            </a:r>
          </a:p>
          <a:p>
            <a:pPr lvl="0">
              <a:lnSpc>
                <a:spcPct val="110000"/>
              </a:lnSpc>
            </a:pPr>
            <a:r>
              <a:rPr lang="en-US" b="1" dirty="0">
                <a:solidFill>
                  <a:srgbClr val="FFFF00"/>
                </a:solidFill>
              </a:rPr>
              <a:t>Three membranes:</a:t>
            </a:r>
          </a:p>
          <a:p>
            <a:pPr lvl="1">
              <a:lnSpc>
                <a:spcPct val="110000"/>
              </a:lnSpc>
            </a:pPr>
            <a:r>
              <a:rPr lang="en-US" b="1" dirty="0">
                <a:solidFill>
                  <a:srgbClr val="FFFF00"/>
                </a:solidFill>
              </a:rPr>
              <a:t>Dura mater</a:t>
            </a:r>
          </a:p>
          <a:p>
            <a:pPr lvl="1">
              <a:lnSpc>
                <a:spcPct val="110000"/>
              </a:lnSpc>
            </a:pPr>
            <a:r>
              <a:rPr lang="en-US" dirty="0"/>
              <a:t>Arachnoid mater</a:t>
            </a:r>
          </a:p>
          <a:p>
            <a:pPr lvl="1">
              <a:lnSpc>
                <a:spcPct val="110000"/>
              </a:lnSpc>
            </a:pPr>
            <a:r>
              <a:rPr lang="en-US" dirty="0"/>
              <a:t>Pia mater</a:t>
            </a:r>
          </a:p>
          <a:p>
            <a:pPr>
              <a:lnSpc>
                <a:spcPct val="110000"/>
              </a:lnSpc>
            </a:pPr>
            <a:r>
              <a:rPr lang="en-US" b="1" dirty="0">
                <a:solidFill>
                  <a:srgbClr val="FFFF00"/>
                </a:solidFill>
              </a:rPr>
              <a:t>Cerebrospinal fluid (CSF) </a:t>
            </a:r>
            <a:r>
              <a:rPr lang="en-US" dirty="0"/>
              <a:t>is a clear fluid that resembles water and it has three roles:</a:t>
            </a:r>
          </a:p>
          <a:p>
            <a:pPr lvl="1">
              <a:lnSpc>
                <a:spcPct val="110000"/>
              </a:lnSpc>
            </a:pPr>
            <a:r>
              <a:rPr lang="en-US" dirty="0"/>
              <a:t>Cushions brain and spinal cord</a:t>
            </a:r>
          </a:p>
          <a:p>
            <a:pPr lvl="1">
              <a:lnSpc>
                <a:spcPct val="110000"/>
              </a:lnSpc>
            </a:pPr>
            <a:r>
              <a:rPr lang="en-US" dirty="0"/>
              <a:t>Removes waste products from cerebral metabolism</a:t>
            </a:r>
          </a:p>
          <a:p>
            <a:pPr lvl="1">
              <a:lnSpc>
                <a:spcPct val="110000"/>
              </a:lnSpc>
            </a:pPr>
            <a:r>
              <a:rPr lang="en-US" dirty="0"/>
              <a:t>Supplies nutrients to nervous system tissues</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9</a:t>
            </a:fld>
            <a:endParaRPr lang="en-GB" dirty="0"/>
          </a:p>
        </p:txBody>
      </p:sp>
    </p:spTree>
    <p:extLst>
      <p:ext uri="{BB962C8B-B14F-4D97-AF65-F5344CB8AC3E}">
        <p14:creationId xmlns:p14="http://schemas.microsoft.com/office/powerpoint/2010/main" val="2771212260"/>
      </p:ext>
    </p:extLst>
  </p:cSld>
  <p:clrMapOvr>
    <a:masterClrMapping/>
  </p:clrMapOvr>
  <p:timing>
    <p:tnLst>
      <p:par>
        <p:cTn id="1" dur="indefinite" restart="never" nodeType="tmRoot"/>
      </p:par>
    </p:tnLst>
  </p:timing>
</p:sld>
</file>

<file path=ppt/theme/theme1.xml><?xml version="1.0" encoding="utf-8"?>
<a:theme xmlns:a="http://schemas.openxmlformats.org/drawingml/2006/main" name="2_Blue Diagonal">
  <a:themeElements>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fontScheme name="2_Blue Diagonal">
      <a:majorFont>
        <a:latin typeface="ArialMT"/>
        <a:ea typeface="ＭＳ Ｐゴシック"/>
        <a:cs typeface=""/>
      </a:majorFont>
      <a:minorFont>
        <a:latin typeface="ArialMT"/>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clrMap bg1="dk2" tx1="lt1" bg2="dk1" tx2="lt2" accent1="accent1" accent2="accent2" accent3="accent3" accent4="accent4" accent5="accent5" accent6="accent6" hlink="hlink" folHlink="folHlink"/>
    </a:extraClrScheme>
    <a:extraClrScheme>
      <a:clrScheme name="2_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CCECFF"/>
        </a:folHlink>
      </a:clrScheme>
      <a:clrMap bg1="lt1" tx1="dk1" bg2="lt2" tx2="dk2" accent1="accent1" accent2="accent2" accent3="accent3" accent4="accent4" accent5="accent5" accent6="accent6" hlink="hlink" folHlink="folHlink"/>
    </a:extraClrScheme>
    <a:extraClrScheme>
      <a:clrScheme name="2_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2_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CC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Slice">
  <a:themeElements>
    <a:clrScheme name="Slice">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Slice">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3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2700"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EMS Templateppt</Template>
  <TotalTime>8580</TotalTime>
  <Words>4163</Words>
  <Application>Microsoft Office PowerPoint</Application>
  <PresentationFormat>On-screen Show (4:3)</PresentationFormat>
  <Paragraphs>522</Paragraphs>
  <Slides>52</Slides>
  <Notes>51</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52</vt:i4>
      </vt:variant>
    </vt:vector>
  </HeadingPairs>
  <TitlesOfParts>
    <vt:vector size="62" baseType="lpstr">
      <vt:lpstr>ＭＳ Ｐゴシック</vt:lpstr>
      <vt:lpstr>Arial</vt:lpstr>
      <vt:lpstr>ArialMT</vt:lpstr>
      <vt:lpstr>Century Gothic</vt:lpstr>
      <vt:lpstr>Times New Roman</vt:lpstr>
      <vt:lpstr>Wingdings</vt:lpstr>
      <vt:lpstr>Wingdings 2</vt:lpstr>
      <vt:lpstr>Wingdings 3</vt:lpstr>
      <vt:lpstr>2_Blue Diagonal</vt:lpstr>
      <vt:lpstr>Slice</vt:lpstr>
      <vt:lpstr>PowerPoint Presentation</vt:lpstr>
      <vt:lpstr> Anatomy, Physiology, and Disorders of the Nervous System </vt:lpstr>
      <vt:lpstr>Introductory Terms</vt:lpstr>
      <vt:lpstr>Anatomy of the Nervous System </vt:lpstr>
      <vt:lpstr>Brain (</vt:lpstr>
      <vt:lpstr>Brain </vt:lpstr>
      <vt:lpstr>Spinal Cord </vt:lpstr>
      <vt:lpstr>Life Span Changes in  Neurological System</vt:lpstr>
      <vt:lpstr>Meninges</vt:lpstr>
      <vt:lpstr>Peripheral Nervous System (PNS)</vt:lpstr>
      <vt:lpstr>Physiology of the Nervous System </vt:lpstr>
      <vt:lpstr>Cells of the Nervous System </vt:lpstr>
      <vt:lpstr>Neurons</vt:lpstr>
      <vt:lpstr>Neuroglia</vt:lpstr>
      <vt:lpstr>Autonomic Nervous System (ANS) </vt:lpstr>
      <vt:lpstr>Disorders of the Nervous System</vt:lpstr>
      <vt:lpstr>Amyotrophic Lateral Sclerosis (ALS)</vt:lpstr>
      <vt:lpstr>Dementia</vt:lpstr>
      <vt:lpstr>Alzheimer’s Disease (AD)</vt:lpstr>
      <vt:lpstr>Huntington’s Disease (HD)</vt:lpstr>
      <vt:lpstr>Multiple Sclerosis (MS)</vt:lpstr>
      <vt:lpstr>Parkinson’s Disease (PD)</vt:lpstr>
      <vt:lpstr>Headaches</vt:lpstr>
      <vt:lpstr>Seizure Disorders</vt:lpstr>
      <vt:lpstr>Epilepsy</vt:lpstr>
      <vt:lpstr>Encephalitis</vt:lpstr>
      <vt:lpstr>Meningitis </vt:lpstr>
      <vt:lpstr>  Neurologic Diseases, Procedures, and the Neurological Examination</vt:lpstr>
      <vt:lpstr>Bell’s Palsy</vt:lpstr>
      <vt:lpstr>Guillain-Barré Syndrome</vt:lpstr>
      <vt:lpstr>Traumatic Brain Injury (TBI)</vt:lpstr>
      <vt:lpstr>Shaken Baby Syndrome </vt:lpstr>
      <vt:lpstr>Spinal Cord Injury</vt:lpstr>
      <vt:lpstr>Peripheral Neuropathy</vt:lpstr>
      <vt:lpstr>Shingles (Herpes Zoster)</vt:lpstr>
      <vt:lpstr>Spina Bifida</vt:lpstr>
      <vt:lpstr>Tumors</vt:lpstr>
      <vt:lpstr>Cerebrovascular Accident (CVA)</vt:lpstr>
      <vt:lpstr>Risk Factors for CVA</vt:lpstr>
      <vt:lpstr>Medical Assistant’s Role in Neurologic Examination  </vt:lpstr>
      <vt:lpstr>Medical Assistant’s Role  in Neurologic Examination  </vt:lpstr>
      <vt:lpstr>Assisting with Diagnostic Procedures</vt:lpstr>
      <vt:lpstr>Diagnostic Procedures for Neurologic Conditions</vt:lpstr>
      <vt:lpstr>Lumbar Puncture (LP) </vt:lpstr>
      <vt:lpstr>Lumbar Puncture (LP) </vt:lpstr>
      <vt:lpstr>Electroencephalography (EEG)</vt:lpstr>
      <vt:lpstr>Preparing a Patient for an Electroencephalogram  </vt:lpstr>
      <vt:lpstr>Preparing a Patient for an Electroencephalogram  </vt:lpstr>
      <vt:lpstr>Assisting with Treatments</vt:lpstr>
      <vt:lpstr>Patient Coaching </vt:lpstr>
      <vt:lpstr>Legal and Ethical Issues </vt:lpstr>
      <vt:lpstr>Patient-Centered Care</vt:lpstr>
    </vt:vector>
  </TitlesOfParts>
  <Company>REED Elsevier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7 Body Systems</dc:title>
  <dc:creator>Linda Honeycutt</dc:creator>
  <cp:lastModifiedBy>Joyce Curtis</cp:lastModifiedBy>
  <cp:revision>665</cp:revision>
  <dcterms:created xsi:type="dcterms:W3CDTF">2005-01-16T17:28:53Z</dcterms:created>
  <dcterms:modified xsi:type="dcterms:W3CDTF">2020-02-18T02:54:36Z</dcterms:modified>
</cp:coreProperties>
</file>