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50"/>
  </p:notesMasterIdLst>
  <p:sldIdLst>
    <p:sldId id="316" r:id="rId3"/>
    <p:sldId id="372" r:id="rId4"/>
    <p:sldId id="565" r:id="rId5"/>
    <p:sldId id="566" r:id="rId6"/>
    <p:sldId id="562" r:id="rId7"/>
    <p:sldId id="513" r:id="rId8"/>
    <p:sldId id="514" r:id="rId9"/>
    <p:sldId id="515" r:id="rId10"/>
    <p:sldId id="516" r:id="rId11"/>
    <p:sldId id="563" r:id="rId12"/>
    <p:sldId id="517" r:id="rId13"/>
    <p:sldId id="518" r:id="rId14"/>
    <p:sldId id="519" r:id="rId15"/>
    <p:sldId id="520" r:id="rId16"/>
    <p:sldId id="521" r:id="rId17"/>
    <p:sldId id="522" r:id="rId18"/>
    <p:sldId id="523" r:id="rId19"/>
    <p:sldId id="524" r:id="rId20"/>
    <p:sldId id="525" r:id="rId21"/>
    <p:sldId id="555" r:id="rId22"/>
    <p:sldId id="556" r:id="rId23"/>
    <p:sldId id="557" r:id="rId24"/>
    <p:sldId id="558" r:id="rId25"/>
    <p:sldId id="559" r:id="rId26"/>
    <p:sldId id="560" r:id="rId27"/>
    <p:sldId id="569" r:id="rId28"/>
    <p:sldId id="532" r:id="rId29"/>
    <p:sldId id="533" r:id="rId30"/>
    <p:sldId id="534" r:id="rId31"/>
    <p:sldId id="535" r:id="rId32"/>
    <p:sldId id="536" r:id="rId33"/>
    <p:sldId id="537" r:id="rId34"/>
    <p:sldId id="538" r:id="rId35"/>
    <p:sldId id="539" r:id="rId36"/>
    <p:sldId id="540" r:id="rId37"/>
    <p:sldId id="541" r:id="rId38"/>
    <p:sldId id="542" r:id="rId39"/>
    <p:sldId id="543" r:id="rId40"/>
    <p:sldId id="544" r:id="rId41"/>
    <p:sldId id="545" r:id="rId42"/>
    <p:sldId id="548" r:id="rId43"/>
    <p:sldId id="549" r:id="rId44"/>
    <p:sldId id="550" r:id="rId45"/>
    <p:sldId id="551" r:id="rId46"/>
    <p:sldId id="552" r:id="rId47"/>
    <p:sldId id="567" r:id="rId48"/>
    <p:sldId id="568" r:id="rId4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36" autoAdjust="0"/>
    <p:restoredTop sz="89970" autoAdjust="0"/>
  </p:normalViewPr>
  <p:slideViewPr>
    <p:cSldViewPr snapToGrid="0">
      <p:cViewPr varScale="1">
        <p:scale>
          <a:sx n="67" d="100"/>
          <a:sy n="67" d="100"/>
        </p:scale>
        <p:origin x="1074" y="6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69171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Elderly patients with diabetes</a:t>
            </a:r>
            <a:r>
              <a:rPr lang="en-US" sz="1200" kern="1200" baseline="0" dirty="0">
                <a:solidFill>
                  <a:schemeClr val="tx1"/>
                </a:solidFill>
                <a:effectLst/>
                <a:latin typeface="Arial" charset="0"/>
                <a:ea typeface="ＭＳ Ｐゴシック" charset="0"/>
                <a:cs typeface="ＭＳ Ｐゴシック" charset="0"/>
              </a:rPr>
              <a:t> are more prone to hypoglycemia and may not recognize and respond quickly to low blood glucose levels.</a:t>
            </a:r>
          </a:p>
          <a:p>
            <a:pPr lvl="0"/>
            <a:r>
              <a:rPr lang="en-US" sz="1200" kern="1200" baseline="0" dirty="0">
                <a:solidFill>
                  <a:schemeClr val="tx1"/>
                </a:solidFill>
                <a:effectLst/>
                <a:latin typeface="Arial" charset="0"/>
                <a:ea typeface="ＭＳ Ｐゴシック" charset="0"/>
                <a:cs typeface="ＭＳ Ｐゴシック" charset="0"/>
              </a:rPr>
              <a:t>Diabetic complications can develop quickly because of a long history of prediabetes before diagnosis.</a:t>
            </a:r>
          </a:p>
          <a:p>
            <a:pPr lvl="0"/>
            <a:r>
              <a:rPr lang="en-US" sz="1200" kern="1200" baseline="0" dirty="0">
                <a:solidFill>
                  <a:schemeClr val="tx1"/>
                </a:solidFill>
                <a:effectLst/>
                <a:latin typeface="Arial" charset="0"/>
                <a:ea typeface="ＭＳ Ｐゴシック" charset="0"/>
                <a:cs typeface="ＭＳ Ｐゴシック" charset="0"/>
              </a:rPr>
              <a:t>Older people may have decreased physical and/or mental abilities that make it difficult for them to adhere to a complicated treatment regimen.</a:t>
            </a:r>
          </a:p>
          <a:p>
            <a:pPr lvl="0"/>
            <a:r>
              <a:rPr lang="en-US" sz="1200" kern="1200" baseline="0" dirty="0">
                <a:solidFill>
                  <a:schemeClr val="tx1"/>
                </a:solidFill>
                <a:effectLst/>
                <a:latin typeface="Arial" charset="0"/>
                <a:ea typeface="ＭＳ Ｐゴシック" charset="0"/>
                <a:cs typeface="ＭＳ Ｐゴシック" charset="0"/>
              </a:rPr>
              <a:t>Older patients may not be able to afford the medications and supplies needed to maintain health.</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711084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Aging individuals have a higher incidence of several gastrointestinal system diseases, such as gastroesophageal reflux disease (GERD), peptic ulcers, diverticulosis (related to lack of dietary fiber and constipation), cholelithiasis, and colorectal cancer.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706564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decrease in the number of melanocytes increases photosensitivity.</a:t>
            </a:r>
          </a:p>
          <a:p>
            <a:pPr lvl="0"/>
            <a:r>
              <a:rPr lang="en-US" sz="1200" kern="1200" dirty="0">
                <a:solidFill>
                  <a:schemeClr val="tx1"/>
                </a:solidFill>
                <a:effectLst/>
                <a:latin typeface="Arial" charset="0"/>
                <a:ea typeface="ＭＳ Ｐゴシック" charset="0"/>
                <a:cs typeface="ＭＳ Ｐゴシック" charset="0"/>
              </a:rPr>
              <a:t>The dermis loses 20% of its mass during the aging process, resulting in the paper-thin or transparent skin seen in older adults. </a:t>
            </a:r>
          </a:p>
          <a:p>
            <a:r>
              <a:rPr lang="en-US" sz="1200" kern="1200" dirty="0">
                <a:solidFill>
                  <a:schemeClr val="tx1"/>
                </a:solidFill>
                <a:effectLst/>
                <a:latin typeface="Arial" charset="0"/>
                <a:ea typeface="ＭＳ Ｐゴシック" charset="0"/>
                <a:cs typeface="ＭＳ Ｐゴシック" charset="0"/>
              </a:rPr>
              <a:t>Ask the person if he or she is too cold or too hot and take the necessary steps to make the patient feel more comfortable.</a:t>
            </a:r>
          </a:p>
          <a:p>
            <a:r>
              <a:rPr lang="en-US" sz="1200" kern="1200" dirty="0">
                <a:solidFill>
                  <a:schemeClr val="tx1"/>
                </a:solidFill>
                <a:effectLst/>
                <a:latin typeface="Arial" charset="0"/>
                <a:ea typeface="ＭＳ Ｐゴシック" charset="0"/>
              </a:rPr>
              <a:t>Refer to Figure 44.3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3323756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happens to the pain threshold as one ages? </a:t>
            </a:r>
            <a:r>
              <a:rPr lang="en-US" sz="1200" i="1" kern="1200" dirty="0">
                <a:solidFill>
                  <a:schemeClr val="tx1"/>
                </a:solidFill>
                <a:effectLst/>
                <a:latin typeface="Arial" charset="0"/>
                <a:ea typeface="ＭＳ Ｐゴシック" charset="0"/>
                <a:cs typeface="ＭＳ Ｐゴシック" charset="0"/>
              </a:rPr>
              <a:t>(Because of age-related changes in the receptors, older people have a higher pain threshold. They may not notice a cut or burn as quickly as a younger person would, so a more serious burn may occur before it is noticed. In addition, wound healing becomes a problem because of decreased blood flow to dermal tissues.)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It is not unusual for nails to split, making them more susceptible to fungal infections.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832729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Studies have shown that the vaccine reduces the number of shingles cases by about</a:t>
            </a:r>
            <a:r>
              <a:rPr lang="en-US" sz="1200" kern="1200" baseline="0" dirty="0">
                <a:solidFill>
                  <a:schemeClr val="tx1"/>
                </a:solidFill>
                <a:effectLst/>
                <a:latin typeface="Arial" charset="0"/>
                <a:ea typeface="ＭＳ Ｐゴシック" charset="0"/>
                <a:cs typeface="ＭＳ Ｐゴシック" charset="0"/>
              </a:rPr>
              <a:t> 51</a:t>
            </a:r>
            <a:r>
              <a:rPr lang="en-US" sz="1200" kern="1200" dirty="0">
                <a:solidFill>
                  <a:schemeClr val="tx1"/>
                </a:solidFill>
                <a:effectLst/>
                <a:latin typeface="Arial" charset="0"/>
                <a:ea typeface="ＭＳ Ｐゴシック" charset="0"/>
                <a:cs typeface="ＭＳ Ｐゴシック" charset="0"/>
              </a:rPr>
              <a:t>% in all individuals over age 60, but it is most effective in those aged 60 to 69.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467853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does exercise affect muscular changes due to aging? </a:t>
            </a:r>
            <a:r>
              <a:rPr lang="en-US" sz="1200" i="1" kern="1200" dirty="0">
                <a:solidFill>
                  <a:schemeClr val="tx1"/>
                </a:solidFill>
                <a:effectLst/>
                <a:latin typeface="Arial" charset="0"/>
                <a:ea typeface="ＭＳ Ｐゴシック" charset="0"/>
                <a:cs typeface="ＭＳ Ｐゴシック" charset="0"/>
              </a:rPr>
              <a:t>(Muscular changes in the aging patient are directly related to the individual’s activity level. Research shows that musculoskeletal disease is not an inevitable result of the aging process; however, 40% to 50% of women over age 50 have a serious problem with bone demineralization.)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766949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examples of assistive devices? </a:t>
            </a:r>
            <a:r>
              <a:rPr lang="en-US" sz="1200" i="1" kern="1200" dirty="0">
                <a:solidFill>
                  <a:schemeClr val="tx1"/>
                </a:solidFill>
                <a:effectLst/>
                <a:latin typeface="Arial" charset="0"/>
                <a:ea typeface="ＭＳ Ｐゴシック" charset="0"/>
                <a:cs typeface="ＭＳ Ｐゴシック" charset="0"/>
              </a:rPr>
              <a:t>(Adaptive silverware, tub seat or shower chair, electric razor, and reaching devices)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544794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Sometimes bones break because of the sheer weight of the body on them.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132494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Falls cause the greatest number of injuries in people over age 70.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642244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You can play an active role in helping family members and patients with fall prevention.</a:t>
            </a:r>
          </a:p>
          <a:p>
            <a:r>
              <a:rPr lang="en-US" sz="1200" kern="1200" dirty="0">
                <a:solidFill>
                  <a:schemeClr val="tx1"/>
                </a:solidFill>
                <a:effectLst/>
                <a:latin typeface="Arial" charset="0"/>
                <a:ea typeface="ＭＳ Ｐゴシック" charset="0"/>
                <a:cs typeface="ＭＳ Ｐゴシック" charset="0"/>
              </a:rPr>
              <a:t>Recommend that patients remove throw rugs, use handrails on steps and grab bars in bathrooms, keep emergency numbers handy.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2452374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4264878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Cognitive ability is influenced by many factors, including a person’s general state of health, educational background, and genetic code.</a:t>
            </a:r>
          </a:p>
          <a:p>
            <a:pPr lvl="0"/>
            <a:r>
              <a:rPr lang="en-US" sz="1200" kern="1200" dirty="0">
                <a:solidFill>
                  <a:schemeClr val="tx1"/>
                </a:solidFill>
                <a:effectLst/>
                <a:latin typeface="Arial" charset="0"/>
                <a:ea typeface="ＭＳ Ｐゴシック" charset="0"/>
                <a:cs typeface="ＭＳ Ｐゴシック" charset="0"/>
              </a:rPr>
              <a:t>Recent research shows that the loss of brain cells is minimal and that the older brain is still capable of generating new neurons. </a:t>
            </a:r>
          </a:p>
          <a:p>
            <a:r>
              <a:rPr lang="en-US" sz="1200" kern="1200" dirty="0">
                <a:solidFill>
                  <a:schemeClr val="tx1"/>
                </a:solidFill>
                <a:effectLst/>
                <a:latin typeface="Arial" charset="0"/>
                <a:ea typeface="ＭＳ Ｐゴシック" charset="0"/>
                <a:cs typeface="ＭＳ Ｐゴシック" charset="0"/>
              </a:rPr>
              <a:t>Many conditions can cause signs and symptoms of dementia, including depression; reactions to prescription and over-the-counter drugs; alcoholism; malnutrition; thyroid, liver, heart, and vascular disorders; and Parkinson’s disease.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2697695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best way to ensure mental functioning in later life is to remain mentally and physically stimulated. </a:t>
            </a:r>
          </a:p>
          <a:p>
            <a:r>
              <a:rPr lang="en-US" sz="1200" kern="1200" dirty="0">
                <a:solidFill>
                  <a:schemeClr val="tx1"/>
                </a:solidFill>
                <a:effectLst/>
                <a:latin typeface="Arial" charset="0"/>
                <a:ea typeface="ＭＳ Ｐゴシック" charset="0"/>
                <a:cs typeface="ＭＳ Ｐゴシック" charset="0"/>
              </a:rPr>
              <a:t>What are some risk factors for cognitive decline? </a:t>
            </a:r>
            <a:r>
              <a:rPr lang="en-US" sz="1200" i="1" kern="1200" dirty="0">
                <a:solidFill>
                  <a:schemeClr val="tx1"/>
                </a:solidFill>
                <a:effectLst/>
                <a:latin typeface="Arial" charset="0"/>
                <a:ea typeface="ＭＳ Ｐゴシック" charset="0"/>
                <a:cs typeface="ＭＳ Ｐゴシック" charset="0"/>
              </a:rPr>
              <a:t>(Hypertension, diabetes, heart disease, high stress levels, sedentary lifestyle, low education level, smoking, and substance abuse)</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772762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Most men and women remain mentally competent until end of their lives.</a:t>
            </a:r>
          </a:p>
          <a:p>
            <a:pPr lvl="0"/>
            <a:r>
              <a:rPr lang="en-US" dirty="0"/>
              <a:t>Many conditions can cause signs and symptoms of dementia.</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70174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ＭＳ Ｐゴシック" charset="0"/>
                <a:cs typeface="ＭＳ Ｐゴシック" charset="0"/>
              </a:rPr>
              <a:t>AD has </a:t>
            </a:r>
            <a:r>
              <a:rPr lang="en-US" sz="1200" kern="1200" dirty="0">
                <a:solidFill>
                  <a:schemeClr val="tx1"/>
                </a:solidFill>
                <a:effectLst/>
                <a:latin typeface="Arial" charset="0"/>
                <a:ea typeface="ＭＳ Ｐゴシック" charset="0"/>
                <a:cs typeface="ＭＳ Ｐゴシック" charset="0"/>
              </a:rPr>
              <a:t>no definitive diagnostic test because it can be confirmed only through examination of the brain at autopsy.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2932731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course the disease takes and how fast changes occur vary among individuals, but on average, patients live for 8 to 10 years after they are diagnosed. </a:t>
            </a:r>
          </a:p>
          <a:p>
            <a:r>
              <a:rPr lang="en-US" sz="1200" kern="1200" dirty="0">
                <a:solidFill>
                  <a:schemeClr val="tx1"/>
                </a:solidFill>
                <a:effectLst/>
                <a:latin typeface="Arial" charset="0"/>
                <a:ea typeface="ＭＳ Ｐゴシック" charset="0"/>
                <a:cs typeface="ＭＳ Ｐゴシック" charset="0"/>
              </a:rPr>
              <a:t>Currently, no treatment can stop the progression of the disease.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315753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Supportive care for family members is absolutely essential because they are faced with caring for a loved one who is experiencing</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progressive memory loss. </a:t>
            </a:r>
          </a:p>
          <a:p>
            <a:r>
              <a:rPr lang="en-US" sz="1200" kern="1200" dirty="0">
                <a:solidFill>
                  <a:schemeClr val="tx1"/>
                </a:solidFill>
                <a:effectLst/>
                <a:latin typeface="Arial" charset="0"/>
                <a:ea typeface="ＭＳ Ｐゴシック" charset="0"/>
                <a:cs typeface="ＭＳ Ｐゴシック" charset="0"/>
              </a:rPr>
              <a:t>You can be especially helpful in recommending educational workshops, support groups, and stress management skills for caregivers. </a:t>
            </a:r>
          </a:p>
          <a:p>
            <a:r>
              <a:rPr lang="en-US" sz="1200" kern="1200" dirty="0">
                <a:solidFill>
                  <a:schemeClr val="tx1"/>
                </a:solidFill>
                <a:effectLst/>
                <a:latin typeface="Arial" charset="0"/>
                <a:ea typeface="ＭＳ Ｐゴシック" charset="0"/>
                <a:cs typeface="ＭＳ Ｐゴシック" charset="0"/>
              </a:rPr>
              <a:t>Refer to Table 44.2 for medications approved for the treatment of Alzheimer’s disease.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1146361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Complaints of sleeping difficulties increase with age.</a:t>
            </a:r>
          </a:p>
          <a:p>
            <a:pPr lvl="0"/>
            <a:r>
              <a:rPr lang="en-US" dirty="0"/>
              <a:t>It is important to be aware of the effect of sleep problems because often these can be confused with dementia.</a:t>
            </a:r>
          </a:p>
          <a:p>
            <a:pPr lvl="0"/>
            <a:r>
              <a:rPr lang="en-US" dirty="0"/>
              <a:t>Elderly people are especially susceptible to side effects from sleep medications like sedatives or hypnotics.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2918506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causes the chest wall to stiffen? </a:t>
            </a:r>
            <a:r>
              <a:rPr lang="en-US" sz="1200" i="1" kern="1200" dirty="0">
                <a:solidFill>
                  <a:schemeClr val="tx1"/>
                </a:solidFill>
                <a:effectLst/>
                <a:latin typeface="Arial" charset="0"/>
                <a:ea typeface="ＭＳ Ｐゴシック" charset="0"/>
                <a:cs typeface="ＭＳ Ｐゴシック" charset="0"/>
              </a:rPr>
              <a:t>(The chest wall may stiffen from osteoporosis of the ribs and vertebrae and calcification of the costal cartilage.)</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Pulmonary function tests reveal a decrease in vital capacity and an increase in residual volume.</a:t>
            </a:r>
          </a:p>
          <a:p>
            <a:r>
              <a:rPr lang="en-US" sz="1200" kern="1200" dirty="0">
                <a:solidFill>
                  <a:schemeClr val="tx1"/>
                </a:solidFill>
                <a:effectLst/>
                <a:latin typeface="Arial" charset="0"/>
                <a:ea typeface="ＭＳ Ｐゴシック" charset="0"/>
                <a:cs typeface="ＭＳ Ｐゴシック" charset="0"/>
              </a:rPr>
              <a:t>The incidence of sleep apnea and sleep disorders increases, causing a potential problem with nocturnal hypoxemia.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8577599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skin around the eyelids wrinkles, and the loss of orbital fat allows the eye to sink deeper into the orbit.</a:t>
            </a:r>
          </a:p>
          <a:p>
            <a:r>
              <a:rPr lang="en-US" sz="1200" kern="1200" dirty="0">
                <a:solidFill>
                  <a:schemeClr val="tx1"/>
                </a:solidFill>
                <a:effectLst/>
                <a:latin typeface="Arial" charset="0"/>
                <a:ea typeface="ＭＳ Ｐゴシック" charset="0"/>
              </a:rPr>
              <a:t>Refer to Table 44.3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1250642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causes the ability to see colors to change as one ages? </a:t>
            </a:r>
            <a:r>
              <a:rPr lang="en-US" sz="1200" i="1" kern="1200" dirty="0">
                <a:solidFill>
                  <a:schemeClr val="tx1"/>
                </a:solidFill>
                <a:effectLst/>
                <a:latin typeface="Arial" charset="0"/>
                <a:ea typeface="ＭＳ Ｐゴシック" charset="0"/>
                <a:cs typeface="ＭＳ Ｐゴシック" charset="0"/>
              </a:rPr>
              <a:t>(The yellowing of the lens causes it to act like a filter, making it difficult to distinguish certain color intensities. Blues, greens, and violets are hard to differentiate, whereas yellows, reds, and oranges are easier to identify.)</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Glare is probably one of the most painful experiences for the aging eye.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722214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989855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How are cataracts treated? </a:t>
            </a:r>
            <a:r>
              <a:rPr lang="en-US" sz="1200" i="1" kern="1200" dirty="0">
                <a:solidFill>
                  <a:schemeClr val="tx1"/>
                </a:solidFill>
                <a:effectLst/>
                <a:latin typeface="Arial" charset="0"/>
                <a:ea typeface="ＭＳ Ｐゴシック" charset="0"/>
                <a:cs typeface="ＭＳ Ｐゴシック" charset="0"/>
              </a:rPr>
              <a:t>(Surgical lens extraction and implantation with an artificial lens improves vision in 95% of the cases. The procedure is performed in an outpatient facility using a small incision to remove the lens, laser therapy, or phacoemulsification [ultrasonic vibrations], which breaks up the lens and removes it without the need for an incision.)</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If not treated, glaucoma can cause progressive loss of peripheral vision and ultimately lead to blindness; however, it can be treated with medication.</a:t>
            </a:r>
          </a:p>
          <a:p>
            <a:r>
              <a:rPr lang="en-US" sz="1200" kern="1200" dirty="0">
                <a:solidFill>
                  <a:schemeClr val="tx1"/>
                </a:solidFill>
                <a:effectLst/>
                <a:latin typeface="Arial" charset="0"/>
                <a:ea typeface="ＭＳ Ｐゴシック" charset="0"/>
                <a:cs typeface="ＭＳ Ｐゴシック" charset="0"/>
              </a:rPr>
              <a:t>Macular degeneration is the leading cause of blindness in aging people, and at this time there is no effective treatment or cure. </a:t>
            </a:r>
          </a:p>
          <a:p>
            <a:r>
              <a:rPr lang="en-US" sz="1200" kern="1200" dirty="0">
                <a:solidFill>
                  <a:schemeClr val="tx1"/>
                </a:solidFill>
                <a:effectLst/>
                <a:latin typeface="Arial" charset="0"/>
                <a:ea typeface="ＭＳ Ｐゴシック" charset="0"/>
              </a:rPr>
              <a:t>Refer to Figure 44.4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439074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these helpful suggestions</a:t>
            </a:r>
            <a:r>
              <a:rPr lang="en-US" baseline="0" dirty="0"/>
              <a:t> in how to best aid a visually impaired older adult.</a:t>
            </a:r>
          </a:p>
          <a:p>
            <a:r>
              <a:rPr lang="en-US" baseline="0" dirty="0"/>
              <a:t>Ask the person if he or she wants assistance.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987993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Hearing impairment is compounded by impacted cerumen, otitis media, otosclerosis, Ménière’s disease, long-term exposure to intense noise, and certain ototoxic drugs, such as aspirin.</a:t>
            </a:r>
          </a:p>
          <a:p>
            <a:r>
              <a:rPr lang="en-US" sz="1200" kern="1200" dirty="0">
                <a:solidFill>
                  <a:schemeClr val="tx1"/>
                </a:solidFill>
                <a:effectLst/>
                <a:latin typeface="Arial" charset="0"/>
                <a:ea typeface="ＭＳ Ｐゴシック" charset="0"/>
                <a:cs typeface="ＭＳ Ｐゴシック" charset="0"/>
              </a:rPr>
              <a:t>Hearing loss, with its resultant isolation, is directly related to the development of depression in older adults.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8229682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students to Figure 44.5 for the short form of the Geriatric Depression Scale.</a:t>
            </a:r>
          </a:p>
          <a:p>
            <a:r>
              <a:rPr lang="en-US" sz="1200" kern="1200" dirty="0">
                <a:solidFill>
                  <a:schemeClr val="tx1"/>
                </a:solidFill>
                <a:effectLst/>
                <a:latin typeface="Arial" charset="0"/>
                <a:ea typeface="ＭＳ Ｐゴシック" charset="0"/>
                <a:cs typeface="ＭＳ Ｐゴシック" charset="0"/>
              </a:rPr>
              <a:t>The medical assistant may be able to contribute to information about depression in elderly patients through conversations with the individual and family members.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29473988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Use expanded speech; lower the tone of your voice and talk in distinct syllables.</a:t>
            </a:r>
          </a:p>
          <a:p>
            <a:pPr lvl="0"/>
            <a:r>
              <a:rPr lang="en-US" sz="1200" kern="1200" dirty="0">
                <a:solidFill>
                  <a:schemeClr val="tx1"/>
                </a:solidFill>
                <a:effectLst/>
                <a:latin typeface="Arial" charset="0"/>
                <a:ea typeface="ＭＳ Ｐゴシック" charset="0"/>
                <a:cs typeface="ＭＳ Ｐゴシック" charset="0"/>
              </a:rPr>
              <a:t>Give instructions in a quiet room with the door closed. </a:t>
            </a:r>
          </a:p>
          <a:p>
            <a:r>
              <a:rPr lang="en-US" sz="1200" kern="1200" dirty="0">
                <a:solidFill>
                  <a:schemeClr val="tx1"/>
                </a:solidFill>
                <a:effectLst/>
                <a:latin typeface="Arial" charset="0"/>
                <a:ea typeface="ＭＳ Ｐゴシック" charset="0"/>
                <a:cs typeface="ＭＳ Ｐゴシック" charset="0"/>
              </a:rPr>
              <a:t>If the patient has a hearing aid, make sure it is 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9321050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on salt-restricted diets and patients with diabetes must be cautioned about the use of excessive amounts of salt and sugar. </a:t>
            </a:r>
          </a:p>
          <a:p>
            <a:r>
              <a:rPr lang="en-US" sz="1200" kern="1200" dirty="0">
                <a:solidFill>
                  <a:schemeClr val="tx1"/>
                </a:solidFill>
                <a:effectLst/>
                <a:latin typeface="Arial" charset="0"/>
                <a:ea typeface="ＭＳ Ｐゴシック" charset="0"/>
                <a:cs typeface="ＭＳ Ｐゴシック" charset="0"/>
              </a:rPr>
              <a:t>Checking for gas leaks around stoves and heaters and using smoke alarms reduce some of the danger.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752955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25% of the aging population experiences</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malnutrition.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22469146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Older adults are at increased risk for toxic levels of medication in the bloodstream because of this reduced filtration rate.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35361353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Changes in the urinary system make older people more vulnerable to incontinence, but factors such as infection, confusion, difficulty with mobility, and side effects of medications contribute to the development of the problem. </a:t>
            </a:r>
          </a:p>
          <a:p>
            <a:r>
              <a:rPr lang="en-US" sz="1200" kern="1200" dirty="0">
                <a:solidFill>
                  <a:schemeClr val="tx1"/>
                </a:solidFill>
                <a:effectLst/>
                <a:latin typeface="Arial" charset="0"/>
                <a:ea typeface="ＭＳ Ｐゴシック" charset="0"/>
                <a:cs typeface="ＭＳ Ｐゴシック" charset="0"/>
              </a:rPr>
              <a:t>To avoid the risk of an embarrassing accident, people with this problem may avoid social occasions or activities they enjoy.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5304157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Estrogen cream applied to vaginal tissue may be prescribed by the physician for help with dryness and thinning of the vaginal tissue.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012029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925563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both sexes, some drugs and illnesses can interfere with sexual function. </a:t>
            </a:r>
          </a:p>
          <a:p>
            <a:r>
              <a:rPr lang="en-US" sz="1200" kern="1200" dirty="0">
                <a:solidFill>
                  <a:schemeClr val="tx1"/>
                </a:solidFill>
                <a:effectLst/>
                <a:latin typeface="Arial" charset="0"/>
                <a:ea typeface="ＭＳ Ｐゴシック" charset="0"/>
                <a:cs typeface="ＭＳ Ｐゴシック" charset="0"/>
              </a:rPr>
              <a:t>It is important for healthcare providers to dismiss the myth that older patients have lost the desire for and interest in sexual intercourse.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293032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Older people may take a little longer to process information, but they are capable of understanding. </a:t>
            </a:r>
          </a:p>
          <a:p>
            <a:r>
              <a:rPr lang="en-US" sz="1200" kern="1200" dirty="0">
                <a:solidFill>
                  <a:schemeClr val="tx1"/>
                </a:solidFill>
                <a:effectLst/>
                <a:latin typeface="Arial" charset="0"/>
                <a:ea typeface="ＭＳ Ｐゴシック" charset="0"/>
              </a:rPr>
              <a:t>The primary issue in elder care is effective communication.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7556177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students to the </a:t>
            </a:r>
            <a:r>
              <a:rPr lang="en-US" sz="1200" kern="1200" dirty="0" smtClean="0">
                <a:solidFill>
                  <a:schemeClr val="tx1"/>
                </a:solidFill>
                <a:effectLst/>
                <a:latin typeface="Arial" charset="0"/>
                <a:ea typeface="ＭＳ Ｐゴシック" charset="0"/>
                <a:cs typeface="ＭＳ Ｐゴシック" charset="0"/>
              </a:rPr>
              <a:t>“Suggestions </a:t>
            </a:r>
            <a:r>
              <a:rPr lang="en-US" sz="1200" kern="1200" dirty="0">
                <a:solidFill>
                  <a:schemeClr val="tx1"/>
                </a:solidFill>
                <a:effectLst/>
                <a:latin typeface="Arial" charset="0"/>
                <a:ea typeface="ＭＳ Ｐゴシック" charset="0"/>
                <a:cs typeface="ＭＳ Ｐゴシック" charset="0"/>
              </a:rPr>
              <a:t>for Effective Communication with Aging </a:t>
            </a:r>
            <a:r>
              <a:rPr lang="en-US" sz="1200" kern="1200" dirty="0" smtClean="0">
                <a:solidFill>
                  <a:schemeClr val="tx1"/>
                </a:solidFill>
                <a:effectLst/>
                <a:latin typeface="Arial" charset="0"/>
                <a:ea typeface="ＭＳ Ｐゴシック" charset="0"/>
                <a:cs typeface="ＭＳ Ｐゴシック" charset="0"/>
              </a:rPr>
              <a:t>Patients” </a:t>
            </a:r>
            <a:r>
              <a:rPr lang="en-US" sz="1200" kern="1200" dirty="0">
                <a:solidFill>
                  <a:schemeClr val="tx1"/>
                </a:solidFill>
                <a:effectLst/>
                <a:latin typeface="Arial" charset="0"/>
                <a:ea typeface="ＭＳ Ｐゴシック" charset="0"/>
                <a:cs typeface="ＭＳ Ｐゴシック" charset="0"/>
              </a:rPr>
              <a:t>box in the textbook</a:t>
            </a:r>
            <a:r>
              <a:rPr lang="en-US" sz="1200" kern="1200" baseline="0" dirty="0">
                <a:solidFill>
                  <a:schemeClr val="tx1"/>
                </a:solidFill>
                <a:effectLst/>
                <a:latin typeface="Arial" charset="0"/>
                <a:ea typeface="ＭＳ Ｐゴシック" charset="0"/>
                <a:cs typeface="ＭＳ Ｐゴシック" charset="0"/>
              </a:rPr>
              <a:t> for</a:t>
            </a:r>
            <a:r>
              <a:rPr lang="en-US" sz="1200" kern="1200" dirty="0">
                <a:solidFill>
                  <a:schemeClr val="tx1"/>
                </a:solidFill>
                <a:effectLst/>
                <a:latin typeface="Arial" charset="0"/>
                <a:ea typeface="ＭＳ Ｐゴシック" charset="0"/>
                <a:cs typeface="ＭＳ Ｐゴシック" charset="0"/>
              </a:rPr>
              <a:t> additional ideas to help with effective communication.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22807618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current aging population generally is respectful toward authority; therefore, if the medical assistant cannot gain the patient’s cooperation, the physician may be able to provide authoritative reinforcement of material.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546088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patient must give permission for medical care and has the right to refuse treatment. </a:t>
            </a:r>
          </a:p>
          <a:p>
            <a:r>
              <a:rPr lang="en-US" sz="1200" kern="1200" dirty="0">
                <a:solidFill>
                  <a:schemeClr val="tx1"/>
                </a:solidFill>
                <a:effectLst/>
                <a:latin typeface="Arial" charset="0"/>
                <a:ea typeface="ＭＳ Ｐゴシック" charset="0"/>
                <a:cs typeface="ＭＳ Ｐゴシック" charset="0"/>
              </a:rPr>
              <a:t>Refer to Figure 44.4 for a sample advance directive.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667056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Mistreatment of aging people occurs at all social, racial, and economic levels. </a:t>
            </a:r>
          </a:p>
          <a:p>
            <a:pPr lvl="0"/>
            <a:r>
              <a:rPr lang="en-US" sz="1200" kern="1200" dirty="0">
                <a:solidFill>
                  <a:schemeClr val="tx1"/>
                </a:solidFill>
                <a:effectLst/>
                <a:latin typeface="Arial" charset="0"/>
                <a:ea typeface="ＭＳ Ｐゴシック" charset="0"/>
                <a:cs typeface="ＭＳ Ｐゴシック" charset="0"/>
              </a:rPr>
              <a:t>The abuse may be physical, mental, sexual, material, or financial; it may involve neglect or failure to provide adequate care, or it may involve self-neglect when aging people are unable or refuse to care for themselves. </a:t>
            </a:r>
          </a:p>
          <a:p>
            <a:pPr lvl="0"/>
            <a:r>
              <a:rPr lang="en-US" sz="1200" kern="1200" dirty="0">
                <a:solidFill>
                  <a:schemeClr val="tx1"/>
                </a:solidFill>
                <a:effectLst/>
                <a:latin typeface="Arial" charset="0"/>
                <a:ea typeface="ＭＳ Ｐゴシック" charset="0"/>
                <a:cs typeface="ＭＳ Ｐゴシック" charset="0"/>
              </a:rPr>
              <a:t>If abuse is suspected, interviewing the caregiver and questioning the demands of care and self-reported perceptions of stress levels may help the physician detect the problem. </a:t>
            </a:r>
          </a:p>
          <a:p>
            <a:r>
              <a:rPr lang="en-US" sz="1200" kern="1200" dirty="0">
                <a:solidFill>
                  <a:schemeClr val="tx1"/>
                </a:solidFill>
                <a:effectLst/>
                <a:latin typeface="Arial" charset="0"/>
                <a:ea typeface="ＭＳ Ｐゴシック" charset="0"/>
                <a:cs typeface="ＭＳ Ｐゴシック" charset="0"/>
              </a:rPr>
              <a:t>Many states now have laws that require reporting of suspected elder abuse.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5175954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At any given time, only 5% of the elderly population lives in long-term care facilities.</a:t>
            </a:r>
          </a:p>
          <a:p>
            <a:pPr lvl="0"/>
            <a:r>
              <a:rPr lang="en-US" dirty="0"/>
              <a:t>People prefer to age in place; that is, they want to live in their own home environment as long as possible.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31358602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Skilled nursing facilities provide 24-hour medical care and supervision.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827791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By 2030,</a:t>
            </a:r>
            <a:r>
              <a:rPr lang="en-US" sz="1200" kern="1200" baseline="0" dirty="0">
                <a:solidFill>
                  <a:schemeClr val="tx1"/>
                </a:solidFill>
                <a:effectLst/>
                <a:latin typeface="Arial" charset="0"/>
                <a:ea typeface="ＭＳ Ｐゴシック" charset="0"/>
                <a:cs typeface="ＭＳ Ｐゴシック" charset="0"/>
              </a:rPr>
              <a:t> almost 1 of every 5 Americans (about 88 million people) will be 65 or older.</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To provide better services to the aging patient, the medical assistant must understand the aging process, which includes the physical and sensory changes with which older people must cope.</a:t>
            </a:r>
          </a:p>
          <a:p>
            <a:r>
              <a:rPr lang="en-US" sz="1200" kern="1200" dirty="0">
                <a:solidFill>
                  <a:schemeClr val="tx1"/>
                </a:solidFill>
                <a:effectLst/>
                <a:latin typeface="Arial" charset="0"/>
                <a:ea typeface="ＭＳ Ｐゴシック" charset="0"/>
                <a:cs typeface="ＭＳ Ｐゴシック" charset="0"/>
              </a:rPr>
              <a:t>Old age is not an illness but a normal life process that people experience in different ways.</a:t>
            </a:r>
          </a:p>
          <a:p>
            <a:r>
              <a:rPr lang="en-US" sz="1200" kern="1200" dirty="0">
                <a:solidFill>
                  <a:schemeClr val="tx1"/>
                </a:solidFill>
                <a:effectLst/>
                <a:latin typeface="Arial" charset="0"/>
                <a:ea typeface="ＭＳ Ｐゴシック" charset="0"/>
                <a:cs typeface="ＭＳ Ｐゴシック" charset="0"/>
              </a:rPr>
              <a:t>Aging is a complex physiological, psychological, and social process.</a:t>
            </a:r>
          </a:p>
          <a:p>
            <a:r>
              <a:rPr lang="en-US" sz="1200" kern="1200" dirty="0">
                <a:solidFill>
                  <a:schemeClr val="tx1"/>
                </a:solidFill>
                <a:effectLst/>
                <a:latin typeface="Arial" charset="0"/>
                <a:ea typeface="ＭＳ Ｐゴシック" charset="0"/>
              </a:rPr>
              <a:t>Refer to Figures 44.1 and 44.2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34907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healthy lifestyle is very effective in preserving one’s health into older age.</a:t>
            </a:r>
          </a:p>
          <a:p>
            <a:pPr lvl="0"/>
            <a:r>
              <a:rPr lang="en-US" sz="1200" kern="1200" dirty="0">
                <a:solidFill>
                  <a:schemeClr val="tx1"/>
                </a:solidFill>
                <a:effectLst/>
                <a:latin typeface="Arial" charset="0"/>
                <a:ea typeface="ＭＳ Ｐゴシック" charset="0"/>
                <a:cs typeface="ＭＳ Ｐゴシック" charset="0"/>
              </a:rPr>
              <a:t>50% of those over age 85 are diagnosed with dementia issues.</a:t>
            </a:r>
          </a:p>
          <a:p>
            <a:r>
              <a:rPr lang="en-US" sz="1200" kern="1200" dirty="0">
                <a:solidFill>
                  <a:schemeClr val="tx1"/>
                </a:solidFill>
                <a:effectLst/>
                <a:latin typeface="Arial" charset="0"/>
                <a:ea typeface="ＭＳ Ｐゴシック" charset="0"/>
                <a:cs typeface="ＭＳ Ｐゴシック" charset="0"/>
              </a:rPr>
              <a:t>Procedure 44.1 describes role-playing an older adult to better understand the sensorimotor changes of aging.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3228134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students to Table 44.1,</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which summarizes the changes associated with aging that occur across all body systems.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922733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Edema and varicose veins of the lower extremities are common in the elderly, increasing the risk of phlebitis and the formation of thrombi in the deep veins or deep vein thrombosis (DVT).</a:t>
            </a:r>
          </a:p>
          <a:p>
            <a:r>
              <a:rPr lang="en-US" sz="1200" kern="1200" dirty="0">
                <a:solidFill>
                  <a:schemeClr val="tx1"/>
                </a:solidFill>
                <a:effectLst/>
                <a:latin typeface="Arial" charset="0"/>
                <a:ea typeface="ＭＳ Ｐゴシック" charset="0"/>
                <a:cs typeface="ＭＳ Ｐゴシック" charset="0"/>
              </a:rPr>
              <a:t>Why do older adults have a higher incidence of orthostatic hypotension? </a:t>
            </a:r>
            <a:r>
              <a:rPr lang="en-US" sz="1200" i="1" kern="1200" dirty="0">
                <a:solidFill>
                  <a:schemeClr val="tx1"/>
                </a:solidFill>
                <a:effectLst/>
                <a:latin typeface="Arial" charset="0"/>
                <a:ea typeface="ＭＳ Ｐゴシック" charset="0"/>
                <a:cs typeface="ＭＳ Ｐゴシック" charset="0"/>
              </a:rPr>
              <a:t>(To maintain an adequate blood supply throughout the body, the heart must work harder to overcome the resistance caused by stiffened vessels. Such a decrease typically is caused by a drop in the volume of circulating blood, and it can be an important diagnostic sign in aging patients.)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1987975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Discuss some of the diseases elderly patients with diabetes are at increased risk of developing. </a:t>
            </a:r>
            <a:r>
              <a:rPr lang="en-US" sz="1200" i="1" kern="1200" dirty="0">
                <a:solidFill>
                  <a:schemeClr val="tx1"/>
                </a:solidFill>
                <a:effectLst/>
                <a:latin typeface="Arial" charset="0"/>
                <a:ea typeface="ＭＳ Ｐゴシック" charset="0"/>
                <a:cs typeface="ＭＳ Ｐゴシック" charset="0"/>
              </a:rPr>
              <a:t>(Vascular disease, including renal disorders, retinopathy, neuropathy, myocardial ischemia, angina, myocardial infarction, cerebrovascular accidents, and peripheral vascular disease, such as lower extremity ulcers)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The treatment protocol for aging patients with diabetes is the same as for other age groups; however, special consideration must be given to the patient’s ability to understand and comply with the therapeutic plan. </a:t>
            </a:r>
          </a:p>
          <a:p>
            <a:r>
              <a:rPr lang="en-US" sz="1200" kern="1200" dirty="0">
                <a:solidFill>
                  <a:schemeClr val="tx1"/>
                </a:solidFill>
                <a:effectLst/>
                <a:latin typeface="Arial" charset="0"/>
                <a:ea typeface="ＭＳ Ｐゴシック" charset="0"/>
                <a:cs typeface="ＭＳ Ｐゴシック" charset="0"/>
              </a:rPr>
              <a:t>Be aware of any sensory abnormalities, such as diminished vision or problems with fine motor skills, which may interfere with the patient’s ability to follow treatment guidelines.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711084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smtClean="0"/>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888A28-1D79-4F41-9521-CF26BB2C7EE3}" type="datetimeFigureOut">
              <a:rPr lang="en-US" dirty="0"/>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416917692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BD9950-AF07-4F2A-A949-E1C816A93B30}" type="datetimeFigureOut">
              <a:rPr lang="en-US" dirty="0"/>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293995151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A3262D-6073-4A30-973C-53BE1D29884A}" type="datetimeFigureOut">
              <a:rPr lang="en-US" dirty="0"/>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72523763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0AB0AF-EEE9-4421-9298-EB11A547E63F}" type="datetimeFigureOut">
              <a:rPr lang="en-US" dirty="0"/>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52304515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7A9A650A-8BD1-4FDE-9899-1C20DF4B7708}" type="datetimeFigureOut">
              <a:rPr lang="en-US" dirty="0"/>
              <a:t>2/17/2020</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3013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C107E61-D2F8-452B-B53A-91FE1E439E24}" type="datetimeFigureOut">
              <a:rPr lang="en-US" dirty="0"/>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dirty="0"/>
          </a:p>
        </p:txBody>
      </p:sp>
    </p:spTree>
    <p:extLst>
      <p:ext uri="{BB962C8B-B14F-4D97-AF65-F5344CB8AC3E}">
        <p14:creationId xmlns:p14="http://schemas.microsoft.com/office/powerpoint/2010/main" val="3189402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90D44C-5E2F-400D-88F9-B60B318A44C9}" type="datetimeFigureOut">
              <a:rPr lang="en-US" dirty="0"/>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43936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7543A57-F65A-4C42-9156-7629C10666E9}" type="datetimeFigureOut">
              <a:rPr lang="en-US" dirty="0"/>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77283539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9FBF0B-319E-4F95-BA43-902EB3DC9783}" type="datetimeFigureOut">
              <a:rPr lang="en-US" dirty="0"/>
              <a:t>2/17/2020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273252099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81158B3-6703-4BBB-A09E-33FD65E7DB24}" type="datetimeFigureOut">
              <a:rPr lang="en-US" dirty="0"/>
              <a:t>2/17/2020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87529907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FE9955-2DD3-491E-92B6-7018343227CE}" type="datetimeFigureOut">
              <a:rPr lang="en-US" dirty="0"/>
              <a:t>2/17/2020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34458725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93619"/>
            <a:ext cx="1327150" cy="24215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sz="700" dirty="0"/>
          </a:p>
        </p:txBody>
      </p:sp>
      <p:sp>
        <p:nvSpPr>
          <p:cNvPr id="7" name="Rectangle 13"/>
          <p:cNvSpPr txBox="1">
            <a:spLocks noChangeArrowheads="1"/>
          </p:cNvSpPr>
          <p:nvPr/>
        </p:nvSpPr>
        <p:spPr bwMode="auto">
          <a:xfrm>
            <a:off x="1790700" y="6593619"/>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34A43A2E-6632-4F9D-8728-2CF59ACBBE60}" type="datetimeFigureOut">
              <a:rPr lang="en-US" dirty="0"/>
              <a:t>2/17/2020</a:t>
            </a:fld>
            <a:endParaRPr lang="en-US" dirty="0"/>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en-US" dirty="0"/>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276511466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hdr="0" ftr="0" dt="0"/>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49598"/>
            <a:ext cx="7977558" cy="17081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Geriatrics</a:t>
            </a:r>
          </a:p>
          <a:p>
            <a:pPr algn="ctr"/>
            <a:endParaRPr lang="en-US" sz="4000" dirty="0">
              <a:solidFill>
                <a:schemeClr val="bg2"/>
              </a:solidFill>
            </a:endParaRPr>
          </a:p>
          <a:p>
            <a:pPr algn="ctr"/>
            <a:r>
              <a:rPr lang="en-US" sz="3000" dirty="0">
                <a:solidFill>
                  <a:schemeClr val="bg2"/>
                </a:solidFill>
              </a:rPr>
              <a:t>Chapter 44</a:t>
            </a: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that Can Affect Diabetes Management in Older People</a:t>
            </a:r>
          </a:p>
        </p:txBody>
      </p:sp>
      <p:sp>
        <p:nvSpPr>
          <p:cNvPr id="3" name="Content Placeholder 2"/>
          <p:cNvSpPr>
            <a:spLocks noGrp="1"/>
          </p:cNvSpPr>
          <p:nvPr>
            <p:ph idx="1"/>
          </p:nvPr>
        </p:nvSpPr>
        <p:spPr/>
        <p:txBody>
          <a:bodyPr>
            <a:normAutofit fontScale="92500" lnSpcReduction="20000"/>
          </a:bodyPr>
          <a:lstStyle/>
          <a:p>
            <a:pPr lvl="0"/>
            <a:r>
              <a:rPr lang="en-US" dirty="0"/>
              <a:t>Modifying lifestyle risk factors may be more difficult</a:t>
            </a:r>
          </a:p>
          <a:p>
            <a:pPr lvl="0"/>
            <a:r>
              <a:rPr lang="en-US" dirty="0"/>
              <a:t>Previously diagnosed health conditions such as hypertension and heart disease, in addition to an age-related decline in kidney and liver function, increase the challenge of treating diabetes</a:t>
            </a:r>
          </a:p>
          <a:p>
            <a:pPr lvl="0"/>
            <a:r>
              <a:rPr lang="en-US" dirty="0"/>
              <a:t>More likely to be prescribed with multiple </a:t>
            </a:r>
            <a:r>
              <a:rPr lang="en-US" dirty="0" smtClean="0"/>
              <a:t>medications</a:t>
            </a:r>
          </a:p>
          <a:p>
            <a:pPr lvl="0"/>
            <a:r>
              <a:rPr lang="en-US" dirty="0">
                <a:solidFill>
                  <a:schemeClr val="tx1"/>
                </a:solidFill>
                <a:latin typeface="Arial" charset="0"/>
                <a:ea typeface="ＭＳ Ｐゴシック" charset="0"/>
                <a:cs typeface="ＭＳ Ｐゴシック" charset="0"/>
              </a:rPr>
              <a:t>Elderly patients with diabetes are more prone to hypoglycemia and may not recognize and respond quickly to low blood glucose levels.</a:t>
            </a:r>
          </a:p>
          <a:p>
            <a:pPr lvl="0"/>
            <a:r>
              <a:rPr lang="en-US" dirty="0">
                <a:solidFill>
                  <a:schemeClr val="tx1"/>
                </a:solidFill>
                <a:latin typeface="Arial" charset="0"/>
                <a:ea typeface="ＭＳ Ｐゴシック" charset="0"/>
                <a:cs typeface="ＭＳ Ｐゴシック" charset="0"/>
              </a:rPr>
              <a:t>Diabetic complications can develop quickly because of a long history of prediabetes before diagnosis.</a:t>
            </a:r>
          </a:p>
          <a:p>
            <a:pPr lvl="0"/>
            <a:r>
              <a:rPr lang="en-US" dirty="0">
                <a:solidFill>
                  <a:schemeClr val="tx1"/>
                </a:solidFill>
                <a:latin typeface="Arial" charset="0"/>
                <a:ea typeface="ＭＳ Ｐゴシック" charset="0"/>
                <a:cs typeface="ＭＳ Ｐゴシック" charset="0"/>
              </a:rPr>
              <a:t>Older people may have decreased physical and/or mental abilities that make it difficult for them to adhere to a complicated treatment regimen.</a:t>
            </a:r>
          </a:p>
          <a:p>
            <a:pPr lvl="0"/>
            <a:r>
              <a:rPr lang="en-US" dirty="0">
                <a:solidFill>
                  <a:schemeClr val="tx1"/>
                </a:solidFill>
                <a:latin typeface="Arial" charset="0"/>
                <a:ea typeface="ＭＳ Ｐゴシック" charset="0"/>
                <a:cs typeface="ＭＳ Ｐゴシック" charset="0"/>
              </a:rPr>
              <a:t>Older patients may not be able to afford the medications and supplies needed to maintain health.</a:t>
            </a:r>
            <a:endParaRPr lang="en-US" dirty="0"/>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3703698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a:t>
            </a:r>
            <a:r>
              <a:rPr lang="en-US" dirty="0" smtClean="0"/>
              <a:t>in</a:t>
            </a:r>
            <a:br>
              <a:rPr lang="en-US" dirty="0" smtClean="0"/>
            </a:br>
            <a:r>
              <a:rPr lang="en-US" dirty="0" smtClean="0"/>
              <a:t>the </a:t>
            </a:r>
            <a:r>
              <a:rPr lang="en-US" dirty="0"/>
              <a:t>Gastrointestinal System </a:t>
            </a:r>
          </a:p>
        </p:txBody>
      </p:sp>
      <p:sp>
        <p:nvSpPr>
          <p:cNvPr id="3" name="Content Placeholder 2"/>
          <p:cNvSpPr>
            <a:spLocks noGrp="1"/>
          </p:cNvSpPr>
          <p:nvPr>
            <p:ph idx="1"/>
          </p:nvPr>
        </p:nvSpPr>
        <p:spPr/>
        <p:txBody>
          <a:bodyPr>
            <a:noAutofit/>
          </a:bodyPr>
          <a:lstStyle/>
          <a:p>
            <a:pPr lvl="0"/>
            <a:r>
              <a:rPr lang="en-US" dirty="0" smtClean="0"/>
              <a:t>Dental </a:t>
            </a:r>
            <a:r>
              <a:rPr lang="en-US" dirty="0"/>
              <a:t>problems, a decrease in taste buds and production of saliva, and a diminishing sense of smell</a:t>
            </a:r>
          </a:p>
          <a:p>
            <a:pPr lvl="0"/>
            <a:r>
              <a:rPr lang="en-US" dirty="0"/>
              <a:t>Reduced appetite, dysphagia</a:t>
            </a:r>
          </a:p>
          <a:p>
            <a:pPr lvl="0"/>
            <a:r>
              <a:rPr lang="en-US" dirty="0"/>
              <a:t>Reduced digestibility of calcium and iron, decrease in vitamin B absorption</a:t>
            </a:r>
          </a:p>
          <a:p>
            <a:pPr lvl="0"/>
            <a:r>
              <a:rPr lang="en-US" dirty="0"/>
              <a:t>Poorer absorption of vitamins and minerals in the small intestine</a:t>
            </a:r>
          </a:p>
          <a:p>
            <a:pPr lvl="0"/>
            <a:r>
              <a:rPr lang="en-US" dirty="0"/>
              <a:t>Decreased colon peristalsis; constipation and diverticular disease</a:t>
            </a:r>
          </a:p>
          <a:p>
            <a:pPr lvl="0"/>
            <a:r>
              <a:rPr lang="en-US" dirty="0"/>
              <a:t>Reduced liver function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718285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a:t>
            </a:r>
            <a:r>
              <a:rPr lang="en-US" dirty="0" smtClean="0"/>
              <a:t/>
            </a:r>
            <a:br>
              <a:rPr lang="en-US" dirty="0" smtClean="0"/>
            </a:br>
            <a:r>
              <a:rPr lang="en-US" dirty="0" smtClean="0"/>
              <a:t>the Integumentary </a:t>
            </a:r>
            <a:r>
              <a:rPr lang="en-US" dirty="0"/>
              <a:t>System </a:t>
            </a:r>
          </a:p>
        </p:txBody>
      </p:sp>
      <p:sp>
        <p:nvSpPr>
          <p:cNvPr id="3" name="Content Placeholder 2"/>
          <p:cNvSpPr>
            <a:spLocks noGrp="1"/>
          </p:cNvSpPr>
          <p:nvPr>
            <p:ph idx="1"/>
          </p:nvPr>
        </p:nvSpPr>
        <p:spPr/>
        <p:txBody>
          <a:bodyPr/>
          <a:lstStyle/>
          <a:p>
            <a:pPr lvl="0"/>
            <a:r>
              <a:rPr lang="en-US" dirty="0"/>
              <a:t>Wrinkles, age spots, blotches, and leathery, dry, loose skin</a:t>
            </a:r>
          </a:p>
          <a:p>
            <a:pPr lvl="0"/>
            <a:r>
              <a:rPr lang="en-US" dirty="0"/>
              <a:t>Skin becomes more prone to tearing and blistering</a:t>
            </a:r>
          </a:p>
          <a:p>
            <a:pPr lvl="0"/>
            <a:r>
              <a:rPr lang="en-US" dirty="0"/>
              <a:t>Risk of infections increases, healing process slows, and more susceptible to bruising</a:t>
            </a:r>
          </a:p>
          <a:p>
            <a:r>
              <a:rPr lang="en-US" dirty="0"/>
              <a:t>Vitamin D synthesis significantly declines </a:t>
            </a:r>
            <a:endParaRPr lang="en-US" dirty="0" smtClean="0"/>
          </a:p>
          <a:p>
            <a:r>
              <a:rPr lang="en-US" dirty="0">
                <a:solidFill>
                  <a:srgbClr val="00B0F0"/>
                </a:solidFill>
                <a:latin typeface="Arial" charset="0"/>
                <a:ea typeface="ＭＳ Ｐゴシック" charset="0"/>
                <a:cs typeface="ＭＳ Ｐゴシック" charset="0"/>
              </a:rPr>
              <a:t>The dermis loses 20% of its mass during the aging process, resulting in the paper-thin or transparent skin seen in older adults. </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4154152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Treating Dry Skin in Older People </a:t>
            </a:r>
          </a:p>
        </p:txBody>
      </p:sp>
      <p:sp>
        <p:nvSpPr>
          <p:cNvPr id="3" name="Content Placeholder 2"/>
          <p:cNvSpPr>
            <a:spLocks noGrp="1"/>
          </p:cNvSpPr>
          <p:nvPr>
            <p:ph idx="1"/>
          </p:nvPr>
        </p:nvSpPr>
        <p:spPr/>
        <p:txBody>
          <a:bodyPr/>
          <a:lstStyle/>
          <a:p>
            <a:pPr lvl="0"/>
            <a:r>
              <a:rPr lang="en-US" dirty="0"/>
              <a:t>Use a room humidifier</a:t>
            </a:r>
          </a:p>
          <a:p>
            <a:pPr lvl="0"/>
            <a:r>
              <a:rPr lang="en-US" dirty="0"/>
              <a:t>Bathe less frequently in warm, not hot, water</a:t>
            </a:r>
          </a:p>
          <a:p>
            <a:pPr lvl="0"/>
            <a:r>
              <a:rPr lang="en-US" dirty="0"/>
              <a:t>Use mild soap</a:t>
            </a:r>
          </a:p>
          <a:p>
            <a:pPr lvl="0"/>
            <a:r>
              <a:rPr lang="en-US" dirty="0"/>
              <a:t>Wear protective clothing in cold weather</a:t>
            </a:r>
          </a:p>
          <a:p>
            <a:pPr lvl="0"/>
            <a:r>
              <a:rPr lang="en-US" dirty="0"/>
              <a:t>Apply moisturizers after getting out of the bathtub</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502534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Shingles Risk Reduction </a:t>
            </a:r>
          </a:p>
        </p:txBody>
      </p:sp>
      <p:sp>
        <p:nvSpPr>
          <p:cNvPr id="3" name="Content Placeholder 2"/>
          <p:cNvSpPr>
            <a:spLocks noGrp="1"/>
          </p:cNvSpPr>
          <p:nvPr>
            <p:ph idx="1"/>
          </p:nvPr>
        </p:nvSpPr>
        <p:spPr/>
        <p:txBody>
          <a:bodyPr/>
          <a:lstStyle/>
          <a:p>
            <a:pPr lvl="0"/>
            <a:r>
              <a:rPr lang="en-US" dirty="0"/>
              <a:t>After an active chickenpox infection, the virus lies dormant in a nerve dermatome</a:t>
            </a:r>
          </a:p>
          <a:p>
            <a:pPr lvl="0"/>
            <a:r>
              <a:rPr lang="en-US" dirty="0"/>
              <a:t>As people age, their risk increases that the virus will reactivate and cause shingles</a:t>
            </a:r>
          </a:p>
          <a:p>
            <a:pPr lvl="0"/>
            <a:r>
              <a:rPr lang="en-US" dirty="0"/>
              <a:t>Zostavax, a live virus vaccine, boosts immunity against the varicella-zoster </a:t>
            </a:r>
            <a:r>
              <a:rPr lang="en-US" dirty="0" smtClean="0"/>
              <a:t>virus</a:t>
            </a:r>
          </a:p>
          <a:p>
            <a:r>
              <a:rPr lang="en-US" dirty="0">
                <a:solidFill>
                  <a:srgbClr val="00B0F0"/>
                </a:solidFill>
                <a:latin typeface="Arial" charset="0"/>
                <a:ea typeface="ＭＳ Ｐゴシック" charset="0"/>
                <a:cs typeface="ＭＳ Ｐゴシック" charset="0"/>
              </a:rPr>
              <a:t>Studies have shown that the vaccine reduces the number of shingles cases by about 51% in all individuals over age 60, but it is most effective in those aged 60 to 69. </a:t>
            </a:r>
            <a:endParaRPr lang="en-US" dirty="0">
              <a:solidFill>
                <a:srgbClr val="00B0F0"/>
              </a:solidFill>
            </a:endParaRPr>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3127226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B0F0"/>
                </a:solidFill>
              </a:rPr>
              <a:t>Age-Related Changes in </a:t>
            </a:r>
            <a:r>
              <a:rPr lang="en-US" b="1" dirty="0" smtClean="0">
                <a:solidFill>
                  <a:srgbClr val="00B0F0"/>
                </a:solidFill>
              </a:rPr>
              <a:t/>
            </a:r>
            <a:br>
              <a:rPr lang="en-US" b="1" dirty="0" smtClean="0">
                <a:solidFill>
                  <a:srgbClr val="00B0F0"/>
                </a:solidFill>
              </a:rPr>
            </a:br>
            <a:r>
              <a:rPr lang="en-US" b="1" dirty="0" smtClean="0">
                <a:solidFill>
                  <a:srgbClr val="00B0F0"/>
                </a:solidFill>
              </a:rPr>
              <a:t>the Musculoskeletal </a:t>
            </a:r>
            <a:r>
              <a:rPr lang="en-US" b="1" dirty="0">
                <a:solidFill>
                  <a:srgbClr val="00B0F0"/>
                </a:solidFill>
              </a:rPr>
              <a:t>System </a:t>
            </a:r>
          </a:p>
        </p:txBody>
      </p:sp>
      <p:sp>
        <p:nvSpPr>
          <p:cNvPr id="3" name="Content Placeholder 2"/>
          <p:cNvSpPr>
            <a:spLocks noGrp="1"/>
          </p:cNvSpPr>
          <p:nvPr>
            <p:ph idx="1"/>
          </p:nvPr>
        </p:nvSpPr>
        <p:spPr/>
        <p:txBody>
          <a:bodyPr/>
          <a:lstStyle/>
          <a:p>
            <a:pPr lvl="0"/>
            <a:r>
              <a:rPr lang="en-US" dirty="0"/>
              <a:t>Cartilage loss and degeneration, joint range of motion decreases</a:t>
            </a:r>
          </a:p>
          <a:p>
            <a:pPr lvl="0"/>
            <a:r>
              <a:rPr lang="en-US" dirty="0"/>
              <a:t>Breakdown in the joint and intervertebral spaces</a:t>
            </a:r>
          </a:p>
          <a:p>
            <a:pPr lvl="0"/>
            <a:r>
              <a:rPr lang="en-US" dirty="0"/>
              <a:t>Decrease in strength and speed of muscle contractions, related to activity level</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4145188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solidFill>
                  <a:srgbClr val="00B0F0"/>
                </a:solidFill>
              </a:rPr>
              <a:t>Suggestions for Helping the Older Adult with Mobility, Dexterity, and Balance </a:t>
            </a:r>
          </a:p>
        </p:txBody>
      </p:sp>
      <p:sp>
        <p:nvSpPr>
          <p:cNvPr id="3" name="Content Placeholder 2"/>
          <p:cNvSpPr>
            <a:spLocks noGrp="1"/>
          </p:cNvSpPr>
          <p:nvPr>
            <p:ph idx="1"/>
          </p:nvPr>
        </p:nvSpPr>
        <p:spPr>
          <a:xfrm>
            <a:off x="685800" y="1641475"/>
            <a:ext cx="8343900" cy="4454525"/>
          </a:xfrm>
        </p:spPr>
        <p:txBody>
          <a:bodyPr/>
          <a:lstStyle/>
          <a:p>
            <a:pPr lvl="0"/>
            <a:r>
              <a:rPr lang="en-US" dirty="0"/>
              <a:t>Use assistive devices</a:t>
            </a:r>
          </a:p>
          <a:p>
            <a:pPr lvl="0"/>
            <a:r>
              <a:rPr lang="en-US" dirty="0"/>
              <a:t>Assist with gripping devices as needed</a:t>
            </a:r>
          </a:p>
          <a:p>
            <a:pPr lvl="0"/>
            <a:r>
              <a:rPr lang="en-US" dirty="0"/>
              <a:t>Slow down time for task completion</a:t>
            </a:r>
          </a:p>
          <a:p>
            <a:pPr lvl="0"/>
            <a:r>
              <a:rPr lang="en-US" dirty="0"/>
              <a:t>Support stroke victims on weak side</a:t>
            </a:r>
          </a:p>
          <a:p>
            <a:pPr lvl="0"/>
            <a:r>
              <a:rPr lang="en-US" dirty="0"/>
              <a:t>Recommend physical therapy for range-</a:t>
            </a:r>
            <a:br>
              <a:rPr lang="en-US" dirty="0"/>
            </a:br>
            <a:r>
              <a:rPr lang="en-US" dirty="0"/>
              <a:t>of-motion exercises</a:t>
            </a:r>
          </a:p>
          <a:p>
            <a:pPr lvl="0"/>
            <a:r>
              <a:rPr lang="en-US" dirty="0"/>
              <a:t>Encourage activity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190514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Osteoporosis</a:t>
            </a:r>
          </a:p>
        </p:txBody>
      </p:sp>
      <p:sp>
        <p:nvSpPr>
          <p:cNvPr id="3" name="Content Placeholder 2"/>
          <p:cNvSpPr>
            <a:spLocks noGrp="1"/>
          </p:cNvSpPr>
          <p:nvPr>
            <p:ph idx="1"/>
          </p:nvPr>
        </p:nvSpPr>
        <p:spPr>
          <a:xfrm>
            <a:off x="685800" y="1641475"/>
            <a:ext cx="7892716" cy="4454525"/>
          </a:xfrm>
        </p:spPr>
        <p:txBody>
          <a:bodyPr>
            <a:noAutofit/>
          </a:bodyPr>
          <a:lstStyle/>
          <a:p>
            <a:pPr lvl="0"/>
            <a:r>
              <a:rPr lang="en-US" dirty="0"/>
              <a:t>Primary cause of hip fractures, can cause spinal vertebrae to collapse</a:t>
            </a:r>
          </a:p>
          <a:p>
            <a:pPr lvl="0"/>
            <a:r>
              <a:rPr lang="en-US" dirty="0"/>
              <a:t>Risk factors include female gender, small-boned frame, family history, estrogen deficiency before age 45, racial background (Caucasian and Asian), aging, extended use of certain drugs, sedentary lifestyle, smoking, excessive alcohol intake, lack of calcium and vitamin D</a:t>
            </a:r>
          </a:p>
          <a:p>
            <a:pPr lvl="0"/>
            <a:r>
              <a:rPr lang="en-US" dirty="0"/>
              <a:t>Weight-bearing exercises, calcium and vitamin D supplements; may also require medication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590395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Aging and Falls </a:t>
            </a:r>
          </a:p>
        </p:txBody>
      </p:sp>
      <p:sp>
        <p:nvSpPr>
          <p:cNvPr id="3" name="Content Placeholder 2"/>
          <p:cNvSpPr>
            <a:spLocks noGrp="1"/>
          </p:cNvSpPr>
          <p:nvPr>
            <p:ph idx="1"/>
          </p:nvPr>
        </p:nvSpPr>
        <p:spPr/>
        <p:txBody>
          <a:bodyPr/>
          <a:lstStyle/>
          <a:p>
            <a:pPr lvl="0"/>
            <a:r>
              <a:rPr lang="en-US" dirty="0"/>
              <a:t>Greater risk of falling due to sensorimotor changes in vision and mobility, osteoporosis, and cerebrovascular accidents</a:t>
            </a:r>
          </a:p>
          <a:p>
            <a:pPr lvl="0"/>
            <a:r>
              <a:rPr lang="en-US" dirty="0"/>
              <a:t>Usually result in fractures because a large percentage of the elderly have osteoporosis</a:t>
            </a:r>
          </a:p>
          <a:p>
            <a:pPr lvl="0"/>
            <a:r>
              <a:rPr lang="en-US" dirty="0"/>
              <a:t>Debilitating complications like decubitus ulcers, pneumonia, the need for long-term care, and even </a:t>
            </a:r>
            <a:r>
              <a:rPr lang="en-US" dirty="0" smtClean="0"/>
              <a:t>death</a:t>
            </a:r>
          </a:p>
          <a:p>
            <a:r>
              <a:rPr lang="en-US" dirty="0">
                <a:solidFill>
                  <a:srgbClr val="00B0F0"/>
                </a:solidFill>
                <a:latin typeface="Arial" charset="0"/>
                <a:ea typeface="ＭＳ Ｐゴシック" charset="0"/>
                <a:cs typeface="ＭＳ Ｐゴシック" charset="0"/>
              </a:rPr>
              <a:t>Falls cause the greatest number of injuries in people over age 70.</a:t>
            </a:r>
            <a:endParaRPr lang="en-US" dirty="0">
              <a:solidFill>
                <a:srgbClr val="00B0F0"/>
              </a:solidFill>
            </a:endParaRPr>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8148767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171" y="285115"/>
            <a:ext cx="7406640" cy="857885"/>
          </a:xfrm>
        </p:spPr>
        <p:txBody>
          <a:bodyPr/>
          <a:lstStyle/>
          <a:p>
            <a:r>
              <a:rPr lang="en-US" dirty="0"/>
              <a:t>Preventing Falls </a:t>
            </a:r>
          </a:p>
        </p:txBody>
      </p:sp>
      <p:sp>
        <p:nvSpPr>
          <p:cNvPr id="3" name="Content Placeholder 2"/>
          <p:cNvSpPr>
            <a:spLocks noGrp="1"/>
          </p:cNvSpPr>
          <p:nvPr>
            <p:ph idx="1"/>
          </p:nvPr>
        </p:nvSpPr>
        <p:spPr>
          <a:xfrm>
            <a:off x="685799" y="1143000"/>
            <a:ext cx="8085221" cy="4454525"/>
          </a:xfrm>
        </p:spPr>
        <p:txBody>
          <a:bodyPr>
            <a:noAutofit/>
          </a:bodyPr>
          <a:lstStyle/>
          <a:p>
            <a:pPr lvl="0"/>
            <a:r>
              <a:rPr lang="en-US" sz="2300" dirty="0"/>
              <a:t>Have regular hearing and vision tests</a:t>
            </a:r>
          </a:p>
          <a:p>
            <a:pPr lvl="0"/>
            <a:r>
              <a:rPr lang="en-US" sz="2300" dirty="0"/>
              <a:t>Understand side effects of medications, especially those that cause vertigo</a:t>
            </a:r>
          </a:p>
          <a:p>
            <a:pPr lvl="0"/>
            <a:r>
              <a:rPr lang="en-US" sz="2300" dirty="0"/>
              <a:t>If you experience orthostatic hypotension, rise slowly and stand still for a moment</a:t>
            </a:r>
          </a:p>
          <a:p>
            <a:pPr lvl="0"/>
            <a:r>
              <a:rPr lang="en-US" sz="2300" dirty="0"/>
              <a:t>Limit the use of alcohol</a:t>
            </a:r>
          </a:p>
          <a:p>
            <a:pPr lvl="0"/>
            <a:r>
              <a:rPr lang="en-US" sz="2300" dirty="0"/>
              <a:t>If needed, consistently use assistive devices, such as a cane or walker</a:t>
            </a:r>
          </a:p>
          <a:p>
            <a:pPr lvl="0"/>
            <a:r>
              <a:rPr lang="en-US" sz="2300" dirty="0"/>
              <a:t>Wear low-heeled, rubber-soled shoes; avoid going outside in icy weather</a:t>
            </a:r>
          </a:p>
          <a:p>
            <a:pPr lvl="0"/>
            <a:r>
              <a:rPr lang="en-US" sz="2300" dirty="0"/>
              <a:t>Engage in regular weight-bearing exercise for muscle and bone strength</a:t>
            </a:r>
          </a:p>
          <a:p>
            <a:pPr lvl="0"/>
            <a:r>
              <a:rPr lang="en-US" sz="2300" dirty="0"/>
              <a:t>Keep hallways, stairs, and bathrooms well lit</a:t>
            </a:r>
          </a:p>
          <a:p>
            <a:pPr lvl="0"/>
            <a:r>
              <a:rPr lang="en-US" sz="2300" dirty="0"/>
              <a:t>Assess home for possible danger areas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1778530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2</a:t>
            </a:fld>
            <a:endParaRPr lang="en-GB" dirty="0"/>
          </a:p>
        </p:txBody>
      </p:sp>
      <p:sp>
        <p:nvSpPr>
          <p:cNvPr id="1963014" name="Rectangle 6"/>
          <p:cNvSpPr>
            <a:spLocks noGrp="1" noChangeArrowheads="1"/>
          </p:cNvSpPr>
          <p:nvPr>
            <p:ph type="title" idx="4294967295"/>
          </p:nvPr>
        </p:nvSpPr>
        <p:spPr>
          <a:xfrm>
            <a:off x="657225" y="339725"/>
            <a:ext cx="9144000" cy="1389063"/>
          </a:xfrm>
        </p:spPr>
        <p:txBody>
          <a:bodyPr>
            <a:noAutofit/>
          </a:bodyPr>
          <a:lstStyle/>
          <a:p>
            <a:r>
              <a:rPr lang="en-US" dirty="0" smtClean="0"/>
              <a:t> </a:t>
            </a:r>
            <a:r>
              <a:rPr lang="en-US" dirty="0"/>
              <a:t>Geriatrics </a:t>
            </a:r>
            <a:r>
              <a:rPr lang="en-US" dirty="0" smtClean="0"/>
              <a:t/>
            </a:r>
            <a:br>
              <a:rPr lang="en-US" dirty="0" smtClean="0"/>
            </a:br>
            <a:endParaRPr lang="en-US" sz="1600" dirty="0"/>
          </a:p>
        </p:txBody>
      </p:sp>
      <p:sp>
        <p:nvSpPr>
          <p:cNvPr id="1963015" name="Rectangle 7"/>
          <p:cNvSpPr>
            <a:spLocks noGrp="1" noChangeArrowheads="1"/>
          </p:cNvSpPr>
          <p:nvPr>
            <p:ph type="body" idx="4294967295"/>
          </p:nvPr>
        </p:nvSpPr>
        <p:spPr>
          <a:xfrm>
            <a:off x="657225" y="1860171"/>
            <a:ext cx="8051800" cy="4260850"/>
          </a:xfrm>
        </p:spPr>
        <p:txBody>
          <a:bodyPr>
            <a:noAutofit/>
          </a:bodyPr>
          <a:lstStyle/>
          <a:p>
            <a:pPr>
              <a:buFont typeface="+mj-lt"/>
              <a:buAutoNum type="arabicPeriod"/>
            </a:pPr>
            <a:r>
              <a:rPr lang="en-US" sz="2400" dirty="0"/>
              <a:t>Do the following related to the cardiovascular, endocrine, gastrointestinal, integumentary, and musculoskeletal body systems:</a:t>
            </a:r>
          </a:p>
          <a:p>
            <a:pPr marL="685800" lvl="1" indent="-228600">
              <a:buFont typeface="Arial" panose="020B0604020202020204" pitchFamily="34" charset="0"/>
              <a:buChar char="•"/>
            </a:pPr>
            <a:r>
              <a:rPr lang="en-US" sz="2400" dirty="0"/>
              <a:t>Explain the changes in the anatomy and physiology caused by aging.</a:t>
            </a:r>
          </a:p>
          <a:p>
            <a:pPr marL="685800" lvl="1" indent="-228600">
              <a:buFont typeface="Arial" panose="020B0604020202020204" pitchFamily="34" charset="0"/>
              <a:buChar char="•"/>
            </a:pPr>
            <a:r>
              <a:rPr lang="en-US" sz="2400" dirty="0"/>
              <a:t>Summarize the major related diseases and disorders faced by older patients</a:t>
            </a:r>
            <a:r>
              <a:rPr lang="en-US"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a:t>
            </a:r>
            <a:r>
              <a:rPr lang="en-US" dirty="0" smtClean="0"/>
              <a:t/>
            </a:r>
            <a:br>
              <a:rPr lang="en-US" dirty="0" smtClean="0"/>
            </a:br>
            <a:r>
              <a:rPr lang="en-US" dirty="0" smtClean="0"/>
              <a:t>the Nervous </a:t>
            </a:r>
            <a:r>
              <a:rPr lang="en-US" dirty="0"/>
              <a:t>System </a:t>
            </a:r>
          </a:p>
        </p:txBody>
      </p:sp>
      <p:sp>
        <p:nvSpPr>
          <p:cNvPr id="3" name="Content Placeholder 2"/>
          <p:cNvSpPr>
            <a:spLocks noGrp="1"/>
          </p:cNvSpPr>
          <p:nvPr>
            <p:ph idx="1"/>
          </p:nvPr>
        </p:nvSpPr>
        <p:spPr/>
        <p:txBody>
          <a:bodyPr>
            <a:normAutofit fontScale="85000" lnSpcReduction="10000"/>
          </a:bodyPr>
          <a:lstStyle/>
          <a:p>
            <a:pPr lvl="0"/>
            <a:r>
              <a:rPr lang="en-US" dirty="0">
                <a:solidFill>
                  <a:srgbClr val="00B0F0"/>
                </a:solidFill>
              </a:rPr>
              <a:t>Brain begins to get smaller at approximately age 50 and continues to do so</a:t>
            </a:r>
          </a:p>
          <a:p>
            <a:pPr lvl="0"/>
            <a:r>
              <a:rPr lang="en-US" dirty="0"/>
              <a:t>Transmitting messages from one neuron to the next becomes more difficult</a:t>
            </a:r>
          </a:p>
          <a:p>
            <a:pPr lvl="0"/>
            <a:r>
              <a:rPr lang="en-US" dirty="0"/>
              <a:t>Older neurons process information more slowly</a:t>
            </a:r>
          </a:p>
          <a:p>
            <a:pPr lvl="0"/>
            <a:r>
              <a:rPr lang="en-US" dirty="0"/>
              <a:t>Reaction time also slows</a:t>
            </a:r>
          </a:p>
          <a:p>
            <a:pPr lvl="0"/>
            <a:r>
              <a:rPr lang="en-US" dirty="0"/>
              <a:t>Dementia is not an inevitable part of aging but the result of an </a:t>
            </a:r>
            <a:r>
              <a:rPr lang="en-US" dirty="0">
                <a:solidFill>
                  <a:srgbClr val="00B0F0"/>
                </a:solidFill>
              </a:rPr>
              <a:t>organic </a:t>
            </a:r>
            <a:r>
              <a:rPr lang="en-US" dirty="0" smtClean="0">
                <a:solidFill>
                  <a:srgbClr val="00B0F0"/>
                </a:solidFill>
              </a:rPr>
              <a:t>disorder</a:t>
            </a:r>
          </a:p>
          <a:p>
            <a:pPr lvl="0"/>
            <a:r>
              <a:rPr lang="en-US" dirty="0">
                <a:solidFill>
                  <a:schemeClr val="tx1"/>
                </a:solidFill>
                <a:latin typeface="Arial" charset="0"/>
                <a:ea typeface="ＭＳ Ｐゴシック" charset="0"/>
                <a:cs typeface="ＭＳ Ｐゴシック" charset="0"/>
              </a:rPr>
              <a:t>Cognitive ability is influenced by many factors, including a person’s general state of health, educational background, and genetic code.</a:t>
            </a:r>
          </a:p>
          <a:p>
            <a:pPr lvl="0"/>
            <a:r>
              <a:rPr lang="en-US" dirty="0">
                <a:solidFill>
                  <a:srgbClr val="00B0F0"/>
                </a:solidFill>
                <a:latin typeface="Arial" charset="0"/>
                <a:ea typeface="ＭＳ Ｐゴシック" charset="0"/>
                <a:cs typeface="ＭＳ Ｐゴシック" charset="0"/>
              </a:rPr>
              <a:t>Recent research shows that the loss of brain cells is minimal and that the older brain is still capable of generating new neurons. </a:t>
            </a:r>
          </a:p>
          <a:p>
            <a:r>
              <a:rPr lang="en-US" dirty="0">
                <a:solidFill>
                  <a:schemeClr val="tx1"/>
                </a:solidFill>
                <a:latin typeface="Arial" charset="0"/>
                <a:ea typeface="ＭＳ Ｐゴシック" charset="0"/>
                <a:cs typeface="ＭＳ Ｐゴシック" charset="0"/>
              </a:rPr>
              <a:t>Many conditions can cause signs and symptoms of dementia, including depression; reactions to prescription and over-the-counter drugs; alcoholism; malnutrition; thyroid, liver, heart, and vascular disorders; and Parkinson’s disease. </a:t>
            </a:r>
            <a:endParaRPr lang="en-US" dirty="0"/>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3658144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Mental Function </a:t>
            </a:r>
          </a:p>
        </p:txBody>
      </p:sp>
      <p:sp>
        <p:nvSpPr>
          <p:cNvPr id="3" name="Content Placeholder 2"/>
          <p:cNvSpPr>
            <a:spLocks noGrp="1"/>
          </p:cNvSpPr>
          <p:nvPr>
            <p:ph idx="1"/>
          </p:nvPr>
        </p:nvSpPr>
        <p:spPr/>
        <p:txBody>
          <a:bodyPr/>
          <a:lstStyle/>
          <a:p>
            <a:pPr lvl="0"/>
            <a:r>
              <a:rPr lang="en-US" dirty="0"/>
              <a:t>Exercise improves memory and thinking because it increases oxygen to the brain</a:t>
            </a:r>
          </a:p>
          <a:p>
            <a:pPr lvl="0"/>
            <a:r>
              <a:rPr lang="en-US" dirty="0"/>
              <a:t>Keep socially active</a:t>
            </a:r>
          </a:p>
          <a:p>
            <a:pPr lvl="0"/>
            <a:r>
              <a:rPr lang="en-US" dirty="0"/>
              <a:t>Practice stress-reduction activities</a:t>
            </a:r>
          </a:p>
          <a:p>
            <a:pPr lvl="0"/>
            <a:r>
              <a:rPr lang="en-US" dirty="0"/>
              <a:t>Quit smoking</a:t>
            </a:r>
          </a:p>
          <a:p>
            <a:pPr lvl="0"/>
            <a:r>
              <a:rPr lang="en-US" dirty="0"/>
              <a:t>Drink alcohol in moderation</a:t>
            </a:r>
          </a:p>
          <a:p>
            <a:pPr lvl="0"/>
            <a:r>
              <a:rPr lang="en-US" dirty="0"/>
              <a:t>Use hearing aids and glasses if needed</a:t>
            </a:r>
          </a:p>
          <a:p>
            <a:pPr lvl="0"/>
            <a:r>
              <a:rPr lang="en-US" dirty="0"/>
              <a:t>Treat health issues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2041394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Dementia </a:t>
            </a:r>
          </a:p>
        </p:txBody>
      </p:sp>
      <p:sp>
        <p:nvSpPr>
          <p:cNvPr id="3" name="Content Placeholder 2"/>
          <p:cNvSpPr>
            <a:spLocks noGrp="1"/>
          </p:cNvSpPr>
          <p:nvPr>
            <p:ph idx="1"/>
          </p:nvPr>
        </p:nvSpPr>
        <p:spPr/>
        <p:txBody>
          <a:bodyPr/>
          <a:lstStyle/>
          <a:p>
            <a:pPr lvl="0"/>
            <a:r>
              <a:rPr lang="en-US" dirty="0"/>
              <a:t>Severe loss of intellectual ability</a:t>
            </a:r>
          </a:p>
          <a:p>
            <a:pPr lvl="0"/>
            <a:r>
              <a:rPr lang="en-US" dirty="0"/>
              <a:t>Not inevitably part of aging process</a:t>
            </a:r>
          </a:p>
          <a:p>
            <a:pPr lvl="0"/>
            <a:r>
              <a:rPr lang="en-US" dirty="0"/>
              <a:t>Remain mentally and physically stimulated</a:t>
            </a:r>
          </a:p>
          <a:p>
            <a:pPr lvl="0"/>
            <a:r>
              <a:rPr lang="en-US" dirty="0"/>
              <a:t>Risk factors for cognitive decline:</a:t>
            </a:r>
          </a:p>
          <a:p>
            <a:pPr lvl="1"/>
            <a:r>
              <a:rPr lang="en-US" dirty="0"/>
              <a:t>Hypertension, diabetes, and heart disease</a:t>
            </a:r>
          </a:p>
          <a:p>
            <a:pPr lvl="1"/>
            <a:r>
              <a:rPr lang="en-US" dirty="0"/>
              <a:t>Environmental exposure to lead</a:t>
            </a:r>
          </a:p>
          <a:p>
            <a:pPr lvl="1"/>
            <a:r>
              <a:rPr lang="en-US" dirty="0"/>
              <a:t>High stress levels</a:t>
            </a:r>
          </a:p>
          <a:p>
            <a:pPr lvl="1"/>
            <a:r>
              <a:rPr lang="en-US" dirty="0"/>
              <a:t>Sedentary lifestyle; lack of social interaction</a:t>
            </a:r>
          </a:p>
          <a:p>
            <a:pPr lvl="1"/>
            <a:r>
              <a:rPr lang="en-US" dirty="0"/>
              <a:t>Low education level</a:t>
            </a:r>
          </a:p>
          <a:p>
            <a:pPr lvl="1"/>
            <a:r>
              <a:rPr lang="en-US" dirty="0"/>
              <a:t>Smoking and substance abuse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448993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Alzheimer’s Disease (AD) </a:t>
            </a:r>
          </a:p>
        </p:txBody>
      </p:sp>
      <p:sp>
        <p:nvSpPr>
          <p:cNvPr id="3" name="Content Placeholder 2"/>
          <p:cNvSpPr>
            <a:spLocks noGrp="1"/>
          </p:cNvSpPr>
          <p:nvPr>
            <p:ph idx="1"/>
          </p:nvPr>
        </p:nvSpPr>
        <p:spPr/>
        <p:txBody>
          <a:bodyPr/>
          <a:lstStyle/>
          <a:p>
            <a:pPr lvl="0"/>
            <a:r>
              <a:rPr lang="en-US" dirty="0"/>
              <a:t>Progressive deterioration of the brain caused by the destruction of central nervous system (CNS) neurons</a:t>
            </a:r>
          </a:p>
          <a:p>
            <a:pPr lvl="0"/>
            <a:r>
              <a:rPr lang="en-US" dirty="0"/>
              <a:t>Leads to problems with memory, language, thinking, and behavior</a:t>
            </a:r>
          </a:p>
          <a:p>
            <a:pPr lvl="0"/>
            <a:r>
              <a:rPr lang="en-US" dirty="0"/>
              <a:t>Caused by buildup of amyloid plaques and neurofibrillary tangles in the brain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3771152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AD </a:t>
            </a:r>
          </a:p>
        </p:txBody>
      </p:sp>
      <p:sp>
        <p:nvSpPr>
          <p:cNvPr id="3" name="Content Placeholder 2"/>
          <p:cNvSpPr>
            <a:spLocks noGrp="1"/>
          </p:cNvSpPr>
          <p:nvPr>
            <p:ph idx="1"/>
          </p:nvPr>
        </p:nvSpPr>
        <p:spPr/>
        <p:txBody>
          <a:bodyPr/>
          <a:lstStyle/>
          <a:p>
            <a:pPr lvl="0"/>
            <a:r>
              <a:rPr lang="en-US" dirty="0"/>
              <a:t>Repeatedly asking the same questions</a:t>
            </a:r>
          </a:p>
          <a:p>
            <a:pPr lvl="0"/>
            <a:r>
              <a:rPr lang="en-US" dirty="0"/>
              <a:t>Inability to remember common words or mixing up words when describing something</a:t>
            </a:r>
          </a:p>
          <a:p>
            <a:pPr lvl="0"/>
            <a:r>
              <a:rPr lang="en-US" dirty="0"/>
              <a:t>Inability to complete simple tasks and misplacing items</a:t>
            </a:r>
          </a:p>
          <a:p>
            <a:pPr lvl="0"/>
            <a:r>
              <a:rPr lang="en-US" dirty="0"/>
              <a:t>Becoming lost when driving familiar routes</a:t>
            </a:r>
          </a:p>
          <a:p>
            <a:pPr lvl="0"/>
            <a:r>
              <a:rPr lang="en-US" dirty="0"/>
              <a:t>Sudden mood swings for no apparent reason</a:t>
            </a:r>
          </a:p>
          <a:p>
            <a:pPr lvl="0"/>
            <a:r>
              <a:rPr lang="en-US" dirty="0"/>
              <a:t>Difficulty following simple directions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1525526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Options for AD </a:t>
            </a:r>
          </a:p>
        </p:txBody>
      </p:sp>
      <p:sp>
        <p:nvSpPr>
          <p:cNvPr id="3" name="Content Placeholder 2"/>
          <p:cNvSpPr>
            <a:spLocks noGrp="1"/>
          </p:cNvSpPr>
          <p:nvPr>
            <p:ph idx="1"/>
          </p:nvPr>
        </p:nvSpPr>
        <p:spPr>
          <a:xfrm>
            <a:off x="685800" y="1641475"/>
            <a:ext cx="7988300" cy="4454525"/>
          </a:xfrm>
        </p:spPr>
        <p:txBody>
          <a:bodyPr/>
          <a:lstStyle/>
          <a:p>
            <a:pPr lvl="0"/>
            <a:r>
              <a:rPr lang="en-US" dirty="0"/>
              <a:t>Goal of treatment is to maintain normal activities as long as possible</a:t>
            </a:r>
          </a:p>
          <a:p>
            <a:pPr lvl="0"/>
            <a:r>
              <a:rPr lang="en-US" dirty="0"/>
              <a:t>Cholinesterase inhibitors may be prescribed to improve the production of neurotransmitters in the brain</a:t>
            </a:r>
          </a:p>
          <a:p>
            <a:pPr lvl="0"/>
            <a:r>
              <a:rPr lang="en-US" dirty="0"/>
              <a:t>Medications may be prescribed to help control sleeplessness, agitation, wandering, anxiety, and depression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3392721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Sleep Disorders</a:t>
            </a:r>
          </a:p>
        </p:txBody>
      </p:sp>
      <p:sp>
        <p:nvSpPr>
          <p:cNvPr id="3" name="Content Placeholder 2"/>
          <p:cNvSpPr>
            <a:spLocks noGrp="1"/>
          </p:cNvSpPr>
          <p:nvPr>
            <p:ph idx="1"/>
          </p:nvPr>
        </p:nvSpPr>
        <p:spPr>
          <a:xfrm>
            <a:off x="685800" y="1641475"/>
            <a:ext cx="7988300" cy="4454525"/>
          </a:xfrm>
        </p:spPr>
        <p:txBody>
          <a:bodyPr/>
          <a:lstStyle/>
          <a:p>
            <a:pPr lvl="0"/>
            <a:r>
              <a:rPr lang="en-US" dirty="0"/>
              <a:t>Older people are often light sleepers</a:t>
            </a:r>
          </a:p>
          <a:p>
            <a:pPr lvl="0"/>
            <a:r>
              <a:rPr lang="en-US" dirty="0"/>
              <a:t>Common sleep problems in older adults:</a:t>
            </a:r>
          </a:p>
          <a:p>
            <a:pPr lvl="1"/>
            <a:r>
              <a:rPr lang="en-US" dirty="0"/>
              <a:t>Dyssomnias (including periodic limb movement disorder [PLMD])</a:t>
            </a:r>
          </a:p>
          <a:p>
            <a:pPr lvl="1"/>
            <a:r>
              <a:rPr lang="en-US" dirty="0"/>
              <a:t>Sleep apnea</a:t>
            </a:r>
          </a:p>
          <a:p>
            <a:r>
              <a:rPr lang="en-US" dirty="0"/>
              <a:t>Document sleeping patterns, napping patterns, medications, diet, and exercise routines</a:t>
            </a:r>
          </a:p>
          <a:p>
            <a:r>
              <a:rPr lang="en-US" dirty="0"/>
              <a:t>Simple modifications may help</a:t>
            </a:r>
          </a:p>
          <a:p>
            <a:r>
              <a:rPr lang="en-US" dirty="0"/>
              <a:t>Medications may be considered for short-term use only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1724243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a:t>
            </a:r>
            <a:r>
              <a:rPr lang="en-US" dirty="0" smtClean="0"/>
              <a:t>in</a:t>
            </a:r>
            <a:br>
              <a:rPr lang="en-US" dirty="0" smtClean="0"/>
            </a:br>
            <a:r>
              <a:rPr lang="en-US" dirty="0" smtClean="0"/>
              <a:t>the </a:t>
            </a:r>
            <a:r>
              <a:rPr lang="en-US" dirty="0">
                <a:solidFill>
                  <a:srgbClr val="00B0F0"/>
                </a:solidFill>
              </a:rPr>
              <a:t>Pulmonary System </a:t>
            </a:r>
          </a:p>
        </p:txBody>
      </p:sp>
      <p:sp>
        <p:nvSpPr>
          <p:cNvPr id="3" name="Content Placeholder 2"/>
          <p:cNvSpPr>
            <a:spLocks noGrp="1"/>
          </p:cNvSpPr>
          <p:nvPr>
            <p:ph idx="1"/>
          </p:nvPr>
        </p:nvSpPr>
        <p:spPr/>
        <p:txBody>
          <a:bodyPr>
            <a:normAutofit/>
          </a:bodyPr>
          <a:lstStyle/>
          <a:p>
            <a:pPr lvl="0">
              <a:lnSpc>
                <a:spcPct val="110000"/>
              </a:lnSpc>
            </a:pPr>
            <a:r>
              <a:rPr lang="en-US" dirty="0"/>
              <a:t>Maximum lung function decreases with age</a:t>
            </a:r>
          </a:p>
          <a:p>
            <a:pPr lvl="0">
              <a:lnSpc>
                <a:spcPct val="110000"/>
              </a:lnSpc>
            </a:pPr>
            <a:r>
              <a:rPr lang="en-US" dirty="0"/>
              <a:t>Lungs lose elasticity because of changes in elastin and collagen; become smaller and flabbier</a:t>
            </a:r>
          </a:p>
          <a:p>
            <a:pPr lvl="0">
              <a:lnSpc>
                <a:spcPct val="110000"/>
              </a:lnSpc>
            </a:pPr>
            <a:r>
              <a:rPr lang="en-US" dirty="0"/>
              <a:t>Alveoli enlarge, walls become thinner, number of capillaries is reduced</a:t>
            </a:r>
          </a:p>
          <a:p>
            <a:pPr lvl="0">
              <a:lnSpc>
                <a:spcPct val="110000"/>
              </a:lnSpc>
            </a:pPr>
            <a:r>
              <a:rPr lang="en-US" dirty="0"/>
              <a:t>Respiratory muscles weaken and chest wall may stiffen</a:t>
            </a:r>
          </a:p>
          <a:p>
            <a:pPr lvl="0">
              <a:lnSpc>
                <a:spcPct val="110000"/>
              </a:lnSpc>
            </a:pPr>
            <a:r>
              <a:rPr lang="en-US" dirty="0"/>
              <a:t>Larynx also changes; voice gets quieter and slightly hoarse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2215985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Effects </a:t>
            </a:r>
            <a:r>
              <a:rPr lang="en-US" dirty="0" smtClean="0"/>
              <a:t>on Vision </a:t>
            </a:r>
            <a:br>
              <a:rPr lang="en-US" dirty="0" smtClean="0"/>
            </a:br>
            <a:endParaRPr lang="en-US" sz="1600" dirty="0"/>
          </a:p>
        </p:txBody>
      </p:sp>
      <p:sp>
        <p:nvSpPr>
          <p:cNvPr id="3" name="Content Placeholder 2"/>
          <p:cNvSpPr>
            <a:spLocks noGrp="1"/>
          </p:cNvSpPr>
          <p:nvPr>
            <p:ph idx="1"/>
          </p:nvPr>
        </p:nvSpPr>
        <p:spPr/>
        <p:txBody>
          <a:bodyPr>
            <a:normAutofit/>
          </a:bodyPr>
          <a:lstStyle/>
          <a:p>
            <a:pPr lvl="0">
              <a:lnSpc>
                <a:spcPct val="110000"/>
              </a:lnSpc>
            </a:pPr>
            <a:r>
              <a:rPr lang="en-US" dirty="0"/>
              <a:t>By age 50, structural and functional changes in the eye become noticeable</a:t>
            </a:r>
          </a:p>
          <a:p>
            <a:pPr lvl="0">
              <a:lnSpc>
                <a:spcPct val="110000"/>
              </a:lnSpc>
            </a:pPr>
            <a:r>
              <a:rPr lang="en-US" dirty="0"/>
              <a:t>Cornea increases in thickness and has reduced refractive power</a:t>
            </a:r>
          </a:p>
          <a:p>
            <a:pPr lvl="0">
              <a:lnSpc>
                <a:spcPct val="110000"/>
              </a:lnSpc>
            </a:pPr>
            <a:r>
              <a:rPr lang="en-US" dirty="0"/>
              <a:t>Lens becomes flatter, thicker, less elastic, and more opaque</a:t>
            </a:r>
          </a:p>
          <a:p>
            <a:pPr lvl="0">
              <a:lnSpc>
                <a:spcPct val="110000"/>
              </a:lnSpc>
            </a:pPr>
            <a:r>
              <a:rPr lang="en-US" dirty="0"/>
              <a:t>Reduction in size of pupil occurs, limiting amount of light available to reach retina</a:t>
            </a:r>
          </a:p>
          <a:p>
            <a:pPr>
              <a:lnSpc>
                <a:spcPct val="110000"/>
              </a:lnSpc>
            </a:pPr>
            <a:r>
              <a:rPr lang="en-US" dirty="0"/>
              <a:t>Decreased tear production causes irritation and excessive tearing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1847383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Effects </a:t>
            </a:r>
            <a:r>
              <a:rPr lang="en-US" dirty="0" smtClean="0"/>
              <a:t>on Vision</a:t>
            </a:r>
            <a:br>
              <a:rPr lang="en-US" dirty="0" smtClean="0"/>
            </a:br>
            <a:endParaRPr lang="en-US" sz="1600" dirty="0"/>
          </a:p>
        </p:txBody>
      </p:sp>
      <p:sp>
        <p:nvSpPr>
          <p:cNvPr id="3" name="Content Placeholder 2"/>
          <p:cNvSpPr>
            <a:spLocks noGrp="1"/>
          </p:cNvSpPr>
          <p:nvPr>
            <p:ph idx="1"/>
          </p:nvPr>
        </p:nvSpPr>
        <p:spPr/>
        <p:txBody>
          <a:bodyPr/>
          <a:lstStyle/>
          <a:p>
            <a:pPr lvl="0"/>
            <a:r>
              <a:rPr lang="en-US" dirty="0"/>
              <a:t>Presbyopia develops by the early to mid-40s, making it hard to see up close</a:t>
            </a:r>
          </a:p>
          <a:p>
            <a:pPr lvl="0"/>
            <a:r>
              <a:rPr lang="en-US" dirty="0"/>
              <a:t>Ability to refocus from far to near decreases</a:t>
            </a:r>
          </a:p>
          <a:p>
            <a:pPr lvl="0"/>
            <a:r>
              <a:rPr lang="en-US" dirty="0"/>
              <a:t>Decreased ability to see some colors, affecting depth perception</a:t>
            </a:r>
          </a:p>
          <a:p>
            <a:pPr lvl="0"/>
            <a:r>
              <a:rPr lang="en-US" dirty="0"/>
              <a:t>Increased sensitivity to glare and decreased response to going from light to dark or dark to light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3902182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3</a:t>
            </a:fld>
            <a:endParaRPr lang="en-GB" dirty="0"/>
          </a:p>
        </p:txBody>
      </p:sp>
      <p:sp>
        <p:nvSpPr>
          <p:cNvPr id="1963015" name="Rectangle 7"/>
          <p:cNvSpPr>
            <a:spLocks noGrp="1" noChangeArrowheads="1"/>
          </p:cNvSpPr>
          <p:nvPr>
            <p:ph type="body" idx="4294967295"/>
          </p:nvPr>
        </p:nvSpPr>
        <p:spPr>
          <a:xfrm>
            <a:off x="546100" y="958091"/>
            <a:ext cx="8051800" cy="4260850"/>
          </a:xfrm>
        </p:spPr>
        <p:txBody>
          <a:bodyPr>
            <a:noAutofit/>
          </a:bodyPr>
          <a:lstStyle/>
          <a:p>
            <a:pPr>
              <a:buFont typeface="+mj-lt"/>
              <a:buAutoNum type="arabicPeriod" startAt="2"/>
            </a:pPr>
            <a:r>
              <a:rPr lang="en-US" sz="2400" dirty="0"/>
              <a:t>Do the following related to the nervous system, pulmonary system, sensory organs, urinary system, and reproductive systems:</a:t>
            </a:r>
          </a:p>
          <a:p>
            <a:pPr marL="685800" lvl="1" indent="-228600">
              <a:buFont typeface="Arial" panose="020B0604020202020204" pitchFamily="34" charset="0"/>
              <a:buChar char="•"/>
            </a:pPr>
            <a:r>
              <a:rPr lang="en-US" sz="2400" dirty="0"/>
              <a:t>Explain the changes in the anatomy and physiology caused by aging.</a:t>
            </a:r>
          </a:p>
          <a:p>
            <a:pPr marL="685800" lvl="1" indent="-228600">
              <a:buFont typeface="Arial" panose="020B0604020202020204" pitchFamily="34" charset="0"/>
              <a:buChar char="•"/>
            </a:pPr>
            <a:r>
              <a:rPr lang="en-US" sz="2400" dirty="0"/>
              <a:t>Summarize the major related diseases and disorders faced by older patients.</a:t>
            </a:r>
          </a:p>
          <a:p>
            <a:pPr marL="685800" lvl="1" indent="-228600">
              <a:buFont typeface="Arial" panose="020B0604020202020204" pitchFamily="34" charset="0"/>
              <a:buChar char="•"/>
            </a:pPr>
            <a:r>
              <a:rPr lang="en-US" sz="2400" dirty="0"/>
              <a:t>Describe various screening tools for dementia, depression, and malnutrition in aging adults.</a:t>
            </a:r>
          </a:p>
        </p:txBody>
      </p:sp>
      <p:sp>
        <p:nvSpPr>
          <p:cNvPr id="5" name="Rectangle 6"/>
          <p:cNvSpPr txBox="1">
            <a:spLocks noChangeArrowheads="1"/>
          </p:cNvSpPr>
          <p:nvPr/>
        </p:nvSpPr>
        <p:spPr bwMode="auto">
          <a:xfrm>
            <a:off x="0" y="263525"/>
            <a:ext cx="9144000" cy="1389132"/>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endParaRPr lang="en-US" sz="1600" kern="0" dirty="0"/>
          </a:p>
        </p:txBody>
      </p:sp>
    </p:spTree>
    <p:extLst>
      <p:ext uri="{BB962C8B-B14F-4D97-AF65-F5344CB8AC3E}">
        <p14:creationId xmlns:p14="http://schemas.microsoft.com/office/powerpoint/2010/main" val="2700234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Cataracts, Glaucoma, </a:t>
            </a:r>
            <a:br>
              <a:rPr lang="en-US" dirty="0"/>
            </a:br>
            <a:r>
              <a:rPr lang="en-US" dirty="0"/>
              <a:t>and Macular Degeneration </a:t>
            </a:r>
          </a:p>
        </p:txBody>
      </p:sp>
      <p:sp>
        <p:nvSpPr>
          <p:cNvPr id="3" name="Content Placeholder 2"/>
          <p:cNvSpPr>
            <a:spLocks noGrp="1"/>
          </p:cNvSpPr>
          <p:nvPr>
            <p:ph idx="1"/>
          </p:nvPr>
        </p:nvSpPr>
        <p:spPr/>
        <p:txBody>
          <a:bodyPr/>
          <a:lstStyle/>
          <a:p>
            <a:pPr lvl="0"/>
            <a:r>
              <a:rPr lang="en-US" dirty="0"/>
              <a:t>Cataracts are cloudy or opaque areas in the lens that cause blurring of vision</a:t>
            </a:r>
          </a:p>
          <a:p>
            <a:pPr lvl="0"/>
            <a:r>
              <a:rPr lang="en-US" dirty="0"/>
              <a:t>Glaucoma is a result of blockage of outflow of aqueous humor, which causes an increase in intraocular pressure and damage to the optic nerve</a:t>
            </a:r>
          </a:p>
          <a:p>
            <a:pPr lvl="0"/>
            <a:r>
              <a:rPr lang="en-US" dirty="0"/>
              <a:t>Macular degeneration causes progressive loss of the central field of vision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1585378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Suggestions for Helping the </a:t>
            </a:r>
            <a:br>
              <a:rPr lang="en-US" dirty="0"/>
            </a:br>
            <a:r>
              <a:rPr lang="en-US" dirty="0"/>
              <a:t>Visually Impaired Older Adult</a:t>
            </a:r>
          </a:p>
        </p:txBody>
      </p:sp>
      <p:sp>
        <p:nvSpPr>
          <p:cNvPr id="3" name="Content Placeholder 2"/>
          <p:cNvSpPr>
            <a:spLocks noGrp="1"/>
          </p:cNvSpPr>
          <p:nvPr>
            <p:ph idx="1"/>
          </p:nvPr>
        </p:nvSpPr>
        <p:spPr/>
        <p:txBody>
          <a:bodyPr>
            <a:noAutofit/>
          </a:bodyPr>
          <a:lstStyle/>
          <a:p>
            <a:pPr lvl="0"/>
            <a:r>
              <a:rPr lang="en-US" dirty="0"/>
              <a:t>Allow patient to place hand above your elbow to follow your movements and feel secure</a:t>
            </a:r>
          </a:p>
          <a:p>
            <a:pPr lvl="0"/>
            <a:r>
              <a:rPr lang="en-US" dirty="0"/>
              <a:t>Use high levels of even, glare-free light</a:t>
            </a:r>
          </a:p>
          <a:p>
            <a:pPr lvl="0"/>
            <a:r>
              <a:rPr lang="en-US" dirty="0"/>
              <a:t>Ask pharmacist to use large lettering on medicine bottles</a:t>
            </a:r>
          </a:p>
          <a:p>
            <a:pPr lvl="0"/>
            <a:r>
              <a:rPr lang="en-US" dirty="0"/>
              <a:t>Use nonglare paper and large print for forms and educational materials</a:t>
            </a:r>
          </a:p>
          <a:p>
            <a:pPr lvl="0"/>
            <a:r>
              <a:rPr lang="en-US" dirty="0"/>
              <a:t>Make distinct differences for pills that are similar in size and color</a:t>
            </a:r>
          </a:p>
          <a:p>
            <a:r>
              <a:rPr lang="en-US" dirty="0"/>
              <a:t>Place all objects within visual field and prevent clutter</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3588681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Effects on Hearing </a:t>
            </a:r>
          </a:p>
        </p:txBody>
      </p:sp>
      <p:sp>
        <p:nvSpPr>
          <p:cNvPr id="3" name="Content Placeholder 2"/>
          <p:cNvSpPr>
            <a:spLocks noGrp="1"/>
          </p:cNvSpPr>
          <p:nvPr>
            <p:ph idx="1"/>
          </p:nvPr>
        </p:nvSpPr>
        <p:spPr/>
        <p:txBody>
          <a:bodyPr>
            <a:noAutofit/>
          </a:bodyPr>
          <a:lstStyle/>
          <a:p>
            <a:r>
              <a:rPr lang="en-US" dirty="0" smtClean="0"/>
              <a:t>Signs </a:t>
            </a:r>
            <a:r>
              <a:rPr lang="en-US" dirty="0"/>
              <a:t>of hearing </a:t>
            </a:r>
            <a:r>
              <a:rPr lang="en-US" dirty="0" smtClean="0"/>
              <a:t>loss: Lack </a:t>
            </a:r>
            <a:r>
              <a:rPr lang="en-US" dirty="0"/>
              <a:t>of attention when addressed, inappropriate responses, asking to have statements repeated, and speaking too loudly or too </a:t>
            </a:r>
            <a:r>
              <a:rPr lang="en-US" dirty="0" smtClean="0"/>
              <a:t>softly</a:t>
            </a:r>
          </a:p>
          <a:p>
            <a:r>
              <a:rPr lang="en-US" dirty="0" smtClean="0"/>
              <a:t>Can </a:t>
            </a:r>
            <a:r>
              <a:rPr lang="en-US" dirty="0"/>
              <a:t>have a profound psychological effect on aging people, causing depression, social withdrawal, and feelings of isolation</a:t>
            </a:r>
          </a:p>
          <a:p>
            <a:pPr lvl="0"/>
            <a:r>
              <a:rPr lang="en-US" dirty="0"/>
              <a:t>Presbycusis is associated with normal aging and causes a decreased ability to hear high frequencies and to discriminate sounds</a:t>
            </a:r>
          </a:p>
          <a:p>
            <a:pPr lvl="0"/>
            <a:r>
              <a:rPr lang="en-US" dirty="0" smtClean="0"/>
              <a:t>Tinnitus: </a:t>
            </a:r>
            <a:r>
              <a:rPr lang="en-US" dirty="0"/>
              <a:t>A</a:t>
            </a:r>
            <a:r>
              <a:rPr lang="en-US" dirty="0" smtClean="0"/>
              <a:t> </a:t>
            </a:r>
            <a:r>
              <a:rPr lang="en-US" dirty="0"/>
              <a:t>ringing or buzzing in the ear</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3066035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Geriatric Depression Scale </a:t>
            </a:r>
          </a:p>
        </p:txBody>
      </p:sp>
      <p:sp>
        <p:nvSpPr>
          <p:cNvPr id="3" name="Content Placeholder 2"/>
          <p:cNvSpPr>
            <a:spLocks noGrp="1"/>
          </p:cNvSpPr>
          <p:nvPr>
            <p:ph idx="1"/>
          </p:nvPr>
        </p:nvSpPr>
        <p:spPr/>
        <p:txBody>
          <a:bodyPr/>
          <a:lstStyle/>
          <a:p>
            <a:pPr lvl="0"/>
            <a:r>
              <a:rPr lang="en-US" dirty="0"/>
              <a:t>Hearing loss is directly related to development of depression in older adults</a:t>
            </a:r>
          </a:p>
          <a:p>
            <a:pPr lvl="0"/>
            <a:r>
              <a:rPr lang="en-US" dirty="0"/>
              <a:t>Screening tool for depression</a:t>
            </a:r>
          </a:p>
          <a:p>
            <a:pPr lvl="0"/>
            <a:r>
              <a:rPr lang="en-US" dirty="0"/>
              <a:t>Includes questions for the patient about daily activities, interests, and feelings to help diagnose depression in the ambulatory setting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9043863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Suggestions for Helping the </a:t>
            </a:r>
            <a:br>
              <a:rPr lang="en-US" dirty="0"/>
            </a:br>
            <a:r>
              <a:rPr lang="en-US" dirty="0"/>
              <a:t>Hearing-Impaired Older Adult </a:t>
            </a:r>
          </a:p>
        </p:txBody>
      </p:sp>
      <p:sp>
        <p:nvSpPr>
          <p:cNvPr id="3" name="Content Placeholder 2"/>
          <p:cNvSpPr>
            <a:spLocks noGrp="1"/>
          </p:cNvSpPr>
          <p:nvPr>
            <p:ph idx="1"/>
          </p:nvPr>
        </p:nvSpPr>
        <p:spPr>
          <a:xfrm>
            <a:off x="857250" y="2270125"/>
            <a:ext cx="7937500" cy="4454525"/>
          </a:xfrm>
        </p:spPr>
        <p:txBody>
          <a:bodyPr>
            <a:noAutofit/>
          </a:bodyPr>
          <a:lstStyle/>
          <a:p>
            <a:pPr lvl="0"/>
            <a:r>
              <a:rPr lang="en-US" dirty="0"/>
              <a:t>Stand in patient’s direct line of vision and gently touch person to get his or her attention</a:t>
            </a:r>
          </a:p>
          <a:p>
            <a:pPr lvl="0"/>
            <a:r>
              <a:rPr lang="en-US" dirty="0"/>
              <a:t>Use gestures; pictures; and large, bold print to communicate</a:t>
            </a:r>
          </a:p>
          <a:p>
            <a:pPr lvl="0"/>
            <a:r>
              <a:rPr lang="en-US" dirty="0"/>
              <a:t>Talk in short sentences into the ear with better hearing</a:t>
            </a:r>
          </a:p>
          <a:p>
            <a:pPr lvl="0"/>
            <a:r>
              <a:rPr lang="en-US" dirty="0"/>
              <a:t>Do not increase the volume of your speech; this also raises the frequency of the voice, which is the hearing most impaired in aging people</a:t>
            </a:r>
          </a:p>
          <a:p>
            <a:pPr lvl="0"/>
            <a:r>
              <a:rPr lang="en-US" dirty="0"/>
              <a:t>Avoid background noise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1056992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a:t>
            </a:r>
            <a:r>
              <a:rPr lang="en-US" dirty="0" smtClean="0"/>
              <a:t>Effects</a:t>
            </a:r>
            <a:br>
              <a:rPr lang="en-US" dirty="0" smtClean="0"/>
            </a:br>
            <a:r>
              <a:rPr lang="en-US" dirty="0" smtClean="0"/>
              <a:t>on Taste </a:t>
            </a:r>
            <a:r>
              <a:rPr lang="en-US" dirty="0"/>
              <a:t>and Smell </a:t>
            </a:r>
          </a:p>
        </p:txBody>
      </p:sp>
      <p:sp>
        <p:nvSpPr>
          <p:cNvPr id="3" name="Content Placeholder 2"/>
          <p:cNvSpPr>
            <a:spLocks noGrp="1"/>
          </p:cNvSpPr>
          <p:nvPr>
            <p:ph idx="1"/>
          </p:nvPr>
        </p:nvSpPr>
        <p:spPr/>
        <p:txBody>
          <a:bodyPr/>
          <a:lstStyle/>
          <a:p>
            <a:pPr lvl="0"/>
            <a:r>
              <a:rPr lang="en-US" dirty="0"/>
              <a:t>Abilities to taste and smell decline subtly</a:t>
            </a:r>
          </a:p>
          <a:p>
            <a:pPr lvl="0"/>
            <a:r>
              <a:rPr lang="en-US" dirty="0"/>
              <a:t>Food frequently tastes bland and unappetizing</a:t>
            </a:r>
          </a:p>
          <a:p>
            <a:pPr lvl="0"/>
            <a:r>
              <a:rPr lang="en-US" dirty="0"/>
              <a:t>Decrease in sense of smell accompanies decrease in taste</a:t>
            </a:r>
          </a:p>
          <a:p>
            <a:pPr lvl="0"/>
            <a:r>
              <a:rPr lang="en-US" dirty="0"/>
              <a:t>Exposes person to environmental dangers, such as gas leaks, smoke, and other dangerous odors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3133107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Nutritional Status and Screening </a:t>
            </a:r>
          </a:p>
        </p:txBody>
      </p:sp>
      <p:sp>
        <p:nvSpPr>
          <p:cNvPr id="3" name="Content Placeholder 2"/>
          <p:cNvSpPr>
            <a:spLocks noGrp="1"/>
          </p:cNvSpPr>
          <p:nvPr>
            <p:ph idx="1"/>
          </p:nvPr>
        </p:nvSpPr>
        <p:spPr>
          <a:xfrm>
            <a:off x="685800" y="1641475"/>
            <a:ext cx="8089900" cy="4454525"/>
          </a:xfrm>
        </p:spPr>
        <p:txBody>
          <a:bodyPr>
            <a:noAutofit/>
          </a:bodyPr>
          <a:lstStyle/>
          <a:p>
            <a:pPr lvl="0"/>
            <a:r>
              <a:rPr lang="en-US" dirty="0"/>
              <a:t>Nutrition screening should be part of routine primary care to identify nutritional deficiencies and correct them, including:</a:t>
            </a:r>
          </a:p>
          <a:p>
            <a:pPr lvl="1"/>
            <a:r>
              <a:rPr lang="en-US" dirty="0"/>
              <a:t>Oral health</a:t>
            </a:r>
          </a:p>
          <a:p>
            <a:pPr lvl="1"/>
            <a:r>
              <a:rPr lang="en-US" dirty="0"/>
              <a:t>Gastrointestinal complaints</a:t>
            </a:r>
          </a:p>
          <a:p>
            <a:pPr lvl="1"/>
            <a:r>
              <a:rPr lang="en-US" dirty="0"/>
              <a:t>Sensorimotor changes</a:t>
            </a:r>
          </a:p>
          <a:p>
            <a:pPr lvl="1"/>
            <a:r>
              <a:rPr lang="en-US" dirty="0"/>
              <a:t>Diet influences</a:t>
            </a:r>
          </a:p>
          <a:p>
            <a:pPr lvl="1"/>
            <a:r>
              <a:rPr lang="en-US" dirty="0"/>
              <a:t>Social and mental influences</a:t>
            </a:r>
          </a:p>
          <a:p>
            <a:pPr lvl="0"/>
            <a:r>
              <a:rPr lang="en-US" dirty="0"/>
              <a:t>Most effective method of assessing a patient’s nutritional status is through a comprehensive patient interview that considers all potential stumbling blocks to adequate nutrition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22517744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Age-Related Changes </a:t>
            </a:r>
            <a:r>
              <a:rPr lang="en-US" dirty="0" smtClean="0"/>
              <a:t/>
            </a:r>
            <a:br>
              <a:rPr lang="en-US" dirty="0" smtClean="0"/>
            </a:br>
            <a:r>
              <a:rPr lang="en-US" dirty="0" smtClean="0"/>
              <a:t>in </a:t>
            </a:r>
            <a:r>
              <a:rPr lang="en-US" dirty="0"/>
              <a:t>the </a:t>
            </a:r>
            <a:r>
              <a:rPr lang="en-US" dirty="0" smtClean="0"/>
              <a:t>Urinary </a:t>
            </a:r>
            <a:r>
              <a:rPr lang="en-US" dirty="0"/>
              <a:t>System </a:t>
            </a:r>
            <a:r>
              <a:rPr lang="en-US" dirty="0" smtClean="0"/>
              <a:t/>
            </a:r>
            <a:br>
              <a:rPr lang="en-US" dirty="0" smtClean="0"/>
            </a:br>
            <a:endParaRPr lang="en-US" sz="1600" dirty="0"/>
          </a:p>
        </p:txBody>
      </p:sp>
      <p:sp>
        <p:nvSpPr>
          <p:cNvPr id="3" name="Content Placeholder 2"/>
          <p:cNvSpPr>
            <a:spLocks noGrp="1"/>
          </p:cNvSpPr>
          <p:nvPr>
            <p:ph idx="1"/>
          </p:nvPr>
        </p:nvSpPr>
        <p:spPr/>
        <p:txBody>
          <a:bodyPr/>
          <a:lstStyle/>
          <a:p>
            <a:pPr lvl="0"/>
            <a:r>
              <a:rPr lang="en-US" dirty="0"/>
              <a:t>Kidney loses about 20% of its mass; the number of functional nephron units decreases</a:t>
            </a:r>
          </a:p>
          <a:p>
            <a:pPr lvl="0"/>
            <a:r>
              <a:rPr lang="en-US" dirty="0">
                <a:solidFill>
                  <a:srgbClr val="00B0F0"/>
                </a:solidFill>
              </a:rPr>
              <a:t>Blood flow to kidneys is reduced</a:t>
            </a:r>
          </a:p>
          <a:p>
            <a:pPr lvl="0"/>
            <a:r>
              <a:rPr lang="en-US" dirty="0"/>
              <a:t>Less efficient at filtering waste from blood</a:t>
            </a:r>
          </a:p>
          <a:p>
            <a:pPr lvl="0"/>
            <a:r>
              <a:rPr lang="en-US" dirty="0"/>
              <a:t>More diluted, less concentrated urine</a:t>
            </a:r>
          </a:p>
          <a:p>
            <a:r>
              <a:rPr lang="en-US" dirty="0">
                <a:solidFill>
                  <a:srgbClr val="00B0F0"/>
                </a:solidFill>
              </a:rPr>
              <a:t>Medication takes longer to be removed from the body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29982160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Age-Related Changes </a:t>
            </a:r>
            <a:r>
              <a:rPr lang="en-US" dirty="0" smtClean="0"/>
              <a:t/>
            </a:r>
            <a:br>
              <a:rPr lang="en-US" dirty="0" smtClean="0"/>
            </a:br>
            <a:r>
              <a:rPr lang="en-US" dirty="0" smtClean="0"/>
              <a:t>in </a:t>
            </a:r>
            <a:r>
              <a:rPr lang="en-US" dirty="0"/>
              <a:t>the </a:t>
            </a:r>
            <a:r>
              <a:rPr lang="en-US" dirty="0" smtClean="0">
                <a:solidFill>
                  <a:srgbClr val="00B0F0"/>
                </a:solidFill>
              </a:rPr>
              <a:t>Urinary</a:t>
            </a:r>
            <a:r>
              <a:rPr lang="en-US" dirty="0" smtClean="0"/>
              <a:t> </a:t>
            </a:r>
            <a:r>
              <a:rPr lang="en-US" dirty="0"/>
              <a:t>System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a:bodyPr>
          <a:lstStyle/>
          <a:p>
            <a:pPr lvl="0">
              <a:lnSpc>
                <a:spcPct val="110000"/>
              </a:lnSpc>
            </a:pPr>
            <a:r>
              <a:rPr lang="en-US" dirty="0"/>
              <a:t>Thickening of the bladder wall reduces bladder’s ability to expand</a:t>
            </a:r>
          </a:p>
          <a:p>
            <a:pPr lvl="0">
              <a:lnSpc>
                <a:spcPct val="110000"/>
              </a:lnSpc>
            </a:pPr>
            <a:r>
              <a:rPr lang="en-US" dirty="0"/>
              <a:t>Increased frequency of urination and urinary retention</a:t>
            </a:r>
          </a:p>
          <a:p>
            <a:pPr lvl="0">
              <a:lnSpc>
                <a:spcPct val="110000"/>
              </a:lnSpc>
            </a:pPr>
            <a:r>
              <a:rPr lang="en-US" dirty="0"/>
              <a:t>Reduced time between awareness of need to void and involuntary urination </a:t>
            </a:r>
          </a:p>
          <a:p>
            <a:pPr lvl="0">
              <a:lnSpc>
                <a:spcPct val="110000"/>
              </a:lnSpc>
            </a:pPr>
            <a:r>
              <a:rPr lang="en-US" dirty="0"/>
              <a:t>Loss of muscle tone in the urethra</a:t>
            </a:r>
          </a:p>
          <a:p>
            <a:pPr lvl="0">
              <a:lnSpc>
                <a:spcPct val="110000"/>
              </a:lnSpc>
            </a:pPr>
            <a:r>
              <a:rPr lang="en-US" dirty="0"/>
              <a:t>Pelvic floor muscles in an aging woman relax as a result of decreased estrogen levels or previous pregnancy and childbirth</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36183749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Age-Related Changes in</a:t>
            </a:r>
            <a:br>
              <a:rPr lang="en-US" dirty="0"/>
            </a:br>
            <a:r>
              <a:rPr lang="en-US" dirty="0" smtClean="0"/>
              <a:t>the </a:t>
            </a:r>
            <a:r>
              <a:rPr lang="en-US" dirty="0" smtClean="0">
                <a:solidFill>
                  <a:srgbClr val="00B0F0"/>
                </a:solidFill>
              </a:rPr>
              <a:t>Reproductive</a:t>
            </a:r>
            <a:r>
              <a:rPr lang="en-US" dirty="0" smtClean="0"/>
              <a:t> System</a:t>
            </a:r>
            <a:br>
              <a:rPr lang="en-US" dirty="0" smtClean="0"/>
            </a:br>
            <a:endParaRPr lang="en-US" sz="1600" dirty="0"/>
          </a:p>
        </p:txBody>
      </p:sp>
      <p:sp>
        <p:nvSpPr>
          <p:cNvPr id="3" name="Content Placeholder 2"/>
          <p:cNvSpPr>
            <a:spLocks noGrp="1"/>
          </p:cNvSpPr>
          <p:nvPr>
            <p:ph idx="1"/>
          </p:nvPr>
        </p:nvSpPr>
        <p:spPr/>
        <p:txBody>
          <a:bodyPr/>
          <a:lstStyle/>
          <a:p>
            <a:pPr lvl="0"/>
            <a:r>
              <a:rPr lang="en-US" dirty="0"/>
              <a:t>Females</a:t>
            </a:r>
          </a:p>
          <a:p>
            <a:pPr lvl="1"/>
            <a:r>
              <a:rPr lang="en-US" dirty="0"/>
              <a:t>Vagina diminishes in width and length and becomes less elastic</a:t>
            </a:r>
          </a:p>
          <a:p>
            <a:pPr lvl="1"/>
            <a:r>
              <a:rPr lang="en-US" dirty="0"/>
              <a:t>Cervix, uterus, and ovaries decrease in size</a:t>
            </a:r>
          </a:p>
          <a:p>
            <a:pPr lvl="1"/>
            <a:r>
              <a:rPr lang="en-US" dirty="0"/>
              <a:t>Vaginal secretions decline</a:t>
            </a:r>
          </a:p>
          <a:p>
            <a:pPr lvl="1"/>
            <a:r>
              <a:rPr lang="en-US" dirty="0"/>
              <a:t>Bacterial or yeast infections may occur</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2815290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4</a:t>
            </a:fld>
            <a:endParaRPr lang="en-GB" dirty="0"/>
          </a:p>
        </p:txBody>
      </p:sp>
      <p:sp>
        <p:nvSpPr>
          <p:cNvPr id="1963015" name="Rectangle 7"/>
          <p:cNvSpPr>
            <a:spLocks noGrp="1" noChangeArrowheads="1"/>
          </p:cNvSpPr>
          <p:nvPr>
            <p:ph type="body" idx="4294967295"/>
          </p:nvPr>
        </p:nvSpPr>
        <p:spPr>
          <a:xfrm>
            <a:off x="546100" y="1807818"/>
            <a:ext cx="8051800" cy="4260850"/>
          </a:xfrm>
        </p:spPr>
        <p:txBody>
          <a:bodyPr>
            <a:noAutofit/>
          </a:bodyPr>
          <a:lstStyle/>
          <a:p>
            <a:pPr>
              <a:buFont typeface="+mj-lt"/>
              <a:buAutoNum type="arabicPeriod" startAt="3"/>
            </a:pPr>
            <a:r>
              <a:rPr lang="en-US" sz="2400" dirty="0"/>
              <a:t>Summarize the role of the medical assistant in caring for aging patients.</a:t>
            </a:r>
          </a:p>
          <a:p>
            <a:pPr>
              <a:buFont typeface="+mj-lt"/>
              <a:buAutoNum type="arabicPeriod" startAt="3"/>
            </a:pPr>
            <a:r>
              <a:rPr lang="en-US" sz="2400" dirty="0"/>
              <a:t>Describe the principles of effective communication with older adults.</a:t>
            </a:r>
          </a:p>
          <a:p>
            <a:pPr>
              <a:buFont typeface="+mj-lt"/>
              <a:buAutoNum type="arabicPeriod" startAt="3"/>
            </a:pPr>
            <a:r>
              <a:rPr lang="en-US" sz="2400" dirty="0"/>
              <a:t>Differentiate among independent, assisted, and skilled nursing facilities.</a:t>
            </a:r>
          </a:p>
        </p:txBody>
      </p:sp>
      <p:sp>
        <p:nvSpPr>
          <p:cNvPr id="5" name="Rectangle 6"/>
          <p:cNvSpPr txBox="1">
            <a:spLocks noChangeArrowheads="1"/>
          </p:cNvSpPr>
          <p:nvPr/>
        </p:nvSpPr>
        <p:spPr bwMode="auto">
          <a:xfrm>
            <a:off x="0" y="263525"/>
            <a:ext cx="9144000" cy="1389132"/>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endParaRPr lang="en-US" sz="1600" kern="0" dirty="0"/>
          </a:p>
        </p:txBody>
      </p:sp>
    </p:spTree>
    <p:extLst>
      <p:ext uri="{BB962C8B-B14F-4D97-AF65-F5344CB8AC3E}">
        <p14:creationId xmlns:p14="http://schemas.microsoft.com/office/powerpoint/2010/main" val="38066972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Age-Related Changes in </a:t>
            </a:r>
            <a:r>
              <a:rPr lang="en-US" dirty="0" smtClean="0"/>
              <a:t/>
            </a:r>
            <a:br>
              <a:rPr lang="en-US" dirty="0" smtClean="0"/>
            </a:br>
            <a:r>
              <a:rPr lang="en-US" dirty="0" smtClean="0"/>
              <a:t>the </a:t>
            </a:r>
            <a:r>
              <a:rPr lang="en-US" dirty="0"/>
              <a:t>Reproductive System </a:t>
            </a:r>
            <a:r>
              <a:rPr lang="en-US" dirty="0" smtClean="0"/>
              <a:t/>
            </a:r>
            <a:br>
              <a:rPr lang="en-US" dirty="0" smtClean="0"/>
            </a:br>
            <a:endParaRPr lang="en-US" sz="1600" dirty="0"/>
          </a:p>
        </p:txBody>
      </p:sp>
      <p:sp>
        <p:nvSpPr>
          <p:cNvPr id="3" name="Content Placeholder 2"/>
          <p:cNvSpPr>
            <a:spLocks noGrp="1"/>
          </p:cNvSpPr>
          <p:nvPr>
            <p:ph idx="1"/>
          </p:nvPr>
        </p:nvSpPr>
        <p:spPr/>
        <p:txBody>
          <a:bodyPr/>
          <a:lstStyle/>
          <a:p>
            <a:pPr lvl="0"/>
            <a:r>
              <a:rPr lang="en-US" dirty="0">
                <a:solidFill>
                  <a:srgbClr val="00B0F0"/>
                </a:solidFill>
              </a:rPr>
              <a:t>Males</a:t>
            </a:r>
          </a:p>
          <a:p>
            <a:pPr lvl="1"/>
            <a:r>
              <a:rPr lang="en-US" dirty="0"/>
              <a:t>Sperm production may decline in men over age 50, but men remain virile into old age</a:t>
            </a:r>
          </a:p>
          <a:p>
            <a:pPr lvl="1"/>
            <a:r>
              <a:rPr lang="en-US" dirty="0"/>
              <a:t>Takes longer for penis to become erect, longer for an orgasm to occur, and longer to recover</a:t>
            </a:r>
          </a:p>
          <a:p>
            <a:pPr lvl="1"/>
            <a:r>
              <a:rPr lang="en-US" dirty="0"/>
              <a:t>Change in hormonal levels of testosterone; changes can affect prostate gland </a:t>
            </a:r>
          </a:p>
          <a:p>
            <a:pPr lvl="1"/>
            <a:r>
              <a:rPr lang="en-US" dirty="0"/>
              <a:t>Prostate enlarges over time and presses down on the urethra, causing difficulty with urination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22738623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Assistant’s Role </a:t>
            </a:r>
            <a:br>
              <a:rPr lang="en-US" dirty="0"/>
            </a:br>
            <a:r>
              <a:rPr lang="en-US" dirty="0"/>
              <a:t>in Caring for Older Patient </a:t>
            </a:r>
          </a:p>
        </p:txBody>
      </p:sp>
      <p:sp>
        <p:nvSpPr>
          <p:cNvPr id="3" name="Content Placeholder 2"/>
          <p:cNvSpPr>
            <a:spLocks noGrp="1"/>
          </p:cNvSpPr>
          <p:nvPr>
            <p:ph idx="1"/>
          </p:nvPr>
        </p:nvSpPr>
        <p:spPr>
          <a:xfrm>
            <a:off x="560070" y="2134429"/>
            <a:ext cx="8001000" cy="4454525"/>
          </a:xfrm>
        </p:spPr>
        <p:txBody>
          <a:bodyPr/>
          <a:lstStyle/>
          <a:p>
            <a:pPr lvl="0"/>
            <a:r>
              <a:rPr lang="en-US" dirty="0"/>
              <a:t>Give ample time for them to perform tasks and ask questions; be patient</a:t>
            </a:r>
          </a:p>
          <a:p>
            <a:pPr lvl="0"/>
            <a:r>
              <a:rPr lang="en-US" dirty="0"/>
              <a:t>Provide adequate lighting, forms in large print</a:t>
            </a:r>
          </a:p>
          <a:p>
            <a:pPr lvl="0"/>
            <a:r>
              <a:rPr lang="en-US" dirty="0"/>
              <a:t>Communicate effectively</a:t>
            </a:r>
          </a:p>
          <a:p>
            <a:pPr lvl="0"/>
            <a:r>
              <a:rPr lang="en-US" dirty="0"/>
              <a:t>Help them maintain dignity and independence</a:t>
            </a:r>
          </a:p>
          <a:p>
            <a:r>
              <a:rPr lang="en-US" dirty="0"/>
              <a:t>Speak directly to the patient, rather than family members; listen carefully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25423876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 Communication </a:t>
            </a:r>
            <a:br>
              <a:rPr lang="en-US" dirty="0"/>
            </a:br>
            <a:r>
              <a:rPr lang="en-US" dirty="0"/>
              <a:t>with Aging Patients </a:t>
            </a:r>
          </a:p>
        </p:txBody>
      </p:sp>
      <p:sp>
        <p:nvSpPr>
          <p:cNvPr id="3" name="Content Placeholder 2"/>
          <p:cNvSpPr>
            <a:spLocks noGrp="1"/>
          </p:cNvSpPr>
          <p:nvPr>
            <p:ph idx="1"/>
          </p:nvPr>
        </p:nvSpPr>
        <p:spPr/>
        <p:txBody>
          <a:bodyPr>
            <a:noAutofit/>
          </a:bodyPr>
          <a:lstStyle/>
          <a:p>
            <a:pPr lvl="0"/>
            <a:r>
              <a:rPr lang="en-US" dirty="0"/>
              <a:t>Address the patient by Mr., Mrs., or Miss unless the patient has given you permission to use his or her first name</a:t>
            </a:r>
          </a:p>
          <a:p>
            <a:pPr lvl="0"/>
            <a:r>
              <a:rPr lang="en-US" dirty="0"/>
              <a:t>Introduce yourself and explain the purpose of a procedure before performing the procedure</a:t>
            </a:r>
          </a:p>
          <a:p>
            <a:pPr lvl="0"/>
            <a:r>
              <a:rPr lang="en-US" dirty="0"/>
              <a:t>Face the aging person and softly touch the individual to get his or her attention before beginning to speak</a:t>
            </a:r>
          </a:p>
          <a:p>
            <a:pPr lvl="0"/>
            <a:r>
              <a:rPr lang="en-US" dirty="0"/>
              <a:t>Use expanded speech, gestures, demonstrations, or written instructions in block print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21148847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Keep sensorimotor changes that accompany aging in mind; communicate respectfully</a:t>
            </a:r>
          </a:p>
          <a:p>
            <a:pPr lvl="0"/>
            <a:r>
              <a:rPr lang="en-US" dirty="0"/>
              <a:t>Show sensitivity and patience to improve patient compliance</a:t>
            </a:r>
          </a:p>
          <a:p>
            <a:pPr lvl="0"/>
            <a:r>
              <a:rPr lang="en-US" dirty="0"/>
              <a:t>Repeat information</a:t>
            </a:r>
          </a:p>
          <a:p>
            <a:pPr lvl="0"/>
            <a:r>
              <a:rPr lang="en-US" dirty="0"/>
              <a:t>Go at a pace slow enough to be processed fully</a:t>
            </a:r>
          </a:p>
          <a:p>
            <a:pPr lvl="0"/>
            <a:r>
              <a:rPr lang="en-US" dirty="0" smtClean="0"/>
              <a:t>Provide handouts </a:t>
            </a:r>
            <a:r>
              <a:rPr lang="en-US" dirty="0"/>
              <a:t>with large print</a:t>
            </a:r>
          </a:p>
          <a:p>
            <a:pPr lvl="0"/>
            <a:r>
              <a:rPr lang="en-US" dirty="0"/>
              <a:t>Involve family members for continuity of care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9954803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Autofit/>
          </a:bodyPr>
          <a:lstStyle/>
          <a:p>
            <a:pPr lvl="0"/>
            <a:r>
              <a:rPr lang="en-US" dirty="0"/>
              <a:t>Consent must be given by the individual undergoing the procedure as long as he or she is judged to be competent</a:t>
            </a:r>
          </a:p>
          <a:p>
            <a:pPr lvl="0"/>
            <a:r>
              <a:rPr lang="en-US" dirty="0"/>
              <a:t>Advanced directives are legal documents providing written instructions for the type of care a person wants in the event of incapacitation</a:t>
            </a:r>
          </a:p>
          <a:p>
            <a:pPr lvl="1"/>
            <a:r>
              <a:rPr lang="en-US" dirty="0"/>
              <a:t>Person will be designated with durable power of attorney to make decisions as proxy</a:t>
            </a:r>
          </a:p>
          <a:p>
            <a:pPr lvl="1"/>
            <a:r>
              <a:rPr lang="en-US" dirty="0"/>
              <a:t>Keep in medical file for specifics to be easily accessed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34995966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Indications of Elder </a:t>
            </a:r>
            <a:r>
              <a:rPr lang="en-US" dirty="0"/>
              <a:t>Abuse </a:t>
            </a:r>
          </a:p>
        </p:txBody>
      </p:sp>
      <p:sp>
        <p:nvSpPr>
          <p:cNvPr id="3" name="Content Placeholder 2"/>
          <p:cNvSpPr>
            <a:spLocks noGrp="1"/>
          </p:cNvSpPr>
          <p:nvPr>
            <p:ph idx="1"/>
          </p:nvPr>
        </p:nvSpPr>
        <p:spPr/>
        <p:txBody>
          <a:bodyPr>
            <a:normAutofit/>
          </a:bodyPr>
          <a:lstStyle/>
          <a:p>
            <a:pPr lvl="0">
              <a:lnSpc>
                <a:spcPct val="110000"/>
              </a:lnSpc>
            </a:pPr>
            <a:r>
              <a:rPr lang="en-US" dirty="0"/>
              <a:t>Poor general appearance and poor hygiene</a:t>
            </a:r>
          </a:p>
          <a:p>
            <a:pPr lvl="0">
              <a:lnSpc>
                <a:spcPct val="110000"/>
              </a:lnSpc>
            </a:pPr>
            <a:r>
              <a:rPr lang="en-US" dirty="0"/>
              <a:t>Pattern of changing doctors and frequent emergency department visits</a:t>
            </a:r>
          </a:p>
          <a:p>
            <a:pPr lvl="0">
              <a:lnSpc>
                <a:spcPct val="110000"/>
              </a:lnSpc>
            </a:pPr>
            <a:r>
              <a:rPr lang="en-US" dirty="0"/>
              <a:t>Skin lesions, signs of dehydration, bruises (signs of new and old bruising together), abrasions, welts, burns, or pressure sores</a:t>
            </a:r>
          </a:p>
          <a:p>
            <a:pPr lvl="0">
              <a:lnSpc>
                <a:spcPct val="110000"/>
              </a:lnSpc>
            </a:pPr>
            <a:r>
              <a:rPr lang="en-US" dirty="0"/>
              <a:t>Recurrent injuries caused by accidents</a:t>
            </a:r>
          </a:p>
          <a:p>
            <a:pPr lvl="0">
              <a:lnSpc>
                <a:spcPct val="110000"/>
              </a:lnSpc>
            </a:pPr>
            <a:r>
              <a:rPr lang="en-US" dirty="0"/>
              <a:t>Signs of malnutrition and weight loss without related illness</a:t>
            </a:r>
          </a:p>
          <a:p>
            <a:pPr>
              <a:lnSpc>
                <a:spcPct val="110000"/>
              </a:lnSpc>
            </a:pPr>
            <a:r>
              <a:rPr lang="en-US" dirty="0"/>
              <a:t>Any injury that does not fit the given history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45</a:t>
            </a:fld>
            <a:endParaRPr lang="en-GB" dirty="0"/>
          </a:p>
        </p:txBody>
      </p:sp>
    </p:spTree>
    <p:extLst>
      <p:ext uri="{BB962C8B-B14F-4D97-AF65-F5344CB8AC3E}">
        <p14:creationId xmlns:p14="http://schemas.microsoft.com/office/powerpoint/2010/main" val="23189371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Living Arrangements</a:t>
            </a:r>
            <a:br>
              <a:rPr lang="en-US" dirty="0"/>
            </a:br>
            <a:endParaRPr lang="en-US" sz="1600" dirty="0"/>
          </a:p>
        </p:txBody>
      </p:sp>
      <p:sp>
        <p:nvSpPr>
          <p:cNvPr id="3" name="Content Placeholder 2"/>
          <p:cNvSpPr>
            <a:spLocks noGrp="1"/>
          </p:cNvSpPr>
          <p:nvPr>
            <p:ph idx="1"/>
          </p:nvPr>
        </p:nvSpPr>
        <p:spPr/>
        <p:txBody>
          <a:bodyPr>
            <a:normAutofit/>
          </a:bodyPr>
          <a:lstStyle/>
          <a:p>
            <a:pPr lvl="0">
              <a:lnSpc>
                <a:spcPct val="110000"/>
              </a:lnSpc>
            </a:pPr>
            <a:r>
              <a:rPr lang="en-US" dirty="0"/>
              <a:t>Outreach programs</a:t>
            </a:r>
          </a:p>
          <a:p>
            <a:pPr lvl="1">
              <a:lnSpc>
                <a:spcPct val="110000"/>
              </a:lnSpc>
            </a:pPr>
            <a:r>
              <a:rPr lang="en-US" dirty="0"/>
              <a:t>Meals on Wheels </a:t>
            </a:r>
          </a:p>
          <a:p>
            <a:pPr lvl="1">
              <a:lnSpc>
                <a:spcPct val="110000"/>
              </a:lnSpc>
            </a:pPr>
            <a:r>
              <a:rPr lang="en-US" dirty="0"/>
              <a:t>Transportation services</a:t>
            </a:r>
          </a:p>
          <a:p>
            <a:pPr lvl="0">
              <a:lnSpc>
                <a:spcPct val="110000"/>
              </a:lnSpc>
            </a:pPr>
            <a:r>
              <a:rPr lang="en-US" dirty="0"/>
              <a:t>Home health agencies</a:t>
            </a:r>
          </a:p>
          <a:p>
            <a:pPr lvl="1">
              <a:lnSpc>
                <a:spcPct val="110000"/>
              </a:lnSpc>
            </a:pPr>
            <a:r>
              <a:rPr lang="en-US" dirty="0"/>
              <a:t>Provide personal care, shopping, transportation, and meal preparation</a:t>
            </a:r>
          </a:p>
          <a:p>
            <a:pPr lvl="1">
              <a:lnSpc>
                <a:spcPct val="110000"/>
              </a:lnSpc>
            </a:pPr>
            <a:r>
              <a:rPr lang="en-US" dirty="0"/>
              <a:t>Can provide a range of activities from patient education to IV therapy</a:t>
            </a:r>
          </a:p>
          <a:p>
            <a:pPr lvl="1">
              <a:lnSpc>
                <a:spcPct val="110000"/>
              </a:lnSpc>
            </a:pPr>
            <a:r>
              <a:rPr lang="en-US" dirty="0"/>
              <a:t>Advanced technology allows people to receive services at home that formerly were provided only in a hospital or physician’s office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46</a:t>
            </a:fld>
            <a:endParaRPr lang="en-GB" dirty="0"/>
          </a:p>
        </p:txBody>
      </p:sp>
    </p:spTree>
    <p:extLst>
      <p:ext uri="{BB962C8B-B14F-4D97-AF65-F5344CB8AC3E}">
        <p14:creationId xmlns:p14="http://schemas.microsoft.com/office/powerpoint/2010/main" val="15149534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Living Arrangements</a:t>
            </a:r>
            <a:br>
              <a:rPr lang="en-US" dirty="0"/>
            </a:br>
            <a:endParaRPr lang="en-US" sz="1600" dirty="0"/>
          </a:p>
        </p:txBody>
      </p:sp>
      <p:sp>
        <p:nvSpPr>
          <p:cNvPr id="3" name="Content Placeholder 2"/>
          <p:cNvSpPr>
            <a:spLocks noGrp="1"/>
          </p:cNvSpPr>
          <p:nvPr>
            <p:ph idx="1"/>
          </p:nvPr>
        </p:nvSpPr>
        <p:spPr/>
        <p:txBody>
          <a:bodyPr>
            <a:normAutofit/>
          </a:bodyPr>
          <a:lstStyle/>
          <a:p>
            <a:pPr lvl="0"/>
            <a:r>
              <a:rPr lang="en-US" dirty="0"/>
              <a:t>Adult day care centers</a:t>
            </a:r>
          </a:p>
          <a:p>
            <a:pPr lvl="1"/>
            <a:r>
              <a:rPr lang="en-US" dirty="0"/>
              <a:t>Provide socialization, recreation, and meals</a:t>
            </a:r>
          </a:p>
          <a:p>
            <a:pPr lvl="1"/>
            <a:r>
              <a:rPr lang="en-US" dirty="0"/>
              <a:t>Some centers provide physical and occupational therapy; transportation</a:t>
            </a:r>
          </a:p>
          <a:p>
            <a:pPr lvl="0"/>
            <a:r>
              <a:rPr lang="en-US" dirty="0"/>
              <a:t>Assisted-living facilities</a:t>
            </a:r>
          </a:p>
          <a:p>
            <a:pPr lvl="1"/>
            <a:r>
              <a:rPr lang="en-US" dirty="0"/>
              <a:t>Can be retirement homes or board-and-care homes</a:t>
            </a:r>
          </a:p>
          <a:p>
            <a:pPr lvl="1"/>
            <a:r>
              <a:rPr lang="en-US" dirty="0"/>
              <a:t>Appropriate for older adults who need assistance with some activities of daily living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47</a:t>
            </a:fld>
            <a:endParaRPr lang="en-GB" dirty="0"/>
          </a:p>
        </p:txBody>
      </p:sp>
    </p:spTree>
    <p:extLst>
      <p:ext uri="{BB962C8B-B14F-4D97-AF65-F5344CB8AC3E}">
        <p14:creationId xmlns:p14="http://schemas.microsoft.com/office/powerpoint/2010/main" val="3483518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Aging Population </a:t>
            </a:r>
          </a:p>
        </p:txBody>
      </p:sp>
      <p:sp>
        <p:nvSpPr>
          <p:cNvPr id="3" name="Content Placeholder 2"/>
          <p:cNvSpPr>
            <a:spLocks noGrp="1"/>
          </p:cNvSpPr>
          <p:nvPr>
            <p:ph idx="1"/>
          </p:nvPr>
        </p:nvSpPr>
        <p:spPr/>
        <p:txBody>
          <a:bodyPr/>
          <a:lstStyle/>
          <a:p>
            <a:pPr lvl="0"/>
            <a:r>
              <a:rPr lang="en-US" b="1" dirty="0">
                <a:solidFill>
                  <a:srgbClr val="00B0F0"/>
                </a:solidFill>
              </a:rPr>
              <a:t>Fastest-growing segment of U.S. population are those age 85 and older</a:t>
            </a:r>
          </a:p>
          <a:p>
            <a:pPr lvl="0"/>
            <a:r>
              <a:rPr lang="en-US" dirty="0"/>
              <a:t>Most older people have at least one chronic medical condition</a:t>
            </a:r>
          </a:p>
          <a:p>
            <a:pPr lvl="0"/>
            <a:r>
              <a:rPr lang="en-US" dirty="0"/>
              <a:t>Increased need for health services for older people</a:t>
            </a:r>
          </a:p>
          <a:p>
            <a:pPr lvl="0"/>
            <a:r>
              <a:rPr lang="en-US" dirty="0"/>
              <a:t>Sensorimotor changes can have profound effect on individual’s ability to interact with his or her </a:t>
            </a:r>
            <a:r>
              <a:rPr lang="en-US" dirty="0" smtClean="0"/>
              <a:t>environment</a:t>
            </a:r>
          </a:p>
          <a:p>
            <a:pPr lvl="0"/>
            <a:r>
              <a:rPr lang="en-US" dirty="0" smtClean="0"/>
              <a:t>By 2030, almost 1 of every 5 Americans will be 65 or older about 88 million people</a:t>
            </a:r>
          </a:p>
          <a:p>
            <a:r>
              <a:rPr lang="en-US" dirty="0">
                <a:solidFill>
                  <a:schemeClr val="tx1"/>
                </a:solidFill>
                <a:latin typeface="Arial" charset="0"/>
                <a:ea typeface="ＭＳ Ｐゴシック" charset="0"/>
                <a:cs typeface="ＭＳ Ｐゴシック" charset="0"/>
              </a:rPr>
              <a:t>To provide better services to the aging patient, the medical assistant must understand the aging process, which includes the physical and sensory changes with which older people must cope.</a:t>
            </a:r>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3192992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Stereotypes and Myths about Aging </a:t>
            </a:r>
          </a:p>
        </p:txBody>
      </p:sp>
      <p:sp>
        <p:nvSpPr>
          <p:cNvPr id="3" name="Content Placeholder 2"/>
          <p:cNvSpPr>
            <a:spLocks noGrp="1"/>
          </p:cNvSpPr>
          <p:nvPr>
            <p:ph idx="1"/>
          </p:nvPr>
        </p:nvSpPr>
        <p:spPr/>
        <p:txBody>
          <a:bodyPr>
            <a:noAutofit/>
          </a:bodyPr>
          <a:lstStyle/>
          <a:p>
            <a:pPr lvl="0"/>
            <a:r>
              <a:rPr lang="en-US" dirty="0"/>
              <a:t>Most aging people will develop dementia</a:t>
            </a:r>
          </a:p>
          <a:p>
            <a:pPr lvl="0"/>
            <a:r>
              <a:rPr lang="en-US" dirty="0"/>
              <a:t>Disease is a normal and an unavoidable part of the aging process</a:t>
            </a:r>
          </a:p>
          <a:p>
            <a:pPr lvl="0"/>
            <a:r>
              <a:rPr lang="en-US" dirty="0"/>
              <a:t>Older workers are less productive than younger ones</a:t>
            </a:r>
          </a:p>
          <a:p>
            <a:pPr lvl="0"/>
            <a:r>
              <a:rPr lang="en-US" dirty="0"/>
              <a:t>Most older people end up in long-term care facilities</a:t>
            </a:r>
          </a:p>
          <a:p>
            <a:pPr lvl="0"/>
            <a:r>
              <a:rPr lang="en-US" dirty="0"/>
              <a:t>Most aging people have no interest in or capacity for sexual relations</a:t>
            </a:r>
          </a:p>
          <a:p>
            <a:pPr lvl="0"/>
            <a:r>
              <a:rPr lang="en-US" dirty="0"/>
              <a:t>Damage to health because of lifestyle factors is </a:t>
            </a:r>
            <a:r>
              <a:rPr lang="en-US" dirty="0" smtClean="0"/>
              <a:t>irreversible</a:t>
            </a:r>
          </a:p>
          <a:p>
            <a:pPr lvl="0"/>
            <a:r>
              <a:rPr lang="en-US" dirty="0">
                <a:solidFill>
                  <a:schemeClr val="tx1"/>
                </a:solidFill>
                <a:latin typeface="Arial" charset="0"/>
                <a:ea typeface="ＭＳ Ｐゴシック" charset="0"/>
                <a:cs typeface="ＭＳ Ｐゴシック" charset="0"/>
              </a:rPr>
              <a:t>A healthy lifestyle is very effective in preserving one’s health into older age.</a:t>
            </a:r>
          </a:p>
          <a:p>
            <a:pPr lvl="0"/>
            <a:r>
              <a:rPr lang="en-US" dirty="0">
                <a:solidFill>
                  <a:schemeClr val="tx1"/>
                </a:solidFill>
                <a:latin typeface="Arial" charset="0"/>
                <a:ea typeface="ＭＳ Ｐゴシック" charset="0"/>
                <a:cs typeface="ＭＳ Ｐゴシック" charset="0"/>
              </a:rPr>
              <a:t>50% of those over age 85 are diagnosed with dementia issues.</a:t>
            </a:r>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2247009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Changes with Age </a:t>
            </a:r>
          </a:p>
        </p:txBody>
      </p:sp>
      <p:sp>
        <p:nvSpPr>
          <p:cNvPr id="3" name="Content Placeholder 2"/>
          <p:cNvSpPr>
            <a:spLocks noGrp="1"/>
          </p:cNvSpPr>
          <p:nvPr>
            <p:ph idx="1"/>
          </p:nvPr>
        </p:nvSpPr>
        <p:spPr/>
        <p:txBody>
          <a:bodyPr/>
          <a:lstStyle/>
          <a:p>
            <a:pPr lvl="0"/>
            <a:r>
              <a:rPr lang="en-US" dirty="0"/>
              <a:t>Normal age-related changes are expected, and the individual can compensate for them </a:t>
            </a:r>
          </a:p>
          <a:p>
            <a:pPr lvl="1"/>
            <a:r>
              <a:rPr lang="en-US" dirty="0"/>
              <a:t>These changes do intensify with poor health habits and chronic disease</a:t>
            </a:r>
          </a:p>
          <a:p>
            <a:pPr lvl="0"/>
            <a:r>
              <a:rPr lang="en-US" dirty="0"/>
              <a:t>Age-related changes can be managed through regular exercise, a healthy diet, prevention of sun damage, and annual physical examinations with health screening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64955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a:t>
            </a:r>
            <a:r>
              <a:rPr lang="en-US" dirty="0" smtClean="0"/>
              <a:t>in</a:t>
            </a:r>
            <a:br>
              <a:rPr lang="en-US" dirty="0" smtClean="0"/>
            </a:br>
            <a:r>
              <a:rPr lang="en-US" dirty="0" smtClean="0"/>
              <a:t>the </a:t>
            </a:r>
            <a:r>
              <a:rPr lang="en-US" dirty="0"/>
              <a:t>Cardiovascular System </a:t>
            </a:r>
          </a:p>
        </p:txBody>
      </p:sp>
      <p:sp>
        <p:nvSpPr>
          <p:cNvPr id="3" name="Content Placeholder 2"/>
          <p:cNvSpPr>
            <a:spLocks noGrp="1"/>
          </p:cNvSpPr>
          <p:nvPr>
            <p:ph idx="1"/>
          </p:nvPr>
        </p:nvSpPr>
        <p:spPr/>
        <p:txBody>
          <a:bodyPr/>
          <a:lstStyle/>
          <a:p>
            <a:pPr lvl="0"/>
            <a:r>
              <a:rPr lang="en-US" dirty="0"/>
              <a:t>Cardiovascular disease is the most frequent cause of illness and disability in the aging population</a:t>
            </a:r>
          </a:p>
          <a:p>
            <a:pPr lvl="0"/>
            <a:r>
              <a:rPr lang="en-US" dirty="0"/>
              <a:t>Effects of aging on cardiovascular system:</a:t>
            </a:r>
          </a:p>
          <a:p>
            <a:pPr lvl="1"/>
            <a:r>
              <a:rPr lang="en-US" dirty="0"/>
              <a:t>Myocardial cells enlarge, deposits of fat and connective tissue increase, cardiac output declines</a:t>
            </a:r>
          </a:p>
          <a:p>
            <a:pPr lvl="1"/>
            <a:r>
              <a:rPr lang="en-US" dirty="0"/>
              <a:t>Hypertension increases workload of the left ventricle</a:t>
            </a:r>
          </a:p>
          <a:p>
            <a:pPr lvl="1"/>
            <a:r>
              <a:rPr lang="en-US" dirty="0"/>
              <a:t>Walls of veins weaken and stretch</a:t>
            </a:r>
          </a:p>
          <a:p>
            <a:pPr lvl="1"/>
            <a:r>
              <a:rPr lang="en-US" dirty="0" smtClean="0"/>
              <a:t>Arteriosclerosis</a:t>
            </a:r>
          </a:p>
          <a:p>
            <a:pPr lvl="1"/>
            <a:r>
              <a:rPr lang="en-US" dirty="0">
                <a:solidFill>
                  <a:srgbClr val="00B0F0"/>
                </a:solidFill>
                <a:latin typeface="Arial" charset="0"/>
                <a:ea typeface="ＭＳ Ｐゴシック" charset="0"/>
                <a:cs typeface="ＭＳ Ｐゴシック" charset="0"/>
              </a:rPr>
              <a:t>Edema and varicose veins of the lower extremities are common in the elderly, increasing the risk of phlebitis and the formation of thrombi in the deep veins or deep vein thrombosis (DVT).</a:t>
            </a:r>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2720231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a:t>
            </a:r>
            <a:r>
              <a:rPr lang="en-US" dirty="0" smtClean="0"/>
              <a:t>Changes in</a:t>
            </a:r>
            <a:br>
              <a:rPr lang="en-US" dirty="0" smtClean="0"/>
            </a:br>
            <a:r>
              <a:rPr lang="en-US" dirty="0" smtClean="0"/>
              <a:t>the </a:t>
            </a:r>
            <a:r>
              <a:rPr lang="en-US" dirty="0"/>
              <a:t>Endocrine System </a:t>
            </a:r>
          </a:p>
        </p:txBody>
      </p:sp>
      <p:sp>
        <p:nvSpPr>
          <p:cNvPr id="3" name="Content Placeholder 2"/>
          <p:cNvSpPr>
            <a:spLocks noGrp="1"/>
          </p:cNvSpPr>
          <p:nvPr>
            <p:ph idx="1"/>
          </p:nvPr>
        </p:nvSpPr>
        <p:spPr/>
        <p:txBody>
          <a:bodyPr/>
          <a:lstStyle/>
          <a:p>
            <a:pPr lvl="0"/>
            <a:r>
              <a:rPr lang="en-US" dirty="0"/>
              <a:t>General decrease in hormone production</a:t>
            </a:r>
          </a:p>
          <a:p>
            <a:pPr lvl="0"/>
            <a:r>
              <a:rPr lang="en-US" dirty="0"/>
              <a:t>Changes in tissue receptor binding</a:t>
            </a:r>
          </a:p>
          <a:p>
            <a:pPr lvl="0"/>
            <a:r>
              <a:rPr lang="en-US" dirty="0">
                <a:solidFill>
                  <a:srgbClr val="00B0F0"/>
                </a:solidFill>
              </a:rPr>
              <a:t>Diabetes mellitus (DM) type 2 is the most common endocrine disorder</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1828490217"/>
      </p:ext>
    </p:extLst>
  </p:cSld>
  <p:clrMapOvr>
    <a:masterClrMapping/>
  </p:clrMapOvr>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9443</TotalTime>
  <Words>4976</Words>
  <Application>Microsoft Office PowerPoint</Application>
  <PresentationFormat>On-screen Show (4:3)</PresentationFormat>
  <Paragraphs>468</Paragraphs>
  <Slides>47</Slides>
  <Notes>47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47</vt:i4>
      </vt:variant>
    </vt:vector>
  </HeadingPairs>
  <TitlesOfParts>
    <vt:vector size="57" baseType="lpstr">
      <vt:lpstr>ＭＳ Ｐゴシック</vt:lpstr>
      <vt:lpstr>Arial</vt:lpstr>
      <vt:lpstr>ArialMT</vt:lpstr>
      <vt:lpstr>Corbel</vt:lpstr>
      <vt:lpstr>Times New Roman</vt:lpstr>
      <vt:lpstr>Wingdings</vt:lpstr>
      <vt:lpstr>Wingdings 2</vt:lpstr>
      <vt:lpstr>Wingdings 3</vt:lpstr>
      <vt:lpstr>2_Blue Diagonal</vt:lpstr>
      <vt:lpstr>Basis</vt:lpstr>
      <vt:lpstr>PowerPoint Presentation</vt:lpstr>
      <vt:lpstr> Geriatrics  </vt:lpstr>
      <vt:lpstr>PowerPoint Presentation</vt:lpstr>
      <vt:lpstr>PowerPoint Presentation</vt:lpstr>
      <vt:lpstr>Our Aging Population </vt:lpstr>
      <vt:lpstr>Stereotypes and Myths about Aging </vt:lpstr>
      <vt:lpstr>System Changes with Age </vt:lpstr>
      <vt:lpstr>Age-Related Changes in the Cardiovascular System </vt:lpstr>
      <vt:lpstr>Age-Related Changes in the Endocrine System </vt:lpstr>
      <vt:lpstr>Factors that Can Affect Diabetes Management in Older People</vt:lpstr>
      <vt:lpstr>Age-Related Changes in the Gastrointestinal System </vt:lpstr>
      <vt:lpstr>Age-Related Changes in  the Integumentary System </vt:lpstr>
      <vt:lpstr>Treating Dry Skin in Older People </vt:lpstr>
      <vt:lpstr>Shingles Risk Reduction </vt:lpstr>
      <vt:lpstr>Age-Related Changes in  the Musculoskeletal System </vt:lpstr>
      <vt:lpstr>Suggestions for Helping the Older Adult with Mobility, Dexterity, and Balance </vt:lpstr>
      <vt:lpstr>Osteoporosis</vt:lpstr>
      <vt:lpstr>Aging and Falls </vt:lpstr>
      <vt:lpstr>Preventing Falls </vt:lpstr>
      <vt:lpstr>Age-Related Changes in  the Nervous System </vt:lpstr>
      <vt:lpstr>Maintaining Mental Function </vt:lpstr>
      <vt:lpstr>Dementia </vt:lpstr>
      <vt:lpstr>Alzheimer’s Disease (AD) </vt:lpstr>
      <vt:lpstr>Signs and Symptoms of AD </vt:lpstr>
      <vt:lpstr>Treatment Options for AD </vt:lpstr>
      <vt:lpstr>Sleep Disorders</vt:lpstr>
      <vt:lpstr>Age-Related Changes in the Pulmonary System </vt:lpstr>
      <vt:lpstr>Age-Related Effects on Vision  </vt:lpstr>
      <vt:lpstr>Age-Related Effects on Vision </vt:lpstr>
      <vt:lpstr>Cataracts, Glaucoma,  and Macular Degeneration </vt:lpstr>
      <vt:lpstr>Suggestions for Helping the  Visually Impaired Older Adult</vt:lpstr>
      <vt:lpstr>Age-Related Effects on Hearing </vt:lpstr>
      <vt:lpstr>Geriatric Depression Scale </vt:lpstr>
      <vt:lpstr>Suggestions for Helping the  Hearing-Impaired Older Adult </vt:lpstr>
      <vt:lpstr>Age-Related Effects on Taste and Smell </vt:lpstr>
      <vt:lpstr>Nutritional Status and Screening </vt:lpstr>
      <vt:lpstr>Age-Related Changes  in the Urinary System  </vt:lpstr>
      <vt:lpstr>Age-Related Changes  in the Urinary System  </vt:lpstr>
      <vt:lpstr>Age-Related Changes in the Reproductive System </vt:lpstr>
      <vt:lpstr>Age-Related Changes in  the Reproductive System  </vt:lpstr>
      <vt:lpstr>Medical Assistant’s Role  in Caring for Older Patient </vt:lpstr>
      <vt:lpstr>Effective Communication  with Aging Patients </vt:lpstr>
      <vt:lpstr>Patient Coaching</vt:lpstr>
      <vt:lpstr>Legal and Ethical Issues </vt:lpstr>
      <vt:lpstr>Indications of Elder Abuse </vt:lpstr>
      <vt:lpstr>Living Arrangements </vt:lpstr>
      <vt:lpstr>Living Arrangements </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631</cp:revision>
  <dcterms:created xsi:type="dcterms:W3CDTF">2005-01-16T17:28:53Z</dcterms:created>
  <dcterms:modified xsi:type="dcterms:W3CDTF">2020-02-18T03:11:21Z</dcterms:modified>
</cp:coreProperties>
</file>