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79" r:id="rId2"/>
  </p:sldMasterIdLst>
  <p:notesMasterIdLst>
    <p:notesMasterId r:id="rId48"/>
  </p:notesMasterIdLst>
  <p:handoutMasterIdLst>
    <p:handoutMasterId r:id="rId49"/>
  </p:handoutMasterIdLst>
  <p:sldIdLst>
    <p:sldId id="316" r:id="rId3"/>
    <p:sldId id="562" r:id="rId4"/>
    <p:sldId id="513" r:id="rId5"/>
    <p:sldId id="514" r:id="rId6"/>
    <p:sldId id="515" r:id="rId7"/>
    <p:sldId id="554" r:id="rId8"/>
    <p:sldId id="516" r:id="rId9"/>
    <p:sldId id="563" r:id="rId10"/>
    <p:sldId id="517" r:id="rId11"/>
    <p:sldId id="518" r:id="rId12"/>
    <p:sldId id="519" r:id="rId13"/>
    <p:sldId id="564" r:id="rId14"/>
    <p:sldId id="520" r:id="rId15"/>
    <p:sldId id="521" r:id="rId16"/>
    <p:sldId id="522" r:id="rId17"/>
    <p:sldId id="523" r:id="rId18"/>
    <p:sldId id="524" r:id="rId19"/>
    <p:sldId id="525" r:id="rId20"/>
    <p:sldId id="555" r:id="rId21"/>
    <p:sldId id="556" r:id="rId22"/>
    <p:sldId id="557" r:id="rId23"/>
    <p:sldId id="558" r:id="rId24"/>
    <p:sldId id="559" r:id="rId25"/>
    <p:sldId id="560" r:id="rId26"/>
    <p:sldId id="532" r:id="rId27"/>
    <p:sldId id="533" r:id="rId28"/>
    <p:sldId id="534" r:id="rId29"/>
    <p:sldId id="535" r:id="rId30"/>
    <p:sldId id="536" r:id="rId31"/>
    <p:sldId id="537" r:id="rId32"/>
    <p:sldId id="538" r:id="rId33"/>
    <p:sldId id="539" r:id="rId34"/>
    <p:sldId id="540" r:id="rId35"/>
    <p:sldId id="541" r:id="rId36"/>
    <p:sldId id="542" r:id="rId37"/>
    <p:sldId id="543" r:id="rId38"/>
    <p:sldId id="544" r:id="rId39"/>
    <p:sldId id="545" r:id="rId40"/>
    <p:sldId id="546" r:id="rId41"/>
    <p:sldId id="547" r:id="rId42"/>
    <p:sldId id="548" r:id="rId43"/>
    <p:sldId id="549" r:id="rId44"/>
    <p:sldId id="550" r:id="rId45"/>
    <p:sldId id="551" r:id="rId46"/>
    <p:sldId id="552" r:id="rId47"/>
  </p:sldIdLst>
  <p:sldSz cx="9144000" cy="6858000" type="screen4x3"/>
  <p:notesSz cx="6881813" cy="92964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74" autoAdjust="0"/>
    <p:restoredTop sz="89671" autoAdjust="0"/>
  </p:normalViewPr>
  <p:slideViewPr>
    <p:cSldViewPr snapToGrid="0">
      <p:cViewPr varScale="1">
        <p:scale>
          <a:sx n="104" d="100"/>
          <a:sy n="104" d="100"/>
        </p:scale>
        <p:origin x="1968" y="108"/>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0" d="100"/>
        <a:sy n="70" d="100"/>
      </p:scale>
      <p:origin x="0" y="0"/>
    </p:cViewPr>
  </p:sorterViewPr>
  <p:notesViewPr>
    <p:cSldViewPr snapToGrid="0">
      <p:cViewPr varScale="1">
        <p:scale>
          <a:sx n="83" d="100"/>
          <a:sy n="83" d="100"/>
        </p:scale>
        <p:origin x="-294" y="-102"/>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119" cy="466434"/>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3" y="0"/>
            <a:ext cx="2982119" cy="466434"/>
          </a:xfrm>
          <a:prstGeom prst="rect">
            <a:avLst/>
          </a:prstGeom>
        </p:spPr>
        <p:txBody>
          <a:bodyPr vert="horz" lIns="92446" tIns="46223" rIns="92446" bIns="46223" rtlCol="0"/>
          <a:lstStyle>
            <a:lvl1pPr algn="r">
              <a:defRPr sz="1200"/>
            </a:lvl1pPr>
          </a:lstStyle>
          <a:p>
            <a:fld id="{E39EC52C-68D6-4A4D-9F75-68E527A48DD0}" type="datetimeFigureOut">
              <a:rPr lang="en-US" smtClean="0"/>
              <a:t>4/4/2017</a:t>
            </a:fld>
            <a:endParaRPr lang="en-US"/>
          </a:p>
        </p:txBody>
      </p:sp>
      <p:sp>
        <p:nvSpPr>
          <p:cNvPr id="4" name="Footer Placeholder 3"/>
          <p:cNvSpPr>
            <a:spLocks noGrp="1"/>
          </p:cNvSpPr>
          <p:nvPr>
            <p:ph type="ftr" sz="quarter" idx="2"/>
          </p:nvPr>
        </p:nvSpPr>
        <p:spPr>
          <a:xfrm>
            <a:off x="1" y="8829969"/>
            <a:ext cx="2982119" cy="466433"/>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3" y="8829969"/>
            <a:ext cx="2982119" cy="466433"/>
          </a:xfrm>
          <a:prstGeom prst="rect">
            <a:avLst/>
          </a:prstGeom>
        </p:spPr>
        <p:txBody>
          <a:bodyPr vert="horz" lIns="92446" tIns="46223" rIns="92446" bIns="46223" rtlCol="0" anchor="b"/>
          <a:lstStyle>
            <a:lvl1pPr algn="r">
              <a:defRPr sz="1200"/>
            </a:lvl1pPr>
          </a:lstStyle>
          <a:p>
            <a:fld id="{92EC6C1E-60CD-4616-96C7-9F337F91980A}" type="slidenum">
              <a:rPr lang="en-US" smtClean="0"/>
              <a:t>‹#›</a:t>
            </a:fld>
            <a:endParaRPr lang="en-US"/>
          </a:p>
        </p:txBody>
      </p:sp>
    </p:spTree>
    <p:extLst>
      <p:ext uri="{BB962C8B-B14F-4D97-AF65-F5344CB8AC3E}">
        <p14:creationId xmlns:p14="http://schemas.microsoft.com/office/powerpoint/2010/main" val="21634698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1" y="0"/>
            <a:ext cx="2982119" cy="464820"/>
          </a:xfrm>
          <a:prstGeom prst="rect">
            <a:avLst/>
          </a:prstGeom>
          <a:noFill/>
          <a:ln>
            <a:noFill/>
          </a:ln>
          <a:effectLst/>
          <a:extLst/>
        </p:spPr>
        <p:txBody>
          <a:bodyPr vert="horz" wrap="none" lIns="92446" tIns="46223" rIns="92446" bIns="46223"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a:p>
        </p:txBody>
      </p:sp>
      <p:sp>
        <p:nvSpPr>
          <p:cNvPr id="1944579" name="Rectangle 3"/>
          <p:cNvSpPr>
            <a:spLocks noGrp="1" noChangeArrowheads="1"/>
          </p:cNvSpPr>
          <p:nvPr>
            <p:ph type="dt" idx="1"/>
          </p:nvPr>
        </p:nvSpPr>
        <p:spPr bwMode="auto">
          <a:xfrm>
            <a:off x="3899694" y="0"/>
            <a:ext cx="2982119" cy="464820"/>
          </a:xfrm>
          <a:prstGeom prst="rect">
            <a:avLst/>
          </a:prstGeom>
          <a:noFill/>
          <a:ln>
            <a:noFill/>
          </a:ln>
          <a:effectLst/>
          <a:extLst/>
        </p:spPr>
        <p:txBody>
          <a:bodyPr vert="horz" wrap="none" lIns="92446" tIns="46223" rIns="92446" bIns="46223"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a:p>
        </p:txBody>
      </p:sp>
      <p:sp>
        <p:nvSpPr>
          <p:cNvPr id="52228" name="Rectangle 4"/>
          <p:cNvSpPr>
            <a:spLocks noGrp="1" noRot="1" noChangeAspect="1" noChangeArrowheads="1" noTextEdit="1"/>
          </p:cNvSpPr>
          <p:nvPr>
            <p:ph type="sldImg" idx="2"/>
          </p:nvPr>
        </p:nvSpPr>
        <p:spPr bwMode="auto">
          <a:xfrm>
            <a:off x="1117600" y="696913"/>
            <a:ext cx="4648200" cy="348615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7576" y="4415790"/>
            <a:ext cx="5046663" cy="4183380"/>
          </a:xfrm>
          <a:prstGeom prst="rect">
            <a:avLst/>
          </a:prstGeom>
          <a:noFill/>
          <a:ln>
            <a:noFill/>
          </a:ln>
          <a:effectLst/>
          <a:extLst/>
        </p:spPr>
        <p:txBody>
          <a:bodyPr vert="horz" wrap="none" lIns="92446" tIns="46223" rIns="92446" bIns="46223"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1" y="8831580"/>
            <a:ext cx="2982119" cy="464820"/>
          </a:xfrm>
          <a:prstGeom prst="rect">
            <a:avLst/>
          </a:prstGeom>
          <a:noFill/>
          <a:ln>
            <a:noFill/>
          </a:ln>
          <a:effectLst/>
          <a:extLst/>
        </p:spPr>
        <p:txBody>
          <a:bodyPr vert="horz" wrap="none" lIns="92446" tIns="46223" rIns="92446" bIns="46223"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a:p>
        </p:txBody>
      </p:sp>
      <p:sp>
        <p:nvSpPr>
          <p:cNvPr id="1944583" name="Rectangle 7"/>
          <p:cNvSpPr>
            <a:spLocks noGrp="1" noChangeArrowheads="1"/>
          </p:cNvSpPr>
          <p:nvPr>
            <p:ph type="sldNum" sz="quarter" idx="5"/>
          </p:nvPr>
        </p:nvSpPr>
        <p:spPr bwMode="auto">
          <a:xfrm>
            <a:off x="3899694" y="8831580"/>
            <a:ext cx="2982119" cy="464820"/>
          </a:xfrm>
          <a:prstGeom prst="rect">
            <a:avLst/>
          </a:prstGeom>
          <a:noFill/>
          <a:ln>
            <a:noFill/>
          </a:ln>
          <a:effectLst/>
          <a:extLst/>
        </p:spPr>
        <p:txBody>
          <a:bodyPr vert="horz" wrap="none" lIns="92446" tIns="46223" rIns="92446" bIns="46223"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33691713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 decrease in the number of melanocytes increases photosensitivity.</a:t>
            </a:r>
          </a:p>
          <a:p>
            <a:pPr lvl="0"/>
            <a:r>
              <a:rPr lang="en-US" dirty="0"/>
              <a:t>The dermis loses 20% of its mass during the aging process, resulting in </a:t>
            </a:r>
            <a:endParaRPr lang="en-US" dirty="0" smtClean="0"/>
          </a:p>
          <a:p>
            <a:pPr lvl="0"/>
            <a:r>
              <a:rPr lang="en-US" dirty="0" smtClean="0"/>
              <a:t>the </a:t>
            </a:r>
            <a:r>
              <a:rPr lang="en-US" dirty="0"/>
              <a:t>paper-thin or transparent skin seen in older adults. </a:t>
            </a:r>
          </a:p>
          <a:p>
            <a:r>
              <a:rPr lang="en-US" dirty="0"/>
              <a:t>Ask the person if he or she is too cold or too hot and take the necessary </a:t>
            </a:r>
            <a:endParaRPr lang="en-US" dirty="0" smtClean="0"/>
          </a:p>
          <a:p>
            <a:r>
              <a:rPr lang="en-US" dirty="0" smtClean="0"/>
              <a:t>steps </a:t>
            </a:r>
            <a:r>
              <a:rPr lang="en-US" dirty="0"/>
              <a:t>to make the patient feel more comfortable.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3323756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What happens to the pain threshold as one ages? </a:t>
            </a:r>
            <a:r>
              <a:rPr lang="en-US" i="1" dirty="0"/>
              <a:t>(Because of age-related </a:t>
            </a:r>
            <a:endParaRPr lang="en-US" i="1" dirty="0" smtClean="0"/>
          </a:p>
          <a:p>
            <a:pPr lvl="0"/>
            <a:r>
              <a:rPr lang="en-US" i="1" dirty="0" smtClean="0"/>
              <a:t>changes </a:t>
            </a:r>
            <a:r>
              <a:rPr lang="en-US" i="1" dirty="0"/>
              <a:t>in the receptors, older people have a higher pain threshold. They may </a:t>
            </a:r>
            <a:endParaRPr lang="en-US" i="1" dirty="0" smtClean="0"/>
          </a:p>
          <a:p>
            <a:pPr lvl="0"/>
            <a:r>
              <a:rPr lang="en-US" i="1" dirty="0" smtClean="0"/>
              <a:t>not </a:t>
            </a:r>
            <a:r>
              <a:rPr lang="en-US" i="1" dirty="0"/>
              <a:t>notice a cut or burn as quickly as a younger person would, so a more serious </a:t>
            </a:r>
            <a:endParaRPr lang="en-US" i="1" dirty="0" smtClean="0"/>
          </a:p>
          <a:p>
            <a:pPr lvl="0"/>
            <a:r>
              <a:rPr lang="en-US" i="1" dirty="0" smtClean="0"/>
              <a:t>burn </a:t>
            </a:r>
            <a:r>
              <a:rPr lang="en-US" i="1" dirty="0"/>
              <a:t>may occur before it is noticed. In addition, wound healing becomes a </a:t>
            </a:r>
            <a:endParaRPr lang="en-US" i="1" dirty="0" smtClean="0"/>
          </a:p>
          <a:p>
            <a:pPr lvl="0"/>
            <a:r>
              <a:rPr lang="en-US" i="1" dirty="0" smtClean="0"/>
              <a:t>problem </a:t>
            </a:r>
            <a:r>
              <a:rPr lang="en-US" i="1" dirty="0"/>
              <a:t>because of decreased blood flow to dermal tissues.)</a:t>
            </a:r>
            <a:endParaRPr lang="en-US" dirty="0"/>
          </a:p>
          <a:p>
            <a:pPr lvl="0"/>
            <a:r>
              <a:rPr lang="en-US" dirty="0"/>
              <a:t>It is not unusual for nails to split, making them more susceptible to </a:t>
            </a:r>
            <a:endParaRPr lang="en-US" dirty="0" smtClean="0"/>
          </a:p>
          <a:p>
            <a:pPr lvl="0"/>
            <a:r>
              <a:rPr lang="en-US" dirty="0" smtClean="0"/>
              <a:t>fungal </a:t>
            </a:r>
            <a:r>
              <a:rPr lang="en-US" dirty="0"/>
              <a:t>infections.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832729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Seborrheic keratoses, as shown in Figure 41-1, usually referred to as </a:t>
            </a:r>
            <a:endParaRPr lang="en-US" dirty="0" smtClean="0"/>
          </a:p>
          <a:p>
            <a:r>
              <a:rPr lang="en-US" dirty="0" smtClean="0"/>
              <a:t>“</a:t>
            </a:r>
            <a:r>
              <a:rPr lang="en-US" dirty="0"/>
              <a:t>age spots,” are one of the most common benign skin disorders </a:t>
            </a:r>
            <a:endParaRPr lang="en-US" dirty="0" smtClean="0"/>
          </a:p>
          <a:p>
            <a:r>
              <a:rPr lang="en-US" dirty="0" smtClean="0"/>
              <a:t>found </a:t>
            </a:r>
            <a:r>
              <a:rPr lang="en-US" dirty="0"/>
              <a:t>in the aging population.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832729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Studies have shown that the vaccine reduces the number of shingles </a:t>
            </a:r>
            <a:endParaRPr lang="en-US" dirty="0" smtClean="0"/>
          </a:p>
          <a:p>
            <a:r>
              <a:rPr lang="en-US" dirty="0" smtClean="0"/>
              <a:t>cases </a:t>
            </a:r>
            <a:r>
              <a:rPr lang="en-US" dirty="0"/>
              <a:t>by about 51% in all individuals over age 60, but it is most </a:t>
            </a:r>
            <a:endParaRPr lang="en-US" dirty="0" smtClean="0"/>
          </a:p>
          <a:p>
            <a:r>
              <a:rPr lang="en-US" dirty="0" smtClean="0"/>
              <a:t>effective </a:t>
            </a:r>
            <a:r>
              <a:rPr lang="en-US" dirty="0"/>
              <a:t>in those aged 60 to 69.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467853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does exercise affect muscular changes due to aging? </a:t>
            </a:r>
            <a:r>
              <a:rPr lang="en-US" i="1" dirty="0"/>
              <a:t>(Muscular </a:t>
            </a:r>
            <a:endParaRPr lang="en-US" i="1" dirty="0" smtClean="0"/>
          </a:p>
          <a:p>
            <a:r>
              <a:rPr lang="en-US" i="1" dirty="0" smtClean="0"/>
              <a:t>changes </a:t>
            </a:r>
            <a:r>
              <a:rPr lang="en-US" i="1" dirty="0"/>
              <a:t>in the aging patient are directly related to the individual’s </a:t>
            </a:r>
            <a:endParaRPr lang="en-US" i="1" dirty="0" smtClean="0"/>
          </a:p>
          <a:p>
            <a:r>
              <a:rPr lang="en-US" i="1" dirty="0" smtClean="0"/>
              <a:t>activity </a:t>
            </a:r>
            <a:r>
              <a:rPr lang="en-US" i="1" dirty="0"/>
              <a:t>level. Research shows that musculoskeletal disease is not an </a:t>
            </a:r>
            <a:endParaRPr lang="en-US" i="1" dirty="0" smtClean="0"/>
          </a:p>
          <a:p>
            <a:r>
              <a:rPr lang="en-US" i="1" dirty="0" smtClean="0"/>
              <a:t>inevitable </a:t>
            </a:r>
            <a:r>
              <a:rPr lang="en-US" i="1" dirty="0"/>
              <a:t>result of the aging process; however, 40% to 50% of women </a:t>
            </a:r>
            <a:endParaRPr lang="en-US" i="1" dirty="0" smtClean="0"/>
          </a:p>
          <a:p>
            <a:r>
              <a:rPr lang="en-US" i="1" dirty="0" smtClean="0"/>
              <a:t>over </a:t>
            </a:r>
            <a:r>
              <a:rPr lang="en-US" i="1" dirty="0"/>
              <a:t>age 50 have a serious problem with bone demineralization.)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2766949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some examples of assistive devices? </a:t>
            </a:r>
            <a:r>
              <a:rPr lang="en-US" i="1" dirty="0"/>
              <a:t>(Adaptive silverware, </a:t>
            </a:r>
            <a:endParaRPr lang="en-US" i="1" dirty="0" smtClean="0"/>
          </a:p>
          <a:p>
            <a:r>
              <a:rPr lang="en-US" i="1" dirty="0" smtClean="0"/>
              <a:t>tub </a:t>
            </a:r>
            <a:r>
              <a:rPr lang="en-US" i="1" dirty="0"/>
              <a:t>seat or shower chair, electric razor, and reaching devices)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1544794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bones break because of the sheer weight of the body on them.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1132494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Falls cause the greatest number of injuries in people over age 70.</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36422446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You can play an active role in helping family members and patients </a:t>
            </a:r>
            <a:endParaRPr lang="en-US" dirty="0" smtClean="0"/>
          </a:p>
          <a:p>
            <a:pPr lvl="0"/>
            <a:r>
              <a:rPr lang="en-US" dirty="0" smtClean="0"/>
              <a:t>with </a:t>
            </a:r>
            <a:r>
              <a:rPr lang="en-US" dirty="0"/>
              <a:t>fall prevention.</a:t>
            </a:r>
          </a:p>
          <a:p>
            <a:r>
              <a:rPr lang="en-US" dirty="0"/>
              <a:t>Recommend that patients remove throw rugs, use handrails on steps </a:t>
            </a:r>
            <a:endParaRPr lang="en-US" dirty="0" smtClean="0"/>
          </a:p>
          <a:p>
            <a:r>
              <a:rPr lang="en-US" dirty="0" smtClean="0"/>
              <a:t>and </a:t>
            </a:r>
            <a:r>
              <a:rPr lang="en-US" dirty="0"/>
              <a:t>grab bars in bathrooms, keep emergency numbers handy.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2452374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Recent research shows that the loss of brain cells is minimal and </a:t>
            </a:r>
            <a:endParaRPr lang="en-US" dirty="0" smtClean="0"/>
          </a:p>
          <a:p>
            <a:pPr lvl="0"/>
            <a:r>
              <a:rPr lang="en-US" dirty="0" smtClean="0"/>
              <a:t>that </a:t>
            </a:r>
            <a:r>
              <a:rPr lang="en-US" dirty="0"/>
              <a:t>the older brain is still capable of generating new neurons. </a:t>
            </a:r>
          </a:p>
          <a:p>
            <a:r>
              <a:rPr lang="en-US" dirty="0"/>
              <a:t>Many conditions can cause signs and symptoms of dementia, </a:t>
            </a:r>
            <a:endParaRPr lang="en-US" dirty="0" smtClean="0"/>
          </a:p>
          <a:p>
            <a:r>
              <a:rPr lang="en-US" dirty="0" smtClean="0"/>
              <a:t>including </a:t>
            </a:r>
            <a:r>
              <a:rPr lang="en-US" dirty="0"/>
              <a:t>depression; reactions to prescription and over-the-counter </a:t>
            </a:r>
            <a:endParaRPr lang="en-US" dirty="0" smtClean="0"/>
          </a:p>
          <a:p>
            <a:r>
              <a:rPr lang="en-US" dirty="0" smtClean="0"/>
              <a:t>drugs</a:t>
            </a:r>
            <a:r>
              <a:rPr lang="en-US" dirty="0"/>
              <a:t>; alcoholism; malnutrition; thyroid, liver, heart, and vascular </a:t>
            </a:r>
            <a:endParaRPr lang="en-US" dirty="0" smtClean="0"/>
          </a:p>
          <a:p>
            <a:r>
              <a:rPr lang="en-US" dirty="0" smtClean="0"/>
              <a:t>disorders</a:t>
            </a:r>
            <a:r>
              <a:rPr lang="en-US" dirty="0"/>
              <a:t>; and Parkinson’s disease.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2697695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By 2030, almost 1 of every 5 Americans (about 72 million people) </a:t>
            </a:r>
            <a:endParaRPr lang="en-US" dirty="0" smtClean="0"/>
          </a:p>
          <a:p>
            <a:pPr lvl="0"/>
            <a:r>
              <a:rPr lang="en-US" dirty="0" smtClean="0"/>
              <a:t>will </a:t>
            </a:r>
            <a:r>
              <a:rPr lang="en-US" dirty="0"/>
              <a:t>be 65 or older.</a:t>
            </a:r>
          </a:p>
          <a:p>
            <a:pPr lvl="0"/>
            <a:r>
              <a:rPr lang="en-US" dirty="0"/>
              <a:t>To provide better services to the aging patient, the medical assistant </a:t>
            </a:r>
            <a:endParaRPr lang="en-US" dirty="0" smtClean="0"/>
          </a:p>
          <a:p>
            <a:pPr lvl="0"/>
            <a:r>
              <a:rPr lang="en-US" dirty="0" smtClean="0"/>
              <a:t>must </a:t>
            </a:r>
            <a:r>
              <a:rPr lang="en-US" dirty="0"/>
              <a:t>understand the aging process, which includes the physical and </a:t>
            </a:r>
            <a:endParaRPr lang="en-US" dirty="0" smtClean="0"/>
          </a:p>
          <a:p>
            <a:pPr lvl="0"/>
            <a:r>
              <a:rPr lang="en-US" dirty="0" smtClean="0"/>
              <a:t>sensory </a:t>
            </a:r>
            <a:r>
              <a:rPr lang="en-US" dirty="0"/>
              <a:t>changes with which older people must cope.</a:t>
            </a:r>
          </a:p>
          <a:p>
            <a:r>
              <a:rPr lang="en-US" dirty="0"/>
              <a:t>Old age is not an illness but a normal life process that people </a:t>
            </a:r>
            <a:endParaRPr lang="en-US" dirty="0" smtClean="0"/>
          </a:p>
          <a:p>
            <a:r>
              <a:rPr lang="en-US" dirty="0" smtClean="0"/>
              <a:t>experience </a:t>
            </a:r>
            <a:r>
              <a:rPr lang="en-US" dirty="0"/>
              <a:t>in different ways.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a:t>
            </a:fld>
            <a:endParaRPr lang="en-US" dirty="0"/>
          </a:p>
        </p:txBody>
      </p:sp>
    </p:spTree>
    <p:extLst>
      <p:ext uri="{BB962C8B-B14F-4D97-AF65-F5344CB8AC3E}">
        <p14:creationId xmlns:p14="http://schemas.microsoft.com/office/powerpoint/2010/main" val="13490713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best way to ensure mental functioning in later life is to remain </a:t>
            </a:r>
            <a:endParaRPr lang="en-US" dirty="0" smtClean="0"/>
          </a:p>
          <a:p>
            <a:pPr lvl="0"/>
            <a:r>
              <a:rPr lang="en-US" dirty="0" smtClean="0"/>
              <a:t>mentally </a:t>
            </a:r>
            <a:r>
              <a:rPr lang="en-US" dirty="0"/>
              <a:t>and physically stimulated. </a:t>
            </a:r>
          </a:p>
          <a:p>
            <a:r>
              <a:rPr lang="en-US" dirty="0"/>
              <a:t>What are some risk factors for cognitive decline? </a:t>
            </a:r>
            <a:r>
              <a:rPr lang="en-US" i="1" dirty="0"/>
              <a:t>(Hypertension, diabetes</a:t>
            </a:r>
            <a:r>
              <a:rPr lang="en-US" i="1" dirty="0" smtClean="0"/>
              <a:t>,</a:t>
            </a:r>
          </a:p>
          <a:p>
            <a:r>
              <a:rPr lang="en-US" i="1" dirty="0" smtClean="0"/>
              <a:t> </a:t>
            </a:r>
            <a:r>
              <a:rPr lang="en-US" i="1" dirty="0"/>
              <a:t>heart disease, high stress levels, sedentary lifestyle, low education </a:t>
            </a:r>
            <a:endParaRPr lang="en-US" i="1" dirty="0" smtClean="0"/>
          </a:p>
          <a:p>
            <a:r>
              <a:rPr lang="en-US" i="1" dirty="0" smtClean="0"/>
              <a:t>level</a:t>
            </a:r>
            <a:r>
              <a:rPr lang="en-US" i="1" dirty="0"/>
              <a:t>, smoking, and substance abuse)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17727628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students to Figure 41-2 for an example of this test.</a:t>
            </a:r>
          </a:p>
          <a:p>
            <a:r>
              <a:rPr lang="en-US" dirty="0"/>
              <a:t>The medical assistant may be expected to administer this examination.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701740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Alzheimer’s disease (AD) has no definitive diagnostic test because </a:t>
            </a:r>
            <a:endParaRPr lang="en-US" dirty="0" smtClean="0"/>
          </a:p>
          <a:p>
            <a:r>
              <a:rPr lang="en-US" dirty="0" smtClean="0"/>
              <a:t>it </a:t>
            </a:r>
            <a:r>
              <a:rPr lang="en-US" dirty="0"/>
              <a:t>can be confirmed only through examination of the brain at autopsy.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29327318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course the disease takes and how fast changes occur vary among </a:t>
            </a:r>
            <a:endParaRPr lang="en-US" dirty="0" smtClean="0"/>
          </a:p>
          <a:p>
            <a:pPr lvl="0"/>
            <a:r>
              <a:rPr lang="en-US" dirty="0" smtClean="0"/>
              <a:t>individuals</a:t>
            </a:r>
            <a:r>
              <a:rPr lang="en-US" dirty="0"/>
              <a:t>, but on average, patients live for 8 to 10 years after they are diagnosed. </a:t>
            </a:r>
          </a:p>
          <a:p>
            <a:r>
              <a:rPr lang="en-US" dirty="0"/>
              <a:t>Currently, no treatment can stop the progression of the disease.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13157538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Supportive care for family members is absolutely essential because </a:t>
            </a:r>
            <a:endParaRPr lang="en-US" dirty="0" smtClean="0"/>
          </a:p>
          <a:p>
            <a:pPr lvl="0"/>
            <a:r>
              <a:rPr lang="en-US" dirty="0" smtClean="0"/>
              <a:t>they </a:t>
            </a:r>
            <a:r>
              <a:rPr lang="en-US" dirty="0"/>
              <a:t>are faced with caring for a loved one who is </a:t>
            </a:r>
            <a:r>
              <a:rPr lang="en-US" dirty="0" smtClean="0"/>
              <a:t>experiencing</a:t>
            </a:r>
          </a:p>
          <a:p>
            <a:pPr lvl="0"/>
            <a:r>
              <a:rPr lang="en-US" dirty="0" smtClean="0"/>
              <a:t> </a:t>
            </a:r>
            <a:r>
              <a:rPr lang="en-US" dirty="0"/>
              <a:t>progressive memory loss. </a:t>
            </a:r>
          </a:p>
          <a:p>
            <a:r>
              <a:rPr lang="en-US" dirty="0"/>
              <a:t>You can be especially helpful in recommending educational workshops, </a:t>
            </a:r>
            <a:endParaRPr lang="en-US" dirty="0" smtClean="0"/>
          </a:p>
          <a:p>
            <a:r>
              <a:rPr lang="en-US" dirty="0" smtClean="0"/>
              <a:t>support </a:t>
            </a:r>
            <a:r>
              <a:rPr lang="en-US" dirty="0"/>
              <a:t>groups, and stress management skills for caregivers. </a:t>
            </a:r>
          </a:p>
          <a:p>
            <a:r>
              <a:rPr lang="en-US" dirty="0"/>
              <a:t>Refer to Table 41-3 for medications approved for the treatment of </a:t>
            </a:r>
            <a:endParaRPr lang="en-US" dirty="0" smtClean="0"/>
          </a:p>
          <a:p>
            <a:r>
              <a:rPr lang="en-US" dirty="0" smtClean="0"/>
              <a:t>Alzheimer’s </a:t>
            </a:r>
            <a:r>
              <a:rPr lang="en-US" dirty="0"/>
              <a:t>disease.</a:t>
            </a:r>
          </a:p>
          <a:p>
            <a:r>
              <a:rPr lang="en-US" dirty="0"/>
              <a:t>How many stages of AD are there? </a:t>
            </a:r>
            <a:r>
              <a:rPr lang="en-US" i="1" dirty="0"/>
              <a:t>(Three – Stage 1 [mild AD] covers the </a:t>
            </a:r>
            <a:endParaRPr lang="en-US" i="1" dirty="0" smtClean="0"/>
          </a:p>
          <a:p>
            <a:r>
              <a:rPr lang="en-US" i="1" dirty="0" smtClean="0"/>
              <a:t>2 </a:t>
            </a:r>
            <a:r>
              <a:rPr lang="en-US" i="1" dirty="0"/>
              <a:t>to 4 years leading up to the diagnosis and includes the mood or personality </a:t>
            </a:r>
            <a:endParaRPr lang="en-US" i="1" dirty="0" smtClean="0"/>
          </a:p>
          <a:p>
            <a:r>
              <a:rPr lang="en-US" i="1" dirty="0" smtClean="0"/>
              <a:t>changes</a:t>
            </a:r>
            <a:r>
              <a:rPr lang="en-US" i="1" dirty="0"/>
              <a:t>, withdrawing from others, and losing things; stage 2 [moderate AD] </a:t>
            </a:r>
            <a:endParaRPr lang="en-US" i="1" dirty="0" smtClean="0"/>
          </a:p>
          <a:p>
            <a:r>
              <a:rPr lang="en-US" i="1" dirty="0" smtClean="0"/>
              <a:t>covers </a:t>
            </a:r>
            <a:r>
              <a:rPr lang="en-US" i="1" dirty="0"/>
              <a:t>the 2 to 10 years after diagnosis and includes the patient making constant, </a:t>
            </a:r>
            <a:endParaRPr lang="en-US" i="1" dirty="0" smtClean="0"/>
          </a:p>
          <a:p>
            <a:r>
              <a:rPr lang="en-US" i="1" dirty="0" smtClean="0"/>
              <a:t>repetitive </a:t>
            </a:r>
            <a:r>
              <a:rPr lang="en-US" i="1" dirty="0"/>
              <a:t>statements and increased memory loss and confusion; stage 3 [severe </a:t>
            </a:r>
            <a:endParaRPr lang="en-US" i="1" dirty="0" smtClean="0"/>
          </a:p>
          <a:p>
            <a:r>
              <a:rPr lang="en-US" i="1" dirty="0" smtClean="0"/>
              <a:t>AD</a:t>
            </a:r>
            <a:r>
              <a:rPr lang="en-US" i="1" dirty="0"/>
              <a:t>] lasts 1 to 3 years and includes the patient not recognizing family and the </a:t>
            </a:r>
            <a:endParaRPr lang="en-US" i="1" dirty="0" smtClean="0"/>
          </a:p>
          <a:p>
            <a:r>
              <a:rPr lang="en-US" i="1" dirty="0" smtClean="0"/>
              <a:t>inability </a:t>
            </a:r>
            <a:r>
              <a:rPr lang="en-US" i="1" dirty="0"/>
              <a:t>to care for one’s self)</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11146361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What causes the chest wall to stiffen? </a:t>
            </a:r>
            <a:r>
              <a:rPr lang="en-US" i="1" dirty="0"/>
              <a:t>(The chest wall may stiffen from </a:t>
            </a:r>
            <a:endParaRPr lang="en-US" i="1" dirty="0" smtClean="0"/>
          </a:p>
          <a:p>
            <a:pPr lvl="0"/>
            <a:r>
              <a:rPr lang="en-US" i="1" dirty="0" smtClean="0"/>
              <a:t>osteoporosis </a:t>
            </a:r>
            <a:r>
              <a:rPr lang="en-US" i="1" dirty="0"/>
              <a:t>of the ribs and vertebrae and calcification of the costal cartilage.)</a:t>
            </a:r>
            <a:endParaRPr lang="en-US" dirty="0"/>
          </a:p>
          <a:p>
            <a:pPr lvl="0"/>
            <a:r>
              <a:rPr lang="en-US" dirty="0"/>
              <a:t>Pulmonary function tests reveal a decrease in vital capacity and an increase </a:t>
            </a:r>
            <a:endParaRPr lang="en-US" dirty="0" smtClean="0"/>
          </a:p>
          <a:p>
            <a:pPr lvl="0"/>
            <a:r>
              <a:rPr lang="en-US" dirty="0" smtClean="0"/>
              <a:t>in </a:t>
            </a:r>
            <a:r>
              <a:rPr lang="en-US" dirty="0"/>
              <a:t>residual volume.</a:t>
            </a:r>
          </a:p>
          <a:p>
            <a:r>
              <a:rPr lang="en-US" dirty="0"/>
              <a:t>The incidence of sleep apnea and sleep disorders increases, causing a potential </a:t>
            </a:r>
            <a:endParaRPr lang="en-US" dirty="0" smtClean="0"/>
          </a:p>
          <a:p>
            <a:r>
              <a:rPr lang="en-US" dirty="0" smtClean="0"/>
              <a:t>problem </a:t>
            </a:r>
            <a:r>
              <a:rPr lang="en-US" dirty="0"/>
              <a:t>with nocturnal hypoxemia.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28577599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skin around the eyelids wrinkles, and the loss of orbital fat allows </a:t>
            </a:r>
            <a:endParaRPr lang="en-US" dirty="0" smtClean="0"/>
          </a:p>
          <a:p>
            <a:r>
              <a:rPr lang="en-US" dirty="0" smtClean="0"/>
              <a:t>the </a:t>
            </a:r>
            <a:r>
              <a:rPr lang="en-US" dirty="0"/>
              <a:t>eye to sink deeper into the orbit.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12506427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What causes the ability to see colors to change as one ages? </a:t>
            </a:r>
            <a:r>
              <a:rPr lang="en-US" i="1" dirty="0"/>
              <a:t>(The </a:t>
            </a:r>
            <a:endParaRPr lang="en-US" i="1" dirty="0" smtClean="0"/>
          </a:p>
          <a:p>
            <a:pPr lvl="0"/>
            <a:r>
              <a:rPr lang="en-US" i="1" dirty="0" smtClean="0"/>
              <a:t>yellowing </a:t>
            </a:r>
            <a:r>
              <a:rPr lang="en-US" i="1" dirty="0"/>
              <a:t>of the lens causes it to act like a filter, making it difficult to distinguish </a:t>
            </a:r>
            <a:endParaRPr lang="en-US" i="1" dirty="0" smtClean="0"/>
          </a:p>
          <a:p>
            <a:pPr lvl="0"/>
            <a:r>
              <a:rPr lang="en-US" i="1" dirty="0" smtClean="0"/>
              <a:t>certain </a:t>
            </a:r>
            <a:r>
              <a:rPr lang="en-US" i="1" dirty="0"/>
              <a:t>color intensities. Blues, greens, and violets are hard to differentiate, whereas </a:t>
            </a:r>
            <a:endParaRPr lang="en-US" i="1" dirty="0" smtClean="0"/>
          </a:p>
          <a:p>
            <a:pPr lvl="0"/>
            <a:r>
              <a:rPr lang="en-US" i="1" dirty="0" smtClean="0"/>
              <a:t>yellows</a:t>
            </a:r>
            <a:r>
              <a:rPr lang="en-US" i="1" dirty="0"/>
              <a:t>, reds, and oranges are easier to identify.)</a:t>
            </a:r>
            <a:endParaRPr lang="en-US" dirty="0"/>
          </a:p>
          <a:p>
            <a:r>
              <a:rPr lang="en-US" dirty="0"/>
              <a:t>Glare is probably one of the most painful experiences for the aging eye.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7222141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How are cataracts treated? </a:t>
            </a:r>
            <a:r>
              <a:rPr lang="en-US" i="1" dirty="0"/>
              <a:t>(Surgical lens extraction and implantation with an artificial </a:t>
            </a:r>
            <a:endParaRPr lang="en-US" i="1" dirty="0" smtClean="0"/>
          </a:p>
          <a:p>
            <a:pPr lvl="0"/>
            <a:r>
              <a:rPr lang="en-US" i="1" dirty="0" smtClean="0"/>
              <a:t>lens </a:t>
            </a:r>
            <a:r>
              <a:rPr lang="en-US" i="1" dirty="0"/>
              <a:t>improves vision in 95% of the cases. The procedure is performed in an outpatient facility </a:t>
            </a:r>
            <a:endParaRPr lang="en-US" i="1" dirty="0" smtClean="0"/>
          </a:p>
          <a:p>
            <a:pPr lvl="0"/>
            <a:r>
              <a:rPr lang="en-US" i="1" dirty="0" smtClean="0"/>
              <a:t>using </a:t>
            </a:r>
            <a:r>
              <a:rPr lang="en-US" i="1" dirty="0"/>
              <a:t>a small incision to remove the lens, laser therapy, or phacoemulsification [ultrasonic </a:t>
            </a:r>
            <a:endParaRPr lang="en-US" i="1" dirty="0" smtClean="0"/>
          </a:p>
          <a:p>
            <a:pPr lvl="0"/>
            <a:r>
              <a:rPr lang="en-US" i="1" dirty="0" smtClean="0"/>
              <a:t>vibrations</a:t>
            </a:r>
            <a:r>
              <a:rPr lang="en-US" i="1" dirty="0"/>
              <a:t>], which breaks up the lens and removes it without the need for an incision.)</a:t>
            </a:r>
            <a:endParaRPr lang="en-US" dirty="0"/>
          </a:p>
          <a:p>
            <a:pPr lvl="0"/>
            <a:r>
              <a:rPr lang="en-US" dirty="0"/>
              <a:t>If not treated, glaucoma can cause progressive loss of peripheral vision and ultimately lead to </a:t>
            </a:r>
            <a:endParaRPr lang="en-US" dirty="0" smtClean="0"/>
          </a:p>
          <a:p>
            <a:pPr lvl="0"/>
            <a:r>
              <a:rPr lang="en-US" dirty="0" smtClean="0"/>
              <a:t>blindness</a:t>
            </a:r>
            <a:r>
              <a:rPr lang="en-US" dirty="0"/>
              <a:t>; however, it can be treated with medication.</a:t>
            </a:r>
          </a:p>
          <a:p>
            <a:r>
              <a:rPr lang="en-US" dirty="0"/>
              <a:t>Macular degeneration is the leading cause of blindness in aging people, and at this time </a:t>
            </a:r>
            <a:endParaRPr lang="en-US" dirty="0" smtClean="0"/>
          </a:p>
          <a:p>
            <a:r>
              <a:rPr lang="en-US" dirty="0" smtClean="0"/>
              <a:t>there </a:t>
            </a:r>
            <a:r>
              <a:rPr lang="en-US" dirty="0"/>
              <a:t>is no effective treatment or cure.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34390741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these helpful suggestions</a:t>
            </a:r>
            <a:r>
              <a:rPr lang="en-US" baseline="0" dirty="0"/>
              <a:t> in how to best aid a visually impaired older adult.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987993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 healthy lifestyle is very effective in preserving one’s health into older age.</a:t>
            </a:r>
          </a:p>
          <a:p>
            <a:pPr lvl="0"/>
            <a:r>
              <a:rPr lang="en-US" dirty="0"/>
              <a:t>50% of those over age 85 are diagnosed with dementia issues.</a:t>
            </a:r>
          </a:p>
          <a:p>
            <a:r>
              <a:rPr lang="en-US" dirty="0"/>
              <a:t>Procedure 41-1 describes role-playing an older adult to better </a:t>
            </a:r>
            <a:endParaRPr lang="en-US" dirty="0" smtClean="0"/>
          </a:p>
          <a:p>
            <a:r>
              <a:rPr lang="en-US" dirty="0" smtClean="0"/>
              <a:t>understand </a:t>
            </a:r>
            <a:r>
              <a:rPr lang="en-US" dirty="0"/>
              <a:t>the sensorimotor changes of aging.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32281348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Hearing impairment is compounded by impacted cerumen, otitis media, </a:t>
            </a:r>
            <a:endParaRPr lang="en-US" dirty="0" smtClean="0"/>
          </a:p>
          <a:p>
            <a:pPr lvl="0"/>
            <a:r>
              <a:rPr lang="en-US" dirty="0" err="1" smtClean="0"/>
              <a:t>otosclerosis</a:t>
            </a:r>
            <a:r>
              <a:rPr lang="en-US" dirty="0"/>
              <a:t>, Ménière’s disease, long-term exposure to intense noise, and </a:t>
            </a:r>
            <a:endParaRPr lang="en-US" dirty="0" smtClean="0"/>
          </a:p>
          <a:p>
            <a:pPr lvl="0"/>
            <a:r>
              <a:rPr lang="en-US" dirty="0" smtClean="0"/>
              <a:t>certain </a:t>
            </a:r>
            <a:r>
              <a:rPr lang="en-US" dirty="0"/>
              <a:t>ototoxic drugs, such as aspirin.</a:t>
            </a:r>
          </a:p>
          <a:p>
            <a:r>
              <a:rPr lang="en-US" dirty="0"/>
              <a:t>Hearing loss, with its resultant isolation, is directly related to the development </a:t>
            </a:r>
            <a:endParaRPr lang="en-US" dirty="0" smtClean="0"/>
          </a:p>
          <a:p>
            <a:r>
              <a:rPr lang="en-US" dirty="0" smtClean="0"/>
              <a:t>of </a:t>
            </a:r>
            <a:r>
              <a:rPr lang="en-US" dirty="0"/>
              <a:t>depression in older adults.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28229682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students to Figure 41-3 for the short form of the Geriatric </a:t>
            </a:r>
            <a:endParaRPr lang="en-US" dirty="0" smtClean="0"/>
          </a:p>
          <a:p>
            <a:pPr lvl="0"/>
            <a:r>
              <a:rPr lang="en-US" dirty="0" smtClean="0"/>
              <a:t>Depression </a:t>
            </a:r>
            <a:r>
              <a:rPr lang="en-US" dirty="0"/>
              <a:t>Scale.</a:t>
            </a:r>
          </a:p>
          <a:p>
            <a:r>
              <a:rPr lang="en-US" dirty="0"/>
              <a:t>The medical assistant may be able to contribute to information </a:t>
            </a:r>
            <a:endParaRPr lang="en-US" dirty="0" smtClean="0"/>
          </a:p>
          <a:p>
            <a:r>
              <a:rPr lang="en-US" dirty="0" smtClean="0"/>
              <a:t>about </a:t>
            </a:r>
            <a:r>
              <a:rPr lang="en-US" dirty="0"/>
              <a:t>depression in elderly patients through conversations with </a:t>
            </a:r>
            <a:endParaRPr lang="en-US" dirty="0" smtClean="0"/>
          </a:p>
          <a:p>
            <a:r>
              <a:rPr lang="en-US" dirty="0" smtClean="0"/>
              <a:t>the </a:t>
            </a:r>
            <a:r>
              <a:rPr lang="en-US" dirty="0"/>
              <a:t>individual and family members.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29473988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Use expanded speech; lower the tone of your voice and talk in distinct syllables.</a:t>
            </a:r>
          </a:p>
          <a:p>
            <a:pPr lvl="0"/>
            <a:r>
              <a:rPr lang="en-US" dirty="0"/>
              <a:t>Give instructions in a quiet room with the door closed. </a:t>
            </a:r>
          </a:p>
          <a:p>
            <a:r>
              <a:rPr lang="en-US" dirty="0"/>
              <a:t>If the patient has a hearing aid, make sure it is 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29321050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Patients on salt-restricted diets and patients with diabetes </a:t>
            </a:r>
            <a:endParaRPr lang="en-US" dirty="0" smtClean="0"/>
          </a:p>
          <a:p>
            <a:pPr lvl="0"/>
            <a:r>
              <a:rPr lang="en-US" dirty="0" smtClean="0"/>
              <a:t>must </a:t>
            </a:r>
            <a:r>
              <a:rPr lang="en-US" dirty="0"/>
              <a:t>be cautioned about the use of excessive amounts of </a:t>
            </a:r>
            <a:endParaRPr lang="en-US" dirty="0" smtClean="0"/>
          </a:p>
          <a:p>
            <a:pPr lvl="0"/>
            <a:r>
              <a:rPr lang="en-US" dirty="0" smtClean="0"/>
              <a:t>salt </a:t>
            </a:r>
            <a:r>
              <a:rPr lang="en-US" dirty="0"/>
              <a:t>and sugar. </a:t>
            </a:r>
          </a:p>
          <a:p>
            <a:r>
              <a:rPr lang="en-US" dirty="0"/>
              <a:t>Checking for gas leaks around stoves and heaters and using </a:t>
            </a:r>
            <a:endParaRPr lang="en-US" dirty="0" smtClean="0"/>
          </a:p>
          <a:p>
            <a:r>
              <a:rPr lang="en-US" dirty="0" smtClean="0"/>
              <a:t>smoke </a:t>
            </a:r>
            <a:r>
              <a:rPr lang="en-US" dirty="0"/>
              <a:t>alarms reduce some of the danger.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17529554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25% of the aging population experiences malnutrition.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22469146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Older adults are at increased risk for toxic levels of medication in </a:t>
            </a:r>
            <a:endParaRPr lang="en-US" dirty="0" smtClean="0"/>
          </a:p>
          <a:p>
            <a:r>
              <a:rPr lang="en-US" dirty="0" smtClean="0"/>
              <a:t>the </a:t>
            </a:r>
            <a:r>
              <a:rPr lang="en-US" dirty="0"/>
              <a:t>bloodstream because of this reduced filtration rate.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35361353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Changes in the urinary system make older people more vulnerable to </a:t>
            </a:r>
            <a:endParaRPr lang="en-US" dirty="0" smtClean="0"/>
          </a:p>
          <a:p>
            <a:pPr lvl="0"/>
            <a:r>
              <a:rPr lang="en-US" dirty="0" smtClean="0"/>
              <a:t>incontinence</a:t>
            </a:r>
            <a:r>
              <a:rPr lang="en-US" dirty="0"/>
              <a:t>, but factors such as infection, confusion, difficulty with </a:t>
            </a:r>
            <a:endParaRPr lang="en-US" dirty="0" smtClean="0"/>
          </a:p>
          <a:p>
            <a:pPr lvl="0"/>
            <a:r>
              <a:rPr lang="en-US" dirty="0" smtClean="0"/>
              <a:t>mobility</a:t>
            </a:r>
            <a:r>
              <a:rPr lang="en-US" dirty="0"/>
              <a:t>, and side effects of medications contribute to the development </a:t>
            </a:r>
            <a:endParaRPr lang="en-US" dirty="0" smtClean="0"/>
          </a:p>
          <a:p>
            <a:pPr lvl="0"/>
            <a:r>
              <a:rPr lang="en-US" dirty="0" smtClean="0"/>
              <a:t>of </a:t>
            </a:r>
            <a:r>
              <a:rPr lang="en-US" dirty="0"/>
              <a:t>the problem. </a:t>
            </a:r>
          </a:p>
          <a:p>
            <a:r>
              <a:rPr lang="en-US" dirty="0"/>
              <a:t>To avoid the risk of an embarrassing accident, people with this problem </a:t>
            </a:r>
            <a:endParaRPr lang="en-US" dirty="0" smtClean="0"/>
          </a:p>
          <a:p>
            <a:r>
              <a:rPr lang="en-US" dirty="0" smtClean="0"/>
              <a:t>may </a:t>
            </a:r>
            <a:r>
              <a:rPr lang="en-US" dirty="0"/>
              <a:t>avoid social occasions or activities they enjoy.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5304157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Estrogen cream applied to vaginal tissue may be prescribed </a:t>
            </a:r>
            <a:endParaRPr lang="en-US" dirty="0" smtClean="0"/>
          </a:p>
          <a:p>
            <a:r>
              <a:rPr lang="en-US" dirty="0" smtClean="0"/>
              <a:t>by </a:t>
            </a:r>
            <a:r>
              <a:rPr lang="en-US" dirty="0"/>
              <a:t>the physician for help with dryness and thinning of the vaginal tissue.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10120297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In both sexes, some drugs and illnesses can interfere </a:t>
            </a:r>
            <a:endParaRPr lang="en-US" dirty="0" smtClean="0"/>
          </a:p>
          <a:p>
            <a:pPr lvl="0"/>
            <a:r>
              <a:rPr lang="en-US" dirty="0" smtClean="0"/>
              <a:t>with </a:t>
            </a:r>
            <a:r>
              <a:rPr lang="en-US" dirty="0"/>
              <a:t>sexual function. </a:t>
            </a:r>
          </a:p>
          <a:p>
            <a:r>
              <a:rPr lang="en-US" dirty="0"/>
              <a:t>It is important for healthcare providers to dismiss the myth </a:t>
            </a:r>
            <a:endParaRPr lang="en-US" dirty="0" smtClean="0"/>
          </a:p>
          <a:p>
            <a:r>
              <a:rPr lang="en-US" dirty="0" smtClean="0"/>
              <a:t>that </a:t>
            </a:r>
            <a:r>
              <a:rPr lang="en-US" dirty="0"/>
              <a:t>older patients have lost the desire for and interest in sexual intercourse.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6293032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Common sleep problems in older adults include dyssomnias, </a:t>
            </a:r>
            <a:endParaRPr lang="en-US" dirty="0" smtClean="0"/>
          </a:p>
          <a:p>
            <a:pPr lvl="0"/>
            <a:r>
              <a:rPr lang="en-US" dirty="0" smtClean="0"/>
              <a:t>such </a:t>
            </a:r>
            <a:r>
              <a:rPr lang="en-US" dirty="0"/>
              <a:t>as periodic limb movement disorder (PLMD), in which periodic </a:t>
            </a:r>
            <a:endParaRPr lang="en-US" dirty="0" smtClean="0"/>
          </a:p>
          <a:p>
            <a:pPr lvl="0"/>
            <a:r>
              <a:rPr lang="en-US" dirty="0" smtClean="0"/>
              <a:t>jerking </a:t>
            </a:r>
            <a:r>
              <a:rPr lang="en-US" dirty="0"/>
              <a:t>of the legs occurs during sleep, and sleep apnea.</a:t>
            </a:r>
          </a:p>
          <a:p>
            <a:pPr lvl="0"/>
            <a:r>
              <a:rPr lang="en-US" dirty="0"/>
              <a:t>Simple modification of behavioral patterns may resolve the problem.</a:t>
            </a:r>
          </a:p>
          <a:p>
            <a:r>
              <a:rPr lang="en-US" dirty="0"/>
              <a:t>If behavioral approaches are not effective, medications may be considered </a:t>
            </a:r>
            <a:endParaRPr lang="en-US" dirty="0" smtClean="0"/>
          </a:p>
          <a:p>
            <a:r>
              <a:rPr lang="en-US" dirty="0" smtClean="0"/>
              <a:t>for </a:t>
            </a:r>
            <a:r>
              <a:rPr lang="en-US" dirty="0"/>
              <a:t>short-term use only because they have a high incidence of physical and </a:t>
            </a:r>
            <a:endParaRPr lang="en-US" dirty="0" smtClean="0"/>
          </a:p>
          <a:p>
            <a:r>
              <a:rPr lang="en-US" dirty="0" smtClean="0"/>
              <a:t>psychological </a:t>
            </a:r>
            <a:r>
              <a:rPr lang="en-US" dirty="0"/>
              <a:t>dependence.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2943654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students to Table 41-1, which summarizes the changes </a:t>
            </a:r>
            <a:endParaRPr lang="en-US" dirty="0" smtClean="0"/>
          </a:p>
          <a:p>
            <a:r>
              <a:rPr lang="en-US" dirty="0" smtClean="0"/>
              <a:t>associated </a:t>
            </a:r>
            <a:r>
              <a:rPr lang="en-US" dirty="0"/>
              <a:t>with aging that occur across all body systems.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19227332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Individuals are admitted to nursing homes because they are no longer </a:t>
            </a:r>
            <a:endParaRPr lang="en-US" dirty="0" smtClean="0"/>
          </a:p>
          <a:p>
            <a:pPr lvl="0"/>
            <a:r>
              <a:rPr lang="en-US" dirty="0" smtClean="0"/>
              <a:t>able </a:t>
            </a:r>
            <a:r>
              <a:rPr lang="en-US" dirty="0"/>
              <a:t>to perform activities of daily living, such as bathing, dressing, eating, </a:t>
            </a:r>
            <a:endParaRPr lang="en-US" dirty="0" smtClean="0"/>
          </a:p>
          <a:p>
            <a:pPr lvl="0"/>
            <a:r>
              <a:rPr lang="en-US" dirty="0" smtClean="0"/>
              <a:t>walking</a:t>
            </a:r>
            <a:r>
              <a:rPr lang="en-US" dirty="0"/>
              <a:t>, and maintaining bladder and bowel continence. </a:t>
            </a:r>
          </a:p>
          <a:p>
            <a:pPr lvl="0"/>
            <a:r>
              <a:rPr lang="en-US" dirty="0"/>
              <a:t>Assisted-living facilities are appropriate for older adults who need assistance </a:t>
            </a:r>
            <a:endParaRPr lang="en-US" dirty="0" smtClean="0"/>
          </a:p>
          <a:p>
            <a:pPr lvl="0"/>
            <a:r>
              <a:rPr lang="en-US" dirty="0" smtClean="0"/>
              <a:t>with </a:t>
            </a:r>
            <a:r>
              <a:rPr lang="en-US" dirty="0"/>
              <a:t>some activities of daily living, such as bathing, dressing, and walking.</a:t>
            </a:r>
          </a:p>
          <a:p>
            <a:r>
              <a:rPr lang="en-US" dirty="0"/>
              <a:t>Skilled nursing facilities provide 24-hour medical care and supervision.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38344581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Older people may take a little longer to process information, </a:t>
            </a:r>
            <a:endParaRPr lang="en-US" dirty="0" smtClean="0"/>
          </a:p>
          <a:p>
            <a:r>
              <a:rPr lang="en-US" dirty="0" smtClean="0"/>
              <a:t>but </a:t>
            </a:r>
            <a:r>
              <a:rPr lang="en-US" dirty="0"/>
              <a:t>they are capable of understanding.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7556177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students to the "Suggestions for Effective Communication with </a:t>
            </a:r>
            <a:endParaRPr lang="en-US" dirty="0" smtClean="0"/>
          </a:p>
          <a:p>
            <a:r>
              <a:rPr lang="en-US" dirty="0" smtClean="0"/>
              <a:t>Aging </a:t>
            </a:r>
            <a:r>
              <a:rPr lang="en-US" dirty="0"/>
              <a:t>Patients" box in the textbook for additional ideas to help with </a:t>
            </a:r>
            <a:endParaRPr lang="en-US" dirty="0" smtClean="0"/>
          </a:p>
          <a:p>
            <a:r>
              <a:rPr lang="en-US" dirty="0" smtClean="0"/>
              <a:t>effective </a:t>
            </a:r>
            <a:r>
              <a:rPr lang="en-US" dirty="0"/>
              <a:t>communication.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22807618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current aging population generally is respectful toward authority; </a:t>
            </a:r>
            <a:endParaRPr lang="en-US" dirty="0" smtClean="0"/>
          </a:p>
          <a:p>
            <a:r>
              <a:rPr lang="en-US" dirty="0" smtClean="0"/>
              <a:t>therefore</a:t>
            </a:r>
            <a:r>
              <a:rPr lang="en-US" dirty="0"/>
              <a:t>, if the medical assistant cannot gain the patient’s cooperation, </a:t>
            </a:r>
            <a:endParaRPr lang="en-US" dirty="0" smtClean="0"/>
          </a:p>
          <a:p>
            <a:r>
              <a:rPr lang="en-US" dirty="0" smtClean="0"/>
              <a:t>the </a:t>
            </a:r>
            <a:r>
              <a:rPr lang="en-US" dirty="0"/>
              <a:t>physician may be able to provide authoritative reinforcement of material.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5460888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patient must give permission for medical care and has the right to refuse treatment. </a:t>
            </a:r>
          </a:p>
          <a:p>
            <a:r>
              <a:rPr lang="en-US" dirty="0"/>
              <a:t>Refer to Figure 41-4 for a sample advance directive.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16670560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Mistreatment of aging people occurs at all social, racial, and economic levels. </a:t>
            </a:r>
          </a:p>
          <a:p>
            <a:pPr lvl="0"/>
            <a:r>
              <a:rPr lang="en-US" dirty="0"/>
              <a:t>The abuse may be physical, mental, sexual, material, or financial; </a:t>
            </a:r>
            <a:endParaRPr lang="en-US" dirty="0" smtClean="0"/>
          </a:p>
          <a:p>
            <a:pPr lvl="0"/>
            <a:r>
              <a:rPr lang="en-US" dirty="0" smtClean="0"/>
              <a:t>it </a:t>
            </a:r>
            <a:r>
              <a:rPr lang="en-US" dirty="0"/>
              <a:t>may involve neglect or failure to provide adequate care, or it may </a:t>
            </a:r>
            <a:endParaRPr lang="en-US" dirty="0" smtClean="0"/>
          </a:p>
          <a:p>
            <a:pPr lvl="0"/>
            <a:r>
              <a:rPr lang="en-US" dirty="0" smtClean="0"/>
              <a:t>involve </a:t>
            </a:r>
            <a:r>
              <a:rPr lang="en-US" dirty="0"/>
              <a:t>self-neglect when aging people are unable or refuse to care for </a:t>
            </a:r>
            <a:endParaRPr lang="en-US" dirty="0" smtClean="0"/>
          </a:p>
          <a:p>
            <a:pPr lvl="0"/>
            <a:r>
              <a:rPr lang="en-US" dirty="0" smtClean="0"/>
              <a:t>themselves</a:t>
            </a:r>
            <a:r>
              <a:rPr lang="en-US" dirty="0"/>
              <a:t>. </a:t>
            </a:r>
          </a:p>
          <a:p>
            <a:pPr lvl="0"/>
            <a:r>
              <a:rPr lang="en-US" dirty="0"/>
              <a:t>If abuse is suspected, interviewing the caregiver and questioning the demands </a:t>
            </a:r>
            <a:endParaRPr lang="en-US" dirty="0" smtClean="0"/>
          </a:p>
          <a:p>
            <a:pPr lvl="0"/>
            <a:r>
              <a:rPr lang="en-US" dirty="0" smtClean="0"/>
              <a:t>of </a:t>
            </a:r>
            <a:r>
              <a:rPr lang="en-US" dirty="0"/>
              <a:t>care and self-reported perceptions of stress levels may help the physician </a:t>
            </a:r>
            <a:endParaRPr lang="en-US" dirty="0" smtClean="0"/>
          </a:p>
          <a:p>
            <a:pPr lvl="0"/>
            <a:r>
              <a:rPr lang="en-US" dirty="0" smtClean="0"/>
              <a:t>detect </a:t>
            </a:r>
            <a:r>
              <a:rPr lang="en-US" dirty="0"/>
              <a:t>the problem. </a:t>
            </a:r>
          </a:p>
          <a:p>
            <a:r>
              <a:rPr lang="en-US" dirty="0"/>
              <a:t>Many states now have laws that require reporting of suspected elder abuse.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1517595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Edema and varicose veins of the lower extremities are common in the </a:t>
            </a:r>
            <a:endParaRPr lang="en-US" dirty="0" smtClean="0"/>
          </a:p>
          <a:p>
            <a:pPr lvl="0"/>
            <a:r>
              <a:rPr lang="en-US" dirty="0" smtClean="0"/>
              <a:t>elderly</a:t>
            </a:r>
            <a:r>
              <a:rPr lang="en-US" dirty="0"/>
              <a:t>, increasing the risk of phlebitis and the formation of thrombi in </a:t>
            </a:r>
            <a:endParaRPr lang="en-US" dirty="0" smtClean="0"/>
          </a:p>
          <a:p>
            <a:pPr lvl="0"/>
            <a:r>
              <a:rPr lang="en-US" dirty="0" smtClean="0"/>
              <a:t>the </a:t>
            </a:r>
            <a:r>
              <a:rPr lang="en-US" dirty="0"/>
              <a:t>deep veins or deep vein thrombosis (DVT).</a:t>
            </a:r>
          </a:p>
          <a:p>
            <a:r>
              <a:rPr lang="en-US" dirty="0"/>
              <a:t>Why do older adults have a higher incidence of orthostatic hypotension? </a:t>
            </a:r>
            <a:endParaRPr lang="en-US" dirty="0" smtClean="0"/>
          </a:p>
          <a:p>
            <a:r>
              <a:rPr lang="en-US" i="1" dirty="0" smtClean="0"/>
              <a:t>(</a:t>
            </a:r>
            <a:r>
              <a:rPr lang="en-US" i="1" dirty="0"/>
              <a:t>To maintain an adequate blood supply throughout the body, the heart </a:t>
            </a:r>
            <a:endParaRPr lang="en-US" i="1" dirty="0" smtClean="0"/>
          </a:p>
          <a:p>
            <a:r>
              <a:rPr lang="en-US" i="1" dirty="0" smtClean="0"/>
              <a:t>must </a:t>
            </a:r>
            <a:r>
              <a:rPr lang="en-US" i="1" dirty="0"/>
              <a:t>work harder to overcome the resistance caused by stiffened vessels. </a:t>
            </a:r>
            <a:endParaRPr lang="en-US" i="1" dirty="0" smtClean="0"/>
          </a:p>
          <a:p>
            <a:r>
              <a:rPr lang="en-US" i="1" dirty="0" smtClean="0"/>
              <a:t>Such </a:t>
            </a:r>
            <a:r>
              <a:rPr lang="en-US" i="1" dirty="0"/>
              <a:t>a decrease typically is caused by a drop in the volume of circulating </a:t>
            </a:r>
            <a:endParaRPr lang="en-US" i="1" dirty="0" smtClean="0"/>
          </a:p>
          <a:p>
            <a:r>
              <a:rPr lang="en-US" i="1" dirty="0" smtClean="0"/>
              <a:t>blood</a:t>
            </a:r>
            <a:r>
              <a:rPr lang="en-US" i="1" dirty="0"/>
              <a:t>, and it can be an important diagnostic sign in aging patients.)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1987975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Table 41-2 shows normal changes in cardiac output with age.</a:t>
            </a:r>
          </a:p>
          <a:p>
            <a:pPr lvl="0"/>
            <a:r>
              <a:rPr lang="en-US" dirty="0"/>
              <a:t>Discuss how age is associated with the blood pumped by the </a:t>
            </a:r>
            <a:endParaRPr lang="en-US" dirty="0" smtClean="0"/>
          </a:p>
          <a:p>
            <a:pPr lvl="0"/>
            <a:r>
              <a:rPr lang="en-US" dirty="0" smtClean="0"/>
              <a:t>resting </a:t>
            </a:r>
            <a:r>
              <a:rPr lang="en-US" dirty="0"/>
              <a:t>heart and the maximum heartbeat during exercise.</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1987975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Discuss some of the diseases elderly patients with diabetes are at increased </a:t>
            </a:r>
            <a:endParaRPr lang="en-US" dirty="0" smtClean="0"/>
          </a:p>
          <a:p>
            <a:pPr lvl="0"/>
            <a:r>
              <a:rPr lang="en-US" dirty="0" smtClean="0"/>
              <a:t>risk </a:t>
            </a:r>
            <a:r>
              <a:rPr lang="en-US" dirty="0"/>
              <a:t>of developing. </a:t>
            </a:r>
            <a:r>
              <a:rPr lang="en-US" i="1" dirty="0"/>
              <a:t>(Vascular disease, including renal disorders, retinopathy, </a:t>
            </a:r>
            <a:endParaRPr lang="en-US" i="1" dirty="0" smtClean="0"/>
          </a:p>
          <a:p>
            <a:pPr lvl="0"/>
            <a:r>
              <a:rPr lang="en-US" i="1" dirty="0" smtClean="0"/>
              <a:t>neuropathy</a:t>
            </a:r>
            <a:r>
              <a:rPr lang="en-US" i="1" dirty="0"/>
              <a:t>, myocardial ischemia, angina, myocardial infarction, cerebrovascular </a:t>
            </a:r>
            <a:endParaRPr lang="en-US" i="1" dirty="0" smtClean="0"/>
          </a:p>
          <a:p>
            <a:pPr lvl="0"/>
            <a:r>
              <a:rPr lang="en-US" i="1" dirty="0" smtClean="0"/>
              <a:t>accidents</a:t>
            </a:r>
            <a:r>
              <a:rPr lang="en-US" i="1" dirty="0"/>
              <a:t>, and peripheral vascular disease, such as lower extremity ulcers)</a:t>
            </a:r>
            <a:endParaRPr lang="en-US" dirty="0"/>
          </a:p>
          <a:p>
            <a:pPr lvl="0"/>
            <a:r>
              <a:rPr lang="en-US" dirty="0"/>
              <a:t>The treatment protocol for aging patients with diabetes is the same as for </a:t>
            </a:r>
            <a:endParaRPr lang="en-US" dirty="0" smtClean="0"/>
          </a:p>
          <a:p>
            <a:pPr lvl="0"/>
            <a:r>
              <a:rPr lang="en-US" dirty="0" smtClean="0"/>
              <a:t>other </a:t>
            </a:r>
            <a:r>
              <a:rPr lang="en-US" dirty="0"/>
              <a:t>age groups; however, special consideration must be given to the </a:t>
            </a:r>
            <a:endParaRPr lang="en-US" dirty="0" smtClean="0"/>
          </a:p>
          <a:p>
            <a:pPr lvl="0"/>
            <a:r>
              <a:rPr lang="en-US" dirty="0" smtClean="0"/>
              <a:t>patient’s </a:t>
            </a:r>
            <a:r>
              <a:rPr lang="en-US" dirty="0"/>
              <a:t>ability to understand and comply with the therapeutic plan. </a:t>
            </a:r>
          </a:p>
          <a:p>
            <a:r>
              <a:rPr lang="en-US" dirty="0"/>
              <a:t>Be aware of any sensory abnormalities, such as diminished vision or </a:t>
            </a:r>
            <a:endParaRPr lang="en-US" dirty="0" smtClean="0"/>
          </a:p>
          <a:p>
            <a:r>
              <a:rPr lang="en-US" dirty="0" smtClean="0"/>
              <a:t>problems </a:t>
            </a:r>
            <a:r>
              <a:rPr lang="en-US" dirty="0"/>
              <a:t>with fine motor skills, which may interfere with the patient’s </a:t>
            </a:r>
            <a:endParaRPr lang="en-US" dirty="0" smtClean="0"/>
          </a:p>
          <a:p>
            <a:r>
              <a:rPr lang="en-US" dirty="0" smtClean="0"/>
              <a:t>ability </a:t>
            </a:r>
            <a:r>
              <a:rPr lang="en-US" dirty="0"/>
              <a:t>to follow treatment guidelines.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37110847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Elderly patients with diabetes are more prone to hypoglycemia and may </a:t>
            </a:r>
            <a:endParaRPr lang="en-US" dirty="0" smtClean="0"/>
          </a:p>
          <a:p>
            <a:pPr lvl="0"/>
            <a:r>
              <a:rPr lang="en-US" dirty="0" smtClean="0"/>
              <a:t>not </a:t>
            </a:r>
            <a:r>
              <a:rPr lang="en-US" dirty="0"/>
              <a:t>recognize and respond quickly to low blood glucose levels.</a:t>
            </a:r>
          </a:p>
          <a:p>
            <a:pPr lvl="0"/>
            <a:r>
              <a:rPr lang="en-US" dirty="0"/>
              <a:t>Diabetic complications can develop quickly because of a long history </a:t>
            </a:r>
            <a:r>
              <a:rPr lang="en-US" dirty="0" smtClean="0"/>
              <a:t>of</a:t>
            </a:r>
          </a:p>
          <a:p>
            <a:pPr lvl="0"/>
            <a:r>
              <a:rPr lang="en-US" dirty="0" smtClean="0"/>
              <a:t> </a:t>
            </a:r>
            <a:r>
              <a:rPr lang="en-US" dirty="0"/>
              <a:t>prediabetes before diagnosis.</a:t>
            </a:r>
          </a:p>
          <a:p>
            <a:pPr lvl="0"/>
            <a:r>
              <a:rPr lang="en-US" dirty="0"/>
              <a:t>Older people may have decreased physical and/or mental abilities that </a:t>
            </a:r>
            <a:endParaRPr lang="en-US" dirty="0" smtClean="0"/>
          </a:p>
          <a:p>
            <a:pPr lvl="0"/>
            <a:r>
              <a:rPr lang="en-US" dirty="0" smtClean="0"/>
              <a:t>make </a:t>
            </a:r>
            <a:r>
              <a:rPr lang="en-US" dirty="0"/>
              <a:t>it difficult for them to adhere to a complicated treatment regimen.</a:t>
            </a:r>
          </a:p>
          <a:p>
            <a:pPr lvl="0"/>
            <a:r>
              <a:rPr lang="en-US" dirty="0"/>
              <a:t>Older patients may not be able to afford the medications and supplies </a:t>
            </a:r>
            <a:endParaRPr lang="en-US" dirty="0" smtClean="0"/>
          </a:p>
          <a:p>
            <a:pPr lvl="0"/>
            <a:r>
              <a:rPr lang="en-US" dirty="0" smtClean="0"/>
              <a:t>needed </a:t>
            </a:r>
            <a:r>
              <a:rPr lang="en-US" dirty="0"/>
              <a:t>to maintain health.</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37110847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Aging individuals have a higher incidence of several gastrointestinal system </a:t>
            </a:r>
            <a:endParaRPr lang="en-US" dirty="0" smtClean="0"/>
          </a:p>
          <a:p>
            <a:r>
              <a:rPr lang="en-US" dirty="0" smtClean="0"/>
              <a:t>diseases</a:t>
            </a:r>
            <a:r>
              <a:rPr lang="en-US" dirty="0"/>
              <a:t>, such as gastroesophageal reflux disease (GERD), peptic ulcers, </a:t>
            </a:r>
            <a:endParaRPr lang="en-US" dirty="0" smtClean="0"/>
          </a:p>
          <a:p>
            <a:r>
              <a:rPr lang="en-US" dirty="0" smtClean="0"/>
              <a:t>diverticulosis </a:t>
            </a:r>
            <a:r>
              <a:rPr lang="en-US" dirty="0"/>
              <a:t>(related to lack of dietary fiber and constipation), cholelithiasis, </a:t>
            </a:r>
            <a:endParaRPr lang="en-US" dirty="0" smtClean="0"/>
          </a:p>
          <a:p>
            <a:r>
              <a:rPr lang="en-US" dirty="0" smtClean="0"/>
              <a:t>and </a:t>
            </a:r>
            <a:r>
              <a:rPr lang="en-US" dirty="0"/>
              <a:t>colorectal cancer.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3706564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GB"/>
              <a:t> </a:t>
            </a:r>
            <a:fld id="{E234264E-8860-42A2-83C5-41782AA54ED9}"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pPr/>
              <a:t>4/4/2017</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60287767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4/4/2017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4211736640"/>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4/4/2017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1136331"/>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4/4/2017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683213989"/>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71EFB42C-6A15-4A9A-871B-37380EDB6A26}" type="slidenum">
              <a:rPr lang="en-GB" smtClean="0"/>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4/4/2017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7665539"/>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3E28D29-1ECB-41DF-951B-2A23F95AD026}" type="datetimeFigureOut">
              <a:rPr lang="en-US" smtClean="0"/>
              <a:t>4/4/2017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E234264E-8860-42A2-83C5-41782AA54ED9}" type="slidenum">
              <a:rPr lang="en-GB" smtClean="0"/>
              <a:pPr>
                <a:defRPr/>
              </a:pPr>
              <a:t>‹#›</a:t>
            </a:fld>
            <a:endParaRPr lang="en-GB"/>
          </a:p>
        </p:txBody>
      </p:sp>
    </p:spTree>
    <p:extLst>
      <p:ext uri="{BB962C8B-B14F-4D97-AF65-F5344CB8AC3E}">
        <p14:creationId xmlns:p14="http://schemas.microsoft.com/office/powerpoint/2010/main" val="2315063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4/4/2017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563827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4/4/2017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4198695152"/>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4/4/2017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3743520532"/>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4/4/2017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spTree>
    <p:extLst>
      <p:ext uri="{BB962C8B-B14F-4D97-AF65-F5344CB8AC3E}">
        <p14:creationId xmlns:p14="http://schemas.microsoft.com/office/powerpoint/2010/main" val="150951316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pPr/>
              <a:t>4/4/2017</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pPr>
              <a:defRPr/>
            </a:pPr>
            <a:fld id="{71EFB42C-6A15-4A9A-871B-37380EDB6A26}" type="slidenum">
              <a:rPr lang="en-GB" smtClean="0"/>
              <a:pPr>
                <a:defRPr/>
              </a:pPr>
              <a:t>‹#›</a:t>
            </a:fld>
            <a:endParaRPr lang="en-GB" dirty="0"/>
          </a:p>
        </p:txBody>
      </p:sp>
    </p:spTree>
    <p:extLst>
      <p:ext uri="{BB962C8B-B14F-4D97-AF65-F5344CB8AC3E}">
        <p14:creationId xmlns:p14="http://schemas.microsoft.com/office/powerpoint/2010/main" val="36850399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593619"/>
            <a:ext cx="1327150" cy="242156"/>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i="0" smtClean="0">
                <a:solidFill>
                  <a:schemeClr val="bg2"/>
                </a:solidFill>
                <a:ea typeface="ＭＳ Ｐゴシック" charset="-128"/>
                <a:cs typeface="Arial" charset="0"/>
              </a:defRPr>
            </a:lvl1pPr>
          </a:lstStyle>
          <a:p>
            <a:pPr>
              <a:defRPr/>
            </a:pPr>
            <a:r>
              <a:rPr lang="en-GB" dirty="0"/>
              <a:t> </a:t>
            </a:r>
            <a:fld id="{71EFB42C-6A15-4A9A-871B-37380EDB6A26}" type="slidenum">
              <a:rPr lang="en-GB" smtClean="0"/>
              <a:pPr>
                <a:defRPr/>
              </a:pPr>
              <a:t>‹#›</a:t>
            </a:fld>
            <a:endParaRPr lang="en-GB" dirty="0"/>
          </a:p>
          <a:p>
            <a:pPr>
              <a:defRPr/>
            </a:pPr>
            <a:endParaRPr lang="en-GB" sz="700" dirty="0"/>
          </a:p>
        </p:txBody>
      </p:sp>
      <p:sp>
        <p:nvSpPr>
          <p:cNvPr id="7" name="Rectangle 13"/>
          <p:cNvSpPr txBox="1">
            <a:spLocks noChangeArrowheads="1"/>
          </p:cNvSpPr>
          <p:nvPr/>
        </p:nvSpPr>
        <p:spPr bwMode="auto">
          <a:xfrm>
            <a:off x="1790700" y="6593619"/>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2017, Elsevier Inc.</a:t>
            </a:r>
            <a:r>
              <a:rPr lang="en-US" sz="800" kern="1200" baseline="0" dirty="0">
                <a:solidFill>
                  <a:schemeClr val="bg2"/>
                </a:solidFill>
                <a:effectLst/>
                <a:latin typeface="Arial" charset="0"/>
                <a:ea typeface="ＭＳ Ｐゴシック" charset="-128"/>
                <a:cs typeface="Arial" charset="0"/>
              </a:rPr>
              <a:t> All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05E48206-6208-4002-9AF5-B38F54CDB384}" type="datetimeFigureOut">
              <a:rPr lang="en-US" dirty="0"/>
              <a:t>4/4/2017</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pPr>
              <a:defRPr/>
            </a:pPr>
            <a:r>
              <a:rPr lang="en-GB" smtClean="0"/>
              <a:t> </a:t>
            </a:r>
            <a:fld id="{71EFB42C-6A15-4A9A-871B-37380EDB6A26}" type="slidenum">
              <a:rPr lang="en-GB" smtClean="0"/>
              <a:pPr>
                <a:defRPr/>
              </a:pPr>
              <a:t>‹#›</a:t>
            </a:fld>
            <a:endParaRPr lang="en-GB" smtClean="0"/>
          </a:p>
          <a:p>
            <a:pPr>
              <a:defRPr/>
            </a:pPr>
            <a:endParaRPr lang="en-GB" sz="700"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3497430"/>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hyperlink" Target="http://www.americanheart.org/"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749598"/>
            <a:ext cx="7977558" cy="1708101"/>
          </a:xfrm>
          <a:prstGeom prst="rect">
            <a:avLst/>
          </a:prstGeom>
          <a:noFill/>
          <a:ln w="9525">
            <a:noFill/>
            <a:miter lim="800000"/>
            <a:headEnd/>
            <a:tailEnd/>
          </a:ln>
          <a:effectLst/>
        </p:spPr>
        <p:txBody>
          <a:bodyPr lIns="92075" tIns="46038" rIns="92075" bIns="46038" anchor="ctr"/>
          <a:lstStyle/>
          <a:p>
            <a:pPr algn="ctr"/>
            <a:r>
              <a:rPr lang="en-US" sz="4000" dirty="0"/>
              <a:t>Assisting in </a:t>
            </a:r>
            <a:r>
              <a:rPr lang="en-US" sz="4000" dirty="0" smtClean="0"/>
              <a:t>Geriatrics</a:t>
            </a:r>
          </a:p>
          <a:p>
            <a:pPr algn="ctr"/>
            <a:r>
              <a:rPr lang="en-US" sz="4000" dirty="0" smtClean="0"/>
              <a:t>Week 7</a:t>
            </a:r>
          </a:p>
          <a:p>
            <a:pPr algn="ctr"/>
            <a:r>
              <a:rPr lang="en-US" sz="4000" dirty="0" smtClean="0"/>
              <a:t>MA211 Lab 3</a:t>
            </a:r>
            <a:endParaRPr lang="en-US" sz="4000" dirty="0"/>
          </a:p>
          <a:p>
            <a:pPr algn="ctr"/>
            <a:endParaRPr lang="en-US" sz="4000" dirty="0"/>
          </a:p>
          <a:p>
            <a:pPr algn="ctr"/>
            <a:r>
              <a:rPr lang="en-US" sz="3000" dirty="0"/>
              <a:t>Chapter 41</a:t>
            </a:r>
          </a:p>
        </p:txBody>
      </p:sp>
      <p:sp>
        <p:nvSpPr>
          <p:cNvPr id="4" name="Slide Number Placeholder 3"/>
          <p:cNvSpPr>
            <a:spLocks noGrp="1"/>
          </p:cNvSpPr>
          <p:nvPr>
            <p:ph type="sldNum" sz="quarter" idx="12"/>
          </p:nvPr>
        </p:nvSpPr>
        <p:spPr/>
        <p:txBody>
          <a:bodyPr/>
          <a:lstStyle/>
          <a:p>
            <a:pPr>
              <a:defRPr/>
            </a:pPr>
            <a:fld id="{71EFB42C-6A15-4A9A-871B-37380EDB6A26}"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a:t>
            </a:r>
            <a:br>
              <a:rPr lang="en-US" dirty="0"/>
            </a:br>
            <a:r>
              <a:rPr lang="en-US" dirty="0"/>
              <a:t>Integumentary System </a:t>
            </a:r>
          </a:p>
        </p:txBody>
      </p:sp>
      <p:sp>
        <p:nvSpPr>
          <p:cNvPr id="3" name="Content Placeholder 2"/>
          <p:cNvSpPr>
            <a:spLocks noGrp="1"/>
          </p:cNvSpPr>
          <p:nvPr>
            <p:ph idx="1"/>
          </p:nvPr>
        </p:nvSpPr>
        <p:spPr/>
        <p:txBody>
          <a:bodyPr/>
          <a:lstStyle/>
          <a:p>
            <a:pPr lvl="0"/>
            <a:r>
              <a:rPr lang="en-US" dirty="0"/>
              <a:t>Wrinkles, age spots, blotches, and leathery, dry, loose skin</a:t>
            </a:r>
          </a:p>
          <a:p>
            <a:pPr lvl="0"/>
            <a:r>
              <a:rPr lang="en-US" dirty="0"/>
              <a:t>Skin becomes more prone to tearing and blistering</a:t>
            </a:r>
          </a:p>
          <a:p>
            <a:pPr lvl="0"/>
            <a:r>
              <a:rPr lang="en-US" dirty="0"/>
              <a:t>Risk of infections increases, healing process slows, and more susceptible to bruising</a:t>
            </a:r>
          </a:p>
          <a:p>
            <a:r>
              <a:rPr lang="en-US" dirty="0"/>
              <a:t>Vitamin D synthesis significantly declines </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10</a:t>
            </a:fld>
            <a:endParaRPr lang="en-GB"/>
          </a:p>
        </p:txBody>
      </p:sp>
    </p:spTree>
    <p:extLst>
      <p:ext uri="{BB962C8B-B14F-4D97-AF65-F5344CB8AC3E}">
        <p14:creationId xmlns:p14="http://schemas.microsoft.com/office/powerpoint/2010/main" val="41541523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Treating Dry Skin in Older People </a:t>
            </a:r>
          </a:p>
        </p:txBody>
      </p:sp>
      <p:sp>
        <p:nvSpPr>
          <p:cNvPr id="3" name="Content Placeholder 2"/>
          <p:cNvSpPr>
            <a:spLocks noGrp="1"/>
          </p:cNvSpPr>
          <p:nvPr>
            <p:ph idx="1"/>
          </p:nvPr>
        </p:nvSpPr>
        <p:spPr/>
        <p:txBody>
          <a:bodyPr/>
          <a:lstStyle/>
          <a:p>
            <a:pPr lvl="0"/>
            <a:r>
              <a:rPr lang="en-US" dirty="0"/>
              <a:t>Use a room humidifier</a:t>
            </a:r>
          </a:p>
          <a:p>
            <a:pPr lvl="0"/>
            <a:r>
              <a:rPr lang="en-US" dirty="0"/>
              <a:t>Bathe less frequently in warm, not hot, water</a:t>
            </a:r>
          </a:p>
          <a:p>
            <a:pPr lvl="0"/>
            <a:r>
              <a:rPr lang="en-US" dirty="0"/>
              <a:t>Use mild soap</a:t>
            </a:r>
          </a:p>
          <a:p>
            <a:pPr lvl="0"/>
            <a:r>
              <a:rPr lang="en-US" dirty="0"/>
              <a:t>Wear protective clothing in cold weather</a:t>
            </a:r>
          </a:p>
          <a:p>
            <a:pPr lvl="0"/>
            <a:r>
              <a:rPr lang="en-US" dirty="0"/>
              <a:t>Apply moisturizers after getting out of the bathtub</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11</a:t>
            </a:fld>
            <a:endParaRPr lang="en-GB"/>
          </a:p>
        </p:txBody>
      </p:sp>
    </p:spTree>
    <p:extLst>
      <p:ext uri="{BB962C8B-B14F-4D97-AF65-F5344CB8AC3E}">
        <p14:creationId xmlns:p14="http://schemas.microsoft.com/office/powerpoint/2010/main" val="5025340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Seborrheic Keratoses</a:t>
            </a:r>
          </a:p>
        </p:txBody>
      </p:sp>
      <p:pic>
        <p:nvPicPr>
          <p:cNvPr id="7" name="Snagit_PPT3819" descr="Seborrheic keratoses, as shown in Figure 41-1, usually referred to as “age spots,” are one of the most common benign skin disorders found in the aging population. &#10;"/>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51134" y="1737361"/>
            <a:ext cx="5018581" cy="4543137"/>
          </a:xfrm>
        </p:spPr>
      </p:pic>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12</a:t>
            </a:fld>
            <a:endParaRPr lang="en-GB"/>
          </a:p>
        </p:txBody>
      </p:sp>
      <p:sp>
        <p:nvSpPr>
          <p:cNvPr id="8" name="Rectangle 7"/>
          <p:cNvSpPr/>
          <p:nvPr/>
        </p:nvSpPr>
        <p:spPr>
          <a:xfrm>
            <a:off x="2093495" y="5900656"/>
            <a:ext cx="4993105" cy="215444"/>
          </a:xfrm>
          <a:prstGeom prst="rect">
            <a:avLst/>
          </a:prstGeom>
        </p:spPr>
        <p:txBody>
          <a:bodyPr wrap="square">
            <a:spAutoFit/>
          </a:bodyPr>
          <a:lstStyle/>
          <a:p>
            <a:pPr algn="ctr"/>
            <a:r>
              <a:rPr lang="en-US" sz="800" dirty="0">
                <a:solidFill>
                  <a:schemeClr val="bg2"/>
                </a:solidFill>
              </a:rPr>
              <a:t>From </a:t>
            </a:r>
            <a:r>
              <a:rPr lang="en-US" sz="800" dirty="0" err="1">
                <a:solidFill>
                  <a:schemeClr val="bg2"/>
                </a:solidFill>
              </a:rPr>
              <a:t>Habif</a:t>
            </a:r>
            <a:r>
              <a:rPr lang="en-US" sz="800" dirty="0">
                <a:solidFill>
                  <a:schemeClr val="bg2"/>
                </a:solidFill>
              </a:rPr>
              <a:t> TP: </a:t>
            </a:r>
            <a:r>
              <a:rPr lang="en-US" sz="800" i="1" dirty="0">
                <a:solidFill>
                  <a:schemeClr val="bg2"/>
                </a:solidFill>
              </a:rPr>
              <a:t>Clinical dermatology: a color guide to diagnosis and therapy, </a:t>
            </a:r>
            <a:r>
              <a:rPr lang="en-US" sz="800" dirty="0">
                <a:solidFill>
                  <a:schemeClr val="bg2"/>
                </a:solidFill>
              </a:rPr>
              <a:t>ed 6, St Louis, 2016, Mosby.</a:t>
            </a:r>
          </a:p>
        </p:txBody>
      </p:sp>
    </p:spTree>
    <p:extLst>
      <p:ext uri="{BB962C8B-B14F-4D97-AF65-F5344CB8AC3E}">
        <p14:creationId xmlns:p14="http://schemas.microsoft.com/office/powerpoint/2010/main" val="33093379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Shingles Risk Reduction </a:t>
            </a:r>
          </a:p>
        </p:txBody>
      </p:sp>
      <p:sp>
        <p:nvSpPr>
          <p:cNvPr id="3" name="Content Placeholder 2"/>
          <p:cNvSpPr>
            <a:spLocks noGrp="1"/>
          </p:cNvSpPr>
          <p:nvPr>
            <p:ph idx="1"/>
          </p:nvPr>
        </p:nvSpPr>
        <p:spPr/>
        <p:txBody>
          <a:bodyPr/>
          <a:lstStyle/>
          <a:p>
            <a:pPr lvl="0"/>
            <a:r>
              <a:rPr lang="en-US" dirty="0"/>
              <a:t>After an active chickenpox infection, the virus lies dormant in a nerve dermatome</a:t>
            </a:r>
          </a:p>
          <a:p>
            <a:pPr lvl="0"/>
            <a:r>
              <a:rPr lang="en-US" dirty="0"/>
              <a:t>As people age, their risk increases that the virus will reactivate and cause shingles</a:t>
            </a:r>
          </a:p>
          <a:p>
            <a:pPr lvl="0"/>
            <a:r>
              <a:rPr lang="en-US" dirty="0"/>
              <a:t>Zostavax, a live virus vaccine, boosts immunity against the varicella-zoster virus</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13</a:t>
            </a:fld>
            <a:endParaRPr lang="en-GB"/>
          </a:p>
        </p:txBody>
      </p:sp>
    </p:spTree>
    <p:extLst>
      <p:ext uri="{BB962C8B-B14F-4D97-AF65-F5344CB8AC3E}">
        <p14:creationId xmlns:p14="http://schemas.microsoft.com/office/powerpoint/2010/main" val="31272262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a:t>
            </a:r>
            <a:br>
              <a:rPr lang="en-US" dirty="0"/>
            </a:br>
            <a:r>
              <a:rPr lang="en-US" dirty="0"/>
              <a:t>Musculoskeletal System </a:t>
            </a:r>
          </a:p>
        </p:txBody>
      </p:sp>
      <p:sp>
        <p:nvSpPr>
          <p:cNvPr id="3" name="Content Placeholder 2"/>
          <p:cNvSpPr>
            <a:spLocks noGrp="1"/>
          </p:cNvSpPr>
          <p:nvPr>
            <p:ph idx="1"/>
          </p:nvPr>
        </p:nvSpPr>
        <p:spPr/>
        <p:txBody>
          <a:bodyPr/>
          <a:lstStyle/>
          <a:p>
            <a:pPr lvl="0"/>
            <a:r>
              <a:rPr lang="en-US" dirty="0"/>
              <a:t>Cartilage loss and degeneration, joint range of motion decreases</a:t>
            </a:r>
          </a:p>
          <a:p>
            <a:pPr lvl="0"/>
            <a:r>
              <a:rPr lang="en-US" dirty="0"/>
              <a:t>Breakdown in the joint and intervertebral spaces</a:t>
            </a:r>
          </a:p>
          <a:p>
            <a:pPr lvl="0"/>
            <a:r>
              <a:rPr lang="en-US" dirty="0"/>
              <a:t>Decrease in strength and speed of muscle contractions, related to activity level</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14</a:t>
            </a:fld>
            <a:endParaRPr lang="en-GB"/>
          </a:p>
        </p:txBody>
      </p:sp>
    </p:spTree>
    <p:extLst>
      <p:ext uri="{BB962C8B-B14F-4D97-AF65-F5344CB8AC3E}">
        <p14:creationId xmlns:p14="http://schemas.microsoft.com/office/powerpoint/2010/main" val="41451880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rmAutofit fontScale="90000"/>
          </a:bodyPr>
          <a:lstStyle/>
          <a:p>
            <a:r>
              <a:rPr lang="en-US" dirty="0"/>
              <a:t>Suggestions for Helping the Older Adult with Mobility, Dexterity, and Balance </a:t>
            </a:r>
          </a:p>
        </p:txBody>
      </p:sp>
      <p:sp>
        <p:nvSpPr>
          <p:cNvPr id="3" name="Content Placeholder 2"/>
          <p:cNvSpPr>
            <a:spLocks noGrp="1"/>
          </p:cNvSpPr>
          <p:nvPr>
            <p:ph idx="1"/>
          </p:nvPr>
        </p:nvSpPr>
        <p:spPr>
          <a:xfrm>
            <a:off x="685800" y="1641475"/>
            <a:ext cx="8343900" cy="4454525"/>
          </a:xfrm>
        </p:spPr>
        <p:txBody>
          <a:bodyPr/>
          <a:lstStyle/>
          <a:p>
            <a:pPr lvl="0"/>
            <a:r>
              <a:rPr lang="en-US" dirty="0"/>
              <a:t>Use assistive devices</a:t>
            </a:r>
          </a:p>
          <a:p>
            <a:pPr lvl="0"/>
            <a:r>
              <a:rPr lang="en-US" dirty="0"/>
              <a:t>Assist with gripping devices as needed</a:t>
            </a:r>
          </a:p>
          <a:p>
            <a:pPr lvl="0"/>
            <a:r>
              <a:rPr lang="en-US" dirty="0"/>
              <a:t>Slow down time for task completion</a:t>
            </a:r>
          </a:p>
          <a:p>
            <a:pPr lvl="0"/>
            <a:r>
              <a:rPr lang="en-US" dirty="0"/>
              <a:t>Support stroke victims on weak side</a:t>
            </a:r>
          </a:p>
          <a:p>
            <a:pPr lvl="0"/>
            <a:r>
              <a:rPr lang="en-US" dirty="0"/>
              <a:t>Recommend physical therapy for </a:t>
            </a:r>
            <a:r>
              <a:rPr lang="en-US" dirty="0" smtClean="0"/>
              <a:t>range-</a:t>
            </a:r>
            <a:br>
              <a:rPr lang="en-US" dirty="0" smtClean="0"/>
            </a:br>
            <a:r>
              <a:rPr lang="en-US" dirty="0" smtClean="0"/>
              <a:t>of-motion </a:t>
            </a:r>
            <a:r>
              <a:rPr lang="en-US" dirty="0"/>
              <a:t>exercises</a:t>
            </a:r>
          </a:p>
          <a:p>
            <a:pPr lvl="0"/>
            <a:r>
              <a:rPr lang="en-US" dirty="0"/>
              <a:t>Encourage activity</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15</a:t>
            </a:fld>
            <a:endParaRPr lang="en-GB"/>
          </a:p>
        </p:txBody>
      </p:sp>
    </p:spTree>
    <p:extLst>
      <p:ext uri="{BB962C8B-B14F-4D97-AF65-F5344CB8AC3E}">
        <p14:creationId xmlns:p14="http://schemas.microsoft.com/office/powerpoint/2010/main" val="1905144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Osteoporosis</a:t>
            </a:r>
          </a:p>
        </p:txBody>
      </p:sp>
      <p:sp>
        <p:nvSpPr>
          <p:cNvPr id="3" name="Content Placeholder 2"/>
          <p:cNvSpPr>
            <a:spLocks noGrp="1"/>
          </p:cNvSpPr>
          <p:nvPr>
            <p:ph idx="1"/>
          </p:nvPr>
        </p:nvSpPr>
        <p:spPr>
          <a:xfrm>
            <a:off x="516647" y="2005261"/>
            <a:ext cx="7892716" cy="4454525"/>
          </a:xfrm>
        </p:spPr>
        <p:txBody>
          <a:bodyPr>
            <a:noAutofit/>
          </a:bodyPr>
          <a:lstStyle/>
          <a:p>
            <a:pPr lvl="0"/>
            <a:r>
              <a:rPr lang="en-US" dirty="0"/>
              <a:t>Primary cause of hip fractures, can cause spinal vertebrae to collapse</a:t>
            </a:r>
          </a:p>
          <a:p>
            <a:pPr lvl="0"/>
            <a:r>
              <a:rPr lang="en-US" dirty="0"/>
              <a:t>Risk factors include female gender, small-boned frame, family history, estrogen deficiency before age 45, racial background (Caucasian and Asian), aging, extended use of certain drugs, sedentary lifestyle, smoking, excessive alcohol intake, lack of calcium and vitamin D</a:t>
            </a:r>
          </a:p>
          <a:p>
            <a:pPr lvl="0"/>
            <a:r>
              <a:rPr lang="en-US" dirty="0"/>
              <a:t>Weight-bearing exercises, calcium and vitamin D supplements; may also require medication</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16</a:t>
            </a:fld>
            <a:endParaRPr lang="en-GB"/>
          </a:p>
        </p:txBody>
      </p:sp>
    </p:spTree>
    <p:extLst>
      <p:ext uri="{BB962C8B-B14F-4D97-AF65-F5344CB8AC3E}">
        <p14:creationId xmlns:p14="http://schemas.microsoft.com/office/powerpoint/2010/main" val="5903952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and Falls </a:t>
            </a:r>
          </a:p>
        </p:txBody>
      </p:sp>
      <p:sp>
        <p:nvSpPr>
          <p:cNvPr id="3" name="Content Placeholder 2"/>
          <p:cNvSpPr>
            <a:spLocks noGrp="1"/>
          </p:cNvSpPr>
          <p:nvPr>
            <p:ph idx="1"/>
          </p:nvPr>
        </p:nvSpPr>
        <p:spPr/>
        <p:txBody>
          <a:bodyPr/>
          <a:lstStyle/>
          <a:p>
            <a:pPr lvl="0"/>
            <a:r>
              <a:rPr lang="en-US" dirty="0"/>
              <a:t>Greater risk of falling due to sensorimotor changes in vision and mobility, osteoporosis, and cerebrovascular accidents</a:t>
            </a:r>
          </a:p>
          <a:p>
            <a:pPr lvl="0"/>
            <a:r>
              <a:rPr lang="en-US" dirty="0"/>
              <a:t>Usually result in fractures because a large percentage of the elderly have osteoporosis</a:t>
            </a:r>
          </a:p>
          <a:p>
            <a:pPr lvl="0"/>
            <a:r>
              <a:rPr lang="en-US" dirty="0"/>
              <a:t>Debilitating complications like decubitus ulcers, pneumonia, the need for long-term care, and even death</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17</a:t>
            </a:fld>
            <a:endParaRPr lang="en-GB"/>
          </a:p>
        </p:txBody>
      </p:sp>
    </p:spTree>
    <p:extLst>
      <p:ext uri="{BB962C8B-B14F-4D97-AF65-F5344CB8AC3E}">
        <p14:creationId xmlns:p14="http://schemas.microsoft.com/office/powerpoint/2010/main" val="8148767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5563" y="-82850"/>
            <a:ext cx="7543800" cy="1450757"/>
          </a:xfrm>
        </p:spPr>
        <p:txBody>
          <a:bodyPr/>
          <a:lstStyle/>
          <a:p>
            <a:r>
              <a:rPr lang="en-US" dirty="0"/>
              <a:t>Preventing Falls </a:t>
            </a:r>
          </a:p>
        </p:txBody>
      </p:sp>
      <p:sp>
        <p:nvSpPr>
          <p:cNvPr id="3" name="Content Placeholder 2"/>
          <p:cNvSpPr>
            <a:spLocks noGrp="1"/>
          </p:cNvSpPr>
          <p:nvPr>
            <p:ph idx="1"/>
          </p:nvPr>
        </p:nvSpPr>
        <p:spPr>
          <a:xfrm>
            <a:off x="332509" y="1641475"/>
            <a:ext cx="8438511" cy="4454525"/>
          </a:xfrm>
        </p:spPr>
        <p:txBody>
          <a:bodyPr>
            <a:noAutofit/>
          </a:bodyPr>
          <a:lstStyle/>
          <a:p>
            <a:pPr lvl="0"/>
            <a:r>
              <a:rPr lang="en-US" dirty="0"/>
              <a:t>Have regular hearing and vision tests</a:t>
            </a:r>
          </a:p>
          <a:p>
            <a:pPr lvl="0"/>
            <a:r>
              <a:rPr lang="en-US" dirty="0"/>
              <a:t>Understand side effects of medications, especially those that cause vertigo</a:t>
            </a:r>
          </a:p>
          <a:p>
            <a:pPr lvl="0"/>
            <a:r>
              <a:rPr lang="en-US" dirty="0"/>
              <a:t>If you experience orthostatic hypotension, rise slowly and stand still for a moment</a:t>
            </a:r>
          </a:p>
          <a:p>
            <a:pPr lvl="0"/>
            <a:r>
              <a:rPr lang="en-US" dirty="0"/>
              <a:t>Limit the use of alcohol</a:t>
            </a:r>
          </a:p>
          <a:p>
            <a:pPr lvl="0"/>
            <a:r>
              <a:rPr lang="en-US" dirty="0"/>
              <a:t>If needed, consistently use assistive devices, such as a cane or walker</a:t>
            </a:r>
          </a:p>
          <a:p>
            <a:pPr lvl="0"/>
            <a:r>
              <a:rPr lang="en-US" dirty="0"/>
              <a:t>Wear low-heeled, rubber-soled shoes; avoid going outside in icy weather</a:t>
            </a:r>
          </a:p>
          <a:p>
            <a:pPr lvl="0"/>
            <a:r>
              <a:rPr lang="en-US" dirty="0"/>
              <a:t>Engage in regular weight-bearing exercise for muscle and bone strength</a:t>
            </a:r>
          </a:p>
          <a:p>
            <a:pPr lvl="0"/>
            <a:r>
              <a:rPr lang="en-US" dirty="0"/>
              <a:t>Keep hallways, stairs, and bathrooms well lit</a:t>
            </a:r>
          </a:p>
          <a:p>
            <a:pPr lvl="0"/>
            <a:r>
              <a:rPr lang="en-US" dirty="0"/>
              <a:t>Assess home for possible danger areas</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18</a:t>
            </a:fld>
            <a:endParaRPr lang="en-GB"/>
          </a:p>
        </p:txBody>
      </p:sp>
    </p:spTree>
    <p:extLst>
      <p:ext uri="{BB962C8B-B14F-4D97-AF65-F5344CB8AC3E}">
        <p14:creationId xmlns:p14="http://schemas.microsoft.com/office/powerpoint/2010/main" val="17785300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Nervous System </a:t>
            </a:r>
          </a:p>
        </p:txBody>
      </p:sp>
      <p:sp>
        <p:nvSpPr>
          <p:cNvPr id="3" name="Content Placeholder 2"/>
          <p:cNvSpPr>
            <a:spLocks noGrp="1"/>
          </p:cNvSpPr>
          <p:nvPr>
            <p:ph idx="1"/>
          </p:nvPr>
        </p:nvSpPr>
        <p:spPr/>
        <p:txBody>
          <a:bodyPr/>
          <a:lstStyle/>
          <a:p>
            <a:pPr lvl="0"/>
            <a:r>
              <a:rPr lang="en-US" dirty="0"/>
              <a:t>Brain begins to get smaller at approximately age 50 and continues to do so</a:t>
            </a:r>
          </a:p>
          <a:p>
            <a:pPr lvl="0"/>
            <a:r>
              <a:rPr lang="en-US" dirty="0"/>
              <a:t>Transmitting messages from one neuron to the next becomes more difficult</a:t>
            </a:r>
          </a:p>
          <a:p>
            <a:pPr lvl="0"/>
            <a:r>
              <a:rPr lang="en-US" dirty="0"/>
              <a:t>Older neurons process information more slowly</a:t>
            </a:r>
          </a:p>
          <a:p>
            <a:pPr lvl="0"/>
            <a:r>
              <a:rPr lang="en-US" dirty="0"/>
              <a:t>Reaction time also slows</a:t>
            </a:r>
          </a:p>
          <a:p>
            <a:pPr lvl="0"/>
            <a:r>
              <a:rPr lang="en-US" dirty="0"/>
              <a:t>Dementia is not an inevitable part of aging but the result of an organic disorder</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19</a:t>
            </a:fld>
            <a:endParaRPr lang="en-GB"/>
          </a:p>
        </p:txBody>
      </p:sp>
    </p:spTree>
    <p:extLst>
      <p:ext uri="{BB962C8B-B14F-4D97-AF65-F5344CB8AC3E}">
        <p14:creationId xmlns:p14="http://schemas.microsoft.com/office/powerpoint/2010/main" val="36581447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Aging Population </a:t>
            </a:r>
          </a:p>
        </p:txBody>
      </p:sp>
      <p:sp>
        <p:nvSpPr>
          <p:cNvPr id="3" name="Content Placeholder 2"/>
          <p:cNvSpPr>
            <a:spLocks noGrp="1"/>
          </p:cNvSpPr>
          <p:nvPr>
            <p:ph idx="1"/>
          </p:nvPr>
        </p:nvSpPr>
        <p:spPr/>
        <p:txBody>
          <a:bodyPr/>
          <a:lstStyle/>
          <a:p>
            <a:pPr lvl="0"/>
            <a:r>
              <a:rPr lang="en-US" dirty="0"/>
              <a:t>Fastest-growing segment of U.S. population are those age 85 and older</a:t>
            </a:r>
          </a:p>
          <a:p>
            <a:pPr lvl="0"/>
            <a:r>
              <a:rPr lang="en-US" dirty="0"/>
              <a:t>Most older people have at least one chronic medical condition</a:t>
            </a:r>
          </a:p>
          <a:p>
            <a:pPr lvl="0"/>
            <a:r>
              <a:rPr lang="en-US" dirty="0"/>
              <a:t>Increased need for health services for older people</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2</a:t>
            </a:fld>
            <a:endParaRPr lang="en-GB"/>
          </a:p>
        </p:txBody>
      </p:sp>
    </p:spTree>
    <p:extLst>
      <p:ext uri="{BB962C8B-B14F-4D97-AF65-F5344CB8AC3E}">
        <p14:creationId xmlns:p14="http://schemas.microsoft.com/office/powerpoint/2010/main" val="31929925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Maintaining Mental Function </a:t>
            </a:r>
          </a:p>
        </p:txBody>
      </p:sp>
      <p:sp>
        <p:nvSpPr>
          <p:cNvPr id="3" name="Content Placeholder 2"/>
          <p:cNvSpPr>
            <a:spLocks noGrp="1"/>
          </p:cNvSpPr>
          <p:nvPr>
            <p:ph idx="1"/>
          </p:nvPr>
        </p:nvSpPr>
        <p:spPr/>
        <p:txBody>
          <a:bodyPr/>
          <a:lstStyle/>
          <a:p>
            <a:pPr lvl="0"/>
            <a:r>
              <a:rPr lang="en-US" dirty="0"/>
              <a:t>Exercise improves memory and thinking because it increases oxygen to the brain</a:t>
            </a:r>
          </a:p>
          <a:p>
            <a:pPr lvl="0"/>
            <a:r>
              <a:rPr lang="en-US" dirty="0"/>
              <a:t>Keep socially active</a:t>
            </a:r>
          </a:p>
          <a:p>
            <a:pPr lvl="0"/>
            <a:r>
              <a:rPr lang="en-US" dirty="0"/>
              <a:t>Practice stress-reduction activities</a:t>
            </a:r>
          </a:p>
          <a:p>
            <a:pPr lvl="0"/>
            <a:r>
              <a:rPr lang="en-US" dirty="0"/>
              <a:t>Quit smoking</a:t>
            </a:r>
          </a:p>
          <a:p>
            <a:pPr lvl="0"/>
            <a:r>
              <a:rPr lang="en-US" dirty="0"/>
              <a:t>Drink alcohol in moderation</a:t>
            </a:r>
          </a:p>
          <a:p>
            <a:pPr lvl="0"/>
            <a:r>
              <a:rPr lang="en-US" dirty="0"/>
              <a:t>Use hearing aids and glasses if needed</a:t>
            </a:r>
          </a:p>
          <a:p>
            <a:pPr lvl="0"/>
            <a:r>
              <a:rPr lang="en-US" dirty="0"/>
              <a:t>Treat health issues</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20</a:t>
            </a:fld>
            <a:endParaRPr lang="en-GB"/>
          </a:p>
        </p:txBody>
      </p:sp>
    </p:spTree>
    <p:extLst>
      <p:ext uri="{BB962C8B-B14F-4D97-AF65-F5344CB8AC3E}">
        <p14:creationId xmlns:p14="http://schemas.microsoft.com/office/powerpoint/2010/main" val="20413946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Screening Tool for Dementia </a:t>
            </a:r>
          </a:p>
        </p:txBody>
      </p:sp>
      <p:sp>
        <p:nvSpPr>
          <p:cNvPr id="3" name="Content Placeholder 2"/>
          <p:cNvSpPr>
            <a:spLocks noGrp="1"/>
          </p:cNvSpPr>
          <p:nvPr>
            <p:ph idx="1"/>
          </p:nvPr>
        </p:nvSpPr>
        <p:spPr/>
        <p:txBody>
          <a:bodyPr/>
          <a:lstStyle/>
          <a:p>
            <a:pPr lvl="0"/>
            <a:r>
              <a:rPr lang="en-US" dirty="0"/>
              <a:t>Mini-Mental State Examination</a:t>
            </a:r>
          </a:p>
          <a:p>
            <a:pPr lvl="1"/>
            <a:r>
              <a:rPr lang="en-US" dirty="0"/>
              <a:t>A 5-minute test designed to evaluate basic mental function in a number of different areas</a:t>
            </a:r>
          </a:p>
          <a:p>
            <a:pPr lvl="1"/>
            <a:r>
              <a:rPr lang="en-US" dirty="0"/>
              <a:t>It assesses the patient’s ability to recall facts, write, and calculate numbers</a:t>
            </a:r>
          </a:p>
          <a:p>
            <a:pPr lvl="1"/>
            <a:r>
              <a:rPr lang="en-US" dirty="0"/>
              <a:t>It gives the physician a quick way to determine whether more in-depth testing is needed</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21</a:t>
            </a:fld>
            <a:endParaRPr lang="en-GB"/>
          </a:p>
        </p:txBody>
      </p:sp>
    </p:spTree>
    <p:extLst>
      <p:ext uri="{BB962C8B-B14F-4D97-AF65-F5344CB8AC3E}">
        <p14:creationId xmlns:p14="http://schemas.microsoft.com/office/powerpoint/2010/main" val="34489937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Alzheimer’s </a:t>
            </a:r>
            <a:r>
              <a:rPr lang="en-US" dirty="0" smtClean="0"/>
              <a:t>Disease (AD) </a:t>
            </a:r>
            <a:endParaRPr lang="en-US" dirty="0"/>
          </a:p>
        </p:txBody>
      </p:sp>
      <p:sp>
        <p:nvSpPr>
          <p:cNvPr id="3" name="Content Placeholder 2"/>
          <p:cNvSpPr>
            <a:spLocks noGrp="1"/>
          </p:cNvSpPr>
          <p:nvPr>
            <p:ph idx="1"/>
          </p:nvPr>
        </p:nvSpPr>
        <p:spPr/>
        <p:txBody>
          <a:bodyPr/>
          <a:lstStyle/>
          <a:p>
            <a:pPr lvl="0"/>
            <a:r>
              <a:rPr lang="en-US" dirty="0"/>
              <a:t>Progressive deterioration of the brain caused by the destruction of central nervous system (CNS) neurons</a:t>
            </a:r>
          </a:p>
          <a:p>
            <a:pPr lvl="0"/>
            <a:r>
              <a:rPr lang="en-US" dirty="0"/>
              <a:t>Leads to problems with memory, language, thinking, and behavior</a:t>
            </a:r>
          </a:p>
          <a:p>
            <a:pPr lvl="0"/>
            <a:r>
              <a:rPr lang="en-US" dirty="0"/>
              <a:t>Caused by buildup of amyloid plaques and neurofibrillary tangles in the brain</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22</a:t>
            </a:fld>
            <a:endParaRPr lang="en-GB"/>
          </a:p>
        </p:txBody>
      </p:sp>
    </p:spTree>
    <p:extLst>
      <p:ext uri="{BB962C8B-B14F-4D97-AF65-F5344CB8AC3E}">
        <p14:creationId xmlns:p14="http://schemas.microsoft.com/office/powerpoint/2010/main" val="37711529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 of AD </a:t>
            </a:r>
          </a:p>
        </p:txBody>
      </p:sp>
      <p:sp>
        <p:nvSpPr>
          <p:cNvPr id="3" name="Content Placeholder 2"/>
          <p:cNvSpPr>
            <a:spLocks noGrp="1"/>
          </p:cNvSpPr>
          <p:nvPr>
            <p:ph idx="1"/>
          </p:nvPr>
        </p:nvSpPr>
        <p:spPr/>
        <p:txBody>
          <a:bodyPr/>
          <a:lstStyle/>
          <a:p>
            <a:pPr lvl="0"/>
            <a:r>
              <a:rPr lang="en-US" dirty="0"/>
              <a:t>Repeatedly asking the same questions</a:t>
            </a:r>
          </a:p>
          <a:p>
            <a:pPr lvl="0"/>
            <a:r>
              <a:rPr lang="en-US" dirty="0"/>
              <a:t>Inability to remember common words or mixing up words when describing something</a:t>
            </a:r>
          </a:p>
          <a:p>
            <a:pPr lvl="0"/>
            <a:r>
              <a:rPr lang="en-US" dirty="0"/>
              <a:t>Inability to complete simple tasks and misplacing items</a:t>
            </a:r>
          </a:p>
          <a:p>
            <a:pPr lvl="0"/>
            <a:r>
              <a:rPr lang="en-US" dirty="0"/>
              <a:t>Becoming lost when driving familiar routes</a:t>
            </a:r>
          </a:p>
          <a:p>
            <a:pPr lvl="0"/>
            <a:r>
              <a:rPr lang="en-US" dirty="0"/>
              <a:t>Sudden mood swings for no apparent reason</a:t>
            </a:r>
          </a:p>
          <a:p>
            <a:pPr lvl="0"/>
            <a:r>
              <a:rPr lang="en-US" dirty="0"/>
              <a:t>Difficulty following simple directions</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23</a:t>
            </a:fld>
            <a:endParaRPr lang="en-GB"/>
          </a:p>
        </p:txBody>
      </p:sp>
    </p:spTree>
    <p:extLst>
      <p:ext uri="{BB962C8B-B14F-4D97-AF65-F5344CB8AC3E}">
        <p14:creationId xmlns:p14="http://schemas.microsoft.com/office/powerpoint/2010/main" val="15255262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Options for AD </a:t>
            </a:r>
          </a:p>
        </p:txBody>
      </p:sp>
      <p:sp>
        <p:nvSpPr>
          <p:cNvPr id="3" name="Content Placeholder 2"/>
          <p:cNvSpPr>
            <a:spLocks noGrp="1"/>
          </p:cNvSpPr>
          <p:nvPr>
            <p:ph idx="1"/>
          </p:nvPr>
        </p:nvSpPr>
        <p:spPr>
          <a:xfrm>
            <a:off x="600710" y="2103293"/>
            <a:ext cx="7988300" cy="4454525"/>
          </a:xfrm>
        </p:spPr>
        <p:txBody>
          <a:bodyPr/>
          <a:lstStyle/>
          <a:p>
            <a:pPr lvl="0"/>
            <a:r>
              <a:rPr lang="en-US" dirty="0"/>
              <a:t>Goal of treatment is to maintain normal activities as long as possible</a:t>
            </a:r>
          </a:p>
          <a:p>
            <a:pPr lvl="0"/>
            <a:r>
              <a:rPr lang="en-US" dirty="0"/>
              <a:t>Cholinesterase inhibitors may be prescribed to improve the production of neurotransmitters in the brain</a:t>
            </a:r>
          </a:p>
          <a:p>
            <a:pPr lvl="0"/>
            <a:r>
              <a:rPr lang="en-US" dirty="0"/>
              <a:t>Medications may be prescribed to help control sleeplessness, agitation, wandering, anxiety, and depression</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24</a:t>
            </a:fld>
            <a:endParaRPr lang="en-GB"/>
          </a:p>
        </p:txBody>
      </p:sp>
    </p:spTree>
    <p:extLst>
      <p:ext uri="{BB962C8B-B14F-4D97-AF65-F5344CB8AC3E}">
        <p14:creationId xmlns:p14="http://schemas.microsoft.com/office/powerpoint/2010/main" val="33927212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Pulmonary System </a:t>
            </a:r>
          </a:p>
        </p:txBody>
      </p:sp>
      <p:sp>
        <p:nvSpPr>
          <p:cNvPr id="3" name="Content Placeholder 2"/>
          <p:cNvSpPr>
            <a:spLocks noGrp="1"/>
          </p:cNvSpPr>
          <p:nvPr>
            <p:ph idx="1"/>
          </p:nvPr>
        </p:nvSpPr>
        <p:spPr/>
        <p:txBody>
          <a:bodyPr>
            <a:normAutofit/>
          </a:bodyPr>
          <a:lstStyle/>
          <a:p>
            <a:pPr lvl="0">
              <a:lnSpc>
                <a:spcPct val="110000"/>
              </a:lnSpc>
            </a:pPr>
            <a:r>
              <a:rPr lang="en-US" dirty="0"/>
              <a:t>Maximum lung function decreases with age</a:t>
            </a:r>
          </a:p>
          <a:p>
            <a:pPr lvl="0">
              <a:lnSpc>
                <a:spcPct val="110000"/>
              </a:lnSpc>
            </a:pPr>
            <a:r>
              <a:rPr lang="en-US" dirty="0"/>
              <a:t>Lungs lose elasticity because of changes in elastin and collagen; become smaller and flabbier</a:t>
            </a:r>
          </a:p>
          <a:p>
            <a:pPr lvl="0">
              <a:lnSpc>
                <a:spcPct val="110000"/>
              </a:lnSpc>
            </a:pPr>
            <a:r>
              <a:rPr lang="en-US" dirty="0"/>
              <a:t>Alveoli enlarge, walls become thinner, number of capillaries is reduced</a:t>
            </a:r>
          </a:p>
          <a:p>
            <a:pPr lvl="0">
              <a:lnSpc>
                <a:spcPct val="110000"/>
              </a:lnSpc>
            </a:pPr>
            <a:r>
              <a:rPr lang="en-US" dirty="0"/>
              <a:t>Respiratory muscles weaken and chest wall may stiffen</a:t>
            </a:r>
          </a:p>
          <a:p>
            <a:pPr lvl="0">
              <a:lnSpc>
                <a:spcPct val="110000"/>
              </a:lnSpc>
            </a:pPr>
            <a:r>
              <a:rPr lang="en-US" dirty="0"/>
              <a:t>Larynx also changes; voice gets quieter and slightly hoarse</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25</a:t>
            </a:fld>
            <a:endParaRPr lang="en-GB"/>
          </a:p>
        </p:txBody>
      </p:sp>
    </p:spTree>
    <p:extLst>
      <p:ext uri="{BB962C8B-B14F-4D97-AF65-F5344CB8AC3E}">
        <p14:creationId xmlns:p14="http://schemas.microsoft.com/office/powerpoint/2010/main" val="22159854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Vision </a:t>
            </a:r>
          </a:p>
        </p:txBody>
      </p:sp>
      <p:sp>
        <p:nvSpPr>
          <p:cNvPr id="3" name="Content Placeholder 2"/>
          <p:cNvSpPr>
            <a:spLocks noGrp="1"/>
          </p:cNvSpPr>
          <p:nvPr>
            <p:ph idx="1"/>
          </p:nvPr>
        </p:nvSpPr>
        <p:spPr/>
        <p:txBody>
          <a:bodyPr>
            <a:normAutofit/>
          </a:bodyPr>
          <a:lstStyle/>
          <a:p>
            <a:pPr lvl="0">
              <a:lnSpc>
                <a:spcPct val="110000"/>
              </a:lnSpc>
            </a:pPr>
            <a:r>
              <a:rPr lang="en-US" dirty="0"/>
              <a:t>By age 50, structural and functional changes in the eye become noticeable</a:t>
            </a:r>
          </a:p>
          <a:p>
            <a:pPr lvl="0">
              <a:lnSpc>
                <a:spcPct val="110000"/>
              </a:lnSpc>
            </a:pPr>
            <a:r>
              <a:rPr lang="en-US" dirty="0"/>
              <a:t>Cornea increases in thickness and has reduced refractive power</a:t>
            </a:r>
          </a:p>
          <a:p>
            <a:pPr lvl="0">
              <a:lnSpc>
                <a:spcPct val="110000"/>
              </a:lnSpc>
            </a:pPr>
            <a:r>
              <a:rPr lang="en-US" dirty="0"/>
              <a:t>Lens becomes flatter, thicker, less elastic, and more opaque</a:t>
            </a:r>
          </a:p>
          <a:p>
            <a:pPr lvl="0">
              <a:lnSpc>
                <a:spcPct val="110000"/>
              </a:lnSpc>
            </a:pPr>
            <a:r>
              <a:rPr lang="en-US" dirty="0"/>
              <a:t>Reduction in size of pupil occurs, limiting amount of light available to reach retina</a:t>
            </a:r>
          </a:p>
          <a:p>
            <a:pPr>
              <a:lnSpc>
                <a:spcPct val="110000"/>
              </a:lnSpc>
            </a:pPr>
            <a:r>
              <a:rPr lang="en-US" dirty="0"/>
              <a:t>Decreased tear production causes irritation and excessive tearing</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26</a:t>
            </a:fld>
            <a:endParaRPr lang="en-GB"/>
          </a:p>
        </p:txBody>
      </p:sp>
    </p:spTree>
    <p:extLst>
      <p:ext uri="{BB962C8B-B14F-4D97-AF65-F5344CB8AC3E}">
        <p14:creationId xmlns:p14="http://schemas.microsoft.com/office/powerpoint/2010/main" val="18473839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Vision (Cont.)</a:t>
            </a:r>
          </a:p>
        </p:txBody>
      </p:sp>
      <p:sp>
        <p:nvSpPr>
          <p:cNvPr id="3" name="Content Placeholder 2"/>
          <p:cNvSpPr>
            <a:spLocks noGrp="1"/>
          </p:cNvSpPr>
          <p:nvPr>
            <p:ph idx="1"/>
          </p:nvPr>
        </p:nvSpPr>
        <p:spPr/>
        <p:txBody>
          <a:bodyPr/>
          <a:lstStyle/>
          <a:p>
            <a:pPr lvl="0"/>
            <a:r>
              <a:rPr lang="en-US" dirty="0"/>
              <a:t>Presbyopia develops in the 40s, making it hard to see up close</a:t>
            </a:r>
          </a:p>
          <a:p>
            <a:pPr lvl="0"/>
            <a:r>
              <a:rPr lang="en-US" dirty="0"/>
              <a:t>Ability to refocus from far to near decreases</a:t>
            </a:r>
          </a:p>
          <a:p>
            <a:pPr lvl="0"/>
            <a:r>
              <a:rPr lang="en-US" dirty="0"/>
              <a:t>Decreased ability to see some colors, affecting depth perception</a:t>
            </a:r>
          </a:p>
          <a:p>
            <a:pPr lvl="0"/>
            <a:r>
              <a:rPr lang="en-US" dirty="0"/>
              <a:t>Increased sensitivity to glare and decreased response to going from light to dark or dark to light</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27</a:t>
            </a:fld>
            <a:endParaRPr lang="en-GB"/>
          </a:p>
        </p:txBody>
      </p:sp>
    </p:spTree>
    <p:extLst>
      <p:ext uri="{BB962C8B-B14F-4D97-AF65-F5344CB8AC3E}">
        <p14:creationId xmlns:p14="http://schemas.microsoft.com/office/powerpoint/2010/main" val="39021824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Cataracts, Glaucoma, </a:t>
            </a:r>
            <a:br>
              <a:rPr lang="en-US" dirty="0"/>
            </a:br>
            <a:r>
              <a:rPr lang="en-US" dirty="0"/>
              <a:t>and Macular Degeneration </a:t>
            </a:r>
          </a:p>
        </p:txBody>
      </p:sp>
      <p:sp>
        <p:nvSpPr>
          <p:cNvPr id="3" name="Content Placeholder 2"/>
          <p:cNvSpPr>
            <a:spLocks noGrp="1"/>
          </p:cNvSpPr>
          <p:nvPr>
            <p:ph idx="1"/>
          </p:nvPr>
        </p:nvSpPr>
        <p:spPr/>
        <p:txBody>
          <a:bodyPr/>
          <a:lstStyle/>
          <a:p>
            <a:pPr lvl="0"/>
            <a:r>
              <a:rPr lang="en-US" dirty="0"/>
              <a:t>Cataracts are cloudy or opaque areas in the lens that cause blurring of vision</a:t>
            </a:r>
          </a:p>
          <a:p>
            <a:pPr lvl="0"/>
            <a:r>
              <a:rPr lang="en-US" dirty="0"/>
              <a:t>Glaucoma is a result of blockage of outflow of aqueous humor, which causes an increase in intraocular pressure and damage to the optic nerve</a:t>
            </a:r>
          </a:p>
          <a:p>
            <a:pPr lvl="0"/>
            <a:r>
              <a:rPr lang="en-US" dirty="0"/>
              <a:t>Macular degeneration causes progressive loss of the central field of vision</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28</a:t>
            </a:fld>
            <a:endParaRPr lang="en-GB"/>
          </a:p>
        </p:txBody>
      </p:sp>
    </p:spTree>
    <p:extLst>
      <p:ext uri="{BB962C8B-B14F-4D97-AF65-F5344CB8AC3E}">
        <p14:creationId xmlns:p14="http://schemas.microsoft.com/office/powerpoint/2010/main" val="15853782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Suggestions for Helping the </a:t>
            </a:r>
            <a:br>
              <a:rPr lang="en-US" dirty="0"/>
            </a:br>
            <a:r>
              <a:rPr lang="en-US" dirty="0"/>
              <a:t>Visually Impaired Older Adult</a:t>
            </a:r>
          </a:p>
        </p:txBody>
      </p:sp>
      <p:sp>
        <p:nvSpPr>
          <p:cNvPr id="3" name="Content Placeholder 2"/>
          <p:cNvSpPr>
            <a:spLocks noGrp="1"/>
          </p:cNvSpPr>
          <p:nvPr>
            <p:ph idx="1"/>
          </p:nvPr>
        </p:nvSpPr>
        <p:spPr/>
        <p:txBody>
          <a:bodyPr>
            <a:noAutofit/>
          </a:bodyPr>
          <a:lstStyle/>
          <a:p>
            <a:pPr lvl="0"/>
            <a:r>
              <a:rPr lang="en-US" dirty="0"/>
              <a:t>Allow patient to place hand above your elbow to follow your movements and feel secure</a:t>
            </a:r>
          </a:p>
          <a:p>
            <a:pPr lvl="0"/>
            <a:r>
              <a:rPr lang="en-US" dirty="0"/>
              <a:t>Use high levels of even, glare-free light</a:t>
            </a:r>
          </a:p>
          <a:p>
            <a:pPr lvl="0"/>
            <a:r>
              <a:rPr lang="en-US" dirty="0"/>
              <a:t>Ask pharmacist to use large lettering on medicine bottles</a:t>
            </a:r>
          </a:p>
          <a:p>
            <a:pPr lvl="0"/>
            <a:r>
              <a:rPr lang="en-US" dirty="0"/>
              <a:t>Use nonglare paper and large print for forms and educational materials</a:t>
            </a:r>
          </a:p>
          <a:p>
            <a:pPr lvl="0"/>
            <a:r>
              <a:rPr lang="en-US" dirty="0"/>
              <a:t>Make distinct differences for pills that are similar in size and color</a:t>
            </a:r>
          </a:p>
          <a:p>
            <a:r>
              <a:rPr lang="en-US" dirty="0"/>
              <a:t>Place all objects within visual field and prevent clutter</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29</a:t>
            </a:fld>
            <a:endParaRPr lang="en-GB"/>
          </a:p>
        </p:txBody>
      </p:sp>
    </p:spTree>
    <p:extLst>
      <p:ext uri="{BB962C8B-B14F-4D97-AF65-F5344CB8AC3E}">
        <p14:creationId xmlns:p14="http://schemas.microsoft.com/office/powerpoint/2010/main" val="35886812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Stereotypes and Myths about Aging </a:t>
            </a:r>
          </a:p>
        </p:txBody>
      </p:sp>
      <p:sp>
        <p:nvSpPr>
          <p:cNvPr id="3" name="Content Placeholder 2"/>
          <p:cNvSpPr>
            <a:spLocks noGrp="1"/>
          </p:cNvSpPr>
          <p:nvPr>
            <p:ph idx="1"/>
          </p:nvPr>
        </p:nvSpPr>
        <p:spPr/>
        <p:txBody>
          <a:bodyPr>
            <a:noAutofit/>
          </a:bodyPr>
          <a:lstStyle/>
          <a:p>
            <a:pPr lvl="0"/>
            <a:r>
              <a:rPr lang="en-US" dirty="0"/>
              <a:t>Most aging people will develop dementia</a:t>
            </a:r>
          </a:p>
          <a:p>
            <a:pPr lvl="0"/>
            <a:r>
              <a:rPr lang="en-US" dirty="0"/>
              <a:t>Disease is a normal and an unavoidable part of the aging process</a:t>
            </a:r>
          </a:p>
          <a:p>
            <a:pPr lvl="0"/>
            <a:r>
              <a:rPr lang="en-US" dirty="0"/>
              <a:t>Older workers are less productive than younger ones</a:t>
            </a:r>
          </a:p>
          <a:p>
            <a:pPr lvl="0"/>
            <a:r>
              <a:rPr lang="en-US" dirty="0"/>
              <a:t>Most older people end up in long-term care facilities</a:t>
            </a:r>
          </a:p>
          <a:p>
            <a:pPr lvl="0"/>
            <a:r>
              <a:rPr lang="en-US" dirty="0"/>
              <a:t>Most aging people have no interest in or capacity for sexual relations</a:t>
            </a:r>
          </a:p>
          <a:p>
            <a:pPr lvl="0"/>
            <a:r>
              <a:rPr lang="en-US" dirty="0"/>
              <a:t>Damage to health because of lifestyle factors is irreversible</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3</a:t>
            </a:fld>
            <a:endParaRPr lang="en-GB"/>
          </a:p>
        </p:txBody>
      </p:sp>
    </p:spTree>
    <p:extLst>
      <p:ext uri="{BB962C8B-B14F-4D97-AF65-F5344CB8AC3E}">
        <p14:creationId xmlns:p14="http://schemas.microsoft.com/office/powerpoint/2010/main" val="22470090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Hearing </a:t>
            </a:r>
          </a:p>
        </p:txBody>
      </p:sp>
      <p:sp>
        <p:nvSpPr>
          <p:cNvPr id="3" name="Content Placeholder 2"/>
          <p:cNvSpPr>
            <a:spLocks noGrp="1"/>
          </p:cNvSpPr>
          <p:nvPr>
            <p:ph idx="1"/>
          </p:nvPr>
        </p:nvSpPr>
        <p:spPr/>
        <p:txBody>
          <a:bodyPr>
            <a:noAutofit/>
          </a:bodyPr>
          <a:lstStyle/>
          <a:p>
            <a:pPr lvl="0"/>
            <a:r>
              <a:rPr lang="en-US" dirty="0"/>
              <a:t>Lack of attention when addressed, inappropriate responses, asking to have statements repeated, and speaking too loudly or too softly often are signs of hearing loss</a:t>
            </a:r>
          </a:p>
          <a:p>
            <a:pPr lvl="0"/>
            <a:r>
              <a:rPr lang="en-US" dirty="0"/>
              <a:t>Can have a profound psychological effect on aging people, causing depression, social withdrawal, and feelings of isolation</a:t>
            </a:r>
          </a:p>
          <a:p>
            <a:pPr lvl="0"/>
            <a:r>
              <a:rPr lang="en-US" dirty="0"/>
              <a:t>Presbycusis is associated with normal aging and causes a decreased ability to hear high frequencies and to discriminate sounds</a:t>
            </a:r>
          </a:p>
          <a:p>
            <a:pPr lvl="0"/>
            <a:r>
              <a:rPr lang="en-US" dirty="0"/>
              <a:t>Tinnitus is a ringing or buzzing in the ear</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30</a:t>
            </a:fld>
            <a:endParaRPr lang="en-GB"/>
          </a:p>
        </p:txBody>
      </p:sp>
    </p:spTree>
    <p:extLst>
      <p:ext uri="{BB962C8B-B14F-4D97-AF65-F5344CB8AC3E}">
        <p14:creationId xmlns:p14="http://schemas.microsoft.com/office/powerpoint/2010/main" val="30660357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Geriatric Depression Scale </a:t>
            </a:r>
          </a:p>
        </p:txBody>
      </p:sp>
      <p:sp>
        <p:nvSpPr>
          <p:cNvPr id="3" name="Content Placeholder 2"/>
          <p:cNvSpPr>
            <a:spLocks noGrp="1"/>
          </p:cNvSpPr>
          <p:nvPr>
            <p:ph idx="1"/>
          </p:nvPr>
        </p:nvSpPr>
        <p:spPr/>
        <p:txBody>
          <a:bodyPr/>
          <a:lstStyle/>
          <a:p>
            <a:pPr lvl="0"/>
            <a:r>
              <a:rPr lang="en-US" dirty="0"/>
              <a:t>Screening tool for depression</a:t>
            </a:r>
          </a:p>
          <a:p>
            <a:pPr lvl="0"/>
            <a:r>
              <a:rPr lang="en-US" dirty="0"/>
              <a:t>Includes questions for the patient about daily activities, interests, and feelings to help diagnose depression in the ambulatory setting</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31</a:t>
            </a:fld>
            <a:endParaRPr lang="en-GB"/>
          </a:p>
        </p:txBody>
      </p:sp>
    </p:spTree>
    <p:extLst>
      <p:ext uri="{BB962C8B-B14F-4D97-AF65-F5344CB8AC3E}">
        <p14:creationId xmlns:p14="http://schemas.microsoft.com/office/powerpoint/2010/main" val="9043863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Suggestions for Helping the </a:t>
            </a:r>
            <a:br>
              <a:rPr lang="en-US" dirty="0"/>
            </a:br>
            <a:r>
              <a:rPr lang="en-US" dirty="0"/>
              <a:t>Hearing-Impaired Older Adult </a:t>
            </a:r>
          </a:p>
        </p:txBody>
      </p:sp>
      <p:sp>
        <p:nvSpPr>
          <p:cNvPr id="3" name="Content Placeholder 2"/>
          <p:cNvSpPr>
            <a:spLocks noGrp="1"/>
          </p:cNvSpPr>
          <p:nvPr>
            <p:ph idx="1"/>
          </p:nvPr>
        </p:nvSpPr>
        <p:spPr>
          <a:xfrm>
            <a:off x="538018" y="2005261"/>
            <a:ext cx="7937500" cy="4454525"/>
          </a:xfrm>
        </p:spPr>
        <p:txBody>
          <a:bodyPr>
            <a:noAutofit/>
          </a:bodyPr>
          <a:lstStyle/>
          <a:p>
            <a:pPr lvl="0"/>
            <a:r>
              <a:rPr lang="en-US" dirty="0"/>
              <a:t>Stand in patient’s direct line of vision and gently touch person to get his or her attention</a:t>
            </a:r>
          </a:p>
          <a:p>
            <a:pPr lvl="0"/>
            <a:r>
              <a:rPr lang="en-US" dirty="0"/>
              <a:t>Use gestures; pictures; and large, bold print to communicate</a:t>
            </a:r>
          </a:p>
          <a:p>
            <a:pPr lvl="0"/>
            <a:r>
              <a:rPr lang="en-US" dirty="0"/>
              <a:t>Talk in short sentences into the ear with better hearing</a:t>
            </a:r>
          </a:p>
          <a:p>
            <a:pPr lvl="0"/>
            <a:r>
              <a:rPr lang="en-US" dirty="0"/>
              <a:t>Do not increase the volume of your speech; this also raises the frequency of the voice, which is the hearing most impaired in aging people</a:t>
            </a:r>
          </a:p>
          <a:p>
            <a:pPr lvl="0"/>
            <a:r>
              <a:rPr lang="en-US" dirty="0"/>
              <a:t>Avoid background noise</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32</a:t>
            </a:fld>
            <a:endParaRPr lang="en-GB"/>
          </a:p>
        </p:txBody>
      </p:sp>
    </p:spTree>
    <p:extLst>
      <p:ext uri="{BB962C8B-B14F-4D97-AF65-F5344CB8AC3E}">
        <p14:creationId xmlns:p14="http://schemas.microsoft.com/office/powerpoint/2010/main" val="10569920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Taste and Smell </a:t>
            </a:r>
          </a:p>
        </p:txBody>
      </p:sp>
      <p:sp>
        <p:nvSpPr>
          <p:cNvPr id="3" name="Content Placeholder 2"/>
          <p:cNvSpPr>
            <a:spLocks noGrp="1"/>
          </p:cNvSpPr>
          <p:nvPr>
            <p:ph idx="1"/>
          </p:nvPr>
        </p:nvSpPr>
        <p:spPr/>
        <p:txBody>
          <a:bodyPr/>
          <a:lstStyle/>
          <a:p>
            <a:pPr lvl="0"/>
            <a:r>
              <a:rPr lang="en-US" dirty="0"/>
              <a:t>Abilities to taste and smell decline subtly</a:t>
            </a:r>
          </a:p>
          <a:p>
            <a:pPr lvl="0"/>
            <a:r>
              <a:rPr lang="en-US" dirty="0"/>
              <a:t>Food frequently tastes bland and unappetizing</a:t>
            </a:r>
          </a:p>
          <a:p>
            <a:pPr lvl="0"/>
            <a:r>
              <a:rPr lang="en-US" dirty="0"/>
              <a:t>Decrease in sense of smell accompanies decrease in taste</a:t>
            </a:r>
          </a:p>
          <a:p>
            <a:pPr lvl="0"/>
            <a:r>
              <a:rPr lang="en-US" dirty="0"/>
              <a:t>Exposes person to environmental dangers, such as gas leaks, smoke, and other dangerous odors</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33</a:t>
            </a:fld>
            <a:endParaRPr lang="en-GB"/>
          </a:p>
        </p:txBody>
      </p:sp>
    </p:spTree>
    <p:extLst>
      <p:ext uri="{BB962C8B-B14F-4D97-AF65-F5344CB8AC3E}">
        <p14:creationId xmlns:p14="http://schemas.microsoft.com/office/powerpoint/2010/main" val="31331072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Nutritional Status and Screening </a:t>
            </a:r>
          </a:p>
        </p:txBody>
      </p:sp>
      <p:sp>
        <p:nvSpPr>
          <p:cNvPr id="3" name="Content Placeholder 2"/>
          <p:cNvSpPr>
            <a:spLocks noGrp="1"/>
          </p:cNvSpPr>
          <p:nvPr>
            <p:ph idx="1"/>
          </p:nvPr>
        </p:nvSpPr>
        <p:spPr>
          <a:xfrm>
            <a:off x="549910" y="2005261"/>
            <a:ext cx="8089900" cy="4454525"/>
          </a:xfrm>
        </p:spPr>
        <p:txBody>
          <a:bodyPr>
            <a:noAutofit/>
          </a:bodyPr>
          <a:lstStyle/>
          <a:p>
            <a:pPr lvl="0"/>
            <a:r>
              <a:rPr lang="en-US" dirty="0"/>
              <a:t>Nutrition screening should be part of routine primary care to identify nutritional deficiencies and correct them, including:</a:t>
            </a:r>
          </a:p>
          <a:p>
            <a:pPr lvl="1"/>
            <a:r>
              <a:rPr lang="en-US" dirty="0"/>
              <a:t>Oral health</a:t>
            </a:r>
          </a:p>
          <a:p>
            <a:pPr lvl="1"/>
            <a:r>
              <a:rPr lang="en-US" dirty="0"/>
              <a:t>Gastrointestinal complaints</a:t>
            </a:r>
          </a:p>
          <a:p>
            <a:pPr lvl="1"/>
            <a:r>
              <a:rPr lang="en-US" dirty="0"/>
              <a:t>Sensorimotor changes</a:t>
            </a:r>
          </a:p>
          <a:p>
            <a:pPr lvl="1"/>
            <a:r>
              <a:rPr lang="en-US" dirty="0"/>
              <a:t>Diet influences</a:t>
            </a:r>
          </a:p>
          <a:p>
            <a:pPr lvl="1"/>
            <a:r>
              <a:rPr lang="en-US" dirty="0"/>
              <a:t>Social and mental influences</a:t>
            </a:r>
          </a:p>
          <a:p>
            <a:pPr lvl="0"/>
            <a:r>
              <a:rPr lang="en-US" dirty="0"/>
              <a:t>Most effective method of assessing a patient’s nutritional status is through a comprehensive patient interview that considers all potential stumbling blocks to adequate nutrition</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34</a:t>
            </a:fld>
            <a:endParaRPr lang="en-GB"/>
          </a:p>
        </p:txBody>
      </p:sp>
    </p:spTree>
    <p:extLst>
      <p:ext uri="{BB962C8B-B14F-4D97-AF65-F5344CB8AC3E}">
        <p14:creationId xmlns:p14="http://schemas.microsoft.com/office/powerpoint/2010/main" val="22517744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Urinary System</a:t>
            </a:r>
          </a:p>
        </p:txBody>
      </p:sp>
      <p:sp>
        <p:nvSpPr>
          <p:cNvPr id="3" name="Content Placeholder 2"/>
          <p:cNvSpPr>
            <a:spLocks noGrp="1"/>
          </p:cNvSpPr>
          <p:nvPr>
            <p:ph idx="1"/>
          </p:nvPr>
        </p:nvSpPr>
        <p:spPr/>
        <p:txBody>
          <a:bodyPr/>
          <a:lstStyle/>
          <a:p>
            <a:pPr lvl="0"/>
            <a:r>
              <a:rPr lang="en-US" dirty="0"/>
              <a:t>Kidney loses about 20% of its mass; the number of functional nephron units decreases</a:t>
            </a:r>
          </a:p>
          <a:p>
            <a:pPr lvl="0"/>
            <a:r>
              <a:rPr lang="en-US" dirty="0"/>
              <a:t>Blood flow to kidneys is reduced</a:t>
            </a:r>
          </a:p>
          <a:p>
            <a:pPr lvl="0"/>
            <a:r>
              <a:rPr lang="en-US" dirty="0"/>
              <a:t>Less efficient at filtering waste from blood</a:t>
            </a:r>
          </a:p>
          <a:p>
            <a:pPr lvl="0"/>
            <a:r>
              <a:rPr lang="en-US" dirty="0"/>
              <a:t>More diluted, less concentrated urine</a:t>
            </a:r>
          </a:p>
          <a:p>
            <a:r>
              <a:rPr lang="en-US" dirty="0"/>
              <a:t>Medication takes longer to be removed from the body</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35</a:t>
            </a:fld>
            <a:endParaRPr lang="en-GB"/>
          </a:p>
        </p:txBody>
      </p:sp>
    </p:spTree>
    <p:extLst>
      <p:ext uri="{BB962C8B-B14F-4D97-AF65-F5344CB8AC3E}">
        <p14:creationId xmlns:p14="http://schemas.microsoft.com/office/powerpoint/2010/main" val="29982160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rmAutofit fontScale="90000"/>
          </a:bodyPr>
          <a:lstStyle/>
          <a:p>
            <a:r>
              <a:rPr lang="en-US" dirty="0"/>
              <a:t>Aging Effects on Urinary System (Cont.)</a:t>
            </a:r>
          </a:p>
        </p:txBody>
      </p:sp>
      <p:sp>
        <p:nvSpPr>
          <p:cNvPr id="3" name="Content Placeholder 2"/>
          <p:cNvSpPr>
            <a:spLocks noGrp="1"/>
          </p:cNvSpPr>
          <p:nvPr>
            <p:ph idx="1"/>
          </p:nvPr>
        </p:nvSpPr>
        <p:spPr/>
        <p:txBody>
          <a:bodyPr>
            <a:normAutofit/>
          </a:bodyPr>
          <a:lstStyle/>
          <a:p>
            <a:pPr lvl="0">
              <a:lnSpc>
                <a:spcPct val="110000"/>
              </a:lnSpc>
            </a:pPr>
            <a:r>
              <a:rPr lang="en-US" dirty="0"/>
              <a:t>Thickening of the bladder wall reduces bladder’s ability to expand</a:t>
            </a:r>
          </a:p>
          <a:p>
            <a:pPr lvl="0">
              <a:lnSpc>
                <a:spcPct val="110000"/>
              </a:lnSpc>
            </a:pPr>
            <a:r>
              <a:rPr lang="en-US" dirty="0"/>
              <a:t>Increased frequency of urination and urinary retention</a:t>
            </a:r>
          </a:p>
          <a:p>
            <a:pPr lvl="0">
              <a:lnSpc>
                <a:spcPct val="110000"/>
              </a:lnSpc>
            </a:pPr>
            <a:r>
              <a:rPr lang="en-US" dirty="0"/>
              <a:t>Reduced time between awareness of need to void and involuntary urination </a:t>
            </a:r>
          </a:p>
          <a:p>
            <a:pPr lvl="0">
              <a:lnSpc>
                <a:spcPct val="110000"/>
              </a:lnSpc>
            </a:pPr>
            <a:r>
              <a:rPr lang="en-US" dirty="0"/>
              <a:t>Loss of muscle tone in the urethra</a:t>
            </a:r>
          </a:p>
          <a:p>
            <a:pPr lvl="0">
              <a:lnSpc>
                <a:spcPct val="110000"/>
              </a:lnSpc>
            </a:pPr>
            <a:r>
              <a:rPr lang="en-US" dirty="0"/>
              <a:t>Pelvic floor muscles in an aging woman relax as a result of decreased estrogen levels or previous pregnancy and childbirth</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36</a:t>
            </a:fld>
            <a:endParaRPr lang="en-GB"/>
          </a:p>
        </p:txBody>
      </p:sp>
    </p:spTree>
    <p:extLst>
      <p:ext uri="{BB962C8B-B14F-4D97-AF65-F5344CB8AC3E}">
        <p14:creationId xmlns:p14="http://schemas.microsoft.com/office/powerpoint/2010/main" val="36183749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rmAutofit fontScale="90000"/>
          </a:bodyPr>
          <a:lstStyle/>
          <a:p>
            <a:r>
              <a:rPr lang="en-US" dirty="0"/>
              <a:t>Aging Effects on </a:t>
            </a:r>
            <a:br>
              <a:rPr lang="en-US" dirty="0"/>
            </a:br>
            <a:r>
              <a:rPr lang="en-US" dirty="0"/>
              <a:t>Reproductive System </a:t>
            </a:r>
          </a:p>
        </p:txBody>
      </p:sp>
      <p:sp>
        <p:nvSpPr>
          <p:cNvPr id="3" name="Content Placeholder 2"/>
          <p:cNvSpPr>
            <a:spLocks noGrp="1"/>
          </p:cNvSpPr>
          <p:nvPr>
            <p:ph idx="1"/>
          </p:nvPr>
        </p:nvSpPr>
        <p:spPr/>
        <p:txBody>
          <a:bodyPr/>
          <a:lstStyle/>
          <a:p>
            <a:pPr lvl="0"/>
            <a:r>
              <a:rPr lang="en-US" dirty="0"/>
              <a:t>Females</a:t>
            </a:r>
          </a:p>
          <a:p>
            <a:pPr lvl="1"/>
            <a:r>
              <a:rPr lang="en-US" dirty="0"/>
              <a:t>Vagina diminishes in width and length and becomes less elastic</a:t>
            </a:r>
          </a:p>
          <a:p>
            <a:pPr lvl="1"/>
            <a:r>
              <a:rPr lang="en-US" dirty="0"/>
              <a:t>Cervix, uterus, and ovaries decrease in size</a:t>
            </a:r>
          </a:p>
          <a:p>
            <a:pPr lvl="1"/>
            <a:r>
              <a:rPr lang="en-US" dirty="0"/>
              <a:t>Vaginal secretions decline</a:t>
            </a:r>
          </a:p>
          <a:p>
            <a:pPr lvl="1"/>
            <a:r>
              <a:rPr lang="en-US" dirty="0"/>
              <a:t>Bacterial or yeast infections may occur</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37</a:t>
            </a:fld>
            <a:endParaRPr lang="en-GB"/>
          </a:p>
        </p:txBody>
      </p:sp>
    </p:spTree>
    <p:extLst>
      <p:ext uri="{BB962C8B-B14F-4D97-AF65-F5344CB8AC3E}">
        <p14:creationId xmlns:p14="http://schemas.microsoft.com/office/powerpoint/2010/main" val="28152907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a:t>
            </a:r>
            <a:br>
              <a:rPr lang="en-US" dirty="0"/>
            </a:br>
            <a:r>
              <a:rPr lang="en-US" dirty="0"/>
              <a:t>Reproductive System (Cont.)</a:t>
            </a:r>
          </a:p>
        </p:txBody>
      </p:sp>
      <p:sp>
        <p:nvSpPr>
          <p:cNvPr id="3" name="Content Placeholder 2"/>
          <p:cNvSpPr>
            <a:spLocks noGrp="1"/>
          </p:cNvSpPr>
          <p:nvPr>
            <p:ph idx="1"/>
          </p:nvPr>
        </p:nvSpPr>
        <p:spPr/>
        <p:txBody>
          <a:bodyPr/>
          <a:lstStyle/>
          <a:p>
            <a:pPr lvl="0"/>
            <a:r>
              <a:rPr lang="en-US" dirty="0"/>
              <a:t>Males</a:t>
            </a:r>
          </a:p>
          <a:p>
            <a:pPr lvl="1"/>
            <a:r>
              <a:rPr lang="en-US" dirty="0"/>
              <a:t>Sperm production may decline in men over age 50, but men remain virile into old age</a:t>
            </a:r>
          </a:p>
          <a:p>
            <a:pPr lvl="1"/>
            <a:r>
              <a:rPr lang="en-US" dirty="0"/>
              <a:t>Takes longer for penis to become erect, longer for an orgasm to occur, and longer to recover</a:t>
            </a:r>
          </a:p>
          <a:p>
            <a:pPr lvl="1"/>
            <a:r>
              <a:rPr lang="en-US" dirty="0"/>
              <a:t>Change in hormonal levels of testosterone; changes can affect prostate gland </a:t>
            </a:r>
          </a:p>
          <a:p>
            <a:pPr lvl="1"/>
            <a:r>
              <a:rPr lang="en-US" dirty="0"/>
              <a:t>Prostate enlarges over time and presses down on the urethra, causing difficulty with urination</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38</a:t>
            </a:fld>
            <a:endParaRPr lang="en-GB"/>
          </a:p>
        </p:txBody>
      </p:sp>
    </p:spTree>
    <p:extLst>
      <p:ext uri="{BB962C8B-B14F-4D97-AF65-F5344CB8AC3E}">
        <p14:creationId xmlns:p14="http://schemas.microsoft.com/office/powerpoint/2010/main" val="22738623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Sleep Disorders </a:t>
            </a:r>
          </a:p>
        </p:txBody>
      </p:sp>
      <p:sp>
        <p:nvSpPr>
          <p:cNvPr id="3" name="Content Placeholder 2"/>
          <p:cNvSpPr>
            <a:spLocks noGrp="1"/>
          </p:cNvSpPr>
          <p:nvPr>
            <p:ph idx="1"/>
          </p:nvPr>
        </p:nvSpPr>
        <p:spPr/>
        <p:txBody>
          <a:bodyPr/>
          <a:lstStyle/>
          <a:p>
            <a:pPr lvl="0"/>
            <a:r>
              <a:rPr lang="en-US" dirty="0"/>
              <a:t>Complaints of sleeping difficulties increase with age</a:t>
            </a:r>
          </a:p>
          <a:p>
            <a:pPr lvl="0"/>
            <a:r>
              <a:rPr lang="en-US" dirty="0"/>
              <a:t>Lack of sleep can result in restlessness, disorientation, “thick” speech, and mispronounced words; can be confused with dementia</a:t>
            </a:r>
          </a:p>
          <a:p>
            <a:pPr lvl="0"/>
            <a:r>
              <a:rPr lang="en-US" dirty="0"/>
              <a:t>Many disorders can contribute to sleep problems</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39</a:t>
            </a:fld>
            <a:endParaRPr lang="en-GB"/>
          </a:p>
        </p:txBody>
      </p:sp>
    </p:spTree>
    <p:extLst>
      <p:ext uri="{BB962C8B-B14F-4D97-AF65-F5344CB8AC3E}">
        <p14:creationId xmlns:p14="http://schemas.microsoft.com/office/powerpoint/2010/main" val="23036808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Changes with Age </a:t>
            </a:r>
          </a:p>
        </p:txBody>
      </p:sp>
      <p:sp>
        <p:nvSpPr>
          <p:cNvPr id="3" name="Content Placeholder 2"/>
          <p:cNvSpPr>
            <a:spLocks noGrp="1"/>
          </p:cNvSpPr>
          <p:nvPr>
            <p:ph idx="1"/>
          </p:nvPr>
        </p:nvSpPr>
        <p:spPr/>
        <p:txBody>
          <a:bodyPr/>
          <a:lstStyle/>
          <a:p>
            <a:pPr lvl="0"/>
            <a:r>
              <a:rPr lang="en-US" dirty="0"/>
              <a:t>Normal age-related changes are expected, and the individual can compensate for them </a:t>
            </a:r>
          </a:p>
          <a:p>
            <a:pPr lvl="1"/>
            <a:r>
              <a:rPr lang="en-US" dirty="0"/>
              <a:t>These changes do intensify with poor health habits and chronic disease</a:t>
            </a:r>
          </a:p>
          <a:p>
            <a:pPr lvl="0"/>
            <a:r>
              <a:rPr lang="en-US" dirty="0"/>
              <a:t>Age-related changes can be managed through regular exercise, a healthy diet, prevention of sun damage, and annual physical examinations with health screening</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4</a:t>
            </a:fld>
            <a:endParaRPr lang="en-GB"/>
          </a:p>
        </p:txBody>
      </p:sp>
    </p:spTree>
    <p:extLst>
      <p:ext uri="{BB962C8B-B14F-4D97-AF65-F5344CB8AC3E}">
        <p14:creationId xmlns:p14="http://schemas.microsoft.com/office/powerpoint/2010/main" val="649551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Living Arrangements </a:t>
            </a:r>
          </a:p>
        </p:txBody>
      </p:sp>
      <p:sp>
        <p:nvSpPr>
          <p:cNvPr id="3" name="Content Placeholder 2"/>
          <p:cNvSpPr>
            <a:spLocks noGrp="1"/>
          </p:cNvSpPr>
          <p:nvPr>
            <p:ph idx="1"/>
          </p:nvPr>
        </p:nvSpPr>
        <p:spPr/>
        <p:txBody>
          <a:bodyPr>
            <a:noAutofit/>
          </a:bodyPr>
          <a:lstStyle/>
          <a:p>
            <a:pPr lvl="0"/>
            <a:r>
              <a:rPr lang="en-US" dirty="0"/>
              <a:t>Only 5% of elderly population lives in long-term care facilities</a:t>
            </a:r>
          </a:p>
          <a:p>
            <a:pPr lvl="0"/>
            <a:r>
              <a:rPr lang="en-US" dirty="0"/>
              <a:t>People prefer to age in their own home as long as possible</a:t>
            </a:r>
          </a:p>
          <a:p>
            <a:pPr lvl="0"/>
            <a:r>
              <a:rPr lang="en-US" dirty="0"/>
              <a:t>Many resources are available to help seniors to maintain independence</a:t>
            </a:r>
          </a:p>
          <a:p>
            <a:pPr lvl="0"/>
            <a:r>
              <a:rPr lang="en-US" dirty="0"/>
              <a:t>Adult day care centers provide socialization, recreation, meals, physical therapy, occupational therapy, and transportation</a:t>
            </a:r>
          </a:p>
          <a:p>
            <a:pPr lvl="0"/>
            <a:r>
              <a:rPr lang="en-US" dirty="0"/>
              <a:t>Assisted-living facilities can be retirement homes or board and care homes</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40</a:t>
            </a:fld>
            <a:endParaRPr lang="en-GB"/>
          </a:p>
        </p:txBody>
      </p:sp>
    </p:spTree>
    <p:extLst>
      <p:ext uri="{BB962C8B-B14F-4D97-AF65-F5344CB8AC3E}">
        <p14:creationId xmlns:p14="http://schemas.microsoft.com/office/powerpoint/2010/main" val="39218311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Assistant’s Role </a:t>
            </a:r>
            <a:br>
              <a:rPr lang="en-US" dirty="0"/>
            </a:br>
            <a:r>
              <a:rPr lang="en-US" dirty="0"/>
              <a:t>in Caring for Older Patient </a:t>
            </a:r>
          </a:p>
        </p:txBody>
      </p:sp>
      <p:sp>
        <p:nvSpPr>
          <p:cNvPr id="3" name="Content Placeholder 2"/>
          <p:cNvSpPr>
            <a:spLocks noGrp="1"/>
          </p:cNvSpPr>
          <p:nvPr>
            <p:ph idx="1"/>
          </p:nvPr>
        </p:nvSpPr>
        <p:spPr>
          <a:xfrm>
            <a:off x="594360" y="2121766"/>
            <a:ext cx="8001000" cy="4454525"/>
          </a:xfrm>
        </p:spPr>
        <p:txBody>
          <a:bodyPr/>
          <a:lstStyle/>
          <a:p>
            <a:pPr lvl="0"/>
            <a:r>
              <a:rPr lang="en-US" dirty="0"/>
              <a:t>Give ample time for them to perform tasks and ask questions; be patient</a:t>
            </a:r>
          </a:p>
          <a:p>
            <a:pPr lvl="0"/>
            <a:r>
              <a:rPr lang="en-US" dirty="0"/>
              <a:t>Provide adequate lighting, forms in large print</a:t>
            </a:r>
          </a:p>
          <a:p>
            <a:pPr lvl="0"/>
            <a:r>
              <a:rPr lang="en-US" dirty="0"/>
              <a:t>Communicate effectively</a:t>
            </a:r>
          </a:p>
          <a:p>
            <a:pPr lvl="0"/>
            <a:r>
              <a:rPr lang="en-US" dirty="0"/>
              <a:t>Help them maintain dignity and independence</a:t>
            </a:r>
          </a:p>
          <a:p>
            <a:r>
              <a:rPr lang="en-US" dirty="0"/>
              <a:t>Speak directly to the patient, rather than family members; listen carefully</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41</a:t>
            </a:fld>
            <a:endParaRPr lang="en-GB"/>
          </a:p>
        </p:txBody>
      </p:sp>
    </p:spTree>
    <p:extLst>
      <p:ext uri="{BB962C8B-B14F-4D97-AF65-F5344CB8AC3E}">
        <p14:creationId xmlns:p14="http://schemas.microsoft.com/office/powerpoint/2010/main" val="25423876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 Communication </a:t>
            </a:r>
            <a:br>
              <a:rPr lang="en-US" dirty="0"/>
            </a:br>
            <a:r>
              <a:rPr lang="en-US" dirty="0"/>
              <a:t>with Aging Patients </a:t>
            </a:r>
          </a:p>
        </p:txBody>
      </p:sp>
      <p:sp>
        <p:nvSpPr>
          <p:cNvPr id="3" name="Content Placeholder 2"/>
          <p:cNvSpPr>
            <a:spLocks noGrp="1"/>
          </p:cNvSpPr>
          <p:nvPr>
            <p:ph idx="1"/>
          </p:nvPr>
        </p:nvSpPr>
        <p:spPr/>
        <p:txBody>
          <a:bodyPr>
            <a:noAutofit/>
          </a:bodyPr>
          <a:lstStyle/>
          <a:p>
            <a:pPr lvl="0"/>
            <a:r>
              <a:rPr lang="en-US" dirty="0"/>
              <a:t>Address the patient by Mr., Mrs., or Miss unless the patient has given you permission to use his or her first name</a:t>
            </a:r>
          </a:p>
          <a:p>
            <a:pPr lvl="0"/>
            <a:r>
              <a:rPr lang="en-US" dirty="0"/>
              <a:t>Introduce yourself and explain the purpose of a procedure before performing the procedure</a:t>
            </a:r>
          </a:p>
          <a:p>
            <a:pPr lvl="0"/>
            <a:r>
              <a:rPr lang="en-US" dirty="0"/>
              <a:t>Face the aging person and softly touch the individual to get his or her attention before beginning to speak</a:t>
            </a:r>
          </a:p>
          <a:p>
            <a:pPr lvl="0"/>
            <a:r>
              <a:rPr lang="en-US" dirty="0"/>
              <a:t>Use expanded speech, gestures, demonstrations, or written instructions in block print</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42</a:t>
            </a:fld>
            <a:endParaRPr lang="en-GB"/>
          </a:p>
        </p:txBody>
      </p:sp>
    </p:spTree>
    <p:extLst>
      <p:ext uri="{BB962C8B-B14F-4D97-AF65-F5344CB8AC3E}">
        <p14:creationId xmlns:p14="http://schemas.microsoft.com/office/powerpoint/2010/main" val="21148847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Education </a:t>
            </a:r>
          </a:p>
        </p:txBody>
      </p:sp>
      <p:sp>
        <p:nvSpPr>
          <p:cNvPr id="3" name="Content Placeholder 2"/>
          <p:cNvSpPr>
            <a:spLocks noGrp="1"/>
          </p:cNvSpPr>
          <p:nvPr>
            <p:ph idx="1"/>
          </p:nvPr>
        </p:nvSpPr>
        <p:spPr/>
        <p:txBody>
          <a:bodyPr/>
          <a:lstStyle/>
          <a:p>
            <a:pPr lvl="0"/>
            <a:r>
              <a:rPr lang="en-US" dirty="0"/>
              <a:t>Keep sensorimotor changes that accompany aging in mind; communicate respectfully</a:t>
            </a:r>
          </a:p>
          <a:p>
            <a:pPr lvl="0"/>
            <a:r>
              <a:rPr lang="en-US" dirty="0"/>
              <a:t>Show sensitivity and patience to improve patient compliance</a:t>
            </a:r>
          </a:p>
          <a:p>
            <a:pPr lvl="0"/>
            <a:r>
              <a:rPr lang="en-US" dirty="0"/>
              <a:t>Repeat information</a:t>
            </a:r>
          </a:p>
          <a:p>
            <a:pPr lvl="0"/>
            <a:r>
              <a:rPr lang="en-US" dirty="0"/>
              <a:t>Go at a pace slow enough to be processed fully</a:t>
            </a:r>
          </a:p>
          <a:p>
            <a:pPr lvl="0"/>
            <a:r>
              <a:rPr lang="en-US" dirty="0"/>
              <a:t>Handouts with large print</a:t>
            </a:r>
          </a:p>
          <a:p>
            <a:pPr lvl="0"/>
            <a:r>
              <a:rPr lang="en-US" dirty="0"/>
              <a:t>Involve family members for continuity of care</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43</a:t>
            </a:fld>
            <a:endParaRPr lang="en-GB"/>
          </a:p>
        </p:txBody>
      </p:sp>
    </p:spTree>
    <p:extLst>
      <p:ext uri="{BB962C8B-B14F-4D97-AF65-F5344CB8AC3E}">
        <p14:creationId xmlns:p14="http://schemas.microsoft.com/office/powerpoint/2010/main" val="99548037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noAutofit/>
          </a:bodyPr>
          <a:lstStyle/>
          <a:p>
            <a:pPr lvl="0"/>
            <a:r>
              <a:rPr lang="en-US" dirty="0"/>
              <a:t>Consent must be given by the individual undergoing the procedure as long as he or she is judged to be competent</a:t>
            </a:r>
          </a:p>
          <a:p>
            <a:pPr lvl="0"/>
            <a:r>
              <a:rPr lang="en-US" dirty="0"/>
              <a:t>Advanced directives are legal documents providing written instructions for the type of care a person wants in the event of incapacitation</a:t>
            </a:r>
          </a:p>
          <a:p>
            <a:pPr lvl="1"/>
            <a:r>
              <a:rPr lang="en-US" dirty="0"/>
              <a:t>Person will be designated with durable power of attorney to make decisions as proxy</a:t>
            </a:r>
          </a:p>
          <a:p>
            <a:pPr lvl="1"/>
            <a:r>
              <a:rPr lang="en-US" dirty="0"/>
              <a:t>Keep in medical file for specifics to be easily accessed</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44</a:t>
            </a:fld>
            <a:endParaRPr lang="en-GB"/>
          </a:p>
        </p:txBody>
      </p:sp>
    </p:spTree>
    <p:extLst>
      <p:ext uri="{BB962C8B-B14F-4D97-AF65-F5344CB8AC3E}">
        <p14:creationId xmlns:p14="http://schemas.microsoft.com/office/powerpoint/2010/main" val="34995966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Elder Abuse </a:t>
            </a:r>
          </a:p>
        </p:txBody>
      </p:sp>
      <p:sp>
        <p:nvSpPr>
          <p:cNvPr id="3" name="Content Placeholder 2"/>
          <p:cNvSpPr>
            <a:spLocks noGrp="1"/>
          </p:cNvSpPr>
          <p:nvPr>
            <p:ph idx="1"/>
          </p:nvPr>
        </p:nvSpPr>
        <p:spPr/>
        <p:txBody>
          <a:bodyPr>
            <a:normAutofit/>
          </a:bodyPr>
          <a:lstStyle/>
          <a:p>
            <a:pPr lvl="0">
              <a:lnSpc>
                <a:spcPct val="110000"/>
              </a:lnSpc>
            </a:pPr>
            <a:r>
              <a:rPr lang="en-US" dirty="0"/>
              <a:t>Poor general appearance and poor hygiene</a:t>
            </a:r>
          </a:p>
          <a:p>
            <a:pPr lvl="0">
              <a:lnSpc>
                <a:spcPct val="110000"/>
              </a:lnSpc>
            </a:pPr>
            <a:r>
              <a:rPr lang="en-US" dirty="0"/>
              <a:t>Pattern of changing doctors and frequent emergency department visits</a:t>
            </a:r>
          </a:p>
          <a:p>
            <a:pPr lvl="0">
              <a:lnSpc>
                <a:spcPct val="110000"/>
              </a:lnSpc>
            </a:pPr>
            <a:r>
              <a:rPr lang="en-US" dirty="0"/>
              <a:t>Skin lesions, signs of dehydration, bruises (signs of new and old bruising together), abrasions, welts, burns, or pressure sores</a:t>
            </a:r>
          </a:p>
          <a:p>
            <a:pPr lvl="0">
              <a:lnSpc>
                <a:spcPct val="110000"/>
              </a:lnSpc>
            </a:pPr>
            <a:r>
              <a:rPr lang="en-US" dirty="0"/>
              <a:t>Recurrent injuries caused by accidents</a:t>
            </a:r>
          </a:p>
          <a:p>
            <a:pPr lvl="0">
              <a:lnSpc>
                <a:spcPct val="110000"/>
              </a:lnSpc>
            </a:pPr>
            <a:r>
              <a:rPr lang="en-US" dirty="0"/>
              <a:t>Signs of malnutrition and weight loss without related illness</a:t>
            </a:r>
          </a:p>
          <a:p>
            <a:pPr>
              <a:lnSpc>
                <a:spcPct val="110000"/>
              </a:lnSpc>
            </a:pPr>
            <a:r>
              <a:rPr lang="en-US" dirty="0"/>
              <a:t>Any injury that does not fit the given history</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45</a:t>
            </a:fld>
            <a:endParaRPr lang="en-GB"/>
          </a:p>
        </p:txBody>
      </p:sp>
    </p:spTree>
    <p:extLst>
      <p:ext uri="{BB962C8B-B14F-4D97-AF65-F5344CB8AC3E}">
        <p14:creationId xmlns:p14="http://schemas.microsoft.com/office/powerpoint/2010/main" val="23189371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Cardiovascular System </a:t>
            </a:r>
          </a:p>
        </p:txBody>
      </p:sp>
      <p:sp>
        <p:nvSpPr>
          <p:cNvPr id="3" name="Content Placeholder 2"/>
          <p:cNvSpPr>
            <a:spLocks noGrp="1"/>
          </p:cNvSpPr>
          <p:nvPr>
            <p:ph idx="1"/>
          </p:nvPr>
        </p:nvSpPr>
        <p:spPr/>
        <p:txBody>
          <a:bodyPr/>
          <a:lstStyle/>
          <a:p>
            <a:pPr lvl="0"/>
            <a:r>
              <a:rPr lang="en-US" dirty="0"/>
              <a:t>Cardiovascular disease is the most frequent cause of illness and disability in the aging population</a:t>
            </a:r>
          </a:p>
          <a:p>
            <a:pPr lvl="0"/>
            <a:r>
              <a:rPr lang="en-US" dirty="0"/>
              <a:t>Effects of aging on cardiovascular system:</a:t>
            </a:r>
          </a:p>
          <a:p>
            <a:pPr lvl="1"/>
            <a:r>
              <a:rPr lang="en-US" dirty="0"/>
              <a:t>Myocardial cells enlarge, deposits of fat and connective tissue increase, cardiac output declines</a:t>
            </a:r>
          </a:p>
          <a:p>
            <a:pPr lvl="1"/>
            <a:r>
              <a:rPr lang="en-US" dirty="0"/>
              <a:t>Hypertension increases workload of the left ventricle</a:t>
            </a:r>
          </a:p>
          <a:p>
            <a:pPr lvl="1"/>
            <a:r>
              <a:rPr lang="en-US" dirty="0"/>
              <a:t>Walls of veins weaken and stretch</a:t>
            </a:r>
          </a:p>
          <a:p>
            <a:pPr lvl="1"/>
            <a:r>
              <a:rPr lang="en-US" dirty="0"/>
              <a:t>Arteriosclerosis</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5</a:t>
            </a:fld>
            <a:endParaRPr lang="en-GB"/>
          </a:p>
        </p:txBody>
      </p:sp>
    </p:spTree>
    <p:extLst>
      <p:ext uri="{BB962C8B-B14F-4D97-AF65-F5344CB8AC3E}">
        <p14:creationId xmlns:p14="http://schemas.microsoft.com/office/powerpoint/2010/main" val="27202316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 Changes in Cardiac </a:t>
            </a:r>
            <a:br>
              <a:rPr lang="en-US" dirty="0"/>
            </a:br>
            <a:r>
              <a:rPr lang="en-US" dirty="0"/>
              <a:t>Output with Age</a:t>
            </a:r>
          </a:p>
        </p:txBody>
      </p:sp>
      <p:pic>
        <p:nvPicPr>
          <p:cNvPr id="7" name="Snagit_PPT9EE5" descr="TABLE 41-2  Normal Changes in Cardiac Output&#10;with Age&#10;&#10;AGE                     BLOOD PUMPED BY                 MAXIMUM &#10;                            RESTING HEART                     HEARTBEAT&#10;                            (quarts/min)                            DURING &#10;                                                                           EXERCISE    &#10;                                                                          (beats/min)                                &#10;&#10;30                            3.6                                           200&#10;&#10;40                            3.4                                           182&#10;&#10;50                            3.2                                           171&#10;&#10;60                            2.9                                           159&#10;&#10;70                            2.6                                           150&#10;"/>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53554" y="1883799"/>
            <a:ext cx="5482612" cy="3863394"/>
          </a:xfrm>
        </p:spPr>
      </p:pic>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6</a:t>
            </a:fld>
            <a:endParaRPr lang="en-GB"/>
          </a:p>
        </p:txBody>
      </p:sp>
      <p:sp>
        <p:nvSpPr>
          <p:cNvPr id="8" name="Rectangle 7"/>
          <p:cNvSpPr/>
          <p:nvPr/>
        </p:nvSpPr>
        <p:spPr>
          <a:xfrm>
            <a:off x="2370221" y="5531749"/>
            <a:ext cx="4572000" cy="215444"/>
          </a:xfrm>
          <a:prstGeom prst="rect">
            <a:avLst/>
          </a:prstGeom>
        </p:spPr>
        <p:txBody>
          <a:bodyPr>
            <a:spAutoFit/>
          </a:bodyPr>
          <a:lstStyle/>
          <a:p>
            <a:pPr algn="ctr"/>
            <a:r>
              <a:rPr lang="en-US" sz="800" dirty="0">
                <a:solidFill>
                  <a:schemeClr val="bg2"/>
                </a:solidFill>
              </a:rPr>
              <a:t>American Heart Association. </a:t>
            </a:r>
            <a:r>
              <a:rPr lang="en-US" sz="800" dirty="0">
                <a:solidFill>
                  <a:schemeClr val="bg2"/>
                </a:solidFill>
                <a:hlinkClick r:id="rId4"/>
              </a:rPr>
              <a:t>www.americanheart.org</a:t>
            </a:r>
            <a:r>
              <a:rPr lang="en-US" sz="800" dirty="0">
                <a:solidFill>
                  <a:schemeClr val="bg2"/>
                </a:solidFill>
              </a:rPr>
              <a:t>. Accessed July 20, 2012.</a:t>
            </a:r>
          </a:p>
        </p:txBody>
      </p:sp>
    </p:spTree>
    <p:extLst>
      <p:ext uri="{BB962C8B-B14F-4D97-AF65-F5344CB8AC3E}">
        <p14:creationId xmlns:p14="http://schemas.microsoft.com/office/powerpoint/2010/main" val="20514252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Endocrine System </a:t>
            </a:r>
          </a:p>
        </p:txBody>
      </p:sp>
      <p:sp>
        <p:nvSpPr>
          <p:cNvPr id="3" name="Content Placeholder 2"/>
          <p:cNvSpPr>
            <a:spLocks noGrp="1"/>
          </p:cNvSpPr>
          <p:nvPr>
            <p:ph idx="1"/>
          </p:nvPr>
        </p:nvSpPr>
        <p:spPr/>
        <p:txBody>
          <a:bodyPr/>
          <a:lstStyle/>
          <a:p>
            <a:pPr lvl="0"/>
            <a:r>
              <a:rPr lang="en-US" dirty="0"/>
              <a:t>General decrease in hormone production</a:t>
            </a:r>
          </a:p>
          <a:p>
            <a:pPr lvl="0"/>
            <a:r>
              <a:rPr lang="en-US" dirty="0"/>
              <a:t>Changes in tissue receptor binding</a:t>
            </a:r>
          </a:p>
          <a:p>
            <a:pPr lvl="0"/>
            <a:r>
              <a:rPr lang="en-US" dirty="0"/>
              <a:t>Diabetes mellitus (DM) type 2 is the most common endocrine disorder</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7</a:t>
            </a:fld>
            <a:endParaRPr lang="en-GB"/>
          </a:p>
        </p:txBody>
      </p:sp>
    </p:spTree>
    <p:extLst>
      <p:ext uri="{BB962C8B-B14F-4D97-AF65-F5344CB8AC3E}">
        <p14:creationId xmlns:p14="http://schemas.microsoft.com/office/powerpoint/2010/main" val="18284902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Factors that Can Affect Diabetes Management in Older People</a:t>
            </a:r>
          </a:p>
        </p:txBody>
      </p:sp>
      <p:sp>
        <p:nvSpPr>
          <p:cNvPr id="3" name="Content Placeholder 2"/>
          <p:cNvSpPr>
            <a:spLocks noGrp="1"/>
          </p:cNvSpPr>
          <p:nvPr>
            <p:ph idx="1"/>
          </p:nvPr>
        </p:nvSpPr>
        <p:spPr/>
        <p:txBody>
          <a:bodyPr/>
          <a:lstStyle/>
          <a:p>
            <a:pPr lvl="0"/>
            <a:r>
              <a:rPr lang="en-US" dirty="0"/>
              <a:t>Modifying lifestyle risk factors may be more difficult</a:t>
            </a:r>
          </a:p>
          <a:p>
            <a:pPr lvl="0"/>
            <a:r>
              <a:rPr lang="en-US" dirty="0"/>
              <a:t>Previously diagnosed health conditions such as hypertension and heart disease, in addition to an age-related decline in kidney and liver function, increase the challenge of treating diabetes</a:t>
            </a:r>
          </a:p>
          <a:p>
            <a:pPr lvl="0"/>
            <a:r>
              <a:rPr lang="en-US" dirty="0"/>
              <a:t>More likely to be prescribed with multiple medications</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8</a:t>
            </a:fld>
            <a:endParaRPr lang="en-GB"/>
          </a:p>
        </p:txBody>
      </p:sp>
    </p:spTree>
    <p:extLst>
      <p:ext uri="{BB962C8B-B14F-4D97-AF65-F5344CB8AC3E}">
        <p14:creationId xmlns:p14="http://schemas.microsoft.com/office/powerpoint/2010/main" val="37036988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Aging Effects on </a:t>
            </a:r>
            <a:br>
              <a:rPr lang="en-US" dirty="0"/>
            </a:br>
            <a:r>
              <a:rPr lang="en-US" dirty="0"/>
              <a:t>Gastrointestinal System </a:t>
            </a:r>
          </a:p>
        </p:txBody>
      </p:sp>
      <p:sp>
        <p:nvSpPr>
          <p:cNvPr id="3" name="Content Placeholder 2"/>
          <p:cNvSpPr>
            <a:spLocks noGrp="1"/>
          </p:cNvSpPr>
          <p:nvPr>
            <p:ph idx="1"/>
          </p:nvPr>
        </p:nvSpPr>
        <p:spPr/>
        <p:txBody>
          <a:bodyPr>
            <a:noAutofit/>
          </a:bodyPr>
          <a:lstStyle/>
          <a:p>
            <a:pPr lvl="0"/>
            <a:r>
              <a:rPr lang="en-US" dirty="0"/>
              <a:t>Dentals problems, a decrease in taste buds and production of saliva, and a diminishing sense of smell</a:t>
            </a:r>
          </a:p>
          <a:p>
            <a:pPr lvl="0"/>
            <a:r>
              <a:rPr lang="en-US" dirty="0"/>
              <a:t>Reduced appetite, dysphagia</a:t>
            </a:r>
          </a:p>
          <a:p>
            <a:pPr lvl="0"/>
            <a:r>
              <a:rPr lang="en-US" dirty="0"/>
              <a:t>Reduced digestibility of calcium and iron, decrease in vitamin B absorption</a:t>
            </a:r>
          </a:p>
          <a:p>
            <a:pPr lvl="0"/>
            <a:r>
              <a:rPr lang="en-US" dirty="0"/>
              <a:t>Poorer absorption of vitamins and minerals in the small intestine</a:t>
            </a:r>
          </a:p>
          <a:p>
            <a:pPr lvl="0"/>
            <a:r>
              <a:rPr lang="en-US" dirty="0"/>
              <a:t>Decreased colon peristalsis; constipation and diverticular disease</a:t>
            </a:r>
          </a:p>
          <a:p>
            <a:pPr lvl="0"/>
            <a:r>
              <a:rPr lang="en-US" dirty="0"/>
              <a:t>Reduced liver function</a:t>
            </a:r>
          </a:p>
        </p:txBody>
      </p:sp>
      <p:sp>
        <p:nvSpPr>
          <p:cNvPr id="5" name="Slide Number Placeholder 4"/>
          <p:cNvSpPr>
            <a:spLocks noGrp="1"/>
          </p:cNvSpPr>
          <p:nvPr>
            <p:ph type="sldNum" sz="quarter" idx="12"/>
          </p:nvPr>
        </p:nvSpPr>
        <p:spPr/>
        <p:txBody>
          <a:bodyPr/>
          <a:lstStyle/>
          <a:p>
            <a:pPr>
              <a:defRPr/>
            </a:pPr>
            <a:r>
              <a:rPr lang="en-GB"/>
              <a:t> </a:t>
            </a:r>
            <a:fld id="{E234264E-8860-42A2-83C5-41782AA54ED9}" type="slidenum">
              <a:rPr lang="en-GB" smtClean="0"/>
              <a:pPr>
                <a:defRPr/>
              </a:pPr>
              <a:t>9</a:t>
            </a:fld>
            <a:endParaRPr lang="en-GB"/>
          </a:p>
        </p:txBody>
      </p:sp>
    </p:spTree>
    <p:extLst>
      <p:ext uri="{BB962C8B-B14F-4D97-AF65-F5344CB8AC3E}">
        <p14:creationId xmlns:p14="http://schemas.microsoft.com/office/powerpoint/2010/main" val="718285329"/>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EMS Templateppt</Template>
  <TotalTime>8398</TotalTime>
  <Words>4605</Words>
  <Application>Microsoft Office PowerPoint</Application>
  <PresentationFormat>On-screen Show (4:3)</PresentationFormat>
  <Paragraphs>529</Paragraphs>
  <Slides>45</Slides>
  <Notes>45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45</vt:i4>
      </vt:variant>
    </vt:vector>
  </HeadingPairs>
  <TitlesOfParts>
    <vt:vector size="56" baseType="lpstr">
      <vt:lpstr>ＭＳ Ｐゴシック</vt:lpstr>
      <vt:lpstr>Arial</vt:lpstr>
      <vt:lpstr>ArialMT</vt:lpstr>
      <vt:lpstr>Calibri</vt:lpstr>
      <vt:lpstr>Calibri Light</vt:lpstr>
      <vt:lpstr>Times New Roman</vt:lpstr>
      <vt:lpstr>Wingdings</vt:lpstr>
      <vt:lpstr>Wingdings 2</vt:lpstr>
      <vt:lpstr>Wingdings 3</vt:lpstr>
      <vt:lpstr>2_Blue Diagonal</vt:lpstr>
      <vt:lpstr>Retrospect</vt:lpstr>
      <vt:lpstr>PowerPoint Presentation</vt:lpstr>
      <vt:lpstr>Our Aging Population </vt:lpstr>
      <vt:lpstr>Stereotypes and Myths about Aging </vt:lpstr>
      <vt:lpstr>System Changes with Age </vt:lpstr>
      <vt:lpstr>Cardiovascular System </vt:lpstr>
      <vt:lpstr>Normal Changes in Cardiac  Output with Age</vt:lpstr>
      <vt:lpstr>Aging Effects on Endocrine System </vt:lpstr>
      <vt:lpstr>Factors that Can Affect Diabetes Management in Older People</vt:lpstr>
      <vt:lpstr>Aging Effects on  Gastrointestinal System </vt:lpstr>
      <vt:lpstr>Aging Effects on  Integumentary System </vt:lpstr>
      <vt:lpstr>Treating Dry Skin in Older People </vt:lpstr>
      <vt:lpstr>Seborrheic Keratoses</vt:lpstr>
      <vt:lpstr>Shingles Risk Reduction </vt:lpstr>
      <vt:lpstr>Aging Effects on  Musculoskeletal System </vt:lpstr>
      <vt:lpstr>Suggestions for Helping the Older Adult with Mobility, Dexterity, and Balance </vt:lpstr>
      <vt:lpstr>Osteoporosis</vt:lpstr>
      <vt:lpstr>Aging and Falls </vt:lpstr>
      <vt:lpstr>Preventing Falls </vt:lpstr>
      <vt:lpstr>Aging Effects on Nervous System </vt:lpstr>
      <vt:lpstr>Maintaining Mental Function </vt:lpstr>
      <vt:lpstr>Screening Tool for Dementia </vt:lpstr>
      <vt:lpstr>Alzheimer’s Disease (AD) </vt:lpstr>
      <vt:lpstr>Signs and Symptoms of AD </vt:lpstr>
      <vt:lpstr>Treatment Options for AD </vt:lpstr>
      <vt:lpstr>Aging Effects on Pulmonary System </vt:lpstr>
      <vt:lpstr>Aging Effects on Vision </vt:lpstr>
      <vt:lpstr>Aging Effects on Vision (Cont.)</vt:lpstr>
      <vt:lpstr>Cataracts, Glaucoma,  and Macular Degeneration </vt:lpstr>
      <vt:lpstr>Suggestions for Helping the  Visually Impaired Older Adult</vt:lpstr>
      <vt:lpstr>Aging Effects on Hearing </vt:lpstr>
      <vt:lpstr>Geriatric Depression Scale </vt:lpstr>
      <vt:lpstr>Suggestions for Helping the  Hearing-Impaired Older Adult </vt:lpstr>
      <vt:lpstr>Aging Effects on Taste and Smell </vt:lpstr>
      <vt:lpstr>Nutritional Status and Screening </vt:lpstr>
      <vt:lpstr>Aging Effects on Urinary System</vt:lpstr>
      <vt:lpstr>Aging Effects on Urinary System (Cont.)</vt:lpstr>
      <vt:lpstr>Aging Effects on  Reproductive System </vt:lpstr>
      <vt:lpstr>Aging Effects on  Reproductive System (Cont.)</vt:lpstr>
      <vt:lpstr>Sleep Disorders </vt:lpstr>
      <vt:lpstr>Living Arrangements </vt:lpstr>
      <vt:lpstr>Medical Assistant’s Role  in Caring for Older Patient </vt:lpstr>
      <vt:lpstr>Effective Communication  with Aging Patients </vt:lpstr>
      <vt:lpstr>Patient Education </vt:lpstr>
      <vt:lpstr>Legal and Ethical Issues </vt:lpstr>
      <vt:lpstr>Elder Abuse </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Barbara L. Marchell</cp:lastModifiedBy>
  <cp:revision>625</cp:revision>
  <cp:lastPrinted>2017-04-04T16:42:28Z</cp:lastPrinted>
  <dcterms:created xsi:type="dcterms:W3CDTF">2005-01-16T17:28:53Z</dcterms:created>
  <dcterms:modified xsi:type="dcterms:W3CDTF">2017-04-04T16:46:33Z</dcterms:modified>
</cp:coreProperties>
</file>