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8"/>
  </p:notesMasterIdLst>
  <p:handoutMasterIdLst>
    <p:handoutMasterId r:id="rId29"/>
  </p:handoutMasterIdLst>
  <p:sldIdLst>
    <p:sldId id="304" r:id="rId2"/>
    <p:sldId id="305" r:id="rId3"/>
    <p:sldId id="306" r:id="rId4"/>
    <p:sldId id="307" r:id="rId5"/>
    <p:sldId id="308" r:id="rId6"/>
    <p:sldId id="309" r:id="rId7"/>
    <p:sldId id="310" r:id="rId8"/>
    <p:sldId id="311" r:id="rId9"/>
    <p:sldId id="312" r:id="rId10"/>
    <p:sldId id="330" r:id="rId11"/>
    <p:sldId id="313" r:id="rId12"/>
    <p:sldId id="314" r:id="rId13"/>
    <p:sldId id="315" r:id="rId14"/>
    <p:sldId id="316" r:id="rId15"/>
    <p:sldId id="317" r:id="rId16"/>
    <p:sldId id="318" r:id="rId17"/>
    <p:sldId id="319" r:id="rId18"/>
    <p:sldId id="320" r:id="rId19"/>
    <p:sldId id="322" r:id="rId20"/>
    <p:sldId id="323" r:id="rId21"/>
    <p:sldId id="324" r:id="rId22"/>
    <p:sldId id="325" r:id="rId23"/>
    <p:sldId id="326" r:id="rId24"/>
    <p:sldId id="327" r:id="rId25"/>
    <p:sldId id="328" r:id="rId26"/>
    <p:sldId id="329"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2" autoAdjust="0"/>
    <p:restoredTop sz="94706"/>
  </p:normalViewPr>
  <p:slideViewPr>
    <p:cSldViewPr snapToGrid="0" snapToObjects="1">
      <p:cViewPr varScale="1">
        <p:scale>
          <a:sx n="72" d="100"/>
          <a:sy n="72" d="100"/>
        </p:scale>
        <p:origin x="1188"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5/30/2020</a:t>
            </a:fld>
            <a:endParaRPr lang="en-US"/>
          </a:p>
        </p:txBody>
      </p:sp>
      <p:sp>
        <p:nvSpPr>
          <p:cNvPr id="4" name="Footer Placeholder 3">
            <a:extLst>
              <a:ext uri="{FF2B5EF4-FFF2-40B4-BE49-F238E27FC236}">
                <a16:creationId xmlns:a16="http://schemas.microsoft.com/office/drawing/2014/main"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BA509C-06F1-4418-8C81-50D4E92BE79C}" type="datetimeFigureOut">
              <a:rPr lang="en-US" smtClean="0"/>
              <a:t>5/30/2020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2125A5-2EB6-4E1A-B1BF-404E181843A4}" type="slidenum">
              <a:rPr lang="en-US" smtClean="0"/>
              <a:t>‹#›</a:t>
            </a:fld>
            <a:endParaRPr lang="en-US"/>
          </a:p>
        </p:txBody>
      </p:sp>
    </p:spTree>
    <p:extLst>
      <p:ext uri="{BB962C8B-B14F-4D97-AF65-F5344CB8AC3E}">
        <p14:creationId xmlns:p14="http://schemas.microsoft.com/office/powerpoint/2010/main" val="26177595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Sample of Dissecting</a:t>
            </a:r>
            <a:r>
              <a:rPr lang="en-US" baseline="0" dirty="0"/>
              <a:t> the Operative Report For Case Study #2</a:t>
            </a:r>
            <a:endParaRPr lang="en-US" dirty="0"/>
          </a:p>
        </p:txBody>
      </p:sp>
      <p:sp>
        <p:nvSpPr>
          <p:cNvPr id="4" name="Slide Number Placeholder 3"/>
          <p:cNvSpPr>
            <a:spLocks noGrp="1"/>
          </p:cNvSpPr>
          <p:nvPr>
            <p:ph type="sldNum" sz="quarter" idx="10"/>
          </p:nvPr>
        </p:nvSpPr>
        <p:spPr/>
        <p:txBody>
          <a:bodyPr/>
          <a:lstStyle/>
          <a:p>
            <a:fld id="{5AC9A9DD-6EFD-4EDC-A072-B00403D23C0A}" type="slidenum">
              <a:rPr lang="en-US" smtClean="0"/>
              <a:pPr/>
              <a:t>25</a:t>
            </a:fld>
            <a:endParaRPr lang="en-US" dirty="0"/>
          </a:p>
        </p:txBody>
      </p:sp>
    </p:spTree>
    <p:extLst>
      <p:ext uri="{BB962C8B-B14F-4D97-AF65-F5344CB8AC3E}">
        <p14:creationId xmlns:p14="http://schemas.microsoft.com/office/powerpoint/2010/main" val="1403197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10T20ZZ , 0UT50ZZ, 0UDB7ZX</a:t>
            </a:r>
          </a:p>
          <a:p>
            <a:r>
              <a:rPr lang="en-US" sz="1200" kern="1200" dirty="0">
                <a:solidFill>
                  <a:schemeClr val="tx1"/>
                </a:solidFill>
                <a:effectLst/>
                <a:latin typeface="+mn-lt"/>
                <a:ea typeface="+mn-ea"/>
                <a:cs typeface="+mn-cs"/>
              </a:rPr>
              <a:t>Rationale: The D&amp;C procedure was performed first to determine if the patient had a missed abortion and if the uterus contained any products of conception. The finding of “no villi” indicates that the pregnancy was not intrauterine and must therefore, be ectopic. The D&amp;C is coded as the root operation Extraction of endometrium from the female reproductive system via a vaginal approach (natural opening). The correct code is 0UDB7ZX. The qualifier of X is assigned for Diagnostic because the procedure was used to determine the type of tissue that was present.  Also, the ectopic products of conception were completely removed. It was also determined that the fallopian tube was too damaged to save and it was therefore completely removed. Both procedures are coded with the root operation Resection. The fallopian tube procedure is coded in the female reproductive system and the products of conception are coded in the Obstetrics section. Both have no device or qualifier.</a:t>
            </a:r>
          </a:p>
          <a:p>
            <a:endParaRPr lang="en-US" dirty="0"/>
          </a:p>
        </p:txBody>
      </p:sp>
      <p:sp>
        <p:nvSpPr>
          <p:cNvPr id="4" name="Slide Number Placeholder 3"/>
          <p:cNvSpPr>
            <a:spLocks noGrp="1"/>
          </p:cNvSpPr>
          <p:nvPr>
            <p:ph type="sldNum" sz="quarter" idx="10"/>
          </p:nvPr>
        </p:nvSpPr>
        <p:spPr/>
        <p:txBody>
          <a:bodyPr/>
          <a:lstStyle/>
          <a:p>
            <a:fld id="{B115DD2D-4BB5-4CD9-A33A-4C872FF56212}" type="slidenum">
              <a:rPr lang="en-US" smtClean="0"/>
              <a:pPr/>
              <a:t>26</a:t>
            </a:fld>
            <a:endParaRPr lang="en-US" dirty="0"/>
          </a:p>
        </p:txBody>
      </p:sp>
    </p:spTree>
    <p:extLst>
      <p:ext uri="{BB962C8B-B14F-4D97-AF65-F5344CB8AC3E}">
        <p14:creationId xmlns:p14="http://schemas.microsoft.com/office/powerpoint/2010/main" val="42894951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lstStyle/>
          <a:p>
            <a:r>
              <a:rPr lang="en-US"/>
              <a:t>Chapter 20: Obstetrics</a:t>
            </a:r>
            <a:endParaRPr lang="en-US" dirty="0"/>
          </a:p>
        </p:txBody>
      </p:sp>
    </p:spTree>
    <p:extLst>
      <p:ext uri="{BB962C8B-B14F-4D97-AF65-F5344CB8AC3E}">
        <p14:creationId xmlns:p14="http://schemas.microsoft.com/office/powerpoint/2010/main" val="13272250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DBFE6-EF40-4B00-AE86-2BBB481AC455}"/>
              </a:ext>
            </a:extLst>
          </p:cNvPr>
          <p:cNvSpPr>
            <a:spLocks noGrp="1"/>
          </p:cNvSpPr>
          <p:nvPr>
            <p:ph type="title"/>
          </p:nvPr>
        </p:nvSpPr>
        <p:spPr/>
        <p:txBody>
          <a:bodyPr/>
          <a:lstStyle/>
          <a:p>
            <a:r>
              <a:rPr lang="en-US" dirty="0"/>
              <a:t>10D Extraction Table</a:t>
            </a:r>
          </a:p>
        </p:txBody>
      </p:sp>
      <p:pic>
        <p:nvPicPr>
          <p:cNvPr id="5" name="Content Placeholder 4">
            <a:extLst>
              <a:ext uri="{FF2B5EF4-FFF2-40B4-BE49-F238E27FC236}">
                <a16:creationId xmlns:a16="http://schemas.microsoft.com/office/drawing/2014/main" id="{ADEBE241-42EE-491C-AE0A-786ADF8A72D3}"/>
              </a:ext>
            </a:extLst>
          </p:cNvPr>
          <p:cNvPicPr>
            <a:picLocks noGrp="1" noChangeAspect="1"/>
          </p:cNvPicPr>
          <p:nvPr>
            <p:ph idx="1"/>
          </p:nvPr>
        </p:nvPicPr>
        <p:blipFill>
          <a:blip r:embed="rId2"/>
          <a:stretch>
            <a:fillRect/>
          </a:stretch>
        </p:blipFill>
        <p:spPr>
          <a:xfrm>
            <a:off x="457200" y="2306247"/>
            <a:ext cx="8229600" cy="3548844"/>
          </a:xfrm>
          <a:prstGeom prst="rect">
            <a:avLst/>
          </a:prstGeom>
        </p:spPr>
      </p:pic>
    </p:spTree>
    <p:extLst>
      <p:ext uri="{BB962C8B-B14F-4D97-AF65-F5344CB8AC3E}">
        <p14:creationId xmlns:p14="http://schemas.microsoft.com/office/powerpoint/2010/main" val="16241267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Drainage vs Dilation to Induce Labor</a:t>
            </a:r>
            <a:endParaRPr lang="en-US" dirty="0"/>
          </a:p>
        </p:txBody>
      </p:sp>
      <p:sp>
        <p:nvSpPr>
          <p:cNvPr id="3" name="Content Placeholder 2"/>
          <p:cNvSpPr>
            <a:spLocks noGrp="1"/>
          </p:cNvSpPr>
          <p:nvPr>
            <p:ph idx="1"/>
          </p:nvPr>
        </p:nvSpPr>
        <p:spPr/>
        <p:txBody>
          <a:bodyPr/>
          <a:lstStyle/>
          <a:p>
            <a:r>
              <a:rPr lang="en-US" dirty="0"/>
              <a:t>Artificial Rupture of Membranes (AROM)</a:t>
            </a:r>
          </a:p>
          <a:p>
            <a:pPr lvl="1">
              <a:buFont typeface="Courier New" panose="02070309020205020404" pitchFamily="49" charset="0"/>
              <a:buChar char="o"/>
            </a:pPr>
            <a:r>
              <a:rPr lang="en-US" dirty="0"/>
              <a:t>Drainage with Amniotic Fluid as qualifier</a:t>
            </a:r>
          </a:p>
          <a:p>
            <a:r>
              <a:rPr lang="en-US" dirty="0"/>
              <a:t>Cervical Dilation</a:t>
            </a:r>
          </a:p>
          <a:p>
            <a:pPr lvl="1">
              <a:buFont typeface="Courier New" panose="02070309020205020404" pitchFamily="49" charset="0"/>
              <a:buChar char="o"/>
            </a:pPr>
            <a:r>
              <a:rPr lang="en-US" dirty="0"/>
              <a:t>Dilation in the Female Reproductive System with cervix as body part</a:t>
            </a:r>
          </a:p>
        </p:txBody>
      </p:sp>
    </p:spTree>
    <p:extLst>
      <p:ext uri="{BB962C8B-B14F-4D97-AF65-F5344CB8AC3E}">
        <p14:creationId xmlns:p14="http://schemas.microsoft.com/office/powerpoint/2010/main" val="1734360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Coding Guideline—Obstetrics vs. Medical and Surgical Section</a:t>
            </a:r>
            <a:endParaRPr lang="en-US" dirty="0"/>
          </a:p>
        </p:txBody>
      </p:sp>
      <p:sp>
        <p:nvSpPr>
          <p:cNvPr id="3" name="Content Placeholder 2"/>
          <p:cNvSpPr>
            <a:spLocks noGrp="1"/>
          </p:cNvSpPr>
          <p:nvPr>
            <p:ph idx="1"/>
          </p:nvPr>
        </p:nvSpPr>
        <p:spPr/>
        <p:txBody>
          <a:bodyPr>
            <a:normAutofit lnSpcReduction="10000"/>
          </a:bodyPr>
          <a:lstStyle/>
          <a:p>
            <a:r>
              <a:rPr lang="en-US" dirty="0"/>
              <a:t>C2—procedures performed following a delivery or abortion for curettage of the endometrium or evacuation of retained products of conception are all coded in the Obstetrics section, to the root operation Extraction and body part Products of Conception, Retained</a:t>
            </a:r>
          </a:p>
          <a:p>
            <a:r>
              <a:rPr lang="en-US" dirty="0"/>
              <a:t>Diagnostic or therapeutic dilation and curettage performed during times other than the postpartum or post-abortion period are all coded in the Medical and Surgical section, to the root operation Extraction and the body part Endometrium</a:t>
            </a:r>
          </a:p>
        </p:txBody>
      </p:sp>
    </p:spTree>
    <p:extLst>
      <p:ext uri="{BB962C8B-B14F-4D97-AF65-F5344CB8AC3E}">
        <p14:creationId xmlns:p14="http://schemas.microsoft.com/office/powerpoint/2010/main" val="21979938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Multiple Deliveries</a:t>
            </a:r>
            <a:endParaRPr lang="en-US" dirty="0"/>
          </a:p>
        </p:txBody>
      </p:sp>
      <p:sp>
        <p:nvSpPr>
          <p:cNvPr id="3" name="Content Placeholder 2"/>
          <p:cNvSpPr>
            <a:spLocks noGrp="1"/>
          </p:cNvSpPr>
          <p:nvPr>
            <p:ph idx="1"/>
          </p:nvPr>
        </p:nvSpPr>
        <p:spPr/>
        <p:txBody>
          <a:bodyPr/>
          <a:lstStyle/>
          <a:p>
            <a:r>
              <a:rPr lang="en-US" dirty="0"/>
              <a:t>One ICD-10-PCS code if same method of delivery for all fetuses</a:t>
            </a:r>
          </a:p>
          <a:p>
            <a:r>
              <a:rPr lang="en-US" dirty="0"/>
              <a:t>More than one code if the qualifier value is different</a:t>
            </a:r>
          </a:p>
          <a:p>
            <a:pPr lvl="1">
              <a:buFont typeface="Courier New" panose="02070309020205020404" pitchFamily="49" charset="0"/>
              <a:buChar char="o"/>
            </a:pPr>
            <a:r>
              <a:rPr lang="en-US" dirty="0"/>
              <a:t>For example, one baby born via low forceps, other baby using internal version</a:t>
            </a:r>
          </a:p>
          <a:p>
            <a:pPr lvl="1"/>
            <a:endParaRPr lang="en-US" dirty="0"/>
          </a:p>
        </p:txBody>
      </p:sp>
    </p:spTree>
    <p:extLst>
      <p:ext uri="{BB962C8B-B14F-4D97-AF65-F5344CB8AC3E}">
        <p14:creationId xmlns:p14="http://schemas.microsoft.com/office/powerpoint/2010/main" val="7025255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Other Root Operations</a:t>
            </a:r>
            <a:endParaRPr lang="en-US" dirty="0"/>
          </a:p>
        </p:txBody>
      </p:sp>
      <p:sp>
        <p:nvSpPr>
          <p:cNvPr id="3" name="Content Placeholder 2"/>
          <p:cNvSpPr>
            <a:spLocks noGrp="1"/>
          </p:cNvSpPr>
          <p:nvPr>
            <p:ph idx="1"/>
          </p:nvPr>
        </p:nvSpPr>
        <p:spPr/>
        <p:txBody>
          <a:bodyPr/>
          <a:lstStyle/>
          <a:p>
            <a:r>
              <a:rPr lang="en-US" dirty="0"/>
              <a:t>10 additional root operations with the same definition as in Medical and Surgical</a:t>
            </a:r>
          </a:p>
          <a:p>
            <a:r>
              <a:rPr lang="en-US" dirty="0"/>
              <a:t>Reposition—move the POC to a new presentation—external version of the fetus</a:t>
            </a:r>
          </a:p>
          <a:p>
            <a:pPr lvl="1">
              <a:buFont typeface="Courier New" panose="02070309020205020404" pitchFamily="49" charset="0"/>
              <a:buChar char="o"/>
            </a:pPr>
            <a:r>
              <a:rPr lang="en-US" dirty="0"/>
              <a:t>Differs from internal version as performed through the skin</a:t>
            </a:r>
          </a:p>
        </p:txBody>
      </p:sp>
    </p:spTree>
    <p:extLst>
      <p:ext uri="{BB962C8B-B14F-4D97-AF65-F5344CB8AC3E}">
        <p14:creationId xmlns:p14="http://schemas.microsoft.com/office/powerpoint/2010/main" val="11368856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Other Root Operations (Continued)</a:t>
            </a:r>
            <a:endParaRPr lang="en-US" dirty="0"/>
          </a:p>
        </p:txBody>
      </p:sp>
      <p:sp>
        <p:nvSpPr>
          <p:cNvPr id="3" name="Content Placeholder 2"/>
          <p:cNvSpPr>
            <a:spLocks noGrp="1"/>
          </p:cNvSpPr>
          <p:nvPr>
            <p:ph idx="1"/>
          </p:nvPr>
        </p:nvSpPr>
        <p:spPr/>
        <p:txBody>
          <a:bodyPr/>
          <a:lstStyle/>
          <a:p>
            <a:r>
              <a:rPr lang="en-US" dirty="0"/>
              <a:t>Insertion, Change, and Removal</a:t>
            </a:r>
          </a:p>
          <a:p>
            <a:pPr lvl="1">
              <a:buFont typeface="Courier New" panose="02070309020205020404" pitchFamily="49" charset="0"/>
              <a:buChar char="o"/>
            </a:pPr>
            <a:r>
              <a:rPr lang="en-US" dirty="0"/>
              <a:t>Used mainly with device value 3—Monitoring electrode</a:t>
            </a:r>
          </a:p>
          <a:p>
            <a:pPr lvl="2">
              <a:buFont typeface="Wingdings" panose="05000000000000000000" pitchFamily="2" charset="2"/>
              <a:buChar char="§"/>
            </a:pPr>
            <a:r>
              <a:rPr lang="en-US" dirty="0"/>
              <a:t>To check the heartbeat of the fetus during delivery or other procedures</a:t>
            </a:r>
          </a:p>
          <a:p>
            <a:r>
              <a:rPr lang="en-US" dirty="0"/>
              <a:t>Repair—on POC</a:t>
            </a:r>
          </a:p>
          <a:p>
            <a:pPr lvl="1">
              <a:buFont typeface="Courier New" panose="02070309020205020404" pitchFamily="49" charset="0"/>
              <a:buChar char="o"/>
            </a:pPr>
            <a:r>
              <a:rPr lang="en-US" dirty="0"/>
              <a:t>Qualifiers describe the body system of the fetus repaired</a:t>
            </a:r>
          </a:p>
        </p:txBody>
      </p:sp>
    </p:spTree>
    <p:extLst>
      <p:ext uri="{BB962C8B-B14F-4D97-AF65-F5344CB8AC3E}">
        <p14:creationId xmlns:p14="http://schemas.microsoft.com/office/powerpoint/2010/main" val="6734794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Episiotomy</a:t>
            </a:r>
            <a:endParaRPr lang="en-US" dirty="0"/>
          </a:p>
        </p:txBody>
      </p:sp>
      <p:sp>
        <p:nvSpPr>
          <p:cNvPr id="3" name="Content Placeholder 2"/>
          <p:cNvSpPr>
            <a:spLocks noGrp="1"/>
          </p:cNvSpPr>
          <p:nvPr>
            <p:ph idx="1"/>
          </p:nvPr>
        </p:nvSpPr>
        <p:spPr/>
        <p:txBody>
          <a:bodyPr/>
          <a:lstStyle/>
          <a:p>
            <a:r>
              <a:rPr lang="en-US" dirty="0"/>
              <a:t>Division in the Medical and Surgical section as performed on the Pregnant female</a:t>
            </a:r>
          </a:p>
          <a:p>
            <a:r>
              <a:rPr lang="en-US" dirty="0"/>
              <a:t>Episiorrhaphy is not coded—integral to procedure</a:t>
            </a:r>
          </a:p>
          <a:p>
            <a:r>
              <a:rPr lang="en-US" dirty="0"/>
              <a:t>If perineal laceration as result of delivery, Repair is coded</a:t>
            </a:r>
          </a:p>
        </p:txBody>
      </p:sp>
    </p:spTree>
    <p:extLst>
      <p:ext uri="{BB962C8B-B14F-4D97-AF65-F5344CB8AC3E}">
        <p14:creationId xmlns:p14="http://schemas.microsoft.com/office/powerpoint/2010/main" val="18472600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 Vitro Fertilization</a:t>
            </a:r>
            <a:endParaRPr lang="en-US" dirty="0"/>
          </a:p>
        </p:txBody>
      </p:sp>
      <p:sp>
        <p:nvSpPr>
          <p:cNvPr id="3" name="Content Placeholder 2"/>
          <p:cNvSpPr>
            <a:spLocks noGrp="1"/>
          </p:cNvSpPr>
          <p:nvPr>
            <p:ph idx="1"/>
          </p:nvPr>
        </p:nvSpPr>
        <p:spPr/>
        <p:txBody>
          <a:bodyPr>
            <a:normAutofit/>
          </a:bodyPr>
          <a:lstStyle/>
          <a:p>
            <a:r>
              <a:rPr lang="en-US" dirty="0"/>
              <a:t>Step 1—Extraction of eggs from ovary—0UD</a:t>
            </a:r>
          </a:p>
          <a:p>
            <a:pPr lvl="1">
              <a:buFont typeface="Courier New" panose="02070309020205020404" pitchFamily="49" charset="0"/>
              <a:buChar char="o"/>
            </a:pPr>
            <a:r>
              <a:rPr lang="en-US" dirty="0"/>
              <a:t>Body part N—Ova</a:t>
            </a:r>
          </a:p>
          <a:p>
            <a:pPr lvl="1">
              <a:buFont typeface="Courier New" panose="02070309020205020404" pitchFamily="49" charset="0"/>
              <a:buChar char="o"/>
            </a:pPr>
            <a:r>
              <a:rPr lang="en-US" dirty="0"/>
              <a:t>Approach—Open, percutaneous or percutaneous endoscopic</a:t>
            </a:r>
          </a:p>
          <a:p>
            <a:pPr lvl="1">
              <a:buFont typeface="Courier New" panose="02070309020205020404" pitchFamily="49" charset="0"/>
              <a:buChar char="o"/>
            </a:pPr>
            <a:r>
              <a:rPr lang="en-US" dirty="0"/>
              <a:t>Device and qualifier ZZ </a:t>
            </a:r>
          </a:p>
          <a:p>
            <a:r>
              <a:rPr lang="en-US" dirty="0"/>
              <a:t>Step 2—Fertilization of eggs outside the body—8E0ZXY1, Other Procedures</a:t>
            </a:r>
          </a:p>
          <a:p>
            <a:r>
              <a:rPr lang="en-US" dirty="0"/>
              <a:t>Step 3—Implantation of the fertilized egg(s)</a:t>
            </a:r>
          </a:p>
          <a:p>
            <a:pPr lvl="1">
              <a:buFont typeface="Courier New" panose="02070309020205020404" pitchFamily="49" charset="0"/>
              <a:buChar char="o"/>
            </a:pPr>
            <a:r>
              <a:rPr lang="en-US" dirty="0"/>
              <a:t>3E0P7Q0—Autologous fertilized ovum</a:t>
            </a:r>
          </a:p>
          <a:p>
            <a:pPr lvl="1">
              <a:buFont typeface="Courier New" panose="02070309020205020404" pitchFamily="49" charset="0"/>
              <a:buChar char="o"/>
            </a:pPr>
            <a:r>
              <a:rPr lang="en-US" dirty="0"/>
              <a:t>3E0P7Q1—Nonautologous ovum, as in surrogate</a:t>
            </a:r>
          </a:p>
          <a:p>
            <a:pPr lvl="2"/>
            <a:endParaRPr lang="en-US" dirty="0"/>
          </a:p>
        </p:txBody>
      </p:sp>
    </p:spTree>
    <p:extLst>
      <p:ext uri="{BB962C8B-B14F-4D97-AF65-F5344CB8AC3E}">
        <p14:creationId xmlns:p14="http://schemas.microsoft.com/office/powerpoint/2010/main" val="1322692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Body Part Values</a:t>
            </a:r>
            <a:endParaRPr lang="en-US" dirty="0"/>
          </a:p>
        </p:txBody>
      </p:sp>
      <p:sp>
        <p:nvSpPr>
          <p:cNvPr id="3" name="Content Placeholder 2"/>
          <p:cNvSpPr>
            <a:spLocks noGrp="1"/>
          </p:cNvSpPr>
          <p:nvPr>
            <p:ph idx="1"/>
          </p:nvPr>
        </p:nvSpPr>
        <p:spPr/>
        <p:txBody>
          <a:bodyPr/>
          <a:lstStyle/>
          <a:p>
            <a:r>
              <a:rPr lang="en-US"/>
              <a:t>0—Products of Conception</a:t>
            </a:r>
          </a:p>
          <a:p>
            <a:r>
              <a:rPr lang="en-US"/>
              <a:t>1—Products of Conception, retained</a:t>
            </a:r>
          </a:p>
          <a:p>
            <a:r>
              <a:rPr lang="en-US"/>
              <a:t>2—Products of Conception, ectopic</a:t>
            </a:r>
            <a:endParaRPr lang="en-US" dirty="0"/>
          </a:p>
        </p:txBody>
      </p:sp>
    </p:spTree>
    <p:extLst>
      <p:ext uri="{BB962C8B-B14F-4D97-AF65-F5344CB8AC3E}">
        <p14:creationId xmlns:p14="http://schemas.microsoft.com/office/powerpoint/2010/main" val="36417942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Approaches</a:t>
            </a:r>
            <a:endParaRPr lang="en-US" dirty="0"/>
          </a:p>
        </p:txBody>
      </p:sp>
      <p:sp>
        <p:nvSpPr>
          <p:cNvPr id="3" name="Content Placeholder 2"/>
          <p:cNvSpPr>
            <a:spLocks noGrp="1"/>
          </p:cNvSpPr>
          <p:nvPr>
            <p:ph idx="1"/>
          </p:nvPr>
        </p:nvSpPr>
        <p:spPr/>
        <p:txBody>
          <a:bodyPr/>
          <a:lstStyle/>
          <a:p>
            <a:r>
              <a:rPr lang="en-US" dirty="0"/>
              <a:t>Cesarean delivery = 0—Open  </a:t>
            </a:r>
          </a:p>
          <a:p>
            <a:r>
              <a:rPr lang="en-US" dirty="0"/>
              <a:t>Other Extractions</a:t>
            </a:r>
          </a:p>
          <a:p>
            <a:pPr lvl="1">
              <a:buFont typeface="Courier New" panose="02070309020205020404" pitchFamily="49" charset="0"/>
              <a:buChar char="o"/>
            </a:pPr>
            <a:r>
              <a:rPr lang="en-US" dirty="0"/>
              <a:t>7—Via natural or artificial opening</a:t>
            </a:r>
          </a:p>
          <a:p>
            <a:pPr lvl="1">
              <a:buFont typeface="Courier New" panose="02070309020205020404" pitchFamily="49" charset="0"/>
              <a:buChar char="o"/>
            </a:pPr>
            <a:r>
              <a:rPr lang="en-US" dirty="0"/>
              <a:t>8—Via natural or artificial opening, endoscopic</a:t>
            </a:r>
          </a:p>
          <a:p>
            <a:r>
              <a:rPr lang="en-US" dirty="0"/>
              <a:t>Amniocentesis typically </a:t>
            </a:r>
          </a:p>
          <a:p>
            <a:pPr lvl="1">
              <a:buFont typeface="Courier New" panose="02070309020205020404" pitchFamily="49" charset="0"/>
              <a:buChar char="o"/>
            </a:pPr>
            <a:r>
              <a:rPr lang="en-US" dirty="0"/>
              <a:t>3—Percutaneous</a:t>
            </a:r>
          </a:p>
          <a:p>
            <a:pPr lvl="1"/>
            <a:endParaRPr lang="en-US" dirty="0"/>
          </a:p>
        </p:txBody>
      </p:sp>
    </p:spTree>
    <p:extLst>
      <p:ext uri="{BB962C8B-B14F-4D97-AF65-F5344CB8AC3E}">
        <p14:creationId xmlns:p14="http://schemas.microsoft.com/office/powerpoint/2010/main" val="9900552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Obstetrics Section </a:t>
            </a:r>
            <a:endParaRPr lang="en-US" dirty="0"/>
          </a:p>
        </p:txBody>
      </p:sp>
      <p:sp>
        <p:nvSpPr>
          <p:cNvPr id="3" name="Content Placeholder 2"/>
          <p:cNvSpPr>
            <a:spLocks noGrp="1"/>
          </p:cNvSpPr>
          <p:nvPr>
            <p:ph idx="1"/>
          </p:nvPr>
        </p:nvSpPr>
        <p:spPr/>
        <p:txBody>
          <a:bodyPr>
            <a:normAutofit fontScale="92500" lnSpcReduction="10000"/>
          </a:bodyPr>
          <a:lstStyle/>
          <a:p>
            <a:r>
              <a:rPr lang="en-US" dirty="0"/>
              <a:t>Separate section for procedures performed on the Products of Conception</a:t>
            </a:r>
          </a:p>
          <a:p>
            <a:r>
              <a:rPr lang="en-US" dirty="0"/>
              <a:t>All codes begin with 10</a:t>
            </a:r>
          </a:p>
          <a:p>
            <a:pPr lvl="1">
              <a:buFont typeface="Courier New" panose="02070309020205020404" pitchFamily="49" charset="0"/>
              <a:buChar char="o"/>
            </a:pPr>
            <a:r>
              <a:rPr lang="en-US" dirty="0"/>
              <a:t>1 = Obstetrics section</a:t>
            </a:r>
          </a:p>
          <a:p>
            <a:pPr lvl="1">
              <a:buFont typeface="Courier New" panose="02070309020205020404" pitchFamily="49" charset="0"/>
              <a:buChar char="o"/>
            </a:pPr>
            <a:r>
              <a:rPr lang="en-US" dirty="0"/>
              <a:t>2 = Pregnancy (body system)</a:t>
            </a:r>
          </a:p>
          <a:p>
            <a:r>
              <a:rPr lang="en-US" dirty="0"/>
              <a:t>Remaining 5 characters as in Medical and Surgical section</a:t>
            </a:r>
          </a:p>
          <a:p>
            <a:pPr lvl="1">
              <a:buFont typeface="Courier New" panose="02070309020205020404" pitchFamily="49" charset="0"/>
              <a:buChar char="o"/>
            </a:pPr>
            <a:r>
              <a:rPr lang="en-US" dirty="0"/>
              <a:t>3 = Root operation</a:t>
            </a:r>
          </a:p>
          <a:p>
            <a:pPr lvl="1">
              <a:buFont typeface="Courier New" panose="02070309020205020404" pitchFamily="49" charset="0"/>
              <a:buChar char="o"/>
            </a:pPr>
            <a:r>
              <a:rPr lang="en-US" dirty="0"/>
              <a:t>4 = Body part</a:t>
            </a:r>
          </a:p>
          <a:p>
            <a:pPr lvl="1">
              <a:buFont typeface="Courier New" panose="02070309020205020404" pitchFamily="49" charset="0"/>
              <a:buChar char="o"/>
            </a:pPr>
            <a:r>
              <a:rPr lang="en-US" dirty="0"/>
              <a:t>5 = Approach</a:t>
            </a:r>
          </a:p>
          <a:p>
            <a:pPr lvl="1">
              <a:buFont typeface="Courier New" panose="02070309020205020404" pitchFamily="49" charset="0"/>
              <a:buChar char="o"/>
            </a:pPr>
            <a:r>
              <a:rPr lang="en-US" dirty="0"/>
              <a:t>6 = Device</a:t>
            </a:r>
          </a:p>
          <a:p>
            <a:pPr lvl="1">
              <a:buFont typeface="Courier New" panose="02070309020205020404" pitchFamily="49" charset="0"/>
              <a:buChar char="o"/>
            </a:pPr>
            <a:r>
              <a:rPr lang="en-US" dirty="0"/>
              <a:t>7 = Qualifier			</a:t>
            </a:r>
          </a:p>
        </p:txBody>
      </p:sp>
    </p:spTree>
    <p:extLst>
      <p:ext uri="{BB962C8B-B14F-4D97-AF65-F5344CB8AC3E}">
        <p14:creationId xmlns:p14="http://schemas.microsoft.com/office/powerpoint/2010/main" val="25498376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Approaches (continued)</a:t>
            </a:r>
            <a:endParaRPr lang="en-US" dirty="0"/>
          </a:p>
        </p:txBody>
      </p:sp>
      <p:sp>
        <p:nvSpPr>
          <p:cNvPr id="3" name="Content Placeholder 2"/>
          <p:cNvSpPr>
            <a:spLocks noGrp="1"/>
          </p:cNvSpPr>
          <p:nvPr>
            <p:ph idx="1"/>
          </p:nvPr>
        </p:nvSpPr>
        <p:spPr/>
        <p:txBody>
          <a:bodyPr/>
          <a:lstStyle/>
          <a:p>
            <a:r>
              <a:rPr lang="en-US" dirty="0"/>
              <a:t>Drainage, Abortion, Inspection, Repair, Reposition, Resection, and Transplantation</a:t>
            </a:r>
          </a:p>
          <a:p>
            <a:pPr lvl="1">
              <a:buFont typeface="Courier New" panose="02070309020205020404" pitchFamily="49" charset="0"/>
              <a:buChar char="o"/>
            </a:pPr>
            <a:r>
              <a:rPr lang="en-US" dirty="0"/>
              <a:t>4—Percutaneous endoscopic</a:t>
            </a:r>
          </a:p>
          <a:p>
            <a:r>
              <a:rPr lang="en-US" dirty="0"/>
              <a:t>External version, Reposition, Inspection, and Delivery</a:t>
            </a:r>
          </a:p>
          <a:p>
            <a:pPr lvl="1">
              <a:buFont typeface="Courier New" panose="02070309020205020404" pitchFamily="49" charset="0"/>
              <a:buChar char="o"/>
            </a:pPr>
            <a:r>
              <a:rPr lang="en-US" dirty="0"/>
              <a:t>X—External</a:t>
            </a:r>
          </a:p>
          <a:p>
            <a:endParaRPr lang="en-US" dirty="0"/>
          </a:p>
        </p:txBody>
      </p:sp>
    </p:spTree>
    <p:extLst>
      <p:ext uri="{BB962C8B-B14F-4D97-AF65-F5344CB8AC3E}">
        <p14:creationId xmlns:p14="http://schemas.microsoft.com/office/powerpoint/2010/main" val="3039916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Devices</a:t>
            </a:r>
            <a:endParaRPr lang="en-US" dirty="0"/>
          </a:p>
        </p:txBody>
      </p:sp>
      <p:sp>
        <p:nvSpPr>
          <p:cNvPr id="3" name="Content Placeholder 2"/>
          <p:cNvSpPr>
            <a:spLocks noGrp="1"/>
          </p:cNvSpPr>
          <p:nvPr>
            <p:ph idx="1"/>
          </p:nvPr>
        </p:nvSpPr>
        <p:spPr/>
        <p:txBody>
          <a:bodyPr/>
          <a:lstStyle/>
          <a:p>
            <a:r>
              <a:rPr lang="en-US" dirty="0"/>
              <a:t>3—Monitoring electrode</a:t>
            </a:r>
          </a:p>
          <a:p>
            <a:pPr lvl="1">
              <a:buFont typeface="Courier New" panose="02070309020205020404" pitchFamily="49" charset="0"/>
              <a:buChar char="o"/>
            </a:pPr>
            <a:r>
              <a:rPr lang="en-US" dirty="0"/>
              <a:t>Typically on fetal scalp</a:t>
            </a:r>
          </a:p>
          <a:p>
            <a:pPr lvl="1">
              <a:buFont typeface="Courier New" panose="02070309020205020404" pitchFamily="49" charset="0"/>
              <a:buChar char="o"/>
            </a:pPr>
            <a:r>
              <a:rPr lang="en-US" dirty="0"/>
              <a:t>Change, Insertion, Removal</a:t>
            </a:r>
          </a:p>
          <a:p>
            <a:r>
              <a:rPr lang="en-US" dirty="0"/>
              <a:t>Y—Other device</a:t>
            </a:r>
          </a:p>
          <a:p>
            <a:pPr lvl="1">
              <a:buFont typeface="Courier New" panose="02070309020205020404" pitchFamily="49" charset="0"/>
              <a:buChar char="o"/>
            </a:pPr>
            <a:r>
              <a:rPr lang="en-US" dirty="0"/>
              <a:t>Available for Insertion, Removal, Repair</a:t>
            </a:r>
          </a:p>
          <a:p>
            <a:r>
              <a:rPr lang="en-US" dirty="0"/>
              <a:t>Z—No Device</a:t>
            </a:r>
          </a:p>
        </p:txBody>
      </p:sp>
    </p:spTree>
    <p:extLst>
      <p:ext uri="{BB962C8B-B14F-4D97-AF65-F5344CB8AC3E}">
        <p14:creationId xmlns:p14="http://schemas.microsoft.com/office/powerpoint/2010/main" val="18944474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Qualifiers</a:t>
            </a:r>
            <a:endParaRPr lang="en-US" dirty="0"/>
          </a:p>
        </p:txBody>
      </p:sp>
      <p:sp>
        <p:nvSpPr>
          <p:cNvPr id="3" name="Content Placeholder 2"/>
          <p:cNvSpPr>
            <a:spLocks noGrp="1"/>
          </p:cNvSpPr>
          <p:nvPr>
            <p:ph idx="1"/>
          </p:nvPr>
        </p:nvSpPr>
        <p:spPr/>
        <p:txBody>
          <a:bodyPr>
            <a:normAutofit/>
          </a:bodyPr>
          <a:lstStyle/>
          <a:p>
            <a:r>
              <a:rPr lang="en-US"/>
              <a:t>Incision type for cesarean</a:t>
            </a:r>
          </a:p>
          <a:p>
            <a:r>
              <a:rPr lang="en-US"/>
              <a:t>Method used for instrument assisted delivery</a:t>
            </a:r>
          </a:p>
          <a:p>
            <a:r>
              <a:rPr lang="en-US"/>
              <a:t>Type of assistance for abortion</a:t>
            </a:r>
          </a:p>
          <a:p>
            <a:r>
              <a:rPr lang="en-US"/>
              <a:t>Fluid drained from POC</a:t>
            </a:r>
          </a:p>
          <a:p>
            <a:r>
              <a:rPr lang="en-US"/>
              <a:t>Fetal body system for Repair and Transplantation</a:t>
            </a:r>
          </a:p>
          <a:p>
            <a:r>
              <a:rPr lang="en-US"/>
              <a:t>Method of Extraction of POC</a:t>
            </a:r>
            <a:endParaRPr lang="en-US" dirty="0"/>
          </a:p>
        </p:txBody>
      </p:sp>
    </p:spTree>
    <p:extLst>
      <p:ext uri="{BB962C8B-B14F-4D97-AF65-F5344CB8AC3E}">
        <p14:creationId xmlns:p14="http://schemas.microsoft.com/office/powerpoint/2010/main" val="28413046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Qualifiers for Cesarean Delivery</a:t>
            </a:r>
            <a:endParaRPr lang="en-US" dirty="0"/>
          </a:p>
        </p:txBody>
      </p:sp>
      <p:sp>
        <p:nvSpPr>
          <p:cNvPr id="3" name="Content Placeholder 2"/>
          <p:cNvSpPr>
            <a:spLocks noGrp="1"/>
          </p:cNvSpPr>
          <p:nvPr>
            <p:ph idx="1"/>
          </p:nvPr>
        </p:nvSpPr>
        <p:spPr/>
        <p:txBody>
          <a:bodyPr>
            <a:normAutofit lnSpcReduction="10000"/>
          </a:bodyPr>
          <a:lstStyle/>
          <a:p>
            <a:r>
              <a:rPr lang="en-US" dirty="0"/>
              <a:t>High: High vertical or transverse incision </a:t>
            </a:r>
          </a:p>
          <a:p>
            <a:pPr lvl="1">
              <a:buFont typeface="Courier New" panose="02070309020205020404" pitchFamily="49" charset="0"/>
              <a:buChar char="o"/>
            </a:pPr>
            <a:r>
              <a:rPr lang="en-US" dirty="0"/>
              <a:t>More bleeding and weaker scar</a:t>
            </a:r>
          </a:p>
          <a:p>
            <a:pPr lvl="1">
              <a:buFont typeface="Courier New" panose="02070309020205020404" pitchFamily="49" charset="0"/>
              <a:buChar char="o"/>
            </a:pPr>
            <a:r>
              <a:rPr lang="en-US" dirty="0"/>
              <a:t>May be called classical or high uterine incision</a:t>
            </a:r>
          </a:p>
          <a:p>
            <a:r>
              <a:rPr lang="en-US" dirty="0"/>
              <a:t>Low: Low vertical or transverse incision—in the thin supracervical part lower uterine segment</a:t>
            </a:r>
          </a:p>
          <a:p>
            <a:pPr lvl="1">
              <a:buFont typeface="Courier New" panose="02070309020205020404" pitchFamily="49" charset="0"/>
              <a:buChar char="o"/>
            </a:pPr>
            <a:r>
              <a:rPr lang="en-US" dirty="0"/>
              <a:t>Bleeds less and heals with a stronger scar</a:t>
            </a:r>
          </a:p>
          <a:p>
            <a:r>
              <a:rPr lang="en-US" dirty="0"/>
              <a:t>Extraperitoneal: Through incision in the lower uterine segment without entering the peritoneal cavity</a:t>
            </a:r>
          </a:p>
          <a:p>
            <a:pPr lvl="1">
              <a:buFont typeface="Courier New" panose="02070309020205020404" pitchFamily="49" charset="0"/>
              <a:buChar char="o"/>
            </a:pPr>
            <a:r>
              <a:rPr lang="en-US" dirty="0"/>
              <a:t>To prevent spread of infection</a:t>
            </a:r>
          </a:p>
          <a:p>
            <a:pPr lvl="1">
              <a:buFont typeface="Courier New" panose="02070309020205020404" pitchFamily="49" charset="0"/>
              <a:buChar char="o"/>
            </a:pPr>
            <a:r>
              <a:rPr lang="en-US" dirty="0"/>
              <a:t>Takes longer to perform</a:t>
            </a:r>
          </a:p>
        </p:txBody>
      </p:sp>
    </p:spTree>
    <p:extLst>
      <p:ext uri="{BB962C8B-B14F-4D97-AF65-F5344CB8AC3E}">
        <p14:creationId xmlns:p14="http://schemas.microsoft.com/office/powerpoint/2010/main" val="38578835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Qualifiers for Forceps Delivery</a:t>
            </a:r>
            <a:endParaRPr lang="en-US" dirty="0"/>
          </a:p>
        </p:txBody>
      </p:sp>
      <p:sp>
        <p:nvSpPr>
          <p:cNvPr id="3" name="Content Placeholder 2"/>
          <p:cNvSpPr>
            <a:spLocks noGrp="1"/>
          </p:cNvSpPr>
          <p:nvPr>
            <p:ph idx="1"/>
          </p:nvPr>
        </p:nvSpPr>
        <p:spPr/>
        <p:txBody>
          <a:bodyPr/>
          <a:lstStyle/>
          <a:p>
            <a:r>
              <a:rPr lang="en-US" dirty="0"/>
              <a:t>Low: Leading point of fetal skull  station greater than or equal to +2, no on the pelvic floor, any degree of rotation</a:t>
            </a:r>
          </a:p>
          <a:p>
            <a:r>
              <a:rPr lang="en-US" dirty="0"/>
              <a:t>Mid: &gt; +2 station, head engaged</a:t>
            </a:r>
          </a:p>
          <a:p>
            <a:r>
              <a:rPr lang="en-US" dirty="0"/>
              <a:t>High: Not classified or recommended by the ACOG</a:t>
            </a:r>
          </a:p>
        </p:txBody>
      </p:sp>
    </p:spTree>
    <p:extLst>
      <p:ext uri="{BB962C8B-B14F-4D97-AF65-F5344CB8AC3E}">
        <p14:creationId xmlns:p14="http://schemas.microsoft.com/office/powerpoint/2010/main" val="36017664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7543800" y="4343400"/>
            <a:ext cx="1295400" cy="762000"/>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7543800" y="3733800"/>
            <a:ext cx="1295400" cy="457200"/>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7543800" y="3048000"/>
            <a:ext cx="12954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a:t>Case Study 2</a:t>
            </a:r>
          </a:p>
        </p:txBody>
      </p:sp>
      <p:sp>
        <p:nvSpPr>
          <p:cNvPr id="3" name="Content Placeholder 2"/>
          <p:cNvSpPr>
            <a:spLocks noGrp="1"/>
          </p:cNvSpPr>
          <p:nvPr>
            <p:ph idx="1"/>
          </p:nvPr>
        </p:nvSpPr>
        <p:spPr>
          <a:xfrm>
            <a:off x="152400" y="1600200"/>
            <a:ext cx="7086600" cy="4525963"/>
          </a:xfrm>
        </p:spPr>
        <p:txBody>
          <a:bodyPr>
            <a:normAutofit lnSpcReduction="10000"/>
          </a:bodyPr>
          <a:lstStyle/>
          <a:p>
            <a:pPr marL="0" indent="0">
              <a:buNone/>
            </a:pPr>
            <a:r>
              <a:rPr lang="en-US" sz="1400" b="1" cap="all" dirty="0"/>
              <a:t>Preoperative diagnosis:</a:t>
            </a:r>
            <a:r>
              <a:rPr lang="en-US" sz="1400" dirty="0"/>
              <a:t>	Suspected right ectopic pregnancy</a:t>
            </a:r>
          </a:p>
          <a:p>
            <a:pPr marL="0" indent="0">
              <a:buNone/>
            </a:pPr>
            <a:r>
              <a:rPr lang="en-US" sz="1400" b="1" cap="all" dirty="0"/>
              <a:t>Postoperative diagnosis:</a:t>
            </a:r>
            <a:r>
              <a:rPr lang="en-US" sz="1400" dirty="0"/>
              <a:t>	Ruptured right ectopic pregnancy</a:t>
            </a:r>
          </a:p>
          <a:p>
            <a:pPr marL="0" indent="0">
              <a:buNone/>
            </a:pPr>
            <a:r>
              <a:rPr lang="en-US" sz="1400" b="1" cap="all" dirty="0"/>
              <a:t>Procedures performed:</a:t>
            </a:r>
            <a:r>
              <a:rPr lang="en-US" sz="1400" dirty="0"/>
              <a:t>	</a:t>
            </a:r>
            <a:r>
              <a:rPr lang="en-US" sz="1400" dirty="0">
                <a:solidFill>
                  <a:srgbClr val="FF0000"/>
                </a:solidFill>
              </a:rPr>
              <a:t>Dilation and curettage</a:t>
            </a:r>
          </a:p>
          <a:p>
            <a:pPr marL="0" indent="0">
              <a:buNone/>
            </a:pPr>
            <a:r>
              <a:rPr lang="en-US" sz="1400" dirty="0"/>
              <a:t>					</a:t>
            </a:r>
            <a:r>
              <a:rPr lang="en-US" sz="1400" dirty="0">
                <a:solidFill>
                  <a:srgbClr val="FF0000"/>
                </a:solidFill>
              </a:rPr>
              <a:t>Open laparotomy with a right salpingectomy</a:t>
            </a:r>
          </a:p>
          <a:p>
            <a:pPr marL="0" indent="0">
              <a:buNone/>
            </a:pPr>
            <a:r>
              <a:rPr lang="en-US" sz="1400" b="1" cap="all" dirty="0"/>
              <a:t>Findings:</a:t>
            </a:r>
            <a:r>
              <a:rPr lang="en-US" sz="1400" dirty="0"/>
              <a:t>	Ruptured ectopic in the right fallopian tube Normal appearing ovaries and uterus</a:t>
            </a:r>
          </a:p>
          <a:p>
            <a:pPr marL="0" indent="0">
              <a:buNone/>
            </a:pPr>
            <a:r>
              <a:rPr lang="en-US" sz="1400" b="1" cap="all" dirty="0"/>
              <a:t>Procedure description:</a:t>
            </a:r>
            <a:r>
              <a:rPr lang="en-US" sz="1400" dirty="0"/>
              <a:t> The patient was brought to the operating room and placed in the supine position. General anesthesia was administered. The patient was prepped and draped in the usual sterile fashion for both </a:t>
            </a:r>
            <a:r>
              <a:rPr lang="en-US" sz="1400" dirty="0">
                <a:solidFill>
                  <a:srgbClr val="FF0000"/>
                </a:solidFill>
              </a:rPr>
              <a:t>abdominal and vaginal surgery. Vaginally, a single-tooth tenaculum was placed in the cervix, and the cervix was dilated to allow a #9 vacurette. The uterus was suctioned and the D&amp;C specimen was sent to pathology, which reported the finding of no villi.</a:t>
            </a:r>
          </a:p>
          <a:p>
            <a:pPr marL="0" indent="0">
              <a:buNone/>
            </a:pPr>
            <a:r>
              <a:rPr lang="en-US" sz="1400" dirty="0">
                <a:solidFill>
                  <a:srgbClr val="FF0000"/>
                </a:solidFill>
              </a:rPr>
              <a:t>An open laparotomy </a:t>
            </a:r>
            <a:r>
              <a:rPr lang="en-US" sz="1400" dirty="0"/>
              <a:t>incision was made. The </a:t>
            </a:r>
            <a:r>
              <a:rPr lang="en-US" sz="1400" dirty="0">
                <a:solidFill>
                  <a:srgbClr val="FF0000"/>
                </a:solidFill>
              </a:rPr>
              <a:t>ectopic was excised from the distal end of the tube </a:t>
            </a:r>
            <a:r>
              <a:rPr lang="en-US" sz="1400" dirty="0"/>
              <a:t>with an attempt made to spare the fimbria. It was determined that the fimbria were significantly damaged and patency could not be restored. Therefore, the </a:t>
            </a:r>
            <a:r>
              <a:rPr lang="en-US" sz="1400" dirty="0">
                <a:solidFill>
                  <a:srgbClr val="FF0000"/>
                </a:solidFill>
              </a:rPr>
              <a:t>entire right tube was removed </a:t>
            </a:r>
            <a:r>
              <a:rPr lang="en-US" sz="1400" dirty="0"/>
              <a:t>by dissecting it off the uterus and placing one 0 Vicryl suture. Hemostasis was ensured. Suctioning was performed, followed by copious irrigation. Hemostasis was again ensured and the fascia was closed using 0 Vicryl suture. The skin was closed with surgical staples. The patient tolerated the procedure well and was taken to the recovery room in good condition. </a:t>
            </a:r>
          </a:p>
          <a:p>
            <a:pPr marL="0" indent="0">
              <a:buNone/>
            </a:pPr>
            <a:endParaRPr lang="en-US" sz="1400" dirty="0"/>
          </a:p>
        </p:txBody>
      </p:sp>
      <p:sp>
        <p:nvSpPr>
          <p:cNvPr id="6" name="TextBox 5"/>
          <p:cNvSpPr txBox="1"/>
          <p:nvPr/>
        </p:nvSpPr>
        <p:spPr>
          <a:xfrm>
            <a:off x="7543800" y="3048000"/>
            <a:ext cx="1295400" cy="523220"/>
          </a:xfrm>
          <a:prstGeom prst="rect">
            <a:avLst/>
          </a:prstGeom>
          <a:solidFill>
            <a:srgbClr val="3399FF"/>
          </a:solidFill>
        </p:spPr>
        <p:txBody>
          <a:bodyPr wrap="square" rtlCol="0">
            <a:spAutoFit/>
          </a:bodyPr>
          <a:lstStyle/>
          <a:p>
            <a:r>
              <a:rPr lang="en-US" sz="1400" dirty="0"/>
              <a:t>Extraction via vagina</a:t>
            </a:r>
          </a:p>
        </p:txBody>
      </p:sp>
      <p:sp>
        <p:nvSpPr>
          <p:cNvPr id="9" name="TextBox 8"/>
          <p:cNvSpPr txBox="1"/>
          <p:nvPr/>
        </p:nvSpPr>
        <p:spPr>
          <a:xfrm>
            <a:off x="7543800" y="3733800"/>
            <a:ext cx="1403866" cy="307777"/>
          </a:xfrm>
          <a:prstGeom prst="rect">
            <a:avLst/>
          </a:prstGeom>
          <a:noFill/>
        </p:spPr>
        <p:txBody>
          <a:bodyPr wrap="square" rtlCol="0">
            <a:spAutoFit/>
          </a:bodyPr>
          <a:lstStyle/>
          <a:p>
            <a:r>
              <a:rPr lang="en-US" sz="1400" dirty="0"/>
              <a:t>Approach</a:t>
            </a:r>
          </a:p>
        </p:txBody>
      </p:sp>
      <p:sp>
        <p:nvSpPr>
          <p:cNvPr id="17" name="TextBox 16"/>
          <p:cNvSpPr txBox="1"/>
          <p:nvPr/>
        </p:nvSpPr>
        <p:spPr>
          <a:xfrm>
            <a:off x="7543800" y="4343400"/>
            <a:ext cx="1037113" cy="738664"/>
          </a:xfrm>
          <a:prstGeom prst="rect">
            <a:avLst/>
          </a:prstGeom>
          <a:noFill/>
        </p:spPr>
        <p:txBody>
          <a:bodyPr wrap="none" rtlCol="0">
            <a:spAutoFit/>
          </a:bodyPr>
          <a:lstStyle/>
          <a:p>
            <a:r>
              <a:rPr lang="en-US" sz="1400" dirty="0"/>
              <a:t>Excision of</a:t>
            </a:r>
          </a:p>
          <a:p>
            <a:r>
              <a:rPr lang="en-US" sz="1400" dirty="0"/>
              <a:t>Ectopic and</a:t>
            </a:r>
          </a:p>
          <a:p>
            <a:r>
              <a:rPr lang="en-US" sz="1400" dirty="0"/>
              <a:t>Tube</a:t>
            </a:r>
          </a:p>
        </p:txBody>
      </p:sp>
      <p:cxnSp>
        <p:nvCxnSpPr>
          <p:cNvPr id="13" name="Straight Arrow Connector 12"/>
          <p:cNvCxnSpPr>
            <a:cxnSpLocks/>
          </p:cNvCxnSpPr>
          <p:nvPr/>
        </p:nvCxnSpPr>
        <p:spPr>
          <a:xfrm flipV="1">
            <a:off x="6040315" y="3472130"/>
            <a:ext cx="1351085" cy="261670"/>
          </a:xfrm>
          <a:prstGeom prst="straightConnector1">
            <a:avLst/>
          </a:prstGeom>
          <a:ln>
            <a:solidFill>
              <a:srgbClr val="3399FF"/>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cxnSpLocks/>
          </p:cNvCxnSpPr>
          <p:nvPr/>
        </p:nvCxnSpPr>
        <p:spPr>
          <a:xfrm flipV="1">
            <a:off x="1116623" y="3962400"/>
            <a:ext cx="6274777" cy="533400"/>
          </a:xfrm>
          <a:prstGeom prst="straightConnector1">
            <a:avLst/>
          </a:prstGeom>
          <a:ln>
            <a:solidFill>
              <a:srgbClr val="3399FF"/>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6400800" y="4419600"/>
            <a:ext cx="1066800" cy="76200"/>
          </a:xfrm>
          <a:prstGeom prst="straightConnector1">
            <a:avLst/>
          </a:prstGeom>
          <a:ln>
            <a:solidFill>
              <a:srgbClr val="3399FF"/>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cxnSpLocks/>
          </p:cNvCxnSpPr>
          <p:nvPr/>
        </p:nvCxnSpPr>
        <p:spPr>
          <a:xfrm flipV="1">
            <a:off x="5644662" y="4495800"/>
            <a:ext cx="1746738" cy="260838"/>
          </a:xfrm>
          <a:prstGeom prst="line">
            <a:avLst/>
          </a:prstGeom>
          <a:ln>
            <a:solidFill>
              <a:srgbClr val="3399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5236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 2 Answers</a:t>
            </a:r>
          </a:p>
        </p:txBody>
      </p:sp>
      <p:sp>
        <p:nvSpPr>
          <p:cNvPr id="3" name="Content Placeholder 2"/>
          <p:cNvSpPr>
            <a:spLocks noGrp="1"/>
          </p:cNvSpPr>
          <p:nvPr>
            <p:ph idx="1"/>
          </p:nvPr>
        </p:nvSpPr>
        <p:spPr/>
        <p:txBody>
          <a:bodyPr/>
          <a:lstStyle/>
          <a:p>
            <a:r>
              <a:rPr lang="en-US" dirty="0"/>
              <a:t>10T20ZZ</a:t>
            </a:r>
          </a:p>
          <a:p>
            <a:pPr lvl="1">
              <a:buFont typeface="Courier New" panose="02070309020205020404" pitchFamily="49" charset="0"/>
              <a:buChar char="o"/>
            </a:pPr>
            <a:r>
              <a:rPr lang="en-US" dirty="0"/>
              <a:t>Resection of Retained POC, via laparotomy</a:t>
            </a:r>
          </a:p>
          <a:p>
            <a:r>
              <a:rPr lang="en-US" dirty="0"/>
              <a:t>0UT50ZZ</a:t>
            </a:r>
          </a:p>
          <a:p>
            <a:pPr lvl="1">
              <a:buFont typeface="Courier New" panose="02070309020205020404" pitchFamily="49" charset="0"/>
              <a:buChar char="o"/>
            </a:pPr>
            <a:r>
              <a:rPr lang="en-US" dirty="0"/>
              <a:t>Resection of Right fallopian tube, via laparotomy</a:t>
            </a:r>
          </a:p>
          <a:p>
            <a:r>
              <a:rPr lang="en-US"/>
              <a:t>0UDB7ZX</a:t>
            </a:r>
            <a:endParaRPr lang="en-US" dirty="0"/>
          </a:p>
          <a:p>
            <a:pPr lvl="1">
              <a:buFont typeface="Courier New" panose="02070309020205020404" pitchFamily="49" charset="0"/>
              <a:buChar char="o"/>
            </a:pPr>
            <a:r>
              <a:rPr lang="en-US" dirty="0"/>
              <a:t>D&amp;C via natural or artificial opening </a:t>
            </a:r>
          </a:p>
        </p:txBody>
      </p:sp>
    </p:spTree>
    <p:extLst>
      <p:ext uri="{BB962C8B-B14F-4D97-AF65-F5344CB8AC3E}">
        <p14:creationId xmlns:p14="http://schemas.microsoft.com/office/powerpoint/2010/main" val="25154696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Products of Conception (POC)</a:t>
            </a:r>
            <a:endParaRPr lang="en-US" dirty="0"/>
          </a:p>
        </p:txBody>
      </p:sp>
      <p:sp>
        <p:nvSpPr>
          <p:cNvPr id="3" name="Content Placeholder 2"/>
          <p:cNvSpPr>
            <a:spLocks noGrp="1"/>
          </p:cNvSpPr>
          <p:nvPr>
            <p:ph idx="1"/>
          </p:nvPr>
        </p:nvSpPr>
        <p:spPr/>
        <p:txBody>
          <a:bodyPr>
            <a:normAutofit/>
          </a:bodyPr>
          <a:lstStyle/>
          <a:p>
            <a:r>
              <a:rPr lang="en-US" dirty="0"/>
              <a:t>Intrauterine tissue that results from the fertilization of an ovum with sperm</a:t>
            </a:r>
          </a:p>
          <a:p>
            <a:pPr lvl="1">
              <a:buFont typeface="Courier New" panose="02070309020205020404" pitchFamily="49" charset="0"/>
              <a:buChar char="o"/>
            </a:pPr>
            <a:r>
              <a:rPr lang="en-US" dirty="0"/>
              <a:t>Fetus</a:t>
            </a:r>
          </a:p>
          <a:p>
            <a:pPr lvl="1">
              <a:buFont typeface="Courier New" panose="02070309020205020404" pitchFamily="49" charset="0"/>
              <a:buChar char="o"/>
            </a:pPr>
            <a:r>
              <a:rPr lang="en-US" dirty="0"/>
              <a:t>Placenta</a:t>
            </a:r>
          </a:p>
          <a:p>
            <a:pPr lvl="1">
              <a:buFont typeface="Courier New" panose="02070309020205020404" pitchFamily="49" charset="0"/>
              <a:buChar char="o"/>
            </a:pPr>
            <a:r>
              <a:rPr lang="en-US" dirty="0"/>
              <a:t>Amniotic sac</a:t>
            </a:r>
          </a:p>
          <a:p>
            <a:pPr lvl="1">
              <a:buFont typeface="Courier New" panose="02070309020205020404" pitchFamily="49" charset="0"/>
              <a:buChar char="o"/>
            </a:pPr>
            <a:r>
              <a:rPr lang="en-US" dirty="0"/>
              <a:t>Amniotic fluid</a:t>
            </a:r>
          </a:p>
          <a:p>
            <a:pPr lvl="1">
              <a:buFont typeface="Courier New" panose="02070309020205020404" pitchFamily="49" charset="0"/>
              <a:buChar char="o"/>
            </a:pPr>
            <a:r>
              <a:rPr lang="en-US" dirty="0"/>
              <a:t>Umbilical cord</a:t>
            </a:r>
          </a:p>
          <a:p>
            <a:r>
              <a:rPr lang="en-US" dirty="0"/>
              <a:t>See figure 20.1</a:t>
            </a:r>
          </a:p>
        </p:txBody>
      </p:sp>
    </p:spTree>
    <p:extLst>
      <p:ext uri="{BB962C8B-B14F-4D97-AF65-F5344CB8AC3E}">
        <p14:creationId xmlns:p14="http://schemas.microsoft.com/office/powerpoint/2010/main" val="4252526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Obstetrics and Medical and Surgical Sections</a:t>
            </a:r>
            <a:endParaRPr lang="en-US" dirty="0"/>
          </a:p>
        </p:txBody>
      </p:sp>
      <p:sp>
        <p:nvSpPr>
          <p:cNvPr id="3" name="Content Placeholder 2"/>
          <p:cNvSpPr>
            <a:spLocks noGrp="1"/>
          </p:cNvSpPr>
          <p:nvPr>
            <p:ph idx="1"/>
          </p:nvPr>
        </p:nvSpPr>
        <p:spPr/>
        <p:txBody>
          <a:bodyPr/>
          <a:lstStyle/>
          <a:p>
            <a:r>
              <a:rPr lang="en-US"/>
              <a:t>If the female is not pregnant, this section cannot be used</a:t>
            </a:r>
          </a:p>
          <a:p>
            <a:r>
              <a:rPr lang="en-US"/>
              <a:t>Can have codes from Obstetrics section and Medical and Surgical if there are procedures performed on both the pregnant female and the POC</a:t>
            </a:r>
            <a:endParaRPr lang="en-US" dirty="0"/>
          </a:p>
        </p:txBody>
      </p:sp>
    </p:spTree>
    <p:extLst>
      <p:ext uri="{BB962C8B-B14F-4D97-AF65-F5344CB8AC3E}">
        <p14:creationId xmlns:p14="http://schemas.microsoft.com/office/powerpoint/2010/main" val="31422661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A1FB38A-3939-457B-A72D-BC4A0756AB5B}"/>
              </a:ext>
            </a:extLst>
          </p:cNvPr>
          <p:cNvPicPr>
            <a:picLocks noChangeAspect="1"/>
          </p:cNvPicPr>
          <p:nvPr/>
        </p:nvPicPr>
        <p:blipFill>
          <a:blip r:embed="rId2"/>
          <a:stretch>
            <a:fillRect/>
          </a:stretch>
        </p:blipFill>
        <p:spPr>
          <a:xfrm>
            <a:off x="4199859" y="2251661"/>
            <a:ext cx="4700195" cy="3130403"/>
          </a:xfrm>
          <a:prstGeom prst="rect">
            <a:avLst/>
          </a:prstGeom>
        </p:spPr>
      </p:pic>
      <p:sp>
        <p:nvSpPr>
          <p:cNvPr id="2" name="Title 1"/>
          <p:cNvSpPr>
            <a:spLocks noGrp="1"/>
          </p:cNvSpPr>
          <p:nvPr>
            <p:ph type="title"/>
          </p:nvPr>
        </p:nvSpPr>
        <p:spPr/>
        <p:txBody>
          <a:bodyPr/>
          <a:lstStyle/>
          <a:p>
            <a:r>
              <a:rPr lang="en-US" dirty="0"/>
              <a:t>Ectopic Pregnancy</a:t>
            </a:r>
          </a:p>
        </p:txBody>
      </p:sp>
      <p:sp>
        <p:nvSpPr>
          <p:cNvPr id="3" name="Content Placeholder 2"/>
          <p:cNvSpPr>
            <a:spLocks noGrp="1"/>
          </p:cNvSpPr>
          <p:nvPr>
            <p:ph idx="1"/>
          </p:nvPr>
        </p:nvSpPr>
        <p:spPr>
          <a:xfrm>
            <a:off x="625061" y="1765966"/>
            <a:ext cx="4659320" cy="4360197"/>
          </a:xfrm>
        </p:spPr>
        <p:txBody>
          <a:bodyPr>
            <a:normAutofit/>
          </a:bodyPr>
          <a:lstStyle/>
          <a:p>
            <a:r>
              <a:rPr lang="en-US" dirty="0"/>
              <a:t>Abnormal pregnancy that occurs outside the womb</a:t>
            </a:r>
          </a:p>
          <a:p>
            <a:pPr lvl="1">
              <a:buFont typeface="Courier New" panose="02070309020205020404" pitchFamily="49" charset="0"/>
              <a:buChar char="o"/>
            </a:pPr>
            <a:r>
              <a:rPr lang="en-US" dirty="0"/>
              <a:t>Abdominal</a:t>
            </a:r>
          </a:p>
          <a:p>
            <a:pPr lvl="1">
              <a:buFont typeface="Courier New" panose="02070309020205020404" pitchFamily="49" charset="0"/>
              <a:buChar char="o"/>
            </a:pPr>
            <a:r>
              <a:rPr lang="en-US" dirty="0"/>
              <a:t>Interstitial</a:t>
            </a:r>
          </a:p>
          <a:p>
            <a:pPr lvl="1">
              <a:buFont typeface="Courier New" panose="02070309020205020404" pitchFamily="49" charset="0"/>
              <a:buChar char="o"/>
            </a:pPr>
            <a:r>
              <a:rPr lang="en-US" dirty="0"/>
              <a:t>Isthmic</a:t>
            </a:r>
          </a:p>
          <a:p>
            <a:pPr lvl="1">
              <a:buFont typeface="Courier New" panose="02070309020205020404" pitchFamily="49" charset="0"/>
              <a:buChar char="o"/>
            </a:pPr>
            <a:r>
              <a:rPr lang="en-US" dirty="0" err="1"/>
              <a:t>Ampular</a:t>
            </a:r>
            <a:r>
              <a:rPr lang="en-US" dirty="0"/>
              <a:t> </a:t>
            </a:r>
          </a:p>
          <a:p>
            <a:pPr lvl="1">
              <a:buFont typeface="Courier New" panose="02070309020205020404" pitchFamily="49" charset="0"/>
              <a:buChar char="o"/>
            </a:pPr>
            <a:r>
              <a:rPr lang="en-US" dirty="0" err="1"/>
              <a:t>Fibrial</a:t>
            </a:r>
            <a:endParaRPr lang="en-US" dirty="0"/>
          </a:p>
          <a:p>
            <a:r>
              <a:rPr lang="en-US" dirty="0"/>
              <a:t>See figure 20.2</a:t>
            </a:r>
          </a:p>
        </p:txBody>
      </p:sp>
      <p:sp>
        <p:nvSpPr>
          <p:cNvPr id="6" name="TextBox 5">
            <a:extLst>
              <a:ext uri="{FF2B5EF4-FFF2-40B4-BE49-F238E27FC236}">
                <a16:creationId xmlns:a16="http://schemas.microsoft.com/office/drawing/2014/main" id="{1F60044A-0305-4287-BC7D-8928881F3C98}"/>
              </a:ext>
            </a:extLst>
          </p:cNvPr>
          <p:cNvSpPr txBox="1"/>
          <p:nvPr/>
        </p:nvSpPr>
        <p:spPr>
          <a:xfrm>
            <a:off x="4401879" y="5382064"/>
            <a:ext cx="4832737" cy="400110"/>
          </a:xfrm>
          <a:prstGeom prst="rect">
            <a:avLst/>
          </a:prstGeom>
          <a:noFill/>
        </p:spPr>
        <p:txBody>
          <a:bodyPr wrap="square" rtlCol="0">
            <a:spAutoFit/>
          </a:bodyPr>
          <a:lstStyle/>
          <a:p>
            <a:r>
              <a:rPr lang="en-US" sz="1000" dirty="0"/>
              <a:t>Source: </a:t>
            </a:r>
            <a:r>
              <a:rPr lang="en-US" sz="1000" dirty="0" err="1"/>
              <a:t>Takatakatakumi</a:t>
            </a:r>
            <a:r>
              <a:rPr lang="en-US" sz="1000" dirty="0"/>
              <a:t>. 2012 (May). “Ectopic Pregnancy Diagram.” Digital Image. Wikimedia Commons. https://commons.wikimedia.org/w/index.php?curid=19541842.</a:t>
            </a:r>
          </a:p>
        </p:txBody>
      </p:sp>
    </p:spTree>
    <p:extLst>
      <p:ext uri="{BB962C8B-B14F-4D97-AF65-F5344CB8AC3E}">
        <p14:creationId xmlns:p14="http://schemas.microsoft.com/office/powerpoint/2010/main" val="4256991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Retained Products of Conception (RPOC)</a:t>
            </a:r>
            <a:endParaRPr lang="en-US" dirty="0"/>
          </a:p>
        </p:txBody>
      </p:sp>
      <p:sp>
        <p:nvSpPr>
          <p:cNvPr id="3" name="Content Placeholder 2"/>
          <p:cNvSpPr>
            <a:spLocks noGrp="1"/>
          </p:cNvSpPr>
          <p:nvPr>
            <p:ph idx="1"/>
          </p:nvPr>
        </p:nvSpPr>
        <p:spPr/>
        <p:txBody>
          <a:bodyPr/>
          <a:lstStyle/>
          <a:p>
            <a:r>
              <a:rPr lang="en-US" dirty="0"/>
              <a:t>RPOC—Placental or fetal tissue not completely expelled from the uterus following spontaneous abortion, surgical abortion, or delivery</a:t>
            </a:r>
          </a:p>
          <a:p>
            <a:pPr lvl="1">
              <a:buFont typeface="Courier New" panose="02070309020205020404" pitchFamily="49" charset="0"/>
              <a:buChar char="o"/>
            </a:pPr>
            <a:r>
              <a:rPr lang="en-US" dirty="0"/>
              <a:t>Incomplete abortion or miscarriage = RPOC</a:t>
            </a:r>
          </a:p>
          <a:p>
            <a:pPr lvl="1">
              <a:buFont typeface="Courier New" panose="02070309020205020404" pitchFamily="49" charset="0"/>
              <a:buChar char="o"/>
            </a:pPr>
            <a:r>
              <a:rPr lang="en-US" dirty="0"/>
              <a:t>Complete abortion or miscarriage = Complete expulsion of all POC</a:t>
            </a:r>
          </a:p>
        </p:txBody>
      </p:sp>
    </p:spTree>
    <p:extLst>
      <p:ext uri="{BB962C8B-B14F-4D97-AF65-F5344CB8AC3E}">
        <p14:creationId xmlns:p14="http://schemas.microsoft.com/office/powerpoint/2010/main" val="835408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Abortion</a:t>
            </a:r>
            <a:endParaRPr lang="en-US" dirty="0"/>
          </a:p>
        </p:txBody>
      </p:sp>
      <p:sp>
        <p:nvSpPr>
          <p:cNvPr id="3" name="Content Placeholder 2"/>
          <p:cNvSpPr>
            <a:spLocks noGrp="1"/>
          </p:cNvSpPr>
          <p:nvPr>
            <p:ph idx="1"/>
          </p:nvPr>
        </p:nvSpPr>
        <p:spPr/>
        <p:txBody>
          <a:bodyPr>
            <a:normAutofit/>
          </a:bodyPr>
          <a:lstStyle/>
          <a:p>
            <a:r>
              <a:rPr lang="en-US" dirty="0"/>
              <a:t>Abortion—Artificially terminating a pregnancy</a:t>
            </a:r>
          </a:p>
          <a:p>
            <a:pPr lvl="1">
              <a:buFont typeface="Courier New" panose="02070309020205020404" pitchFamily="49" charset="0"/>
              <a:buChar char="o"/>
            </a:pPr>
            <a:r>
              <a:rPr lang="en-US" dirty="0"/>
              <a:t>Regardless of the method used</a:t>
            </a:r>
          </a:p>
          <a:p>
            <a:pPr lvl="1">
              <a:buFont typeface="Courier New" panose="02070309020205020404" pitchFamily="49" charset="0"/>
              <a:buChar char="o"/>
            </a:pPr>
            <a:r>
              <a:rPr lang="en-US" dirty="0"/>
              <a:t>Subdivided based on wither an additional method is used</a:t>
            </a:r>
          </a:p>
          <a:p>
            <a:pPr lvl="2">
              <a:buFont typeface="Wingdings" panose="05000000000000000000" pitchFamily="2" charset="2"/>
              <a:buChar char="§"/>
            </a:pPr>
            <a:r>
              <a:rPr lang="en-US" dirty="0"/>
              <a:t>Laminaria—To dilate cervix</a:t>
            </a:r>
          </a:p>
          <a:p>
            <a:pPr lvl="2">
              <a:buFont typeface="Wingdings" panose="05000000000000000000" pitchFamily="2" charset="2"/>
              <a:buChar char="§"/>
            </a:pPr>
            <a:r>
              <a:rPr lang="en-US" dirty="0"/>
              <a:t>Abortifacient—Agent that induces abortion </a:t>
            </a:r>
          </a:p>
          <a:p>
            <a:pPr lvl="1">
              <a:buFont typeface="Courier New" panose="02070309020205020404" pitchFamily="49" charset="0"/>
              <a:buChar char="o"/>
            </a:pPr>
            <a:r>
              <a:rPr lang="en-US" dirty="0"/>
              <a:t>Mechanical means—POC removed using instrumentation </a:t>
            </a:r>
          </a:p>
          <a:p>
            <a:pPr lvl="1"/>
            <a:endParaRPr lang="en-US" dirty="0"/>
          </a:p>
        </p:txBody>
      </p:sp>
    </p:spTree>
    <p:extLst>
      <p:ext uri="{BB962C8B-B14F-4D97-AF65-F5344CB8AC3E}">
        <p14:creationId xmlns:p14="http://schemas.microsoft.com/office/powerpoint/2010/main" val="3590999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Delivery</a:t>
            </a:r>
            <a:endParaRPr lang="en-US" dirty="0"/>
          </a:p>
        </p:txBody>
      </p:sp>
      <p:sp>
        <p:nvSpPr>
          <p:cNvPr id="3" name="Content Placeholder 2"/>
          <p:cNvSpPr>
            <a:spLocks noGrp="1"/>
          </p:cNvSpPr>
          <p:nvPr>
            <p:ph idx="1"/>
          </p:nvPr>
        </p:nvSpPr>
        <p:spPr/>
        <p:txBody>
          <a:bodyPr/>
          <a:lstStyle/>
          <a:p>
            <a:r>
              <a:rPr lang="en-US" dirty="0"/>
              <a:t>Delivery—Assisting in the passage of the products of conception from the vaginal canal</a:t>
            </a:r>
          </a:p>
          <a:p>
            <a:pPr lvl="1">
              <a:buFont typeface="Courier New" panose="02070309020205020404" pitchFamily="49" charset="0"/>
              <a:buChar char="o"/>
            </a:pPr>
            <a:r>
              <a:rPr lang="en-US" dirty="0"/>
              <a:t>Without instrumentation or incision</a:t>
            </a:r>
          </a:p>
          <a:p>
            <a:endParaRPr lang="en-US" dirty="0"/>
          </a:p>
        </p:txBody>
      </p:sp>
    </p:spTree>
    <p:extLst>
      <p:ext uri="{BB962C8B-B14F-4D97-AF65-F5344CB8AC3E}">
        <p14:creationId xmlns:p14="http://schemas.microsoft.com/office/powerpoint/2010/main" val="2089738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Extraction </a:t>
            </a:r>
            <a:endParaRPr lang="en-US" dirty="0"/>
          </a:p>
        </p:txBody>
      </p:sp>
      <p:sp>
        <p:nvSpPr>
          <p:cNvPr id="3" name="Content Placeholder 2"/>
          <p:cNvSpPr>
            <a:spLocks noGrp="1"/>
          </p:cNvSpPr>
          <p:nvPr>
            <p:ph idx="1"/>
          </p:nvPr>
        </p:nvSpPr>
        <p:spPr/>
        <p:txBody>
          <a:bodyPr>
            <a:normAutofit/>
          </a:bodyPr>
          <a:lstStyle/>
          <a:p>
            <a:r>
              <a:rPr lang="en-US" dirty="0"/>
              <a:t>Pulling or stripping out or off all or a portion of a body part</a:t>
            </a:r>
          </a:p>
          <a:p>
            <a:r>
              <a:rPr lang="en-US" dirty="0"/>
              <a:t>Internal version—physician inserts hand into uterus to turn the fetus to a more appropriate position</a:t>
            </a:r>
          </a:p>
          <a:p>
            <a:r>
              <a:rPr lang="en-US" dirty="0"/>
              <a:t>Cesarean delivery—see qualifier for method</a:t>
            </a:r>
          </a:p>
          <a:p>
            <a:r>
              <a:rPr lang="en-US" dirty="0"/>
              <a:t>Repeat cesarean—also coded as Extraction</a:t>
            </a:r>
          </a:p>
          <a:p>
            <a:r>
              <a:rPr lang="en-US" dirty="0"/>
              <a:t>Retained products of conception—9 qualifier for manual</a:t>
            </a:r>
          </a:p>
        </p:txBody>
      </p:sp>
    </p:spTree>
    <p:extLst>
      <p:ext uri="{BB962C8B-B14F-4D97-AF65-F5344CB8AC3E}">
        <p14:creationId xmlns:p14="http://schemas.microsoft.com/office/powerpoint/2010/main" val="231226908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10</TotalTime>
  <Words>1451</Words>
  <Application>Microsoft Office PowerPoint</Application>
  <PresentationFormat>On-screen Show (4:3)</PresentationFormat>
  <Paragraphs>157</Paragraphs>
  <Slides>26</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Calibri</vt:lpstr>
      <vt:lpstr>Century Gothic</vt:lpstr>
      <vt:lpstr>Courier New</vt:lpstr>
      <vt:lpstr>Wingdings</vt:lpstr>
      <vt:lpstr>Office Theme</vt:lpstr>
      <vt:lpstr>ICD-10-PCS: An Applied Approach 2020</vt:lpstr>
      <vt:lpstr>Obstetrics Section </vt:lpstr>
      <vt:lpstr>Products of Conception (POC)</vt:lpstr>
      <vt:lpstr>Obstetrics and Medical and Surgical Sections</vt:lpstr>
      <vt:lpstr>Ectopic Pregnancy</vt:lpstr>
      <vt:lpstr>Retained Products of Conception (RPOC)</vt:lpstr>
      <vt:lpstr>Abortion</vt:lpstr>
      <vt:lpstr>Delivery</vt:lpstr>
      <vt:lpstr>Extraction </vt:lpstr>
      <vt:lpstr>10D Extraction Table</vt:lpstr>
      <vt:lpstr>Drainage vs Dilation to Induce Labor</vt:lpstr>
      <vt:lpstr>Coding Guideline—Obstetrics vs. Medical and Surgical Section</vt:lpstr>
      <vt:lpstr>Multiple Deliveries</vt:lpstr>
      <vt:lpstr>Other Root Operations</vt:lpstr>
      <vt:lpstr>Other Root Operations (Continued)</vt:lpstr>
      <vt:lpstr>Episiotomy</vt:lpstr>
      <vt:lpstr>In Vitro Fertilization</vt:lpstr>
      <vt:lpstr>Body Part Values</vt:lpstr>
      <vt:lpstr>Approaches</vt:lpstr>
      <vt:lpstr>Approaches (continued)</vt:lpstr>
      <vt:lpstr>Devices</vt:lpstr>
      <vt:lpstr>Qualifiers</vt:lpstr>
      <vt:lpstr>Qualifiers for Cesarean Delivery</vt:lpstr>
      <vt:lpstr>Qualifiers for Forceps Delivery</vt:lpstr>
      <vt:lpstr>Case Study 2</vt:lpstr>
      <vt:lpstr>Case Study 2 Answers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9</cp:revision>
  <cp:lastPrinted>2018-12-07T14:38:18Z</cp:lastPrinted>
  <dcterms:created xsi:type="dcterms:W3CDTF">2019-10-24T17:18:48Z</dcterms:created>
  <dcterms:modified xsi:type="dcterms:W3CDTF">2020-05-30T21:16:08Z</dcterms:modified>
</cp:coreProperties>
</file>