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handoutMasterIdLst>
    <p:handoutMasterId r:id="rId24"/>
  </p:handoutMasterIdLst>
  <p:sldIdLst>
    <p:sldId id="304" r:id="rId2"/>
    <p:sldId id="305" r:id="rId3"/>
    <p:sldId id="306" r:id="rId4"/>
    <p:sldId id="307" r:id="rId5"/>
    <p:sldId id="308" r:id="rId6"/>
    <p:sldId id="309" r:id="rId7"/>
    <p:sldId id="310" r:id="rId8"/>
    <p:sldId id="322" r:id="rId9"/>
    <p:sldId id="323" r:id="rId10"/>
    <p:sldId id="311" r:id="rId11"/>
    <p:sldId id="312" r:id="rId12"/>
    <p:sldId id="313" r:id="rId13"/>
    <p:sldId id="324" r:id="rId14"/>
    <p:sldId id="314" r:id="rId15"/>
    <p:sldId id="315" r:id="rId16"/>
    <p:sldId id="316" r:id="rId17"/>
    <p:sldId id="317" r:id="rId18"/>
    <p:sldId id="318" r:id="rId19"/>
    <p:sldId id="319" r:id="rId20"/>
    <p:sldId id="320" r:id="rId21"/>
    <p:sldId id="321"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5/30/2020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FF6EC5-8EFC-453B-A5BF-A2B963024019}" type="datetimeFigureOut">
              <a:rPr lang="en-US" smtClean="0"/>
              <a:t>5/30/2020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5E1A56-E344-4C95-9990-5224DC7393B0}" type="slidenum">
              <a:rPr lang="en-US" smtClean="0"/>
              <a:t>‹#›</a:t>
            </a:fld>
            <a:endParaRPr lang="en-US"/>
          </a:p>
        </p:txBody>
      </p:sp>
    </p:spTree>
    <p:extLst>
      <p:ext uri="{BB962C8B-B14F-4D97-AF65-F5344CB8AC3E}">
        <p14:creationId xmlns:p14="http://schemas.microsoft.com/office/powerpoint/2010/main" val="4151070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9</a:t>
            </a:fld>
            <a:endParaRPr lang="en-US"/>
          </a:p>
        </p:txBody>
      </p:sp>
    </p:spTree>
    <p:extLst>
      <p:ext uri="{BB962C8B-B14F-4D97-AF65-F5344CB8AC3E}">
        <p14:creationId xmlns:p14="http://schemas.microsoft.com/office/powerpoint/2010/main" val="1425372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CFAD2153-8232-D641-922B-1399495C3C6C}" type="slidenum">
              <a:rPr lang="en-US" smtClean="0"/>
              <a:pPr/>
              <a:t>11</a:t>
            </a:fld>
            <a:endParaRPr lang="en-US" dirty="0"/>
          </a:p>
        </p:txBody>
      </p:sp>
    </p:spTree>
    <p:extLst>
      <p:ext uri="{BB962C8B-B14F-4D97-AF65-F5344CB8AC3E}">
        <p14:creationId xmlns:p14="http://schemas.microsoft.com/office/powerpoint/2010/main" val="2522770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Approach arrow should point to Resectoscope </a:t>
            </a:r>
          </a:p>
        </p:txBody>
      </p:sp>
      <p:sp>
        <p:nvSpPr>
          <p:cNvPr id="4" name="Slide Number Placeholder 3"/>
          <p:cNvSpPr>
            <a:spLocks noGrp="1"/>
          </p:cNvSpPr>
          <p:nvPr>
            <p:ph type="sldNum" sz="quarter" idx="5"/>
          </p:nvPr>
        </p:nvSpPr>
        <p:spPr/>
        <p:txBody>
          <a:bodyPr/>
          <a:lstStyle/>
          <a:p>
            <a:fld id="{513F9306-14AC-4452-9887-0DE5CBCC17C5}" type="slidenum">
              <a:rPr lang="en-US" smtClean="0"/>
              <a:t>20</a:t>
            </a:fld>
            <a:endParaRPr lang="en-US"/>
          </a:p>
        </p:txBody>
      </p:sp>
    </p:spTree>
    <p:extLst>
      <p:ext uri="{BB962C8B-B14F-4D97-AF65-F5344CB8AC3E}">
        <p14:creationId xmlns:p14="http://schemas.microsoft.com/office/powerpoint/2010/main" val="197621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2.0TBB8ZX</a:t>
            </a:r>
          </a:p>
          <a:p>
            <a:r>
              <a:rPr lang="en-US" sz="1200" kern="1200" dirty="0">
                <a:solidFill>
                  <a:schemeClr val="tx1"/>
                </a:solidFill>
                <a:latin typeface="+mn-lt"/>
                <a:ea typeface="+mn-ea"/>
                <a:cs typeface="+mn-cs"/>
              </a:rPr>
              <a:t>Rationale: The root operation Excision is coded because a portion of the body part is removed. The qualifier of X, Diagnostic, is used because the activity of the tumor is unknown and will be determined from this Excisional biopsy.  </a:t>
            </a:r>
          </a:p>
          <a:p>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B115DD2D-4BB5-4CD9-A33A-4C872FF56212}" type="slidenum">
              <a:rPr lang="en-US" smtClean="0"/>
              <a:pPr/>
              <a:t>21</a:t>
            </a:fld>
            <a:endParaRPr lang="en-US"/>
          </a:p>
        </p:txBody>
      </p:sp>
    </p:spTree>
    <p:extLst>
      <p:ext uri="{BB962C8B-B14F-4D97-AF65-F5344CB8AC3E}">
        <p14:creationId xmlns:p14="http://schemas.microsoft.com/office/powerpoint/2010/main" val="8958982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17: Urinary System</a:t>
            </a:r>
            <a:endParaRPr lang="en-US" dirty="0"/>
          </a:p>
        </p:txBody>
      </p:sp>
    </p:spTree>
    <p:extLst>
      <p:ext uri="{BB962C8B-B14F-4D97-AF65-F5344CB8AC3E}">
        <p14:creationId xmlns:p14="http://schemas.microsoft.com/office/powerpoint/2010/main" val="2050727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Common Root Operations</a:t>
            </a:r>
            <a:endParaRPr lang="en-US" dirty="0"/>
          </a:p>
        </p:txBody>
      </p:sp>
      <p:sp>
        <p:nvSpPr>
          <p:cNvPr id="3" name="Content Placeholder 2"/>
          <p:cNvSpPr>
            <a:spLocks noGrp="1"/>
          </p:cNvSpPr>
          <p:nvPr>
            <p:ph idx="1"/>
          </p:nvPr>
        </p:nvSpPr>
        <p:spPr/>
        <p:txBody>
          <a:bodyPr>
            <a:normAutofit lnSpcReduction="10000"/>
          </a:bodyPr>
          <a:lstStyle/>
          <a:p>
            <a:r>
              <a:rPr lang="en-US" dirty="0"/>
              <a:t>Reposition</a:t>
            </a:r>
          </a:p>
          <a:p>
            <a:pPr lvl="1">
              <a:buFont typeface="Courier New" panose="02070309020205020404" pitchFamily="49" charset="0"/>
              <a:buChar char="o"/>
            </a:pPr>
            <a:r>
              <a:rPr lang="en-US" dirty="0"/>
              <a:t>Bladder suspension</a:t>
            </a:r>
          </a:p>
          <a:p>
            <a:r>
              <a:rPr lang="en-US" dirty="0"/>
              <a:t>Supplement</a:t>
            </a:r>
          </a:p>
          <a:p>
            <a:pPr lvl="1">
              <a:buFont typeface="Courier New" panose="02070309020205020404" pitchFamily="49" charset="0"/>
              <a:buChar char="o"/>
            </a:pPr>
            <a:r>
              <a:rPr lang="en-US" dirty="0"/>
              <a:t>Bladder or urethra suspended with mesh or other material</a:t>
            </a:r>
          </a:p>
          <a:p>
            <a:pPr lvl="1">
              <a:buFont typeface="Courier New" panose="02070309020205020404" pitchFamily="49" charset="0"/>
              <a:buChar char="o"/>
            </a:pPr>
            <a:r>
              <a:rPr lang="en-US" dirty="0"/>
              <a:t>Restored with a device</a:t>
            </a:r>
          </a:p>
          <a:p>
            <a:r>
              <a:rPr lang="en-US" dirty="0"/>
              <a:t>Procedures performed on Devices</a:t>
            </a:r>
          </a:p>
          <a:p>
            <a:pPr lvl="1">
              <a:buFont typeface="Courier New" panose="02070309020205020404" pitchFamily="49" charset="0"/>
              <a:buChar char="o"/>
            </a:pPr>
            <a:r>
              <a:rPr lang="en-US" dirty="0"/>
              <a:t>Change, Removal</a:t>
            </a:r>
          </a:p>
          <a:p>
            <a:pPr lvl="1">
              <a:buFont typeface="Courier New" panose="02070309020205020404" pitchFamily="49" charset="0"/>
              <a:buChar char="o"/>
            </a:pPr>
            <a:r>
              <a:rPr lang="en-US" dirty="0"/>
              <a:t>See Coding Guideline B6.1c</a:t>
            </a:r>
          </a:p>
          <a:p>
            <a:r>
              <a:rPr lang="en-US" dirty="0"/>
              <a:t>Irrigation of indwelling tube</a:t>
            </a:r>
          </a:p>
          <a:p>
            <a:pPr lvl="1">
              <a:buFont typeface="Courier New" panose="02070309020205020404" pitchFamily="49" charset="0"/>
              <a:buChar char="o"/>
            </a:pPr>
            <a:r>
              <a:rPr lang="en-US" dirty="0"/>
              <a:t>Coded in the Administration section</a:t>
            </a:r>
          </a:p>
        </p:txBody>
      </p:sp>
    </p:spTree>
    <p:extLst>
      <p:ext uri="{BB962C8B-B14F-4D97-AF65-F5344CB8AC3E}">
        <p14:creationId xmlns:p14="http://schemas.microsoft.com/office/powerpoint/2010/main" val="3324538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Common Root Operations (Continued)</a:t>
            </a:r>
            <a:endParaRPr lang="en-US" dirty="0"/>
          </a:p>
        </p:txBody>
      </p:sp>
      <p:sp>
        <p:nvSpPr>
          <p:cNvPr id="3" name="Content Placeholder 2"/>
          <p:cNvSpPr>
            <a:spLocks noGrp="1"/>
          </p:cNvSpPr>
          <p:nvPr>
            <p:ph idx="1"/>
          </p:nvPr>
        </p:nvSpPr>
        <p:spPr/>
        <p:txBody>
          <a:bodyPr>
            <a:normAutofit/>
          </a:bodyPr>
          <a:lstStyle/>
          <a:p>
            <a:r>
              <a:rPr lang="en-US" dirty="0"/>
              <a:t>Drainage—placement of a urinary catheter</a:t>
            </a:r>
          </a:p>
          <a:p>
            <a:r>
              <a:rPr lang="en-US" dirty="0"/>
              <a:t>Transplantation—renal transplants</a:t>
            </a:r>
          </a:p>
          <a:p>
            <a:pPr lvl="1">
              <a:buFont typeface="Courier New" panose="02070309020205020404" pitchFamily="49" charset="0"/>
              <a:buChar char="o"/>
            </a:pPr>
            <a:r>
              <a:rPr lang="en-US" dirty="0"/>
              <a:t>If kidney is rejected—Removal of the transplanted kidney is coded as Resection</a:t>
            </a:r>
          </a:p>
          <a:p>
            <a:pPr lvl="1">
              <a:buFont typeface="Courier New" panose="02070309020205020404" pitchFamily="49" charset="0"/>
              <a:buChar char="o"/>
            </a:pPr>
            <a:r>
              <a:rPr lang="en-US" dirty="0"/>
              <a:t>Removal of native kidney is not coded</a:t>
            </a:r>
          </a:p>
          <a:p>
            <a:r>
              <a:rPr lang="en-US" dirty="0"/>
              <a:t>Fragmentation—urinary calculus as in ESWL</a:t>
            </a:r>
          </a:p>
          <a:p>
            <a:r>
              <a:rPr lang="en-US" dirty="0"/>
              <a:t>Extirpation—only code if the fragments have to be removed</a:t>
            </a:r>
          </a:p>
        </p:txBody>
      </p:sp>
    </p:spTree>
    <p:extLst>
      <p:ext uri="{BB962C8B-B14F-4D97-AF65-F5344CB8AC3E}">
        <p14:creationId xmlns:p14="http://schemas.microsoft.com/office/powerpoint/2010/main" val="240302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Hypospadias Procedures</a:t>
            </a:r>
            <a:endParaRPr lang="en-US" dirty="0"/>
          </a:p>
        </p:txBody>
      </p:sp>
      <p:sp>
        <p:nvSpPr>
          <p:cNvPr id="3" name="Content Placeholder 2"/>
          <p:cNvSpPr>
            <a:spLocks noGrp="1"/>
          </p:cNvSpPr>
          <p:nvPr>
            <p:ph idx="1"/>
          </p:nvPr>
        </p:nvSpPr>
        <p:spPr/>
        <p:txBody>
          <a:bodyPr>
            <a:normAutofit/>
          </a:bodyPr>
          <a:lstStyle/>
          <a:p>
            <a:r>
              <a:rPr lang="en-US" dirty="0"/>
              <a:t>Glanular: Underside of penis—urethra may be repositioned</a:t>
            </a:r>
          </a:p>
          <a:p>
            <a:r>
              <a:rPr lang="en-US" dirty="0"/>
              <a:t>Distal: Towards the end of penis</a:t>
            </a:r>
          </a:p>
          <a:p>
            <a:r>
              <a:rPr lang="en-US" dirty="0"/>
              <a:t>Proximal: Towards the scrotum</a:t>
            </a:r>
          </a:p>
          <a:p>
            <a:r>
              <a:rPr lang="en-US" dirty="0"/>
              <a:t>Penoscrotal: Near the junction </a:t>
            </a:r>
          </a:p>
          <a:p>
            <a:r>
              <a:rPr lang="en-US" dirty="0"/>
              <a:t>Replacement of the urethra may be required</a:t>
            </a:r>
          </a:p>
          <a:p>
            <a:r>
              <a:rPr lang="en-US" dirty="0"/>
              <a:t>Reconstruction of urethra or penis with prepuce still attached is coded as a Transfer </a:t>
            </a:r>
          </a:p>
        </p:txBody>
      </p:sp>
    </p:spTree>
    <p:extLst>
      <p:ext uri="{BB962C8B-B14F-4D97-AF65-F5344CB8AC3E}">
        <p14:creationId xmlns:p14="http://schemas.microsoft.com/office/powerpoint/2010/main" val="2327366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8A698-7F84-4E4A-A72E-10BCEA0FF78C}"/>
              </a:ext>
            </a:extLst>
          </p:cNvPr>
          <p:cNvSpPr>
            <a:spLocks noGrp="1"/>
          </p:cNvSpPr>
          <p:nvPr>
            <p:ph type="title"/>
          </p:nvPr>
        </p:nvSpPr>
        <p:spPr/>
        <p:txBody>
          <a:bodyPr/>
          <a:lstStyle/>
          <a:p>
            <a:r>
              <a:rPr lang="en-US" dirty="0"/>
              <a:t>0VX Transfer of Prepuce</a:t>
            </a:r>
          </a:p>
        </p:txBody>
      </p:sp>
      <p:pic>
        <p:nvPicPr>
          <p:cNvPr id="5" name="Content Placeholder 4">
            <a:extLst>
              <a:ext uri="{FF2B5EF4-FFF2-40B4-BE49-F238E27FC236}">
                <a16:creationId xmlns:a16="http://schemas.microsoft.com/office/drawing/2014/main" id="{EFC90662-2B9F-41C7-84B2-749B1EF64D62}"/>
              </a:ext>
            </a:extLst>
          </p:cNvPr>
          <p:cNvPicPr>
            <a:picLocks noGrp="1" noChangeAspect="1"/>
          </p:cNvPicPr>
          <p:nvPr>
            <p:ph idx="1"/>
          </p:nvPr>
        </p:nvPicPr>
        <p:blipFill>
          <a:blip r:embed="rId2"/>
          <a:stretch>
            <a:fillRect/>
          </a:stretch>
        </p:blipFill>
        <p:spPr>
          <a:xfrm>
            <a:off x="457200" y="3264395"/>
            <a:ext cx="8229600" cy="1632547"/>
          </a:xfrm>
          <a:prstGeom prst="rect">
            <a:avLst/>
          </a:prstGeom>
        </p:spPr>
      </p:pic>
    </p:spTree>
    <p:extLst>
      <p:ext uri="{BB962C8B-B14F-4D97-AF65-F5344CB8AC3E}">
        <p14:creationId xmlns:p14="http://schemas.microsoft.com/office/powerpoint/2010/main" val="3407100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lstStyle/>
          <a:p>
            <a:r>
              <a:rPr lang="en-US" dirty="0"/>
              <a:t>Kidney pelvis and bladder neck—individual body parts</a:t>
            </a:r>
          </a:p>
          <a:p>
            <a:r>
              <a:rPr lang="en-US" dirty="0"/>
              <a:t>Bilateral body part values—kidneys and ureters</a:t>
            </a:r>
          </a:p>
          <a:p>
            <a:pPr lvl="1">
              <a:buFont typeface="Courier New" panose="02070309020205020404" pitchFamily="49" charset="0"/>
              <a:buChar char="o"/>
            </a:pPr>
            <a:r>
              <a:rPr lang="en-US" dirty="0"/>
              <a:t>No bilateral for kidney pelvis</a:t>
            </a:r>
          </a:p>
          <a:p>
            <a:r>
              <a:rPr lang="en-US" dirty="0"/>
              <a:t>Male prostate is part of the Male Reproductive system (see chapter 18)</a:t>
            </a:r>
          </a:p>
          <a:p>
            <a:endParaRPr lang="en-US" dirty="0"/>
          </a:p>
        </p:txBody>
      </p:sp>
    </p:spTree>
    <p:extLst>
      <p:ext uri="{BB962C8B-B14F-4D97-AF65-F5344CB8AC3E}">
        <p14:creationId xmlns:p14="http://schemas.microsoft.com/office/powerpoint/2010/main" val="3722784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Coding Guidelines</a:t>
            </a:r>
            <a:endParaRPr lang="en-US" dirty="0"/>
          </a:p>
        </p:txBody>
      </p:sp>
      <p:sp>
        <p:nvSpPr>
          <p:cNvPr id="3" name="Content Placeholder 2"/>
          <p:cNvSpPr>
            <a:spLocks noGrp="1"/>
          </p:cNvSpPr>
          <p:nvPr>
            <p:ph idx="1"/>
          </p:nvPr>
        </p:nvSpPr>
        <p:spPr/>
        <p:txBody>
          <a:bodyPr/>
          <a:lstStyle/>
          <a:p>
            <a:r>
              <a:rPr lang="en-US" dirty="0"/>
              <a:t>B4.1b—“Peri” combined with a body part and not further specified = Body part</a:t>
            </a:r>
          </a:p>
          <a:p>
            <a:r>
              <a:rPr lang="en-US" dirty="0"/>
              <a:t>Only if a more specific body part is not available</a:t>
            </a:r>
          </a:p>
          <a:p>
            <a:pPr lvl="1">
              <a:buFont typeface="Courier New" panose="02070309020205020404" pitchFamily="49" charset="0"/>
              <a:buChar char="o"/>
            </a:pPr>
            <a:r>
              <a:rPr lang="en-US" dirty="0"/>
              <a:t>For example, periureteric adhesion Release coded to the body part value for the affected ureter</a:t>
            </a:r>
          </a:p>
          <a:p>
            <a:endParaRPr lang="en-US" dirty="0"/>
          </a:p>
        </p:txBody>
      </p:sp>
    </p:spTree>
    <p:extLst>
      <p:ext uri="{BB962C8B-B14F-4D97-AF65-F5344CB8AC3E}">
        <p14:creationId xmlns:p14="http://schemas.microsoft.com/office/powerpoint/2010/main" val="2528652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a:t>
            </a:r>
            <a:endParaRPr lang="en-US" dirty="0"/>
          </a:p>
        </p:txBody>
      </p:sp>
      <p:sp>
        <p:nvSpPr>
          <p:cNvPr id="3" name="Content Placeholder 2"/>
          <p:cNvSpPr>
            <a:spLocks noGrp="1"/>
          </p:cNvSpPr>
          <p:nvPr>
            <p:ph idx="1"/>
          </p:nvPr>
        </p:nvSpPr>
        <p:spPr/>
        <p:txBody>
          <a:bodyPr>
            <a:normAutofit/>
          </a:bodyPr>
          <a:lstStyle/>
          <a:p>
            <a:r>
              <a:rPr lang="en-US" dirty="0"/>
              <a:t>Through the skin—Percutaneous</a:t>
            </a:r>
          </a:p>
          <a:p>
            <a:pPr lvl="1">
              <a:buFont typeface="Courier New" panose="02070309020205020404" pitchFamily="49" charset="0"/>
              <a:buChar char="o"/>
            </a:pPr>
            <a:r>
              <a:rPr lang="en-US" dirty="0"/>
              <a:t>Through the wall of the kidney = Nephrotomy</a:t>
            </a:r>
          </a:p>
          <a:p>
            <a:pPr lvl="1">
              <a:buFont typeface="Courier New" panose="02070309020205020404" pitchFamily="49" charset="0"/>
              <a:buChar char="o"/>
            </a:pPr>
            <a:r>
              <a:rPr lang="en-US" dirty="0"/>
              <a:t>Around the base of the kidney and directly into the renal pelvis = Pyelotomy</a:t>
            </a:r>
          </a:p>
          <a:p>
            <a:r>
              <a:rPr lang="en-US" dirty="0"/>
              <a:t>If endoscope is used—Percutaneous Endoscopic</a:t>
            </a:r>
          </a:p>
          <a:p>
            <a:r>
              <a:rPr lang="en-US" dirty="0"/>
              <a:t>Through the natural opening of the urethra</a:t>
            </a:r>
          </a:p>
          <a:p>
            <a:endParaRPr lang="en-US" dirty="0"/>
          </a:p>
        </p:txBody>
      </p:sp>
    </p:spTree>
    <p:extLst>
      <p:ext uri="{BB962C8B-B14F-4D97-AF65-F5344CB8AC3E}">
        <p14:creationId xmlns:p14="http://schemas.microsoft.com/office/powerpoint/2010/main" val="1427489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normAutofit/>
          </a:bodyPr>
          <a:lstStyle/>
          <a:p>
            <a:r>
              <a:rPr lang="en-US" dirty="0"/>
              <a:t>Neurostimulator </a:t>
            </a:r>
          </a:p>
          <a:p>
            <a:pPr lvl="1">
              <a:buFont typeface="Courier New" panose="02070309020205020404" pitchFamily="49" charset="0"/>
              <a:buChar char="o"/>
            </a:pPr>
            <a:r>
              <a:rPr lang="en-US" dirty="0"/>
              <a:t>Leads into bladder or urethra for overactive bladder or urinary retention</a:t>
            </a:r>
          </a:p>
          <a:p>
            <a:pPr lvl="1">
              <a:buFont typeface="Courier New" panose="02070309020205020404" pitchFamily="49" charset="0"/>
              <a:buChar char="o"/>
            </a:pPr>
            <a:r>
              <a:rPr lang="en-US" dirty="0"/>
              <a:t>Generator inserted into subcutaneous pocket in upper buttock</a:t>
            </a:r>
          </a:p>
          <a:p>
            <a:r>
              <a:rPr lang="en-US" dirty="0"/>
              <a:t>Artificial sphincter—inflatable device to keep urine from leaking</a:t>
            </a:r>
          </a:p>
          <a:p>
            <a:pPr lvl="1">
              <a:buFont typeface="Courier New" panose="02070309020205020404" pitchFamily="49" charset="0"/>
              <a:buChar char="o"/>
            </a:pPr>
            <a:r>
              <a:rPr lang="en-US" dirty="0"/>
              <a:t>Cuff around urethra</a:t>
            </a:r>
          </a:p>
          <a:p>
            <a:pPr lvl="1">
              <a:buFont typeface="Courier New" panose="02070309020205020404" pitchFamily="49" charset="0"/>
              <a:buChar char="o"/>
            </a:pPr>
            <a:r>
              <a:rPr lang="en-US" dirty="0"/>
              <a:t>Balloon implanted in the abdomen</a:t>
            </a:r>
          </a:p>
          <a:p>
            <a:pPr lvl="1">
              <a:buFont typeface="Courier New" panose="02070309020205020404" pitchFamily="49" charset="0"/>
              <a:buChar char="o"/>
            </a:pPr>
            <a:r>
              <a:rPr lang="en-US" dirty="0"/>
              <a:t>Pump</a:t>
            </a:r>
          </a:p>
        </p:txBody>
      </p:sp>
    </p:spTree>
    <p:extLst>
      <p:ext uri="{BB962C8B-B14F-4D97-AF65-F5344CB8AC3E}">
        <p14:creationId xmlns:p14="http://schemas.microsoft.com/office/powerpoint/2010/main" val="1721954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 (continued)</a:t>
            </a:r>
            <a:endParaRPr lang="en-US" dirty="0"/>
          </a:p>
        </p:txBody>
      </p:sp>
      <p:sp>
        <p:nvSpPr>
          <p:cNvPr id="3" name="Content Placeholder 2"/>
          <p:cNvSpPr>
            <a:spLocks noGrp="1"/>
          </p:cNvSpPr>
          <p:nvPr>
            <p:ph idx="1"/>
          </p:nvPr>
        </p:nvSpPr>
        <p:spPr/>
        <p:txBody>
          <a:bodyPr/>
          <a:lstStyle/>
          <a:p>
            <a:r>
              <a:rPr lang="en-US" dirty="0"/>
              <a:t>Urinary catheters—drainage devices</a:t>
            </a:r>
          </a:p>
          <a:p>
            <a:pPr lvl="1">
              <a:buFont typeface="Courier New" panose="02070309020205020404" pitchFamily="49" charset="0"/>
              <a:buChar char="o"/>
            </a:pPr>
            <a:r>
              <a:rPr lang="en-US" dirty="0"/>
              <a:t>Irrigation or flushing of previously placed drains is coded in the Administration section, root operation Irrigation</a:t>
            </a:r>
          </a:p>
          <a:p>
            <a:r>
              <a:rPr lang="en-US" dirty="0"/>
              <a:t>Ureteral or urethral stents—intraluminal devices to dilate</a:t>
            </a:r>
          </a:p>
        </p:txBody>
      </p:sp>
    </p:spTree>
    <p:extLst>
      <p:ext uri="{BB962C8B-B14F-4D97-AF65-F5344CB8AC3E}">
        <p14:creationId xmlns:p14="http://schemas.microsoft.com/office/powerpoint/2010/main" val="2614192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lstStyle/>
          <a:p>
            <a:r>
              <a:rPr lang="en-US" dirty="0"/>
              <a:t>Source of transplanted kidney</a:t>
            </a:r>
          </a:p>
          <a:p>
            <a:pPr lvl="1">
              <a:buFont typeface="Courier New" panose="02070309020205020404" pitchFamily="49" charset="0"/>
              <a:buChar char="o"/>
            </a:pPr>
            <a:r>
              <a:rPr lang="en-US" dirty="0"/>
              <a:t>Allogeneic—Another human donor</a:t>
            </a:r>
          </a:p>
          <a:p>
            <a:pPr lvl="1">
              <a:buFont typeface="Courier New" panose="02070309020205020404" pitchFamily="49" charset="0"/>
              <a:buChar char="o"/>
            </a:pPr>
            <a:r>
              <a:rPr lang="en-US" dirty="0"/>
              <a:t>Syngeneic—Identical twin donor</a:t>
            </a:r>
          </a:p>
          <a:p>
            <a:pPr lvl="1">
              <a:buFont typeface="Courier New" panose="02070309020205020404" pitchFamily="49" charset="0"/>
              <a:buChar char="o"/>
            </a:pPr>
            <a:r>
              <a:rPr lang="en-US" dirty="0"/>
              <a:t>Zooplastic—Animal donor</a:t>
            </a:r>
          </a:p>
          <a:p>
            <a:r>
              <a:rPr lang="en-US" dirty="0"/>
              <a:t>Destination of Bypass</a:t>
            </a:r>
          </a:p>
          <a:p>
            <a:r>
              <a:rPr lang="en-US" dirty="0"/>
              <a:t>X—Diagnostic</a:t>
            </a:r>
          </a:p>
          <a:p>
            <a:r>
              <a:rPr lang="en-US" dirty="0"/>
              <a:t>Z—No Qualifier</a:t>
            </a:r>
          </a:p>
        </p:txBody>
      </p:sp>
    </p:spTree>
    <p:extLst>
      <p:ext uri="{BB962C8B-B14F-4D97-AF65-F5344CB8AC3E}">
        <p14:creationId xmlns:p14="http://schemas.microsoft.com/office/powerpoint/2010/main" val="618093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Urinary System</a:t>
            </a:r>
            <a:endParaRPr lang="en-US" dirty="0"/>
          </a:p>
        </p:txBody>
      </p:sp>
      <p:sp>
        <p:nvSpPr>
          <p:cNvPr id="3" name="Content Placeholder 2"/>
          <p:cNvSpPr>
            <a:spLocks noGrp="1"/>
          </p:cNvSpPr>
          <p:nvPr>
            <p:ph idx="1"/>
          </p:nvPr>
        </p:nvSpPr>
        <p:spPr/>
        <p:txBody>
          <a:bodyPr/>
          <a:lstStyle/>
          <a:p>
            <a:r>
              <a:rPr lang="en-US" dirty="0"/>
              <a:t>Cleansing the blood</a:t>
            </a:r>
          </a:p>
          <a:p>
            <a:r>
              <a:rPr lang="en-US" dirty="0"/>
              <a:t>Removing waste products</a:t>
            </a:r>
          </a:p>
          <a:p>
            <a:r>
              <a:rPr lang="en-US" dirty="0"/>
              <a:t>Body system 2nd character</a:t>
            </a:r>
          </a:p>
          <a:p>
            <a:pPr lvl="1">
              <a:buFont typeface="Courier New" panose="02070309020205020404" pitchFamily="49" charset="0"/>
              <a:buChar char="o"/>
            </a:pPr>
            <a:r>
              <a:rPr lang="en-US" dirty="0"/>
              <a:t>T—Urinary System</a:t>
            </a:r>
          </a:p>
        </p:txBody>
      </p:sp>
    </p:spTree>
    <p:extLst>
      <p:ext uri="{BB962C8B-B14F-4D97-AF65-F5344CB8AC3E}">
        <p14:creationId xmlns:p14="http://schemas.microsoft.com/office/powerpoint/2010/main" val="1540937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55000" lnSpcReduction="20000"/>
          </a:bodyPr>
          <a:lstStyle/>
          <a:p>
            <a:pPr marL="0" indent="0">
              <a:buNone/>
            </a:pPr>
            <a:r>
              <a:rPr lang="en-US" b="1" cap="all" dirty="0">
                <a:solidFill>
                  <a:schemeClr val="tx1"/>
                </a:solidFill>
              </a:rPr>
              <a:t>PREOPERATIVE DIAGNOSIS:</a:t>
            </a:r>
            <a:r>
              <a:rPr lang="en-US" dirty="0">
                <a:solidFill>
                  <a:schemeClr val="tx1"/>
                </a:solidFill>
              </a:rPr>
              <a:t>	Bladder tumor</a:t>
            </a:r>
          </a:p>
          <a:p>
            <a:pPr marL="0" indent="0">
              <a:buNone/>
            </a:pPr>
            <a:r>
              <a:rPr lang="en-US" b="1" cap="all" dirty="0">
                <a:solidFill>
                  <a:schemeClr val="tx1"/>
                </a:solidFill>
              </a:rPr>
              <a:t>POSTOPERATIVE DIAGNOSIS:</a:t>
            </a:r>
            <a:r>
              <a:rPr lang="en-US" dirty="0">
                <a:solidFill>
                  <a:schemeClr val="tx1"/>
                </a:solidFill>
              </a:rPr>
              <a:t>	Bladder tumor</a:t>
            </a:r>
          </a:p>
          <a:p>
            <a:pPr marL="0" indent="0">
              <a:buNone/>
            </a:pPr>
            <a:r>
              <a:rPr lang="en-US" b="1" cap="all" dirty="0">
                <a:solidFill>
                  <a:schemeClr val="tx1"/>
                </a:solidFill>
              </a:rPr>
              <a:t>OPERATION:</a:t>
            </a:r>
            <a:r>
              <a:rPr lang="en-US" dirty="0"/>
              <a:t>	</a:t>
            </a:r>
            <a:r>
              <a:rPr lang="en-US" dirty="0">
                <a:solidFill>
                  <a:srgbClr val="FF0000"/>
                </a:solidFill>
              </a:rPr>
              <a:t>Transurethral resection </a:t>
            </a:r>
            <a:r>
              <a:rPr lang="en-US" dirty="0">
                <a:solidFill>
                  <a:schemeClr val="tx1"/>
                </a:solidFill>
              </a:rPr>
              <a:t>of a 3-cm </a:t>
            </a:r>
            <a:r>
              <a:rPr lang="en-US" dirty="0">
                <a:solidFill>
                  <a:srgbClr val="FF0000"/>
                </a:solidFill>
              </a:rPr>
              <a:t>bladder tumor</a:t>
            </a:r>
          </a:p>
          <a:p>
            <a:pPr marL="0" indent="0">
              <a:buNone/>
            </a:pPr>
            <a:r>
              <a:rPr lang="en-US" b="1" cap="all" dirty="0">
                <a:solidFill>
                  <a:schemeClr val="tx1"/>
                </a:solidFill>
              </a:rPr>
              <a:t>SPECIMENS:</a:t>
            </a:r>
            <a:r>
              <a:rPr lang="en-US" dirty="0">
                <a:solidFill>
                  <a:schemeClr val="tx1"/>
                </a:solidFill>
              </a:rPr>
              <a:t>	Sessile bladder tumor and tumor base</a:t>
            </a:r>
          </a:p>
          <a:p>
            <a:pPr marL="0" indent="0">
              <a:buNone/>
            </a:pPr>
            <a:r>
              <a:rPr lang="en-US" b="1" cap="all" dirty="0">
                <a:solidFill>
                  <a:schemeClr val="tx1"/>
                </a:solidFill>
              </a:rPr>
              <a:t>FINDINGS:</a:t>
            </a:r>
            <a:r>
              <a:rPr lang="en-US" dirty="0">
                <a:solidFill>
                  <a:schemeClr val="tx1"/>
                </a:solidFill>
              </a:rPr>
              <a:t> A 3 cm high-grade appearing tumor, thought to be transitional cell carcinoma, right posterior bladder wall</a:t>
            </a:r>
          </a:p>
          <a:p>
            <a:pPr marL="0" indent="0">
              <a:buNone/>
            </a:pPr>
            <a:r>
              <a:rPr lang="en-US" b="1" cap="all" dirty="0">
                <a:solidFill>
                  <a:schemeClr val="tx1"/>
                </a:solidFill>
              </a:rPr>
              <a:t>INDICATION:</a:t>
            </a:r>
            <a:r>
              <a:rPr lang="en-US" dirty="0">
                <a:solidFill>
                  <a:schemeClr val="tx1"/>
                </a:solidFill>
              </a:rPr>
              <a:t> A 62-year-old patient with hematuria with bladder tumor identified on CT of the pelvis.</a:t>
            </a:r>
          </a:p>
          <a:p>
            <a:pPr marL="0" indent="0">
              <a:buNone/>
            </a:pPr>
            <a:r>
              <a:rPr lang="en-US" b="1" cap="all" dirty="0">
                <a:solidFill>
                  <a:schemeClr val="tx1"/>
                </a:solidFill>
              </a:rPr>
              <a:t>DESCRIPTION OF PROCEDURE:</a:t>
            </a:r>
            <a:r>
              <a:rPr lang="en-US" dirty="0">
                <a:solidFill>
                  <a:schemeClr val="tx1"/>
                </a:solidFill>
              </a:rPr>
              <a:t> The patient was brought to the operating room. General anesthesia was induced. The patient was placed in lithotomy and genitalia was prepped and draped in the usual manner. The patient was identified and the procedure, was confirmed. </a:t>
            </a:r>
            <a:r>
              <a:rPr lang="en-US" dirty="0">
                <a:solidFill>
                  <a:srgbClr val="3399FF"/>
                </a:solidFill>
              </a:rPr>
              <a:t>Resectoscope</a:t>
            </a:r>
            <a:r>
              <a:rPr lang="en-US" dirty="0">
                <a:solidFill>
                  <a:srgbClr val="0000FF"/>
                </a:solidFill>
              </a:rPr>
              <a:t> </a:t>
            </a:r>
            <a:r>
              <a:rPr lang="en-US" dirty="0">
                <a:solidFill>
                  <a:schemeClr val="tx1"/>
                </a:solidFill>
              </a:rPr>
              <a:t>passed. Tumor visualized, right posterior bladder wall approximately 3 cm in greatest dimension. It was very sessile in nature, quite red, and angry-appearing. There were some papillary areas. Overall the tumor had a very high-grade appearance to it. It was near but did not involve the right ureteral orifice.</a:t>
            </a:r>
          </a:p>
          <a:p>
            <a:pPr marL="0" indent="0">
              <a:buNone/>
            </a:pPr>
            <a:r>
              <a:rPr lang="en-US" dirty="0">
                <a:solidFill>
                  <a:srgbClr val="3399FF"/>
                </a:solidFill>
              </a:rPr>
              <a:t>The tumor was resected and the biopsy specimen sent for permanent section. Separate biopsies were taken of the tumor base to rule out deep muscle invasion. </a:t>
            </a:r>
            <a:r>
              <a:rPr lang="en-US" dirty="0">
                <a:solidFill>
                  <a:schemeClr val="tx1"/>
                </a:solidFill>
              </a:rPr>
              <a:t>The area was thoroughly cauterized with loop electrode. No bleeding was seen with the bladder decompressed. No other abnormalities were noted. Scope removed. The patient tolerated the procedure well.</a:t>
            </a:r>
          </a:p>
          <a:p>
            <a:pPr marL="0" indent="0">
              <a:buNone/>
            </a:pPr>
            <a:endParaRPr lang="en-US" dirty="0"/>
          </a:p>
        </p:txBody>
      </p:sp>
      <p:cxnSp>
        <p:nvCxnSpPr>
          <p:cNvPr id="6" name="Straight Arrow Connector 5"/>
          <p:cNvCxnSpPr>
            <a:cxnSpLocks/>
          </p:cNvCxnSpPr>
          <p:nvPr/>
        </p:nvCxnSpPr>
        <p:spPr>
          <a:xfrm>
            <a:off x="6653949" y="2664507"/>
            <a:ext cx="617289" cy="1547008"/>
          </a:xfrm>
          <a:prstGeom prst="straightConnector1">
            <a:avLst/>
          </a:prstGeom>
          <a:ln>
            <a:solidFill>
              <a:srgbClr val="3399FF"/>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4838607" y="5236940"/>
            <a:ext cx="1589087" cy="797858"/>
          </a:xfrm>
          <a:prstGeom prst="straightConnector1">
            <a:avLst/>
          </a:prstGeom>
          <a:ln>
            <a:solidFill>
              <a:srgbClr val="3399FF"/>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a:t>Case Study 2</a:t>
            </a:r>
          </a:p>
        </p:txBody>
      </p:sp>
      <p:sp>
        <p:nvSpPr>
          <p:cNvPr id="4" name="Rectangle 3"/>
          <p:cNvSpPr/>
          <p:nvPr/>
        </p:nvSpPr>
        <p:spPr>
          <a:xfrm>
            <a:off x="6653948" y="1663526"/>
            <a:ext cx="1577033" cy="914400"/>
          </a:xfrm>
          <a:prstGeom prst="rect">
            <a:avLst/>
          </a:prstGeom>
          <a:solidFill>
            <a:srgbClr val="3399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rPr>
              <a:t>Approach</a:t>
            </a:r>
          </a:p>
        </p:txBody>
      </p:sp>
      <p:sp>
        <p:nvSpPr>
          <p:cNvPr id="7" name="Rectangle 6"/>
          <p:cNvSpPr/>
          <p:nvPr/>
        </p:nvSpPr>
        <p:spPr>
          <a:xfrm>
            <a:off x="3389096" y="5764469"/>
            <a:ext cx="1449511" cy="914400"/>
          </a:xfrm>
          <a:prstGeom prst="rect">
            <a:avLst/>
          </a:prstGeom>
          <a:solidFill>
            <a:srgbClr val="3399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Qualifier</a:t>
            </a:r>
          </a:p>
        </p:txBody>
      </p:sp>
    </p:spTree>
    <p:extLst>
      <p:ext uri="{BB962C8B-B14F-4D97-AF65-F5344CB8AC3E}">
        <p14:creationId xmlns:p14="http://schemas.microsoft.com/office/powerpoint/2010/main" val="142008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2 Answers</a:t>
            </a:r>
            <a:endParaRPr lang="en-US" dirty="0"/>
          </a:p>
        </p:txBody>
      </p:sp>
      <p:sp>
        <p:nvSpPr>
          <p:cNvPr id="3" name="Content Placeholder 2"/>
          <p:cNvSpPr>
            <a:spLocks noGrp="1"/>
          </p:cNvSpPr>
          <p:nvPr>
            <p:ph idx="1"/>
          </p:nvPr>
        </p:nvSpPr>
        <p:spPr/>
        <p:txBody>
          <a:bodyPr/>
          <a:lstStyle/>
          <a:p>
            <a:r>
              <a:rPr lang="en-US" dirty="0"/>
              <a:t>0TBB8ZX</a:t>
            </a:r>
          </a:p>
          <a:p>
            <a:r>
              <a:rPr lang="en-US" dirty="0"/>
              <a:t>Excision with qualifier of X, Diagnostic </a:t>
            </a:r>
          </a:p>
          <a:p>
            <a:r>
              <a:rPr lang="en-US" dirty="0"/>
              <a:t>Activity of the tumor is unknown </a:t>
            </a:r>
          </a:p>
          <a:p>
            <a:r>
              <a:rPr lang="en-US" dirty="0"/>
              <a:t>Excisional biopsy</a:t>
            </a:r>
          </a:p>
        </p:txBody>
      </p:sp>
    </p:spTree>
    <p:extLst>
      <p:ext uri="{BB962C8B-B14F-4D97-AF65-F5344CB8AC3E}">
        <p14:creationId xmlns:p14="http://schemas.microsoft.com/office/powerpoint/2010/main" val="3846253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Six Functions of the Urinary System</a:t>
            </a:r>
            <a:endParaRPr lang="en-US" dirty="0"/>
          </a:p>
        </p:txBody>
      </p:sp>
      <p:sp>
        <p:nvSpPr>
          <p:cNvPr id="3" name="Content Placeholder 2"/>
          <p:cNvSpPr>
            <a:spLocks noGrp="1"/>
          </p:cNvSpPr>
          <p:nvPr>
            <p:ph idx="1"/>
          </p:nvPr>
        </p:nvSpPr>
        <p:spPr/>
        <p:txBody>
          <a:bodyPr/>
          <a:lstStyle/>
          <a:p>
            <a:r>
              <a:rPr lang="en-US"/>
              <a:t>Rid the body of waste materials</a:t>
            </a:r>
          </a:p>
          <a:p>
            <a:r>
              <a:rPr lang="en-US"/>
              <a:t>Regulate the fluid volume of the body</a:t>
            </a:r>
          </a:p>
          <a:p>
            <a:r>
              <a:rPr lang="en-US"/>
              <a:t>Maintain electrolyte concentration in body fluids</a:t>
            </a:r>
          </a:p>
          <a:p>
            <a:r>
              <a:rPr lang="en-US"/>
              <a:t>Control pH levels</a:t>
            </a:r>
          </a:p>
          <a:p>
            <a:r>
              <a:rPr lang="en-US"/>
              <a:t>Secrete erythropoietin</a:t>
            </a:r>
          </a:p>
          <a:p>
            <a:r>
              <a:rPr lang="en-US"/>
              <a:t>Secrete rennin</a:t>
            </a:r>
            <a:endParaRPr lang="en-US" dirty="0"/>
          </a:p>
        </p:txBody>
      </p:sp>
    </p:spTree>
    <p:extLst>
      <p:ext uri="{BB962C8B-B14F-4D97-AF65-F5344CB8AC3E}">
        <p14:creationId xmlns:p14="http://schemas.microsoft.com/office/powerpoint/2010/main" val="1487488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Organization of the Urinary System</a:t>
            </a:r>
            <a:endParaRPr lang="en-US" dirty="0"/>
          </a:p>
        </p:txBody>
      </p:sp>
      <p:sp>
        <p:nvSpPr>
          <p:cNvPr id="3" name="Content Placeholder 2"/>
          <p:cNvSpPr>
            <a:spLocks noGrp="1"/>
          </p:cNvSpPr>
          <p:nvPr>
            <p:ph idx="1"/>
          </p:nvPr>
        </p:nvSpPr>
        <p:spPr/>
        <p:txBody>
          <a:bodyPr>
            <a:normAutofit/>
          </a:bodyPr>
          <a:lstStyle/>
          <a:p>
            <a:r>
              <a:rPr lang="en-US" dirty="0"/>
              <a:t>Two kidneys—cleanse the blood and form urine</a:t>
            </a:r>
          </a:p>
          <a:p>
            <a:r>
              <a:rPr lang="en-US" dirty="0"/>
              <a:t>Two ureters—receive the urine from the kidney</a:t>
            </a:r>
          </a:p>
          <a:p>
            <a:r>
              <a:rPr lang="en-US" dirty="0"/>
              <a:t>Bladder—stores urine until sufficient volume is accumulated</a:t>
            </a:r>
          </a:p>
          <a:p>
            <a:r>
              <a:rPr lang="en-US" dirty="0"/>
              <a:t>Urethra—when nerves of bladder send signal that bladder is full, urine expelled through the urethra to the outside of the body</a:t>
            </a:r>
          </a:p>
          <a:p>
            <a:r>
              <a:rPr lang="en-US" dirty="0"/>
              <a:t>See figure 17.1</a:t>
            </a:r>
          </a:p>
        </p:txBody>
      </p:sp>
    </p:spTree>
    <p:extLst>
      <p:ext uri="{BB962C8B-B14F-4D97-AF65-F5344CB8AC3E}">
        <p14:creationId xmlns:p14="http://schemas.microsoft.com/office/powerpoint/2010/main" val="1650711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Kidneys</a:t>
            </a:r>
            <a:endParaRPr lang="en-US" dirty="0"/>
          </a:p>
        </p:txBody>
      </p:sp>
      <p:sp>
        <p:nvSpPr>
          <p:cNvPr id="3" name="Content Placeholder 2"/>
          <p:cNvSpPr>
            <a:spLocks noGrp="1"/>
          </p:cNvSpPr>
          <p:nvPr>
            <p:ph idx="1"/>
          </p:nvPr>
        </p:nvSpPr>
        <p:spPr/>
        <p:txBody>
          <a:bodyPr>
            <a:normAutofit/>
          </a:bodyPr>
          <a:lstStyle/>
          <a:p>
            <a:r>
              <a:rPr lang="en-US" dirty="0"/>
              <a:t>Urine formation—regulates fluid and maintains electrolyte balance</a:t>
            </a:r>
          </a:p>
          <a:p>
            <a:r>
              <a:rPr lang="en-US" dirty="0"/>
              <a:t>Renal pyramids—triangular divisions found with the renal medulla</a:t>
            </a:r>
          </a:p>
          <a:p>
            <a:r>
              <a:rPr lang="en-US" dirty="0"/>
              <a:t>Renal cortex—outer edge of the kidney</a:t>
            </a:r>
          </a:p>
          <a:p>
            <a:pPr lvl="1">
              <a:buFont typeface="Courier New" panose="02070309020205020404" pitchFamily="49" charset="0"/>
              <a:buChar char="o"/>
            </a:pPr>
            <a:r>
              <a:rPr lang="en-US" dirty="0"/>
              <a:t>Glomerular capsules containing a glomerulus</a:t>
            </a:r>
          </a:p>
          <a:p>
            <a:pPr lvl="2">
              <a:buFont typeface="Wingdings" panose="05000000000000000000" pitchFamily="2" charset="2"/>
              <a:buChar char="§"/>
            </a:pPr>
            <a:r>
              <a:rPr lang="en-US" dirty="0"/>
              <a:t>Blood is filtered, waste products removed as urine is formed</a:t>
            </a:r>
          </a:p>
        </p:txBody>
      </p:sp>
    </p:spTree>
    <p:extLst>
      <p:ext uri="{BB962C8B-B14F-4D97-AF65-F5344CB8AC3E}">
        <p14:creationId xmlns:p14="http://schemas.microsoft.com/office/powerpoint/2010/main" val="1450557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Kidney and Ureters</a:t>
            </a:r>
            <a:endParaRPr lang="en-US" dirty="0"/>
          </a:p>
        </p:txBody>
      </p:sp>
      <p:sp>
        <p:nvSpPr>
          <p:cNvPr id="3" name="Content Placeholder 2"/>
          <p:cNvSpPr>
            <a:spLocks noGrp="1"/>
          </p:cNvSpPr>
          <p:nvPr>
            <p:ph idx="1"/>
          </p:nvPr>
        </p:nvSpPr>
        <p:spPr/>
        <p:txBody>
          <a:bodyPr>
            <a:normAutofit lnSpcReduction="10000"/>
          </a:bodyPr>
          <a:lstStyle/>
          <a:p>
            <a:r>
              <a:rPr lang="en-US" dirty="0"/>
              <a:t>Inside of the kidney—renal medulla</a:t>
            </a:r>
          </a:p>
          <a:p>
            <a:r>
              <a:rPr lang="en-US" dirty="0"/>
              <a:t>Collecting ducts drain urine formed in the glomeruli</a:t>
            </a:r>
          </a:p>
          <a:p>
            <a:r>
              <a:rPr lang="en-US" dirty="0"/>
              <a:t>Accumulate in the renal pelvis</a:t>
            </a:r>
          </a:p>
          <a:p>
            <a:pPr lvl="1">
              <a:buFont typeface="Courier New" panose="02070309020205020404" pitchFamily="49" charset="0"/>
              <a:buChar char="o"/>
            </a:pPr>
            <a:r>
              <a:rPr lang="en-US" dirty="0"/>
              <a:t>Larger collection area at the proximal end of each ureter</a:t>
            </a:r>
          </a:p>
          <a:p>
            <a:r>
              <a:rPr lang="en-US" dirty="0"/>
              <a:t>Ureters—long fibrous tubes connect each kidney to the bladder</a:t>
            </a:r>
          </a:p>
          <a:p>
            <a:r>
              <a:rPr lang="en-US" dirty="0"/>
              <a:t>Kidneys, associated adrenal glands, ureters located in the retroperitoneal space, behind peritoneal cavity </a:t>
            </a:r>
          </a:p>
          <a:p>
            <a:r>
              <a:rPr lang="en-US" dirty="0"/>
              <a:t>See figure 17.2	</a:t>
            </a:r>
          </a:p>
        </p:txBody>
      </p:sp>
    </p:spTree>
    <p:extLst>
      <p:ext uri="{BB962C8B-B14F-4D97-AF65-F5344CB8AC3E}">
        <p14:creationId xmlns:p14="http://schemas.microsoft.com/office/powerpoint/2010/main" val="387459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Bladder and Urethra</a:t>
            </a:r>
            <a:endParaRPr lang="en-US" dirty="0"/>
          </a:p>
        </p:txBody>
      </p:sp>
      <p:sp>
        <p:nvSpPr>
          <p:cNvPr id="3" name="Content Placeholder 2"/>
          <p:cNvSpPr>
            <a:spLocks noGrp="1"/>
          </p:cNvSpPr>
          <p:nvPr>
            <p:ph idx="1"/>
          </p:nvPr>
        </p:nvSpPr>
        <p:spPr/>
        <p:txBody>
          <a:bodyPr>
            <a:normAutofit lnSpcReduction="10000"/>
          </a:bodyPr>
          <a:lstStyle/>
          <a:p>
            <a:r>
              <a:rPr lang="en-US" dirty="0"/>
              <a:t>Urine stored in the bladder</a:t>
            </a:r>
          </a:p>
          <a:p>
            <a:r>
              <a:rPr lang="en-US" dirty="0"/>
              <a:t>Ureters enter the bladder at the trigone</a:t>
            </a:r>
          </a:p>
          <a:p>
            <a:pPr lvl="1">
              <a:buFont typeface="Courier New" panose="02070309020205020404" pitchFamily="49" charset="0"/>
              <a:buChar char="o"/>
            </a:pPr>
            <a:r>
              <a:rPr lang="en-US" dirty="0"/>
              <a:t>Muscular area acts to funnel to direct urine into the urethra through the bladder neck</a:t>
            </a:r>
          </a:p>
          <a:p>
            <a:r>
              <a:rPr lang="en-US" dirty="0"/>
              <a:t>Bladder neck at the apex of the trigone along with internal urethral sphincter</a:t>
            </a:r>
          </a:p>
          <a:p>
            <a:r>
              <a:rPr lang="en-US" dirty="0"/>
              <a:t>External urethral sphincter at distal end of the urethra near the external opening</a:t>
            </a:r>
          </a:p>
          <a:p>
            <a:r>
              <a:rPr lang="en-US" dirty="0"/>
              <a:t>Bladder and urethra in pelvic cavity</a:t>
            </a:r>
          </a:p>
          <a:p>
            <a:r>
              <a:rPr lang="en-US" dirty="0"/>
              <a:t>See figure 17.3</a:t>
            </a:r>
          </a:p>
        </p:txBody>
      </p:sp>
    </p:spTree>
    <p:extLst>
      <p:ext uri="{BB962C8B-B14F-4D97-AF65-F5344CB8AC3E}">
        <p14:creationId xmlns:p14="http://schemas.microsoft.com/office/powerpoint/2010/main" val="3797382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AE671-A8F6-4A69-BD58-03144663E4EE}"/>
              </a:ext>
            </a:extLst>
          </p:cNvPr>
          <p:cNvSpPr>
            <a:spLocks noGrp="1"/>
          </p:cNvSpPr>
          <p:nvPr>
            <p:ph type="title"/>
          </p:nvPr>
        </p:nvSpPr>
        <p:spPr/>
        <p:txBody>
          <a:bodyPr/>
          <a:lstStyle/>
          <a:p>
            <a:r>
              <a:rPr lang="en-US" dirty="0"/>
              <a:t>Common Root Operations</a:t>
            </a:r>
          </a:p>
        </p:txBody>
      </p:sp>
      <p:sp>
        <p:nvSpPr>
          <p:cNvPr id="3" name="Content Placeholder 2">
            <a:extLst>
              <a:ext uri="{FF2B5EF4-FFF2-40B4-BE49-F238E27FC236}">
                <a16:creationId xmlns:a16="http://schemas.microsoft.com/office/drawing/2014/main" id="{AA7B04E3-B4B5-4AC1-B8BC-382EB6D29140}"/>
              </a:ext>
            </a:extLst>
          </p:cNvPr>
          <p:cNvSpPr>
            <a:spLocks noGrp="1"/>
          </p:cNvSpPr>
          <p:nvPr>
            <p:ph idx="1"/>
          </p:nvPr>
        </p:nvSpPr>
        <p:spPr/>
        <p:txBody>
          <a:bodyPr/>
          <a:lstStyle/>
          <a:p>
            <a:r>
              <a:rPr lang="en-US" dirty="0"/>
              <a:t>Dilation </a:t>
            </a:r>
          </a:p>
          <a:p>
            <a:pPr lvl="1">
              <a:buFont typeface="Courier New" panose="02070309020205020404" pitchFamily="49" charset="0"/>
              <a:buChar char="o"/>
            </a:pPr>
            <a:r>
              <a:rPr lang="en-US" dirty="0"/>
              <a:t>Passing sounds or </a:t>
            </a:r>
            <a:r>
              <a:rPr lang="en-US" dirty="0" err="1"/>
              <a:t>filiforms</a:t>
            </a:r>
            <a:r>
              <a:rPr lang="en-US" dirty="0"/>
              <a:t> through the tubular body part followed by scopes or other instruments</a:t>
            </a:r>
          </a:p>
          <a:p>
            <a:pPr lvl="1">
              <a:buFont typeface="Courier New" panose="02070309020205020404" pitchFamily="49" charset="0"/>
              <a:buChar char="o"/>
            </a:pPr>
            <a:r>
              <a:rPr lang="en-US" dirty="0"/>
              <a:t>Can also be accomplished by cutting the wall of the such as the bladder neck</a:t>
            </a:r>
          </a:p>
          <a:p>
            <a:pPr lvl="1">
              <a:buFont typeface="Courier New" panose="02070309020205020404" pitchFamily="49" charset="0"/>
              <a:buChar char="o"/>
            </a:pPr>
            <a:r>
              <a:rPr lang="en-US" dirty="0"/>
              <a:t>Stents coded as devices in the Dilation procedure</a:t>
            </a:r>
          </a:p>
        </p:txBody>
      </p:sp>
    </p:spTree>
    <p:extLst>
      <p:ext uri="{BB962C8B-B14F-4D97-AF65-F5344CB8AC3E}">
        <p14:creationId xmlns:p14="http://schemas.microsoft.com/office/powerpoint/2010/main" val="3359771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D0650-8A2D-476E-ACAA-B6FF24B251F4}"/>
              </a:ext>
            </a:extLst>
          </p:cNvPr>
          <p:cNvSpPr>
            <a:spLocks noGrp="1"/>
          </p:cNvSpPr>
          <p:nvPr>
            <p:ph type="title"/>
          </p:nvPr>
        </p:nvSpPr>
        <p:spPr>
          <a:xfrm>
            <a:off x="628650" y="365125"/>
            <a:ext cx="7886700" cy="1325563"/>
          </a:xfrm>
        </p:spPr>
        <p:txBody>
          <a:bodyPr>
            <a:normAutofit/>
          </a:bodyPr>
          <a:lstStyle/>
          <a:p>
            <a:pPr>
              <a:lnSpc>
                <a:spcPct val="90000"/>
              </a:lnSpc>
            </a:pPr>
            <a:r>
              <a:rPr lang="en-US" dirty="0"/>
              <a:t>Common Root Operations (continued)</a:t>
            </a:r>
            <a:endParaRPr lang="en-US"/>
          </a:p>
        </p:txBody>
      </p:sp>
      <p:sp>
        <p:nvSpPr>
          <p:cNvPr id="3" name="Content Placeholder 2">
            <a:extLst>
              <a:ext uri="{FF2B5EF4-FFF2-40B4-BE49-F238E27FC236}">
                <a16:creationId xmlns:a16="http://schemas.microsoft.com/office/drawing/2014/main" id="{0241C54E-9B59-414D-B6CA-C61A41DAF677}"/>
              </a:ext>
            </a:extLst>
          </p:cNvPr>
          <p:cNvSpPr>
            <a:spLocks noGrp="1"/>
          </p:cNvSpPr>
          <p:nvPr>
            <p:ph idx="1"/>
          </p:nvPr>
        </p:nvSpPr>
        <p:spPr>
          <a:xfrm>
            <a:off x="628649" y="1825625"/>
            <a:ext cx="5035550" cy="4351338"/>
          </a:xfrm>
        </p:spPr>
        <p:txBody>
          <a:bodyPr>
            <a:normAutofit/>
          </a:bodyPr>
          <a:lstStyle/>
          <a:p>
            <a:r>
              <a:rPr lang="en-US" sz="2100" dirty="0"/>
              <a:t>Bypass</a:t>
            </a:r>
          </a:p>
          <a:p>
            <a:pPr lvl="1">
              <a:buFont typeface="Courier New" panose="02070309020205020404" pitchFamily="49" charset="0"/>
              <a:buChar char="o"/>
            </a:pPr>
            <a:r>
              <a:rPr lang="en-US" sz="2100" dirty="0"/>
              <a:t>Vesicotomy</a:t>
            </a:r>
          </a:p>
          <a:p>
            <a:pPr lvl="1">
              <a:buFont typeface="Courier New" panose="02070309020205020404" pitchFamily="49" charset="0"/>
              <a:buChar char="o"/>
            </a:pPr>
            <a:r>
              <a:rPr lang="en-US" sz="2100" dirty="0"/>
              <a:t>Ureterostomy</a:t>
            </a:r>
          </a:p>
          <a:p>
            <a:pPr lvl="1">
              <a:buFont typeface="Courier New" panose="02070309020205020404" pitchFamily="49" charset="0"/>
              <a:buChar char="o"/>
            </a:pPr>
            <a:r>
              <a:rPr lang="en-US" sz="2100" dirty="0"/>
              <a:t>Ureteroileal Conduit </a:t>
            </a:r>
          </a:p>
          <a:p>
            <a:pPr lvl="1">
              <a:buFont typeface="Courier New" panose="02070309020205020404" pitchFamily="49" charset="0"/>
              <a:buChar char="o"/>
            </a:pPr>
            <a:r>
              <a:rPr lang="en-US" sz="2100" dirty="0"/>
              <a:t>Cross-trigonal Reimplantation–Ureter</a:t>
            </a:r>
          </a:p>
        </p:txBody>
      </p:sp>
      <p:pic>
        <p:nvPicPr>
          <p:cNvPr id="6" name="Picture 5" descr="A drawing of a person&#10;&#10;Description generated with high confidence">
            <a:extLst>
              <a:ext uri="{FF2B5EF4-FFF2-40B4-BE49-F238E27FC236}">
                <a16:creationId xmlns:a16="http://schemas.microsoft.com/office/drawing/2014/main" id="{E2C6DE7B-1691-40C3-910A-2965E49EA024}"/>
              </a:ext>
            </a:extLst>
          </p:cNvPr>
          <p:cNvPicPr>
            <a:picLocks noChangeAspect="1"/>
          </p:cNvPicPr>
          <p:nvPr/>
        </p:nvPicPr>
        <p:blipFill rotWithShape="1">
          <a:blip r:embed="rId3"/>
          <a:srcRect l="11362" r="9383" b="-1"/>
          <a:stretch/>
        </p:blipFill>
        <p:spPr>
          <a:xfrm>
            <a:off x="5754255" y="1444449"/>
            <a:ext cx="2761095" cy="4027612"/>
          </a:xfrm>
          <a:prstGeom prst="rect">
            <a:avLst/>
          </a:prstGeom>
        </p:spPr>
      </p:pic>
      <p:sp>
        <p:nvSpPr>
          <p:cNvPr id="7" name="TextBox 6">
            <a:extLst>
              <a:ext uri="{FF2B5EF4-FFF2-40B4-BE49-F238E27FC236}">
                <a16:creationId xmlns:a16="http://schemas.microsoft.com/office/drawing/2014/main" id="{6913906B-CD30-44BF-B406-B2FF35D96FB2}"/>
              </a:ext>
            </a:extLst>
          </p:cNvPr>
          <p:cNvSpPr txBox="1"/>
          <p:nvPr/>
        </p:nvSpPr>
        <p:spPr>
          <a:xfrm>
            <a:off x="5754255" y="5400657"/>
            <a:ext cx="3389745" cy="553998"/>
          </a:xfrm>
          <a:prstGeom prst="rect">
            <a:avLst/>
          </a:prstGeom>
          <a:noFill/>
        </p:spPr>
        <p:txBody>
          <a:bodyPr wrap="square" rtlCol="0">
            <a:spAutoFit/>
          </a:bodyPr>
          <a:lstStyle/>
          <a:p>
            <a:r>
              <a:rPr lang="en-US" sz="1000" dirty="0"/>
              <a:t>Source: Wikimedia Commons. https://en.wikipedia.org/wiki/File:N00562_H_ureterostomy.jpg</a:t>
            </a:r>
          </a:p>
        </p:txBody>
      </p:sp>
    </p:spTree>
    <p:extLst>
      <p:ext uri="{BB962C8B-B14F-4D97-AF65-F5344CB8AC3E}">
        <p14:creationId xmlns:p14="http://schemas.microsoft.com/office/powerpoint/2010/main" val="10435699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11</TotalTime>
  <Words>1069</Words>
  <Application>Microsoft Office PowerPoint</Application>
  <PresentationFormat>On-screen Show (4:3)</PresentationFormat>
  <Paragraphs>141</Paragraphs>
  <Slides>21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Century Gothic</vt:lpstr>
      <vt:lpstr>Courier New</vt:lpstr>
      <vt:lpstr>Wingdings</vt:lpstr>
      <vt:lpstr>Office Theme</vt:lpstr>
      <vt:lpstr>ICD-10-PCS: An Applied Approach 2020</vt:lpstr>
      <vt:lpstr>Urinary System</vt:lpstr>
      <vt:lpstr>Six Functions of the Urinary System</vt:lpstr>
      <vt:lpstr>Organization of the Urinary System</vt:lpstr>
      <vt:lpstr>Kidneys</vt:lpstr>
      <vt:lpstr>Kidney and Ureters</vt:lpstr>
      <vt:lpstr>Bladder and Urethra</vt:lpstr>
      <vt:lpstr>Common Root Operations</vt:lpstr>
      <vt:lpstr>Common Root Operations (continued)</vt:lpstr>
      <vt:lpstr>Common Root Operations</vt:lpstr>
      <vt:lpstr>Common Root Operations (Continued)</vt:lpstr>
      <vt:lpstr>Hypospadias Procedures</vt:lpstr>
      <vt:lpstr>0VX Transfer of Prepuce</vt:lpstr>
      <vt:lpstr>Body Part Values</vt:lpstr>
      <vt:lpstr>Coding Guidelines</vt:lpstr>
      <vt:lpstr>Approaches</vt:lpstr>
      <vt:lpstr>Devices</vt:lpstr>
      <vt:lpstr>Devices (continued)</vt:lpstr>
      <vt:lpstr>Qualifiers</vt:lpstr>
      <vt:lpstr>Case Study 2</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4</cp:revision>
  <cp:lastPrinted>2018-12-07T14:38:18Z</cp:lastPrinted>
  <dcterms:created xsi:type="dcterms:W3CDTF">2019-10-23T20:59:09Z</dcterms:created>
  <dcterms:modified xsi:type="dcterms:W3CDTF">2020-05-30T21:13:45Z</dcterms:modified>
</cp:coreProperties>
</file>