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3"/>
  </p:notesMasterIdLst>
  <p:handoutMasterIdLst>
    <p:handoutMasterId r:id="rId24"/>
  </p:handoutMasterIdLst>
  <p:sldIdLst>
    <p:sldId id="304" r:id="rId2"/>
    <p:sldId id="305" r:id="rId3"/>
    <p:sldId id="306" r:id="rId4"/>
    <p:sldId id="307" r:id="rId5"/>
    <p:sldId id="308" r:id="rId6"/>
    <p:sldId id="309" r:id="rId7"/>
    <p:sldId id="310" r:id="rId8"/>
    <p:sldId id="311" r:id="rId9"/>
    <p:sldId id="312" r:id="rId10"/>
    <p:sldId id="321" r:id="rId11"/>
    <p:sldId id="313" r:id="rId12"/>
    <p:sldId id="314" r:id="rId13"/>
    <p:sldId id="315" r:id="rId14"/>
    <p:sldId id="316" r:id="rId15"/>
    <p:sldId id="317" r:id="rId16"/>
    <p:sldId id="318" r:id="rId17"/>
    <p:sldId id="322" r:id="rId18"/>
    <p:sldId id="323" r:id="rId19"/>
    <p:sldId id="324" r:id="rId20"/>
    <p:sldId id="325" r:id="rId21"/>
    <p:sldId id="32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72" d="100"/>
          <a:sy n="72" d="100"/>
        </p:scale>
        <p:origin x="1188"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5/30/2020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CEB5C9-959C-434E-8218-09D81D1F2C45}" type="datetimeFigureOut">
              <a:rPr lang="en-US" smtClean="0"/>
              <a:t>5/30/2020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CEE54A-C01E-40D4-A1C9-FA28381B293E}" type="slidenum">
              <a:rPr lang="en-US" smtClean="0"/>
              <a:t>‹#›</a:t>
            </a:fld>
            <a:endParaRPr lang="en-US"/>
          </a:p>
        </p:txBody>
      </p:sp>
    </p:spTree>
    <p:extLst>
      <p:ext uri="{BB962C8B-B14F-4D97-AF65-F5344CB8AC3E}">
        <p14:creationId xmlns:p14="http://schemas.microsoft.com/office/powerpoint/2010/main" val="3061081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8</a:t>
            </a:fld>
            <a:endParaRPr lang="en-US"/>
          </a:p>
        </p:txBody>
      </p:sp>
    </p:spTree>
    <p:extLst>
      <p:ext uri="{BB962C8B-B14F-4D97-AF65-F5344CB8AC3E}">
        <p14:creationId xmlns:p14="http://schemas.microsoft.com/office/powerpoint/2010/main" val="2644850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dirty="0"/>
              <a:t>Chapter 15: Muscular System: Muscles, Tendons, Bursae and Ligaments</a:t>
            </a:r>
          </a:p>
        </p:txBody>
      </p:sp>
    </p:spTree>
    <p:extLst>
      <p:ext uri="{BB962C8B-B14F-4D97-AF65-F5344CB8AC3E}">
        <p14:creationId xmlns:p14="http://schemas.microsoft.com/office/powerpoint/2010/main" val="3810675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9E2F6-A753-411A-BBD4-593327F288B5}"/>
              </a:ext>
            </a:extLst>
          </p:cNvPr>
          <p:cNvSpPr>
            <a:spLocks noGrp="1"/>
          </p:cNvSpPr>
          <p:nvPr>
            <p:ph type="title"/>
          </p:nvPr>
        </p:nvSpPr>
        <p:spPr/>
        <p:txBody>
          <a:bodyPr/>
          <a:lstStyle/>
          <a:p>
            <a:r>
              <a:rPr lang="en-US" dirty="0"/>
              <a:t>0KN Table for Fasciotomy </a:t>
            </a:r>
          </a:p>
        </p:txBody>
      </p:sp>
      <p:pic>
        <p:nvPicPr>
          <p:cNvPr id="5" name="Content Placeholder 4">
            <a:extLst>
              <a:ext uri="{FF2B5EF4-FFF2-40B4-BE49-F238E27FC236}">
                <a16:creationId xmlns:a16="http://schemas.microsoft.com/office/drawing/2014/main" id="{70CC9FC2-5B34-4C48-8FAE-1A5B354251FB}"/>
              </a:ext>
            </a:extLst>
          </p:cNvPr>
          <p:cNvPicPr>
            <a:picLocks noGrp="1" noChangeAspect="1"/>
          </p:cNvPicPr>
          <p:nvPr>
            <p:ph idx="1"/>
          </p:nvPr>
        </p:nvPicPr>
        <p:blipFill>
          <a:blip r:embed="rId2"/>
          <a:stretch>
            <a:fillRect/>
          </a:stretch>
        </p:blipFill>
        <p:spPr>
          <a:xfrm>
            <a:off x="1787489" y="2035175"/>
            <a:ext cx="5569022" cy="4090988"/>
          </a:xfrm>
          <a:prstGeom prst="rect">
            <a:avLst/>
          </a:prstGeom>
        </p:spPr>
      </p:pic>
    </p:spTree>
    <p:extLst>
      <p:ext uri="{BB962C8B-B14F-4D97-AF65-F5344CB8AC3E}">
        <p14:creationId xmlns:p14="http://schemas.microsoft.com/office/powerpoint/2010/main" val="2425951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Common Root Operations—Bursae</a:t>
            </a:r>
          </a:p>
        </p:txBody>
      </p:sp>
      <p:sp>
        <p:nvSpPr>
          <p:cNvPr id="3" name="Content Placeholder 2"/>
          <p:cNvSpPr>
            <a:spLocks noGrp="1"/>
          </p:cNvSpPr>
          <p:nvPr>
            <p:ph idx="1"/>
          </p:nvPr>
        </p:nvSpPr>
        <p:spPr>
          <a:xfrm>
            <a:off x="625061" y="1765966"/>
            <a:ext cx="4408757" cy="4360197"/>
          </a:xfrm>
        </p:spPr>
        <p:txBody>
          <a:bodyPr/>
          <a:lstStyle/>
          <a:p>
            <a:r>
              <a:rPr lang="en-US" dirty="0"/>
              <a:t>Bursitis—Depending on extent of inflammation</a:t>
            </a:r>
          </a:p>
          <a:p>
            <a:pPr lvl="1">
              <a:buFont typeface="Courier New" panose="02070309020205020404" pitchFamily="49" charset="0"/>
              <a:buChar char="o"/>
            </a:pPr>
            <a:r>
              <a:rPr lang="en-US" dirty="0"/>
              <a:t>Drainage</a:t>
            </a:r>
          </a:p>
          <a:p>
            <a:pPr lvl="1">
              <a:buFont typeface="Courier New" panose="02070309020205020404" pitchFamily="49" charset="0"/>
              <a:buChar char="o"/>
            </a:pPr>
            <a:r>
              <a:rPr lang="en-US" dirty="0"/>
              <a:t>Removal</a:t>
            </a:r>
          </a:p>
          <a:p>
            <a:pPr lvl="2">
              <a:buFont typeface="Wingdings" panose="05000000000000000000" pitchFamily="2" charset="2"/>
              <a:buChar char="§"/>
            </a:pPr>
            <a:r>
              <a:rPr lang="en-US" dirty="0"/>
              <a:t>Excision—of a portion of the bursa</a:t>
            </a:r>
          </a:p>
          <a:p>
            <a:pPr lvl="2">
              <a:buFont typeface="Wingdings" panose="05000000000000000000" pitchFamily="2" charset="2"/>
              <a:buChar char="§"/>
            </a:pPr>
            <a:r>
              <a:rPr lang="en-US" dirty="0"/>
              <a:t>Resection—of the entire bursa</a:t>
            </a:r>
          </a:p>
          <a:p>
            <a:pPr lvl="3"/>
            <a:endParaRPr lang="en-US" dirty="0"/>
          </a:p>
        </p:txBody>
      </p:sp>
      <p:pic>
        <p:nvPicPr>
          <p:cNvPr id="5" name="Picture 4" descr="A picture containing wall, indoor, man, person&#10;&#10;Description generated with very high confidence">
            <a:extLst>
              <a:ext uri="{FF2B5EF4-FFF2-40B4-BE49-F238E27FC236}">
                <a16:creationId xmlns:a16="http://schemas.microsoft.com/office/drawing/2014/main" id="{4B0C66BB-3B85-481B-BEC1-7ACAAD2D5EAC}"/>
              </a:ext>
            </a:extLst>
          </p:cNvPr>
          <p:cNvPicPr>
            <a:picLocks noChangeAspect="1"/>
          </p:cNvPicPr>
          <p:nvPr/>
        </p:nvPicPr>
        <p:blipFill>
          <a:blip r:embed="rId2"/>
          <a:stretch>
            <a:fillRect/>
          </a:stretch>
        </p:blipFill>
        <p:spPr>
          <a:xfrm>
            <a:off x="5361979" y="1857659"/>
            <a:ext cx="3122994" cy="2342245"/>
          </a:xfrm>
          <a:prstGeom prst="rect">
            <a:avLst/>
          </a:prstGeom>
          <a:effectLst/>
        </p:spPr>
      </p:pic>
      <p:sp>
        <p:nvSpPr>
          <p:cNvPr id="6" name="TextBox 5">
            <a:extLst>
              <a:ext uri="{FF2B5EF4-FFF2-40B4-BE49-F238E27FC236}">
                <a16:creationId xmlns:a16="http://schemas.microsoft.com/office/drawing/2014/main" id="{4B3EB97D-18E7-4ACC-B1AB-DC7A21EB6A83}"/>
              </a:ext>
            </a:extLst>
          </p:cNvPr>
          <p:cNvSpPr txBox="1"/>
          <p:nvPr/>
        </p:nvSpPr>
        <p:spPr>
          <a:xfrm>
            <a:off x="5361979" y="4341649"/>
            <a:ext cx="3393990" cy="553998"/>
          </a:xfrm>
          <a:prstGeom prst="rect">
            <a:avLst/>
          </a:prstGeom>
          <a:noFill/>
        </p:spPr>
        <p:txBody>
          <a:bodyPr wrap="square" rtlCol="0">
            <a:spAutoFit/>
          </a:bodyPr>
          <a:lstStyle/>
          <a:p>
            <a:r>
              <a:rPr lang="en-US" sz="1000" dirty="0"/>
              <a:t>Source: NJC123. 2007 (September). “Bursitis of the elbow.” Digital Image. Wikimedia Commons. https://en.wikipedia.org/wiki/File:Bursitis_Elbow_WC.JPG.</a:t>
            </a:r>
          </a:p>
        </p:txBody>
      </p:sp>
    </p:spTree>
    <p:extLst>
      <p:ext uri="{BB962C8B-B14F-4D97-AF65-F5344CB8AC3E}">
        <p14:creationId xmlns:p14="http://schemas.microsoft.com/office/powerpoint/2010/main" val="13333468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a:t>
            </a:r>
            <a:endParaRPr lang="en-US" dirty="0"/>
          </a:p>
        </p:txBody>
      </p:sp>
      <p:sp>
        <p:nvSpPr>
          <p:cNvPr id="3" name="Content Placeholder 2"/>
          <p:cNvSpPr>
            <a:spLocks noGrp="1"/>
          </p:cNvSpPr>
          <p:nvPr>
            <p:ph idx="1"/>
          </p:nvPr>
        </p:nvSpPr>
        <p:spPr/>
        <p:txBody>
          <a:bodyPr>
            <a:normAutofit fontScale="92500"/>
          </a:bodyPr>
          <a:lstStyle/>
          <a:p>
            <a:r>
              <a:rPr lang="en-US" dirty="0"/>
              <a:t>Can include multiple individual structures</a:t>
            </a:r>
          </a:p>
          <a:p>
            <a:pPr lvl="1">
              <a:buFont typeface="Courier New" panose="02070309020205020404" pitchFamily="49" charset="0"/>
              <a:buChar char="o"/>
            </a:pPr>
            <a:r>
              <a:rPr lang="en-US" dirty="0"/>
              <a:t>For example, upper leg muscle—R—14 individual muscles</a:t>
            </a:r>
          </a:p>
          <a:p>
            <a:pPr lvl="1">
              <a:buFont typeface="Courier New" panose="02070309020205020404" pitchFamily="49" charset="0"/>
              <a:buChar char="o"/>
            </a:pPr>
            <a:r>
              <a:rPr lang="en-US" dirty="0"/>
              <a:t>Also true for tendons</a:t>
            </a:r>
          </a:p>
          <a:p>
            <a:pPr lvl="1">
              <a:buFont typeface="Courier New" panose="02070309020205020404" pitchFamily="49" charset="0"/>
              <a:buChar char="o"/>
            </a:pPr>
            <a:r>
              <a:rPr lang="en-US" dirty="0"/>
              <a:t>Tendon body part values determined by associated muscle name </a:t>
            </a:r>
          </a:p>
          <a:p>
            <a:pPr lvl="1">
              <a:buFont typeface="Courier New" panose="02070309020205020404" pitchFamily="49" charset="0"/>
              <a:buChar char="o"/>
            </a:pPr>
            <a:r>
              <a:rPr lang="en-US" dirty="0"/>
              <a:t>Review documentation carefully to determine if muscle or tendon is being treated</a:t>
            </a:r>
          </a:p>
          <a:p>
            <a:r>
              <a:rPr lang="en-US" dirty="0"/>
              <a:t>Tendon, ligament, or bursa surrounding a joint—code to that body part</a:t>
            </a:r>
          </a:p>
          <a:p>
            <a:r>
              <a:rPr lang="en-US" dirty="0"/>
              <a:t>Procedure on the joint structure itself—Joint body system—see chapter 16</a:t>
            </a:r>
          </a:p>
        </p:txBody>
      </p:sp>
    </p:spTree>
    <p:extLst>
      <p:ext uri="{BB962C8B-B14F-4D97-AF65-F5344CB8AC3E}">
        <p14:creationId xmlns:p14="http://schemas.microsoft.com/office/powerpoint/2010/main" val="2974410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a:t>
            </a:r>
            <a:endParaRPr lang="en-US" dirty="0"/>
          </a:p>
        </p:txBody>
      </p:sp>
      <p:sp>
        <p:nvSpPr>
          <p:cNvPr id="3" name="Content Placeholder 2"/>
          <p:cNvSpPr>
            <a:spLocks noGrp="1"/>
          </p:cNvSpPr>
          <p:nvPr>
            <p:ph idx="1"/>
          </p:nvPr>
        </p:nvSpPr>
        <p:spPr/>
        <p:txBody>
          <a:bodyPr>
            <a:normAutofit/>
          </a:bodyPr>
          <a:lstStyle/>
          <a:p>
            <a:r>
              <a:rPr lang="en-US" dirty="0"/>
              <a:t>Muscles, tendons, ligaments</a:t>
            </a:r>
          </a:p>
          <a:p>
            <a:pPr lvl="1">
              <a:buFont typeface="Courier New" panose="02070309020205020404" pitchFamily="49" charset="0"/>
              <a:buChar char="o"/>
            </a:pPr>
            <a:r>
              <a:rPr lang="en-US" dirty="0"/>
              <a:t>Fingers—part of the hand</a:t>
            </a:r>
          </a:p>
          <a:p>
            <a:pPr lvl="1">
              <a:buFont typeface="Courier New" panose="02070309020205020404" pitchFamily="49" charset="0"/>
              <a:buChar char="o"/>
            </a:pPr>
            <a:r>
              <a:rPr lang="en-US" dirty="0"/>
              <a:t>Toes—part of the foot</a:t>
            </a:r>
          </a:p>
          <a:p>
            <a:r>
              <a:rPr lang="en-US" dirty="0"/>
              <a:t>Laterality is specified in the muscular system</a:t>
            </a:r>
          </a:p>
          <a:p>
            <a:r>
              <a:rPr lang="en-US" dirty="0"/>
              <a:t>Refer to the index for specific body part names not included on the list</a:t>
            </a:r>
          </a:p>
          <a:p>
            <a:pPr lvl="1">
              <a:buFont typeface="Courier New" panose="02070309020205020404" pitchFamily="49" charset="0"/>
              <a:buChar char="o"/>
            </a:pPr>
            <a:r>
              <a:rPr lang="en-US" dirty="0"/>
              <a:t>See Coding Guideline B4.7</a:t>
            </a:r>
          </a:p>
        </p:txBody>
      </p:sp>
    </p:spTree>
    <p:extLst>
      <p:ext uri="{BB962C8B-B14F-4D97-AF65-F5344CB8AC3E}">
        <p14:creationId xmlns:p14="http://schemas.microsoft.com/office/powerpoint/2010/main" val="679977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Approaches</a:t>
            </a:r>
            <a:endParaRPr lang="en-US" dirty="0"/>
          </a:p>
        </p:txBody>
      </p:sp>
      <p:sp>
        <p:nvSpPr>
          <p:cNvPr id="3" name="Content Placeholder 2"/>
          <p:cNvSpPr>
            <a:spLocks noGrp="1"/>
          </p:cNvSpPr>
          <p:nvPr>
            <p:ph idx="1"/>
          </p:nvPr>
        </p:nvSpPr>
        <p:spPr/>
        <p:txBody>
          <a:bodyPr/>
          <a:lstStyle/>
          <a:p>
            <a:r>
              <a:rPr lang="en-US"/>
              <a:t>No natural orifices in the muscular system</a:t>
            </a:r>
          </a:p>
          <a:p>
            <a:r>
              <a:rPr lang="en-US"/>
              <a:t>0—Open</a:t>
            </a:r>
          </a:p>
          <a:p>
            <a:r>
              <a:rPr lang="en-US"/>
              <a:t>3—Percutaneous</a:t>
            </a:r>
          </a:p>
          <a:p>
            <a:r>
              <a:rPr lang="en-US"/>
              <a:t>4—Percutaneous Endoscopic</a:t>
            </a:r>
          </a:p>
          <a:p>
            <a:r>
              <a:rPr lang="en-US"/>
              <a:t>X—External</a:t>
            </a:r>
            <a:endParaRPr lang="en-US" dirty="0"/>
          </a:p>
        </p:txBody>
      </p:sp>
    </p:spTree>
    <p:extLst>
      <p:ext uri="{BB962C8B-B14F-4D97-AF65-F5344CB8AC3E}">
        <p14:creationId xmlns:p14="http://schemas.microsoft.com/office/powerpoint/2010/main" val="320856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Devices</a:t>
            </a:r>
            <a:endParaRPr lang="en-US" dirty="0"/>
          </a:p>
        </p:txBody>
      </p:sp>
      <p:sp>
        <p:nvSpPr>
          <p:cNvPr id="3" name="Content Placeholder 2"/>
          <p:cNvSpPr>
            <a:spLocks noGrp="1"/>
          </p:cNvSpPr>
          <p:nvPr>
            <p:ph idx="1"/>
          </p:nvPr>
        </p:nvSpPr>
        <p:spPr/>
        <p:txBody>
          <a:bodyPr/>
          <a:lstStyle/>
          <a:p>
            <a:r>
              <a:rPr lang="en-US" dirty="0"/>
              <a:t>Muscles—M—Stimulator lead</a:t>
            </a:r>
          </a:p>
          <a:p>
            <a:pPr lvl="1">
              <a:buFont typeface="Courier New" panose="02070309020205020404" pitchFamily="49" charset="0"/>
              <a:buChar char="o"/>
            </a:pPr>
            <a:r>
              <a:rPr lang="en-US" dirty="0"/>
              <a:t>Inserted to cause muscle contractions and prevent atrophy after trauma</a:t>
            </a:r>
          </a:p>
          <a:p>
            <a:pPr lvl="1"/>
            <a:endParaRPr lang="en-US" dirty="0"/>
          </a:p>
        </p:txBody>
      </p:sp>
    </p:spTree>
    <p:extLst>
      <p:ext uri="{BB962C8B-B14F-4D97-AF65-F5344CB8AC3E}">
        <p14:creationId xmlns:p14="http://schemas.microsoft.com/office/powerpoint/2010/main" val="42136487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normAutofit/>
          </a:bodyPr>
          <a:lstStyle/>
          <a:p>
            <a:r>
              <a:rPr lang="en-US" dirty="0"/>
              <a:t>Transfer procedures in muscles</a:t>
            </a:r>
          </a:p>
          <a:p>
            <a:pPr lvl="1">
              <a:buFont typeface="Courier New" panose="02070309020205020404" pitchFamily="49" charset="0"/>
              <a:buChar char="o"/>
            </a:pPr>
            <a:r>
              <a:rPr lang="en-US" dirty="0"/>
              <a:t>Body layers transferred in addition to muscle</a:t>
            </a:r>
          </a:p>
          <a:p>
            <a:pPr lvl="1">
              <a:buFont typeface="Courier New" panose="02070309020205020404" pitchFamily="49" charset="0"/>
              <a:buChar char="o"/>
            </a:pPr>
            <a:r>
              <a:rPr lang="en-US" dirty="0"/>
              <a:t>If only muscle—Z qualifier</a:t>
            </a:r>
          </a:p>
          <a:p>
            <a:pPr lvl="1">
              <a:buFont typeface="Courier New" panose="02070309020205020404" pitchFamily="49" charset="0"/>
              <a:buChar char="o"/>
            </a:pPr>
            <a:r>
              <a:rPr lang="en-US" dirty="0"/>
              <a:t>Myocutaneous flap—Muscle and all tissue</a:t>
            </a:r>
          </a:p>
          <a:p>
            <a:r>
              <a:rPr lang="en-US" dirty="0"/>
              <a:t>In Muscles, Tendons, and Bursae</a:t>
            </a:r>
          </a:p>
          <a:p>
            <a:pPr lvl="1">
              <a:buFont typeface="Courier New" panose="02070309020205020404" pitchFamily="49" charset="0"/>
              <a:buChar char="o"/>
            </a:pPr>
            <a:r>
              <a:rPr lang="en-US" dirty="0"/>
              <a:t>X—Diagnostic</a:t>
            </a:r>
          </a:p>
          <a:p>
            <a:pPr lvl="1">
              <a:buFont typeface="Courier New" panose="02070309020205020404" pitchFamily="49" charset="0"/>
              <a:buChar char="o"/>
            </a:pPr>
            <a:r>
              <a:rPr lang="en-US" dirty="0"/>
              <a:t>Z—No Qualifier</a:t>
            </a:r>
          </a:p>
        </p:txBody>
      </p:sp>
    </p:spTree>
    <p:extLst>
      <p:ext uri="{BB962C8B-B14F-4D97-AF65-F5344CB8AC3E}">
        <p14:creationId xmlns:p14="http://schemas.microsoft.com/office/powerpoint/2010/main" val="31444020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69669-E6C6-41E9-9A7B-81969524C1C0}"/>
              </a:ext>
            </a:extLst>
          </p:cNvPr>
          <p:cNvSpPr>
            <a:spLocks noGrp="1"/>
          </p:cNvSpPr>
          <p:nvPr>
            <p:ph type="title"/>
          </p:nvPr>
        </p:nvSpPr>
        <p:spPr/>
        <p:txBody>
          <a:bodyPr/>
          <a:lstStyle/>
          <a:p>
            <a:r>
              <a:rPr lang="en-US" dirty="0"/>
              <a:t>Case Study 2</a:t>
            </a:r>
          </a:p>
        </p:txBody>
      </p:sp>
      <p:sp>
        <p:nvSpPr>
          <p:cNvPr id="3" name="Content Placeholder 2">
            <a:extLst>
              <a:ext uri="{FF2B5EF4-FFF2-40B4-BE49-F238E27FC236}">
                <a16:creationId xmlns:a16="http://schemas.microsoft.com/office/drawing/2014/main" id="{DF06471A-6516-4CA8-957A-AA3D641F262B}"/>
              </a:ext>
            </a:extLst>
          </p:cNvPr>
          <p:cNvSpPr>
            <a:spLocks noGrp="1"/>
          </p:cNvSpPr>
          <p:nvPr>
            <p:ph idx="1"/>
          </p:nvPr>
        </p:nvSpPr>
        <p:spPr>
          <a:xfrm>
            <a:off x="625061" y="1765966"/>
            <a:ext cx="7341990" cy="4360197"/>
          </a:xfrm>
        </p:spPr>
        <p:txBody>
          <a:bodyPr>
            <a:normAutofit fontScale="85000" lnSpcReduction="10000"/>
          </a:bodyPr>
          <a:lstStyle/>
          <a:p>
            <a:pPr marL="0" indent="0">
              <a:buNone/>
            </a:pPr>
            <a:r>
              <a:rPr lang="en-US" dirty="0"/>
              <a:t>PREOPERATIVE DIAGNOSES:	Left patellar instability</a:t>
            </a:r>
          </a:p>
          <a:p>
            <a:pPr marL="0" indent="0">
              <a:buNone/>
            </a:pPr>
            <a:r>
              <a:rPr lang="en-US" dirty="0"/>
              <a:t>POSTOPERATIVE DIAGNOSES:	Left patellar instability</a:t>
            </a:r>
          </a:p>
          <a:p>
            <a:pPr marL="0" indent="0">
              <a:buNone/>
            </a:pPr>
            <a:r>
              <a:rPr lang="en-US" dirty="0"/>
              <a:t>OPERATION PERFORMED:	Medial patellofemoral ligament </a:t>
            </a:r>
            <a:r>
              <a:rPr lang="en-US" dirty="0">
                <a:solidFill>
                  <a:srgbClr val="FF0000"/>
                </a:solidFill>
              </a:rPr>
              <a:t>reconstruction with allograft of </a:t>
            </a:r>
            <a:r>
              <a:rPr lang="en-US" dirty="0" err="1">
                <a:solidFill>
                  <a:srgbClr val="FF0000"/>
                </a:solidFill>
              </a:rPr>
              <a:t>semitendinosis</a:t>
            </a:r>
            <a:r>
              <a:rPr lang="en-US" dirty="0"/>
              <a:t>.</a:t>
            </a:r>
          </a:p>
          <a:p>
            <a:pPr marL="0" indent="0">
              <a:buNone/>
            </a:pPr>
            <a:r>
              <a:rPr lang="en-US" dirty="0"/>
              <a:t>PREOPERATIVE INDICATIONS: This is a 23-year-old female with history of recurrent patellar dislocation who was seen in clinic. Workup was done that showed torn </a:t>
            </a:r>
            <a:r>
              <a:rPr lang="en-US" dirty="0">
                <a:solidFill>
                  <a:srgbClr val="00B050"/>
                </a:solidFill>
              </a:rPr>
              <a:t>medial patellofemoral ligament</a:t>
            </a:r>
            <a:r>
              <a:rPr lang="en-US" dirty="0"/>
              <a:t>. We recommended that she undergo reconstruction of the medial patellofemoral ligament with allograft. Prior to surgery, all risks and benefits of procedure were explained to the patient. All questions were answered and informed consent was obtained.</a:t>
            </a:r>
          </a:p>
          <a:p>
            <a:endParaRPr lang="en-US" dirty="0"/>
          </a:p>
        </p:txBody>
      </p:sp>
      <p:sp>
        <p:nvSpPr>
          <p:cNvPr id="5" name="Rectangle 4">
            <a:extLst>
              <a:ext uri="{FF2B5EF4-FFF2-40B4-BE49-F238E27FC236}">
                <a16:creationId xmlns:a16="http://schemas.microsoft.com/office/drawing/2014/main" id="{14A145EB-7381-49AB-84EE-6BFF1BA9EBF5}"/>
              </a:ext>
            </a:extLst>
          </p:cNvPr>
          <p:cNvSpPr/>
          <p:nvPr/>
        </p:nvSpPr>
        <p:spPr>
          <a:xfrm>
            <a:off x="7555345" y="1592803"/>
            <a:ext cx="1459345" cy="1344361"/>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rgbClr val="FF0000"/>
                </a:solidFill>
              </a:rPr>
              <a:t>Root Operation and</a:t>
            </a:r>
          </a:p>
          <a:p>
            <a:pPr algn="ctr"/>
            <a:r>
              <a:rPr lang="en-US" dirty="0">
                <a:solidFill>
                  <a:srgbClr val="FF0000"/>
                </a:solidFill>
              </a:rPr>
              <a:t>Device used</a:t>
            </a:r>
          </a:p>
        </p:txBody>
      </p:sp>
      <p:sp>
        <p:nvSpPr>
          <p:cNvPr id="6" name="Rectangle 5">
            <a:extLst>
              <a:ext uri="{FF2B5EF4-FFF2-40B4-BE49-F238E27FC236}">
                <a16:creationId xmlns:a16="http://schemas.microsoft.com/office/drawing/2014/main" id="{E49FD6ED-FB8E-43F9-B44C-12930993668C}"/>
              </a:ext>
            </a:extLst>
          </p:cNvPr>
          <p:cNvSpPr/>
          <p:nvPr/>
        </p:nvSpPr>
        <p:spPr>
          <a:xfrm>
            <a:off x="-1" y="3722255"/>
            <a:ext cx="677523" cy="914400"/>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rgbClr val="00B050"/>
                </a:solidFill>
              </a:rPr>
              <a:t>Body </a:t>
            </a:r>
          </a:p>
          <a:p>
            <a:pPr algn="ctr"/>
            <a:r>
              <a:rPr lang="en-US" b="1" dirty="0">
                <a:solidFill>
                  <a:srgbClr val="00B050"/>
                </a:solidFill>
              </a:rPr>
              <a:t>Part</a:t>
            </a:r>
          </a:p>
        </p:txBody>
      </p:sp>
    </p:spTree>
    <p:extLst>
      <p:ext uri="{BB962C8B-B14F-4D97-AF65-F5344CB8AC3E}">
        <p14:creationId xmlns:p14="http://schemas.microsoft.com/office/powerpoint/2010/main" val="3183458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69669-E6C6-41E9-9A7B-81969524C1C0}"/>
              </a:ext>
            </a:extLst>
          </p:cNvPr>
          <p:cNvSpPr>
            <a:spLocks noGrp="1"/>
          </p:cNvSpPr>
          <p:nvPr>
            <p:ph type="title"/>
          </p:nvPr>
        </p:nvSpPr>
        <p:spPr/>
        <p:txBody>
          <a:bodyPr/>
          <a:lstStyle/>
          <a:p>
            <a:r>
              <a:rPr lang="en-US" dirty="0"/>
              <a:t>Case Study 2 (continued)</a:t>
            </a:r>
          </a:p>
        </p:txBody>
      </p:sp>
      <p:sp>
        <p:nvSpPr>
          <p:cNvPr id="3" name="Content Placeholder 2">
            <a:extLst>
              <a:ext uri="{FF2B5EF4-FFF2-40B4-BE49-F238E27FC236}">
                <a16:creationId xmlns:a16="http://schemas.microsoft.com/office/drawing/2014/main" id="{DF06471A-6516-4CA8-957A-AA3D641F262B}"/>
              </a:ext>
            </a:extLst>
          </p:cNvPr>
          <p:cNvSpPr>
            <a:spLocks noGrp="1"/>
          </p:cNvSpPr>
          <p:nvPr>
            <p:ph idx="1"/>
          </p:nvPr>
        </p:nvSpPr>
        <p:spPr/>
        <p:txBody>
          <a:bodyPr>
            <a:normAutofit fontScale="77500" lnSpcReduction="20000"/>
          </a:bodyPr>
          <a:lstStyle/>
          <a:p>
            <a:pPr marL="0" indent="0">
              <a:buNone/>
            </a:pPr>
            <a:r>
              <a:rPr lang="en-US" dirty="0"/>
              <a:t>PROCEDURE: Under general anesthesia, the left leg was prepped and draped in standard sterile fashion. The patient received IV Ancef prior to start of surgery. Prior to the case the graft was prepared, looping the graft in half and then whip-stitching the looped end and then keeping the two tails free. This was fit easily through a 6.5 mm sizer and a little bit tight in the 6 mm sizer. This was then tensioned at 15 pounds for three hours.</a:t>
            </a:r>
          </a:p>
          <a:p>
            <a:pPr marL="0" indent="0">
              <a:buNone/>
            </a:pPr>
            <a:r>
              <a:rPr lang="en-US" dirty="0">
                <a:solidFill>
                  <a:srgbClr val="FF0000"/>
                </a:solidFill>
              </a:rPr>
              <a:t>The skin was then opened down to the MPF ligament </a:t>
            </a:r>
            <a:r>
              <a:rPr lang="en-US" dirty="0"/>
              <a:t>on the femoral side first. The guide pin was placed just distal to the </a:t>
            </a:r>
            <a:r>
              <a:rPr lang="en-US" dirty="0" err="1"/>
              <a:t>physis</a:t>
            </a:r>
            <a:r>
              <a:rPr lang="en-US" dirty="0"/>
              <a:t> to make sure that the center was about 3 to 4 mm distal to the </a:t>
            </a:r>
            <a:r>
              <a:rPr lang="en-US" dirty="0" err="1"/>
              <a:t>physis</a:t>
            </a:r>
            <a:r>
              <a:rPr lang="en-US" dirty="0"/>
              <a:t> for the 6 mm tunnel. Once we had good placement, this was then drilled across the medial femoral condyle, making sure not to enter the notch. This was checked and then over-drilled with AP and lateral planes then drilled using a 6.5 mm reamer under AP plane, making sure we were distal to the </a:t>
            </a:r>
            <a:r>
              <a:rPr lang="en-US" dirty="0" err="1"/>
              <a:t>physis</a:t>
            </a:r>
            <a:r>
              <a:rPr lang="en-US" dirty="0"/>
              <a:t> which we were. </a:t>
            </a:r>
          </a:p>
          <a:p>
            <a:pPr marL="0" indent="0">
              <a:buNone/>
            </a:pPr>
            <a:endParaRPr lang="en-US" dirty="0"/>
          </a:p>
        </p:txBody>
      </p:sp>
      <p:sp>
        <p:nvSpPr>
          <p:cNvPr id="5" name="Rectangle 4">
            <a:extLst>
              <a:ext uri="{FF2B5EF4-FFF2-40B4-BE49-F238E27FC236}">
                <a16:creationId xmlns:a16="http://schemas.microsoft.com/office/drawing/2014/main" id="{237E27ED-F084-406C-8C70-E44839C8D9AB}"/>
              </a:ext>
            </a:extLst>
          </p:cNvPr>
          <p:cNvSpPr/>
          <p:nvPr/>
        </p:nvSpPr>
        <p:spPr>
          <a:xfrm>
            <a:off x="7567689" y="3292763"/>
            <a:ext cx="1514764" cy="544946"/>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rgbClr val="FF0000"/>
                </a:solidFill>
              </a:rPr>
              <a:t>Approach</a:t>
            </a:r>
          </a:p>
        </p:txBody>
      </p:sp>
    </p:spTree>
    <p:extLst>
      <p:ext uri="{BB962C8B-B14F-4D97-AF65-F5344CB8AC3E}">
        <p14:creationId xmlns:p14="http://schemas.microsoft.com/office/powerpoint/2010/main" val="11951707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69669-E6C6-41E9-9A7B-81969524C1C0}"/>
              </a:ext>
            </a:extLst>
          </p:cNvPr>
          <p:cNvSpPr>
            <a:spLocks noGrp="1"/>
          </p:cNvSpPr>
          <p:nvPr>
            <p:ph type="title"/>
          </p:nvPr>
        </p:nvSpPr>
        <p:spPr/>
        <p:txBody>
          <a:bodyPr/>
          <a:lstStyle/>
          <a:p>
            <a:r>
              <a:rPr lang="en-US" dirty="0"/>
              <a:t>Case Study 2 (continued)</a:t>
            </a:r>
          </a:p>
        </p:txBody>
      </p:sp>
      <p:sp>
        <p:nvSpPr>
          <p:cNvPr id="3" name="Content Placeholder 2">
            <a:extLst>
              <a:ext uri="{FF2B5EF4-FFF2-40B4-BE49-F238E27FC236}">
                <a16:creationId xmlns:a16="http://schemas.microsoft.com/office/drawing/2014/main" id="{DF06471A-6516-4CA8-957A-AA3D641F262B}"/>
              </a:ext>
            </a:extLst>
          </p:cNvPr>
          <p:cNvSpPr>
            <a:spLocks noGrp="1"/>
          </p:cNvSpPr>
          <p:nvPr>
            <p:ph idx="1"/>
          </p:nvPr>
        </p:nvSpPr>
        <p:spPr>
          <a:xfrm>
            <a:off x="628650" y="1825625"/>
            <a:ext cx="7469065" cy="4351338"/>
          </a:xfrm>
        </p:spPr>
        <p:txBody>
          <a:bodyPr>
            <a:normAutofit fontScale="77500" lnSpcReduction="20000"/>
          </a:bodyPr>
          <a:lstStyle/>
          <a:p>
            <a:pPr marL="0" indent="0">
              <a:buNone/>
            </a:pPr>
            <a:r>
              <a:rPr lang="en-US" dirty="0"/>
              <a:t>At this point, a 2 to 3 cm longitudinal incision was made distal to the superior half of the medial aspect of the patella, down onto the </a:t>
            </a:r>
            <a:r>
              <a:rPr lang="en-US" dirty="0">
                <a:solidFill>
                  <a:srgbClr val="FF0000"/>
                </a:solidFill>
              </a:rPr>
              <a:t>medial patellar surface was exposed along the superior half</a:t>
            </a:r>
            <a:r>
              <a:rPr lang="en-US" dirty="0"/>
              <a:t>. This was then debrided to get down to bleeding bone. At this point, two Bio-</a:t>
            </a:r>
            <a:r>
              <a:rPr lang="en-US" dirty="0" err="1"/>
              <a:t>SutureTak</a:t>
            </a:r>
            <a:r>
              <a:rPr lang="en-US" dirty="0"/>
              <a:t> double loaded anchors were placed, one at the midpoint and one about 7 to 8 mm proximal to this central in the bone, with position checked under fluoroscopy prior to drilling. The button double-loaded anchor was then placed and noted to have good fixation. The graft was brought to the field and was passed from the midline out to medial passing the looped end. One limb of the suture was then passed through the Bio-Tenodesis eyelet and then the screw was placed dunking approximately 10 to 15 mm of graft in the tunnel. Once the graft was noted to be docked into the tunnel, the suture in the eyelet was then tied to itself and suture ends were cut.</a:t>
            </a:r>
          </a:p>
          <a:p>
            <a:pPr marL="0" indent="0">
              <a:buNone/>
            </a:pPr>
            <a:endParaRPr lang="en-US" dirty="0"/>
          </a:p>
        </p:txBody>
      </p:sp>
      <p:sp>
        <p:nvSpPr>
          <p:cNvPr id="5" name="Rectangle 4">
            <a:extLst>
              <a:ext uri="{FF2B5EF4-FFF2-40B4-BE49-F238E27FC236}">
                <a16:creationId xmlns:a16="http://schemas.microsoft.com/office/drawing/2014/main" id="{B06F452B-B543-429F-8908-F43815A788B8}"/>
              </a:ext>
            </a:extLst>
          </p:cNvPr>
          <p:cNvSpPr/>
          <p:nvPr/>
        </p:nvSpPr>
        <p:spPr>
          <a:xfrm>
            <a:off x="7965830" y="2150830"/>
            <a:ext cx="1099040" cy="544946"/>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rgbClr val="FF0000"/>
                </a:solidFill>
              </a:rPr>
              <a:t>Approach</a:t>
            </a:r>
          </a:p>
        </p:txBody>
      </p:sp>
    </p:spTree>
    <p:extLst>
      <p:ext uri="{BB962C8B-B14F-4D97-AF65-F5344CB8AC3E}">
        <p14:creationId xmlns:p14="http://schemas.microsoft.com/office/powerpoint/2010/main" val="2856021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Muscles, Tendons, Bursae and Ligaments</a:t>
            </a:r>
            <a:endParaRPr lang="en-US" dirty="0"/>
          </a:p>
        </p:txBody>
      </p:sp>
      <p:sp>
        <p:nvSpPr>
          <p:cNvPr id="3" name="Content Placeholder 2"/>
          <p:cNvSpPr>
            <a:spLocks noGrp="1"/>
          </p:cNvSpPr>
          <p:nvPr>
            <p:ph idx="1"/>
          </p:nvPr>
        </p:nvSpPr>
        <p:spPr/>
        <p:txBody>
          <a:bodyPr/>
          <a:lstStyle/>
          <a:p>
            <a:r>
              <a:rPr lang="en-US" dirty="0"/>
              <a:t>Three body systems in ICD-10-PCS</a:t>
            </a:r>
          </a:p>
          <a:p>
            <a:pPr lvl="1">
              <a:buFont typeface="Courier New" panose="02070309020205020404" pitchFamily="49" charset="0"/>
              <a:buChar char="o"/>
            </a:pPr>
            <a:r>
              <a:rPr lang="en-US" dirty="0"/>
              <a:t>K—Muscles</a:t>
            </a:r>
          </a:p>
          <a:p>
            <a:pPr lvl="1">
              <a:buFont typeface="Courier New" panose="02070309020205020404" pitchFamily="49" charset="0"/>
              <a:buChar char="o"/>
            </a:pPr>
            <a:r>
              <a:rPr lang="en-US" dirty="0"/>
              <a:t>L—Tendons</a:t>
            </a:r>
          </a:p>
          <a:p>
            <a:pPr lvl="1">
              <a:buFont typeface="Courier New" panose="02070309020205020404" pitchFamily="49" charset="0"/>
              <a:buChar char="o"/>
            </a:pPr>
            <a:r>
              <a:rPr lang="en-US" dirty="0"/>
              <a:t>M—Bursae and Ligaments</a:t>
            </a:r>
          </a:p>
        </p:txBody>
      </p:sp>
    </p:spTree>
    <p:extLst>
      <p:ext uri="{BB962C8B-B14F-4D97-AF65-F5344CB8AC3E}">
        <p14:creationId xmlns:p14="http://schemas.microsoft.com/office/powerpoint/2010/main" val="29762692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69669-E6C6-41E9-9A7B-81969524C1C0}"/>
              </a:ext>
            </a:extLst>
          </p:cNvPr>
          <p:cNvSpPr>
            <a:spLocks noGrp="1"/>
          </p:cNvSpPr>
          <p:nvPr>
            <p:ph type="title"/>
          </p:nvPr>
        </p:nvSpPr>
        <p:spPr/>
        <p:txBody>
          <a:bodyPr/>
          <a:lstStyle/>
          <a:p>
            <a:r>
              <a:rPr lang="en-US" dirty="0"/>
              <a:t>Case Study 2 (continued)</a:t>
            </a:r>
          </a:p>
        </p:txBody>
      </p:sp>
      <p:sp>
        <p:nvSpPr>
          <p:cNvPr id="3" name="Content Placeholder 2">
            <a:extLst>
              <a:ext uri="{FF2B5EF4-FFF2-40B4-BE49-F238E27FC236}">
                <a16:creationId xmlns:a16="http://schemas.microsoft.com/office/drawing/2014/main" id="{DF06471A-6516-4CA8-957A-AA3D641F262B}"/>
              </a:ext>
            </a:extLst>
          </p:cNvPr>
          <p:cNvSpPr>
            <a:spLocks noGrp="1"/>
          </p:cNvSpPr>
          <p:nvPr>
            <p:ph idx="1"/>
          </p:nvPr>
        </p:nvSpPr>
        <p:spPr/>
        <p:txBody>
          <a:bodyPr>
            <a:normAutofit fontScale="85000" lnSpcReduction="20000"/>
          </a:bodyPr>
          <a:lstStyle/>
          <a:p>
            <a:pPr marL="0" indent="0">
              <a:buNone/>
            </a:pPr>
            <a:r>
              <a:rPr lang="en-US" dirty="0"/>
              <a:t>At this point, the free ends were then obtained. With the knee at 45 degrees of flexion, the patella was located so that the lateral edge of the patella was in line with the lateral femoral condyle. Then the superior suture was passed first, tensioned the graft to keep the patella in this position, riding along the lateral aspect of the femoral condyle. Then, in a horizontal mattress fashion the two tails were passed. They were tied down sequentially. This process was repeated again for the inferior anchor. The MPF incision was closed using 2-0 </a:t>
            </a:r>
            <a:r>
              <a:rPr lang="en-US" dirty="0" err="1"/>
              <a:t>Vicryl</a:t>
            </a:r>
            <a:r>
              <a:rPr lang="en-US" dirty="0"/>
              <a:t> and then a 3-0 Monocryl in a horizontal mattress fashion. Local anesthetic was injected throughout. Wound was covered with Xeroform and then 4 × 8s, ABDs, soft roll and then the leg was placed into a TED hose and then a knee immobilizer with the knee locked in extension. The patient was awoken and extubated in stable condition to recovery.</a:t>
            </a:r>
          </a:p>
          <a:p>
            <a:pPr marL="0" indent="0">
              <a:buNone/>
            </a:pPr>
            <a:endParaRPr lang="en-US" dirty="0"/>
          </a:p>
        </p:txBody>
      </p:sp>
    </p:spTree>
    <p:extLst>
      <p:ext uri="{BB962C8B-B14F-4D97-AF65-F5344CB8AC3E}">
        <p14:creationId xmlns:p14="http://schemas.microsoft.com/office/powerpoint/2010/main" val="2708121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69669-E6C6-41E9-9A7B-81969524C1C0}"/>
              </a:ext>
            </a:extLst>
          </p:cNvPr>
          <p:cNvSpPr>
            <a:spLocks noGrp="1"/>
          </p:cNvSpPr>
          <p:nvPr>
            <p:ph type="title"/>
          </p:nvPr>
        </p:nvSpPr>
        <p:spPr/>
        <p:txBody>
          <a:bodyPr/>
          <a:lstStyle/>
          <a:p>
            <a:r>
              <a:rPr lang="en-US" dirty="0"/>
              <a:t>Case Study 2 Answers</a:t>
            </a:r>
          </a:p>
        </p:txBody>
      </p:sp>
      <p:sp>
        <p:nvSpPr>
          <p:cNvPr id="3" name="Content Placeholder 2">
            <a:extLst>
              <a:ext uri="{FF2B5EF4-FFF2-40B4-BE49-F238E27FC236}">
                <a16:creationId xmlns:a16="http://schemas.microsoft.com/office/drawing/2014/main" id="{DF06471A-6516-4CA8-957A-AA3D641F262B}"/>
              </a:ext>
            </a:extLst>
          </p:cNvPr>
          <p:cNvSpPr>
            <a:spLocks noGrp="1"/>
          </p:cNvSpPr>
          <p:nvPr>
            <p:ph idx="1"/>
          </p:nvPr>
        </p:nvSpPr>
        <p:spPr/>
        <p:txBody>
          <a:bodyPr>
            <a:normAutofit/>
          </a:bodyPr>
          <a:lstStyle/>
          <a:p>
            <a:r>
              <a:rPr lang="en-US" dirty="0"/>
              <a:t>0MRP0KZ</a:t>
            </a:r>
          </a:p>
          <a:p>
            <a:r>
              <a:rPr lang="en-US" dirty="0"/>
              <a:t>Medial patellofemoral ligament is a knee ligament, body part value P</a:t>
            </a:r>
          </a:p>
          <a:p>
            <a:r>
              <a:rPr lang="en-US" dirty="0"/>
              <a:t>Ligament was damaged beyond repair</a:t>
            </a:r>
          </a:p>
          <a:p>
            <a:r>
              <a:rPr lang="en-US" dirty="0"/>
              <a:t>Required replacement with an allograft (non-autologous tissue substitute)</a:t>
            </a:r>
          </a:p>
          <a:p>
            <a:r>
              <a:rPr lang="en-US" dirty="0"/>
              <a:t>Performed using an open approach</a:t>
            </a:r>
          </a:p>
          <a:p>
            <a:endParaRPr lang="en-US" dirty="0"/>
          </a:p>
        </p:txBody>
      </p:sp>
    </p:spTree>
    <p:extLst>
      <p:ext uri="{BB962C8B-B14F-4D97-AF65-F5344CB8AC3E}">
        <p14:creationId xmlns:p14="http://schemas.microsoft.com/office/powerpoint/2010/main" val="2125125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Functions of the Muscular System</a:t>
            </a:r>
            <a:endParaRPr lang="en-US" dirty="0"/>
          </a:p>
        </p:txBody>
      </p:sp>
      <p:sp>
        <p:nvSpPr>
          <p:cNvPr id="3" name="Content Placeholder 2"/>
          <p:cNvSpPr>
            <a:spLocks noGrp="1"/>
          </p:cNvSpPr>
          <p:nvPr>
            <p:ph idx="1"/>
          </p:nvPr>
        </p:nvSpPr>
        <p:spPr/>
        <p:txBody>
          <a:bodyPr/>
          <a:lstStyle/>
          <a:p>
            <a:r>
              <a:rPr lang="en-US"/>
              <a:t>Produce movement</a:t>
            </a:r>
          </a:p>
          <a:p>
            <a:r>
              <a:rPr lang="en-US"/>
              <a:t>Maintain posture</a:t>
            </a:r>
          </a:p>
          <a:p>
            <a:r>
              <a:rPr lang="en-US"/>
              <a:t>Provide joint stability</a:t>
            </a:r>
          </a:p>
          <a:p>
            <a:r>
              <a:rPr lang="en-US"/>
              <a:t>Produce heat to maintain body temperature</a:t>
            </a:r>
          </a:p>
          <a:p>
            <a:endParaRPr lang="en-US" dirty="0"/>
          </a:p>
        </p:txBody>
      </p:sp>
    </p:spTree>
    <p:extLst>
      <p:ext uri="{BB962C8B-B14F-4D97-AF65-F5344CB8AC3E}">
        <p14:creationId xmlns:p14="http://schemas.microsoft.com/office/powerpoint/2010/main" val="3259442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Muscular System</a:t>
            </a:r>
            <a:endParaRPr lang="en-US" dirty="0"/>
          </a:p>
        </p:txBody>
      </p:sp>
      <p:sp>
        <p:nvSpPr>
          <p:cNvPr id="3" name="Content Placeholder 2"/>
          <p:cNvSpPr>
            <a:spLocks noGrp="1"/>
          </p:cNvSpPr>
          <p:nvPr>
            <p:ph idx="1"/>
          </p:nvPr>
        </p:nvSpPr>
        <p:spPr/>
        <p:txBody>
          <a:bodyPr>
            <a:normAutofit/>
          </a:bodyPr>
          <a:lstStyle/>
          <a:p>
            <a:r>
              <a:rPr lang="en-US"/>
              <a:t>Muscular system holds bones and joints together and helps them to move</a:t>
            </a:r>
          </a:p>
          <a:p>
            <a:r>
              <a:rPr lang="en-US"/>
              <a:t>Bursa helps structures to move more effectively</a:t>
            </a:r>
          </a:p>
          <a:p>
            <a:r>
              <a:rPr lang="en-US"/>
              <a:t>Voluntary movement from contraction of skeletal muscle</a:t>
            </a:r>
          </a:p>
          <a:p>
            <a:r>
              <a:rPr lang="en-US"/>
              <a:t>Muscles determine the outer shape of the body</a:t>
            </a:r>
          </a:p>
          <a:p>
            <a:endParaRPr lang="en-US" dirty="0"/>
          </a:p>
        </p:txBody>
      </p:sp>
    </p:spTree>
    <p:extLst>
      <p:ext uri="{BB962C8B-B14F-4D97-AF65-F5344CB8AC3E}">
        <p14:creationId xmlns:p14="http://schemas.microsoft.com/office/powerpoint/2010/main" val="63492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Muscles</a:t>
            </a:r>
            <a:endParaRPr lang="en-US" dirty="0"/>
          </a:p>
        </p:txBody>
      </p:sp>
      <p:sp>
        <p:nvSpPr>
          <p:cNvPr id="3" name="Content Placeholder 2"/>
          <p:cNvSpPr>
            <a:spLocks noGrp="1"/>
          </p:cNvSpPr>
          <p:nvPr>
            <p:ph idx="1"/>
          </p:nvPr>
        </p:nvSpPr>
        <p:spPr/>
        <p:txBody>
          <a:bodyPr>
            <a:normAutofit/>
          </a:bodyPr>
          <a:lstStyle/>
          <a:p>
            <a:r>
              <a:rPr lang="en-US" dirty="0"/>
              <a:t>Bundles of individual muscle fibers</a:t>
            </a:r>
          </a:p>
          <a:p>
            <a:r>
              <a:rPr lang="en-US" dirty="0"/>
              <a:t>Wrapped in a connective tissue covering</a:t>
            </a:r>
          </a:p>
          <a:p>
            <a:r>
              <a:rPr lang="en-US" dirty="0"/>
              <a:t>Each individual muscle bundle covered by epimysium</a:t>
            </a:r>
          </a:p>
          <a:p>
            <a:r>
              <a:rPr lang="en-US" dirty="0"/>
              <a:t>Fascia surrounds the epimysium and separates each muscle—see chapter 14</a:t>
            </a:r>
          </a:p>
          <a:p>
            <a:r>
              <a:rPr lang="en-US" dirty="0"/>
              <a:t>Muscle origin—fixed or more stable </a:t>
            </a:r>
          </a:p>
          <a:p>
            <a:r>
              <a:rPr lang="en-US" dirty="0"/>
              <a:t>Muscle insertion—more movable </a:t>
            </a:r>
          </a:p>
          <a:p>
            <a:r>
              <a:rPr lang="en-US" dirty="0"/>
              <a:t>See figures 15.1 and 15.2</a:t>
            </a:r>
          </a:p>
        </p:txBody>
      </p:sp>
    </p:spTree>
    <p:extLst>
      <p:ext uri="{BB962C8B-B14F-4D97-AF65-F5344CB8AC3E}">
        <p14:creationId xmlns:p14="http://schemas.microsoft.com/office/powerpoint/2010/main" val="489904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Tendons</a:t>
            </a:r>
            <a:endParaRPr lang="en-US" dirty="0"/>
          </a:p>
        </p:txBody>
      </p:sp>
      <p:sp>
        <p:nvSpPr>
          <p:cNvPr id="3" name="Content Placeholder 2"/>
          <p:cNvSpPr>
            <a:spLocks noGrp="1"/>
          </p:cNvSpPr>
          <p:nvPr>
            <p:ph idx="1"/>
          </p:nvPr>
        </p:nvSpPr>
        <p:spPr/>
        <p:txBody>
          <a:bodyPr>
            <a:normAutofit lnSpcReduction="10000"/>
          </a:bodyPr>
          <a:lstStyle/>
          <a:p>
            <a:r>
              <a:rPr lang="en-US" dirty="0"/>
              <a:t>Ropelike extension of connective tissue covering of a muscle attaches muscle to bone</a:t>
            </a:r>
          </a:p>
          <a:p>
            <a:r>
              <a:rPr lang="en-US" dirty="0"/>
              <a:t>Aponeurosis: Broader sheet-like tendon that connects muscle to bone </a:t>
            </a:r>
          </a:p>
          <a:p>
            <a:r>
              <a:rPr lang="en-US" dirty="0"/>
              <a:t>Hands and feet—combination of muscles, tendons, and ligaments</a:t>
            </a:r>
          </a:p>
          <a:p>
            <a:r>
              <a:rPr lang="en-US" dirty="0"/>
              <a:t>Tendons most often named after muscles they attach to bone</a:t>
            </a:r>
          </a:p>
          <a:p>
            <a:pPr lvl="1">
              <a:buFont typeface="Courier New" panose="02070309020205020404" pitchFamily="49" charset="0"/>
              <a:buChar char="o"/>
            </a:pPr>
            <a:r>
              <a:rPr lang="en-US" dirty="0"/>
              <a:t>Exception—Achilles tendon in lower leg</a:t>
            </a:r>
          </a:p>
          <a:p>
            <a:r>
              <a:rPr lang="en-US" dirty="0"/>
              <a:t>See figures 15.3 and 15.4		</a:t>
            </a:r>
          </a:p>
        </p:txBody>
      </p:sp>
    </p:spTree>
    <p:extLst>
      <p:ext uri="{BB962C8B-B14F-4D97-AF65-F5344CB8AC3E}">
        <p14:creationId xmlns:p14="http://schemas.microsoft.com/office/powerpoint/2010/main" val="3042240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Bursae and Ligaments</a:t>
            </a:r>
            <a:endParaRPr lang="en-US" dirty="0"/>
          </a:p>
        </p:txBody>
      </p:sp>
      <p:sp>
        <p:nvSpPr>
          <p:cNvPr id="3" name="Content Placeholder 2"/>
          <p:cNvSpPr>
            <a:spLocks noGrp="1"/>
          </p:cNvSpPr>
          <p:nvPr>
            <p:ph idx="1"/>
          </p:nvPr>
        </p:nvSpPr>
        <p:spPr/>
        <p:txBody>
          <a:bodyPr>
            <a:normAutofit/>
          </a:bodyPr>
          <a:lstStyle/>
          <a:p>
            <a:r>
              <a:rPr lang="en-US" dirty="0"/>
              <a:t>Bursae: Flat, fluid-filled sacs between bone and tendon or muscle</a:t>
            </a:r>
          </a:p>
          <a:p>
            <a:pPr lvl="1">
              <a:buFont typeface="Courier New" panose="02070309020205020404" pitchFamily="49" charset="0"/>
              <a:buChar char="o"/>
            </a:pPr>
            <a:r>
              <a:rPr lang="en-US" dirty="0"/>
              <a:t>Forms a cushion to help tendon or muscle slide smoothly</a:t>
            </a:r>
          </a:p>
          <a:p>
            <a:pPr lvl="1">
              <a:buFont typeface="Courier New" panose="02070309020205020404" pitchFamily="49" charset="0"/>
              <a:buChar char="o"/>
            </a:pPr>
            <a:r>
              <a:rPr lang="en-US" dirty="0"/>
              <a:t>See figure 15.5 and 15.6</a:t>
            </a:r>
          </a:p>
          <a:p>
            <a:r>
              <a:rPr lang="en-US" dirty="0"/>
              <a:t>Ligaments: Shiny flexible bands of fibrous material connecting articular parts of bones</a:t>
            </a:r>
          </a:p>
          <a:p>
            <a:pPr lvl="1"/>
            <a:r>
              <a:rPr lang="en-US" dirty="0"/>
              <a:t>See figure 15.7</a:t>
            </a:r>
          </a:p>
        </p:txBody>
      </p:sp>
    </p:spTree>
    <p:extLst>
      <p:ext uri="{BB962C8B-B14F-4D97-AF65-F5344CB8AC3E}">
        <p14:creationId xmlns:p14="http://schemas.microsoft.com/office/powerpoint/2010/main" val="1283885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Common Root Operations—Tendons</a:t>
            </a:r>
            <a:endParaRPr lang="en-US" dirty="0"/>
          </a:p>
        </p:txBody>
      </p:sp>
      <p:sp>
        <p:nvSpPr>
          <p:cNvPr id="3" name="Content Placeholder 2"/>
          <p:cNvSpPr>
            <a:spLocks noGrp="1"/>
          </p:cNvSpPr>
          <p:nvPr>
            <p:ph idx="1"/>
          </p:nvPr>
        </p:nvSpPr>
        <p:spPr/>
        <p:txBody>
          <a:bodyPr>
            <a:normAutofit fontScale="92500"/>
          </a:bodyPr>
          <a:lstStyle/>
          <a:p>
            <a:r>
              <a:rPr lang="en-US" dirty="0"/>
              <a:t>Tenolysis—Release</a:t>
            </a:r>
          </a:p>
          <a:p>
            <a:pPr lvl="1">
              <a:buFont typeface="Courier New" panose="02070309020205020404" pitchFamily="49" charset="0"/>
              <a:buChar char="o"/>
            </a:pPr>
            <a:r>
              <a:rPr lang="en-US" dirty="0"/>
              <a:t>Freeing of a tendon from adhesions</a:t>
            </a:r>
          </a:p>
          <a:p>
            <a:r>
              <a:rPr lang="en-US" dirty="0"/>
              <a:t>Tenotomy—coded to the objective of the procedure</a:t>
            </a:r>
          </a:p>
          <a:p>
            <a:pPr lvl="1">
              <a:buFont typeface="Courier New" panose="02070309020205020404" pitchFamily="49" charset="0"/>
              <a:buChar char="o"/>
            </a:pPr>
            <a:r>
              <a:rPr lang="en-US" dirty="0"/>
              <a:t>Cutting the tendon to Release or Reposition bone that they are attached to</a:t>
            </a:r>
          </a:p>
          <a:p>
            <a:r>
              <a:rPr lang="en-US" dirty="0"/>
              <a:t>Tenodesis—anchoring of the tendon to a bone</a:t>
            </a:r>
          </a:p>
          <a:p>
            <a:pPr lvl="1">
              <a:buFont typeface="Courier New" panose="02070309020205020404" pitchFamily="49" charset="0"/>
              <a:buChar char="o"/>
            </a:pPr>
            <a:r>
              <a:rPr lang="en-US" dirty="0"/>
              <a:t>Reposition—if moved </a:t>
            </a:r>
          </a:p>
          <a:p>
            <a:pPr lvl="1">
              <a:buFont typeface="Courier New" panose="02070309020205020404" pitchFamily="49" charset="0"/>
              <a:buChar char="o"/>
            </a:pPr>
            <a:r>
              <a:rPr lang="en-US" dirty="0"/>
              <a:t>Reattachment—if tendon ruptured or completely separated from the bone and must be sutured to the bone in the same location</a:t>
            </a:r>
          </a:p>
          <a:p>
            <a:pPr lvl="1">
              <a:buFont typeface="Courier New" panose="02070309020205020404" pitchFamily="49" charset="0"/>
              <a:buChar char="o"/>
            </a:pPr>
            <a:r>
              <a:rPr lang="en-US" dirty="0"/>
              <a:t>Repair—lacerated tendon, sutured to itself</a:t>
            </a:r>
          </a:p>
        </p:txBody>
      </p:sp>
    </p:spTree>
    <p:extLst>
      <p:ext uri="{BB962C8B-B14F-4D97-AF65-F5344CB8AC3E}">
        <p14:creationId xmlns:p14="http://schemas.microsoft.com/office/powerpoint/2010/main" val="1120680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Common Root Operations—Fascia</a:t>
            </a:r>
            <a:endParaRPr lang="en-US" dirty="0"/>
          </a:p>
        </p:txBody>
      </p:sp>
      <p:sp>
        <p:nvSpPr>
          <p:cNvPr id="3" name="Content Placeholder 2"/>
          <p:cNvSpPr>
            <a:spLocks noGrp="1"/>
          </p:cNvSpPr>
          <p:nvPr>
            <p:ph idx="1"/>
          </p:nvPr>
        </p:nvSpPr>
        <p:spPr/>
        <p:txBody>
          <a:bodyPr>
            <a:normAutofit/>
          </a:bodyPr>
          <a:lstStyle/>
          <a:p>
            <a:r>
              <a:rPr lang="en-US" dirty="0"/>
              <a:t>Decompression fasciotomy—Release </a:t>
            </a:r>
          </a:p>
          <a:p>
            <a:pPr lvl="1">
              <a:buFont typeface="Courier New" panose="02070309020205020404" pitchFamily="49" charset="0"/>
              <a:buChar char="o"/>
            </a:pPr>
            <a:r>
              <a:rPr lang="en-US" dirty="0"/>
              <a:t>Trapped muscles as in compartment syndrome</a:t>
            </a:r>
          </a:p>
          <a:p>
            <a:pPr lvl="1">
              <a:buFont typeface="Courier New" panose="02070309020205020404" pitchFamily="49" charset="0"/>
              <a:buChar char="o"/>
            </a:pPr>
            <a:r>
              <a:rPr lang="en-US" dirty="0"/>
              <a:t>Body part refers to the muscle being freed</a:t>
            </a:r>
          </a:p>
          <a:p>
            <a:pPr lvl="1">
              <a:buFont typeface="Courier New" panose="02070309020205020404" pitchFamily="49" charset="0"/>
              <a:buChar char="o"/>
            </a:pPr>
            <a:r>
              <a:rPr lang="en-US" dirty="0"/>
              <a:t>Excision is also coded if surgical debridement of damaged muscle </a:t>
            </a:r>
          </a:p>
          <a:p>
            <a:r>
              <a:rPr lang="en-US" dirty="0"/>
              <a:t>Division—if objective is to cut, transect, or otherwise separate</a:t>
            </a:r>
          </a:p>
          <a:p>
            <a:r>
              <a:rPr lang="en-US" dirty="0"/>
              <a:t>Release—if objective is to cut or separate the area around body part or attachments or subdivisions of a body part</a:t>
            </a:r>
          </a:p>
        </p:txBody>
      </p:sp>
    </p:spTree>
    <p:extLst>
      <p:ext uri="{BB962C8B-B14F-4D97-AF65-F5344CB8AC3E}">
        <p14:creationId xmlns:p14="http://schemas.microsoft.com/office/powerpoint/2010/main" val="3936289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13</TotalTime>
  <Words>1380</Words>
  <Application>Microsoft Office PowerPoint</Application>
  <PresentationFormat>On-screen Show (4:3)</PresentationFormat>
  <Paragraphs>119</Paragraphs>
  <Slides>21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Century Gothic</vt:lpstr>
      <vt:lpstr>Courier New</vt:lpstr>
      <vt:lpstr>Wingdings</vt:lpstr>
      <vt:lpstr>Office Theme</vt:lpstr>
      <vt:lpstr>ICD-10-PCS: An Applied Approach 2020</vt:lpstr>
      <vt:lpstr>Muscles, Tendons, Bursae and Ligaments</vt:lpstr>
      <vt:lpstr>Functions of the Muscular System</vt:lpstr>
      <vt:lpstr>Muscular System</vt:lpstr>
      <vt:lpstr>Muscles</vt:lpstr>
      <vt:lpstr>Tendons</vt:lpstr>
      <vt:lpstr>Bursae and Ligaments</vt:lpstr>
      <vt:lpstr>Common Root Operations—Tendons</vt:lpstr>
      <vt:lpstr>Common Root Operations—Fascia</vt:lpstr>
      <vt:lpstr>0KN Table for Fasciotomy </vt:lpstr>
      <vt:lpstr>Common Root Operations—Bursae</vt:lpstr>
      <vt:lpstr>Body Part Values</vt:lpstr>
      <vt:lpstr>Body Part Values</vt:lpstr>
      <vt:lpstr>Approaches</vt:lpstr>
      <vt:lpstr>Devices</vt:lpstr>
      <vt:lpstr>Qualifiers</vt:lpstr>
      <vt:lpstr>Case Study 2</vt:lpstr>
      <vt:lpstr>Case Study 2 (continued)</vt:lpstr>
      <vt:lpstr>Case Study 2 (continued)</vt:lpstr>
      <vt:lpstr>Case Study 2 (continued)</vt:lpstr>
      <vt:lpstr>Case Study 2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7</cp:revision>
  <cp:lastPrinted>2018-12-07T14:38:18Z</cp:lastPrinted>
  <dcterms:created xsi:type="dcterms:W3CDTF">2019-10-23T20:30:39Z</dcterms:created>
  <dcterms:modified xsi:type="dcterms:W3CDTF">2020-05-30T21:12:58Z</dcterms:modified>
</cp:coreProperties>
</file>