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Lst>
  <p:notesMasterIdLst>
    <p:notesMasterId r:id="rId36"/>
  </p:notesMasterIdLst>
  <p:handoutMasterIdLst>
    <p:handoutMasterId r:id="rId37"/>
  </p:handoutMasterIdLst>
  <p:sldIdLst>
    <p:sldId id="304" r:id="rId2"/>
    <p:sldId id="305" r:id="rId3"/>
    <p:sldId id="306" r:id="rId4"/>
    <p:sldId id="307" r:id="rId5"/>
    <p:sldId id="308" r:id="rId6"/>
    <p:sldId id="309" r:id="rId7"/>
    <p:sldId id="310" r:id="rId8"/>
    <p:sldId id="311" r:id="rId9"/>
    <p:sldId id="312" r:id="rId10"/>
    <p:sldId id="313" r:id="rId11"/>
    <p:sldId id="329" r:id="rId12"/>
    <p:sldId id="314" r:id="rId13"/>
    <p:sldId id="315" r:id="rId14"/>
    <p:sldId id="316" r:id="rId15"/>
    <p:sldId id="317" r:id="rId16"/>
    <p:sldId id="318" r:id="rId17"/>
    <p:sldId id="319" r:id="rId18"/>
    <p:sldId id="320" r:id="rId19"/>
    <p:sldId id="321" r:id="rId20"/>
    <p:sldId id="322" r:id="rId21"/>
    <p:sldId id="323" r:id="rId22"/>
    <p:sldId id="331" r:id="rId23"/>
    <p:sldId id="330" r:id="rId24"/>
    <p:sldId id="324" r:id="rId25"/>
    <p:sldId id="325" r:id="rId26"/>
    <p:sldId id="332" r:id="rId27"/>
    <p:sldId id="333" r:id="rId28"/>
    <p:sldId id="334" r:id="rId29"/>
    <p:sldId id="335" r:id="rId30"/>
    <p:sldId id="336" r:id="rId31"/>
    <p:sldId id="337" r:id="rId32"/>
    <p:sldId id="326" r:id="rId33"/>
    <p:sldId id="327" r:id="rId34"/>
    <p:sldId id="328" r:id="rId35"/>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9E4FF"/>
    <a:srgbClr val="3D4543"/>
    <a:srgbClr val="00548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8972" autoAdjust="0"/>
    <p:restoredTop sz="94706"/>
  </p:normalViewPr>
  <p:slideViewPr>
    <p:cSldViewPr snapToGrid="0" snapToObjects="1">
      <p:cViewPr varScale="1">
        <p:scale>
          <a:sx n="72" d="100"/>
          <a:sy n="72" d="100"/>
        </p:scale>
        <p:origin x="1188" y="66"/>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handoutMaster" Target="handoutMasters/handoutMaster1.xml"/><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D92D5C1E-4213-FB44-A792-CF991CDAC97E}"/>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FBA5AF19-8F85-824D-8C47-8CC712C50129}"/>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F0B47B8B-5D1B-9942-91B4-6FC0220B3A5A}" type="datetimeFigureOut">
              <a:rPr lang="en-US" smtClean="0"/>
              <a:t>5/30/2020</a:t>
            </a:fld>
            <a:endParaRPr lang="en-US"/>
          </a:p>
        </p:txBody>
      </p:sp>
      <p:sp>
        <p:nvSpPr>
          <p:cNvPr id="4" name="Footer Placeholder 3">
            <a:extLst>
              <a:ext uri="{FF2B5EF4-FFF2-40B4-BE49-F238E27FC236}">
                <a16:creationId xmlns:a16="http://schemas.microsoft.com/office/drawing/2014/main" id="{EB69BEA0-3F47-8E44-8BC9-DA59B99981C9}"/>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7E027B3B-5CCE-E843-B139-0CFC58FE38DE}"/>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FA832B9E-3B9C-394E-AE61-0542ED1415A1}" type="slidenum">
              <a:rPr lang="en-US" smtClean="0"/>
              <a:t>‹#›</a:t>
            </a:fld>
            <a:endParaRPr lang="en-US"/>
          </a:p>
        </p:txBody>
      </p:sp>
    </p:spTree>
    <p:extLst>
      <p:ext uri="{BB962C8B-B14F-4D97-AF65-F5344CB8AC3E}">
        <p14:creationId xmlns:p14="http://schemas.microsoft.com/office/powerpoint/2010/main" val="17161655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5E05CB6-18BD-413F-8721-9D6BC0854E2F}" type="datetimeFigureOut">
              <a:rPr lang="en-US" smtClean="0"/>
              <a:t>5/30/2020</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F2405E1-3B88-4A89-B391-7D5F9073A635}" type="slidenum">
              <a:rPr lang="en-US" smtClean="0"/>
              <a:t>‹#›</a:t>
            </a:fld>
            <a:endParaRPr lang="en-US"/>
          </a:p>
        </p:txBody>
      </p:sp>
    </p:spTree>
    <p:extLst>
      <p:ext uri="{BB962C8B-B14F-4D97-AF65-F5344CB8AC3E}">
        <p14:creationId xmlns:p14="http://schemas.microsoft.com/office/powerpoint/2010/main" val="99569244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513F9306-14AC-4452-9887-0DE5CBCC17C5}" type="slidenum">
              <a:rPr lang="en-US" smtClean="0"/>
              <a:t>25</a:t>
            </a:fld>
            <a:endParaRPr lang="en-US"/>
          </a:p>
        </p:txBody>
      </p:sp>
    </p:spTree>
    <p:extLst>
      <p:ext uri="{BB962C8B-B14F-4D97-AF65-F5344CB8AC3E}">
        <p14:creationId xmlns:p14="http://schemas.microsoft.com/office/powerpoint/2010/main" val="92080065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13F9306-14AC-4452-9887-0DE5CBCC17C5}" type="slidenum">
              <a:rPr lang="en-US" smtClean="0"/>
              <a:t>26</a:t>
            </a:fld>
            <a:endParaRPr lang="en-US"/>
          </a:p>
        </p:txBody>
      </p:sp>
    </p:spTree>
    <p:extLst>
      <p:ext uri="{BB962C8B-B14F-4D97-AF65-F5344CB8AC3E}">
        <p14:creationId xmlns:p14="http://schemas.microsoft.com/office/powerpoint/2010/main" val="95559733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13F9306-14AC-4452-9887-0DE5CBCC17C5}" type="slidenum">
              <a:rPr lang="en-US" smtClean="0"/>
              <a:t>27</a:t>
            </a:fld>
            <a:endParaRPr lang="en-US"/>
          </a:p>
        </p:txBody>
      </p:sp>
    </p:spTree>
    <p:extLst>
      <p:ext uri="{BB962C8B-B14F-4D97-AF65-F5344CB8AC3E}">
        <p14:creationId xmlns:p14="http://schemas.microsoft.com/office/powerpoint/2010/main" val="214912523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13F9306-14AC-4452-9887-0DE5CBCC17C5}" type="slidenum">
              <a:rPr lang="en-US" smtClean="0"/>
              <a:t>28</a:t>
            </a:fld>
            <a:endParaRPr lang="en-US"/>
          </a:p>
        </p:txBody>
      </p:sp>
    </p:spTree>
    <p:extLst>
      <p:ext uri="{BB962C8B-B14F-4D97-AF65-F5344CB8AC3E}">
        <p14:creationId xmlns:p14="http://schemas.microsoft.com/office/powerpoint/2010/main" val="205688052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13F9306-14AC-4452-9887-0DE5CBCC17C5}" type="slidenum">
              <a:rPr lang="en-US" smtClean="0"/>
              <a:t>29</a:t>
            </a:fld>
            <a:endParaRPr lang="en-US"/>
          </a:p>
        </p:txBody>
      </p:sp>
    </p:spTree>
    <p:extLst>
      <p:ext uri="{BB962C8B-B14F-4D97-AF65-F5344CB8AC3E}">
        <p14:creationId xmlns:p14="http://schemas.microsoft.com/office/powerpoint/2010/main" val="332861095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13F9306-14AC-4452-9887-0DE5CBCC17C5}" type="slidenum">
              <a:rPr lang="en-US" smtClean="0"/>
              <a:t>30</a:t>
            </a:fld>
            <a:endParaRPr lang="en-US"/>
          </a:p>
        </p:txBody>
      </p:sp>
    </p:spTree>
    <p:extLst>
      <p:ext uri="{BB962C8B-B14F-4D97-AF65-F5344CB8AC3E}">
        <p14:creationId xmlns:p14="http://schemas.microsoft.com/office/powerpoint/2010/main" val="183525432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Reposition</a:t>
            </a:r>
          </a:p>
          <a:p>
            <a:r>
              <a:rPr lang="en-US" sz="1200" kern="1200" dirty="0">
                <a:solidFill>
                  <a:schemeClr val="tx1"/>
                </a:solidFill>
                <a:effectLst/>
                <a:latin typeface="+mn-lt"/>
                <a:ea typeface="+mn-ea"/>
                <a:cs typeface="+mn-cs"/>
              </a:rPr>
              <a:t>Magnetically controlled growth rods, called MAGEC rods, are used to reposition vertebra that have been displaced in scoliosis. These magnetically controlled rods are adjusted using a radiofrequency external controller, eliminating the need for the repeat surgeries that are necessary when static rods are used. </a:t>
            </a:r>
            <a:endParaRPr lang="en-US" dirty="0"/>
          </a:p>
        </p:txBody>
      </p:sp>
      <p:sp>
        <p:nvSpPr>
          <p:cNvPr id="4" name="Slide Number Placeholder 3"/>
          <p:cNvSpPr>
            <a:spLocks noGrp="1"/>
          </p:cNvSpPr>
          <p:nvPr>
            <p:ph type="sldNum" sz="quarter" idx="5"/>
          </p:nvPr>
        </p:nvSpPr>
        <p:spPr/>
        <p:txBody>
          <a:bodyPr/>
          <a:lstStyle/>
          <a:p>
            <a:fld id="{513F9306-14AC-4452-9887-0DE5CBCC17C5}" type="slidenum">
              <a:rPr lang="en-US" smtClean="0"/>
              <a:t>31</a:t>
            </a:fld>
            <a:endParaRPr lang="en-US"/>
          </a:p>
        </p:txBody>
      </p:sp>
    </p:spTree>
    <p:extLst>
      <p:ext uri="{BB962C8B-B14F-4D97-AF65-F5344CB8AC3E}">
        <p14:creationId xmlns:p14="http://schemas.microsoft.com/office/powerpoint/2010/main" val="419039060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0B7025D9-8A0B-404B-80CE-024E9FA7C8B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itle 1"/>
          <p:cNvSpPr>
            <a:spLocks noGrp="1"/>
          </p:cNvSpPr>
          <p:nvPr>
            <p:ph type="ctrTitle"/>
          </p:nvPr>
        </p:nvSpPr>
        <p:spPr>
          <a:xfrm>
            <a:off x="520860" y="2035015"/>
            <a:ext cx="6341671" cy="2390224"/>
          </a:xfrm>
        </p:spPr>
        <p:txBody>
          <a:bodyPr anchor="ctr" anchorCtr="0">
            <a:normAutofit/>
          </a:bodyPr>
          <a:lstStyle>
            <a:lvl1pPr algn="l">
              <a:defRPr sz="4000">
                <a:solidFill>
                  <a:schemeClr val="bg1"/>
                </a:solidFill>
                <a:latin typeface="Century Gothic" panose="020B0502020202020204" pitchFamily="34" charset="0"/>
                <a:cs typeface="Gotham Medium" pitchFamily="2" charset="0"/>
              </a:defRPr>
            </a:lvl1pPr>
          </a:lstStyle>
          <a:p>
            <a:r>
              <a:rPr lang="en-US"/>
              <a:t>Click to edit Master title style</a:t>
            </a:r>
            <a:endParaRPr lang="en-US" dirty="0"/>
          </a:p>
        </p:txBody>
      </p:sp>
      <p:sp>
        <p:nvSpPr>
          <p:cNvPr id="3" name="Subtitle 2"/>
          <p:cNvSpPr>
            <a:spLocks noGrp="1"/>
          </p:cNvSpPr>
          <p:nvPr>
            <p:ph type="subTitle" idx="1"/>
          </p:nvPr>
        </p:nvSpPr>
        <p:spPr>
          <a:xfrm>
            <a:off x="520861" y="4623553"/>
            <a:ext cx="6341670" cy="1204729"/>
          </a:xfrm>
        </p:spPr>
        <p:txBody>
          <a:bodyPr/>
          <a:lstStyle>
            <a:lvl1pPr marL="0" indent="0" algn="l">
              <a:buNone/>
              <a:defRPr sz="2400">
                <a:solidFill>
                  <a:srgbClr val="59E4FF"/>
                </a:solidFill>
                <a:latin typeface="Century Gothic" panose="020B0502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4" name="TextBox 13">
            <a:extLst>
              <a:ext uri="{FF2B5EF4-FFF2-40B4-BE49-F238E27FC236}">
                <a16:creationId xmlns:a16="http://schemas.microsoft.com/office/drawing/2014/main" id="{457C7854-A3A0-534E-B387-E02E4960D983}"/>
              </a:ext>
            </a:extLst>
          </p:cNvPr>
          <p:cNvSpPr txBox="1"/>
          <p:nvPr userDrawn="1"/>
        </p:nvSpPr>
        <p:spPr>
          <a:xfrm>
            <a:off x="520861" y="6204031"/>
            <a:ext cx="1944548" cy="369332"/>
          </a:xfrm>
          <a:prstGeom prst="rect">
            <a:avLst/>
          </a:prstGeom>
          <a:noFill/>
        </p:spPr>
        <p:txBody>
          <a:bodyPr wrap="square" rtlCol="0">
            <a:spAutoFit/>
          </a:bodyPr>
          <a:lstStyle/>
          <a:p>
            <a:pPr algn="l"/>
            <a:r>
              <a:rPr lang="en-US" b="0" dirty="0" err="1">
                <a:solidFill>
                  <a:schemeClr val="bg1"/>
                </a:solidFill>
                <a:latin typeface="Century Gothic" panose="020B0502020202020204" pitchFamily="34" charset="0"/>
              </a:rPr>
              <a:t>ahima.org</a:t>
            </a:r>
            <a:endParaRPr lang="en-US" b="0" dirty="0">
              <a:solidFill>
                <a:schemeClr val="bg1"/>
              </a:solidFill>
              <a:latin typeface="Century Gothic" panose="020B0502020202020204" pitchFamily="34" charset="0"/>
            </a:endParaRPr>
          </a:p>
        </p:txBody>
      </p:sp>
      <p:pic>
        <p:nvPicPr>
          <p:cNvPr id="4" name="Picture 3" descr="AHIMA_White.png"/>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862531" y="5698016"/>
            <a:ext cx="1806908" cy="875347"/>
          </a:xfrm>
          <a:prstGeom prst="rect">
            <a:avLst/>
          </a:prstGeom>
        </p:spPr>
      </p:pic>
    </p:spTree>
    <p:extLst>
      <p:ext uri="{BB962C8B-B14F-4D97-AF65-F5344CB8AC3E}">
        <p14:creationId xmlns:p14="http://schemas.microsoft.com/office/powerpoint/2010/main" val="357207265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a:xfrm>
            <a:off x="628650" y="6356351"/>
            <a:ext cx="2057400" cy="365125"/>
          </a:xfrm>
          <a:prstGeom prst="rect">
            <a:avLst/>
          </a:prstGeom>
        </p:spPr>
        <p:txBody>
          <a:bodyPr/>
          <a:lstStyle/>
          <a:p>
            <a:fld id="{8589F035-20E4-754E-B17B-F00EA69BD7D1}" type="datetimeFigureOut">
              <a:rPr lang="en-US" smtClean="0"/>
              <a:t>5/30/2020</a:t>
            </a:fld>
            <a:endParaRPr lang="en-US"/>
          </a:p>
        </p:txBody>
      </p:sp>
      <p:sp>
        <p:nvSpPr>
          <p:cNvPr id="5" name="Footer Placeholder 4"/>
          <p:cNvSpPr>
            <a:spLocks noGrp="1"/>
          </p:cNvSpPr>
          <p:nvPr>
            <p:ph type="ftr" sz="quarter" idx="11"/>
          </p:nvPr>
        </p:nvSpPr>
        <p:spPr>
          <a:xfrm>
            <a:off x="3028950" y="6356351"/>
            <a:ext cx="30861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6457950" y="6356351"/>
            <a:ext cx="2057400" cy="365125"/>
          </a:xfrm>
          <a:prstGeom prst="rect">
            <a:avLst/>
          </a:prstGeom>
        </p:spPr>
        <p:txBody>
          <a:bodyPr/>
          <a:lstStyle/>
          <a:p>
            <a:fld id="{A98BEA43-E588-2D49-8C9F-D6ED546C1C02}" type="slidenum">
              <a:rPr lang="en-US" smtClean="0"/>
              <a:t>‹#›</a:t>
            </a:fld>
            <a:endParaRPr lang="en-US"/>
          </a:p>
        </p:txBody>
      </p:sp>
    </p:spTree>
    <p:extLst>
      <p:ext uri="{BB962C8B-B14F-4D97-AF65-F5344CB8AC3E}">
        <p14:creationId xmlns:p14="http://schemas.microsoft.com/office/powerpoint/2010/main" val="225593859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a:xfrm>
            <a:off x="628650" y="6356351"/>
            <a:ext cx="2057400" cy="365125"/>
          </a:xfrm>
          <a:prstGeom prst="rect">
            <a:avLst/>
          </a:prstGeom>
        </p:spPr>
        <p:txBody>
          <a:bodyPr/>
          <a:lstStyle/>
          <a:p>
            <a:fld id="{8589F035-20E4-754E-B17B-F00EA69BD7D1}" type="datetimeFigureOut">
              <a:rPr lang="en-US" smtClean="0"/>
              <a:t>5/30/2020</a:t>
            </a:fld>
            <a:endParaRPr lang="en-US"/>
          </a:p>
        </p:txBody>
      </p:sp>
      <p:sp>
        <p:nvSpPr>
          <p:cNvPr id="5" name="Footer Placeholder 4"/>
          <p:cNvSpPr>
            <a:spLocks noGrp="1"/>
          </p:cNvSpPr>
          <p:nvPr>
            <p:ph type="ftr" sz="quarter" idx="11"/>
          </p:nvPr>
        </p:nvSpPr>
        <p:spPr>
          <a:xfrm>
            <a:off x="3028950" y="6356351"/>
            <a:ext cx="30861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6457950" y="6356351"/>
            <a:ext cx="2057400" cy="365125"/>
          </a:xfrm>
          <a:prstGeom prst="rect">
            <a:avLst/>
          </a:prstGeom>
        </p:spPr>
        <p:txBody>
          <a:bodyPr/>
          <a:lstStyle/>
          <a:p>
            <a:fld id="{A98BEA43-E588-2D49-8C9F-D6ED546C1C02}" type="slidenum">
              <a:rPr lang="en-US" smtClean="0"/>
              <a:t>‹#›</a:t>
            </a:fld>
            <a:endParaRPr lang="en-US"/>
          </a:p>
        </p:txBody>
      </p:sp>
    </p:spTree>
    <p:extLst>
      <p:ext uri="{BB962C8B-B14F-4D97-AF65-F5344CB8AC3E}">
        <p14:creationId xmlns:p14="http://schemas.microsoft.com/office/powerpoint/2010/main" val="20344553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a:xfrm>
            <a:off x="628650" y="6356351"/>
            <a:ext cx="2057400" cy="365125"/>
          </a:xfrm>
          <a:prstGeom prst="rect">
            <a:avLst/>
          </a:prstGeom>
        </p:spPr>
        <p:txBody>
          <a:bodyPr/>
          <a:lstStyle/>
          <a:p>
            <a:fld id="{8589F035-20E4-754E-B17B-F00EA69BD7D1}" type="datetimeFigureOut">
              <a:rPr lang="en-US" smtClean="0"/>
              <a:t>5/30/2020</a:t>
            </a:fld>
            <a:endParaRPr lang="en-US"/>
          </a:p>
        </p:txBody>
      </p:sp>
      <p:sp>
        <p:nvSpPr>
          <p:cNvPr id="5" name="Footer Placeholder 4"/>
          <p:cNvSpPr>
            <a:spLocks noGrp="1"/>
          </p:cNvSpPr>
          <p:nvPr>
            <p:ph type="ftr" sz="quarter" idx="11"/>
          </p:nvPr>
        </p:nvSpPr>
        <p:spPr>
          <a:xfrm>
            <a:off x="3028950" y="6356351"/>
            <a:ext cx="30861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6457950" y="6356351"/>
            <a:ext cx="2057400" cy="365125"/>
          </a:xfrm>
          <a:prstGeom prst="rect">
            <a:avLst/>
          </a:prstGeom>
        </p:spPr>
        <p:txBody>
          <a:bodyPr/>
          <a:lstStyle/>
          <a:p>
            <a:fld id="{A98BEA43-E588-2D49-8C9F-D6ED546C1C02}" type="slidenum">
              <a:rPr lang="en-US" smtClean="0"/>
              <a:t>‹#›</a:t>
            </a:fld>
            <a:endParaRPr lang="en-US"/>
          </a:p>
        </p:txBody>
      </p:sp>
    </p:spTree>
    <p:extLst>
      <p:ext uri="{BB962C8B-B14F-4D97-AF65-F5344CB8AC3E}">
        <p14:creationId xmlns:p14="http://schemas.microsoft.com/office/powerpoint/2010/main" val="219578379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a:xfrm>
            <a:off x="628650" y="6356351"/>
            <a:ext cx="2057400" cy="365125"/>
          </a:xfrm>
          <a:prstGeom prst="rect">
            <a:avLst/>
          </a:prstGeom>
        </p:spPr>
        <p:txBody>
          <a:bodyPr/>
          <a:lstStyle/>
          <a:p>
            <a:fld id="{8589F035-20E4-754E-B17B-F00EA69BD7D1}" type="datetimeFigureOut">
              <a:rPr lang="en-US" smtClean="0"/>
              <a:t>5/30/2020</a:t>
            </a:fld>
            <a:endParaRPr lang="en-US"/>
          </a:p>
        </p:txBody>
      </p:sp>
      <p:sp>
        <p:nvSpPr>
          <p:cNvPr id="5" name="Footer Placeholder 4"/>
          <p:cNvSpPr>
            <a:spLocks noGrp="1"/>
          </p:cNvSpPr>
          <p:nvPr>
            <p:ph type="ftr" sz="quarter" idx="11"/>
          </p:nvPr>
        </p:nvSpPr>
        <p:spPr>
          <a:xfrm>
            <a:off x="3028950" y="6356351"/>
            <a:ext cx="30861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6457950" y="6356351"/>
            <a:ext cx="2057400" cy="365125"/>
          </a:xfrm>
          <a:prstGeom prst="rect">
            <a:avLst/>
          </a:prstGeom>
        </p:spPr>
        <p:txBody>
          <a:bodyPr/>
          <a:lstStyle/>
          <a:p>
            <a:fld id="{A98BEA43-E588-2D49-8C9F-D6ED546C1C02}" type="slidenum">
              <a:rPr lang="en-US" smtClean="0"/>
              <a:t>‹#›</a:t>
            </a:fld>
            <a:endParaRPr lang="en-US"/>
          </a:p>
        </p:txBody>
      </p:sp>
    </p:spTree>
    <p:extLst>
      <p:ext uri="{BB962C8B-B14F-4D97-AF65-F5344CB8AC3E}">
        <p14:creationId xmlns:p14="http://schemas.microsoft.com/office/powerpoint/2010/main" val="383523150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a:xfrm>
            <a:off x="628650" y="6356351"/>
            <a:ext cx="2057400" cy="365125"/>
          </a:xfrm>
          <a:prstGeom prst="rect">
            <a:avLst/>
          </a:prstGeom>
        </p:spPr>
        <p:txBody>
          <a:bodyPr/>
          <a:lstStyle/>
          <a:p>
            <a:fld id="{8589F035-20E4-754E-B17B-F00EA69BD7D1}" type="datetimeFigureOut">
              <a:rPr lang="en-US" smtClean="0"/>
              <a:t>5/30/2020</a:t>
            </a:fld>
            <a:endParaRPr lang="en-US"/>
          </a:p>
        </p:txBody>
      </p:sp>
      <p:sp>
        <p:nvSpPr>
          <p:cNvPr id="6" name="Footer Placeholder 5"/>
          <p:cNvSpPr>
            <a:spLocks noGrp="1"/>
          </p:cNvSpPr>
          <p:nvPr>
            <p:ph type="ftr" sz="quarter" idx="11"/>
          </p:nvPr>
        </p:nvSpPr>
        <p:spPr>
          <a:xfrm>
            <a:off x="3028950" y="6356351"/>
            <a:ext cx="3086100" cy="365125"/>
          </a:xfrm>
          <a:prstGeom prst="rect">
            <a:avLst/>
          </a:prstGeom>
        </p:spPr>
        <p:txBody>
          <a:bodyPr/>
          <a:lstStyle/>
          <a:p>
            <a:endParaRPr lang="en-US"/>
          </a:p>
        </p:txBody>
      </p:sp>
      <p:sp>
        <p:nvSpPr>
          <p:cNvPr id="7" name="Slide Number Placeholder 6"/>
          <p:cNvSpPr>
            <a:spLocks noGrp="1"/>
          </p:cNvSpPr>
          <p:nvPr>
            <p:ph type="sldNum" sz="quarter" idx="12"/>
          </p:nvPr>
        </p:nvSpPr>
        <p:spPr>
          <a:xfrm>
            <a:off x="6457950" y="6356351"/>
            <a:ext cx="2057400" cy="365125"/>
          </a:xfrm>
          <a:prstGeom prst="rect">
            <a:avLst/>
          </a:prstGeom>
        </p:spPr>
        <p:txBody>
          <a:bodyPr/>
          <a:lstStyle/>
          <a:p>
            <a:fld id="{A98BEA43-E588-2D49-8C9F-D6ED546C1C02}" type="slidenum">
              <a:rPr lang="en-US" smtClean="0"/>
              <a:t>‹#›</a:t>
            </a:fld>
            <a:endParaRPr lang="en-US"/>
          </a:p>
        </p:txBody>
      </p:sp>
    </p:spTree>
    <p:extLst>
      <p:ext uri="{BB962C8B-B14F-4D97-AF65-F5344CB8AC3E}">
        <p14:creationId xmlns:p14="http://schemas.microsoft.com/office/powerpoint/2010/main" val="245883903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a:xfrm>
            <a:off x="628650" y="6356351"/>
            <a:ext cx="2057400" cy="365125"/>
          </a:xfrm>
          <a:prstGeom prst="rect">
            <a:avLst/>
          </a:prstGeom>
        </p:spPr>
        <p:txBody>
          <a:bodyPr/>
          <a:lstStyle/>
          <a:p>
            <a:fld id="{8589F035-20E4-754E-B17B-F00EA69BD7D1}" type="datetimeFigureOut">
              <a:rPr lang="en-US" smtClean="0"/>
              <a:t>5/30/2020</a:t>
            </a:fld>
            <a:endParaRPr lang="en-US"/>
          </a:p>
        </p:txBody>
      </p:sp>
      <p:sp>
        <p:nvSpPr>
          <p:cNvPr id="8" name="Footer Placeholder 7"/>
          <p:cNvSpPr>
            <a:spLocks noGrp="1"/>
          </p:cNvSpPr>
          <p:nvPr>
            <p:ph type="ftr" sz="quarter" idx="11"/>
          </p:nvPr>
        </p:nvSpPr>
        <p:spPr>
          <a:xfrm>
            <a:off x="3028950" y="6356351"/>
            <a:ext cx="3086100" cy="365125"/>
          </a:xfrm>
          <a:prstGeom prst="rect">
            <a:avLst/>
          </a:prstGeom>
        </p:spPr>
        <p:txBody>
          <a:bodyPr/>
          <a:lstStyle/>
          <a:p>
            <a:endParaRPr lang="en-US"/>
          </a:p>
        </p:txBody>
      </p:sp>
      <p:sp>
        <p:nvSpPr>
          <p:cNvPr id="9" name="Slide Number Placeholder 8"/>
          <p:cNvSpPr>
            <a:spLocks noGrp="1"/>
          </p:cNvSpPr>
          <p:nvPr>
            <p:ph type="sldNum" sz="quarter" idx="12"/>
          </p:nvPr>
        </p:nvSpPr>
        <p:spPr>
          <a:xfrm>
            <a:off x="6457950" y="6356351"/>
            <a:ext cx="2057400" cy="365125"/>
          </a:xfrm>
          <a:prstGeom prst="rect">
            <a:avLst/>
          </a:prstGeom>
        </p:spPr>
        <p:txBody>
          <a:bodyPr/>
          <a:lstStyle/>
          <a:p>
            <a:fld id="{A98BEA43-E588-2D49-8C9F-D6ED546C1C02}" type="slidenum">
              <a:rPr lang="en-US" smtClean="0"/>
              <a:t>‹#›</a:t>
            </a:fld>
            <a:endParaRPr lang="en-US"/>
          </a:p>
        </p:txBody>
      </p:sp>
    </p:spTree>
    <p:extLst>
      <p:ext uri="{BB962C8B-B14F-4D97-AF65-F5344CB8AC3E}">
        <p14:creationId xmlns:p14="http://schemas.microsoft.com/office/powerpoint/2010/main" val="67768766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a:xfrm>
            <a:off x="628650" y="6356351"/>
            <a:ext cx="2057400" cy="365125"/>
          </a:xfrm>
          <a:prstGeom prst="rect">
            <a:avLst/>
          </a:prstGeom>
        </p:spPr>
        <p:txBody>
          <a:bodyPr/>
          <a:lstStyle/>
          <a:p>
            <a:fld id="{8589F035-20E4-754E-B17B-F00EA69BD7D1}" type="datetimeFigureOut">
              <a:rPr lang="en-US" smtClean="0"/>
              <a:t>5/30/2020</a:t>
            </a:fld>
            <a:endParaRPr lang="en-US"/>
          </a:p>
        </p:txBody>
      </p:sp>
      <p:sp>
        <p:nvSpPr>
          <p:cNvPr id="4" name="Footer Placeholder 3"/>
          <p:cNvSpPr>
            <a:spLocks noGrp="1"/>
          </p:cNvSpPr>
          <p:nvPr>
            <p:ph type="ftr" sz="quarter" idx="11"/>
          </p:nvPr>
        </p:nvSpPr>
        <p:spPr>
          <a:xfrm>
            <a:off x="3028950" y="6356351"/>
            <a:ext cx="3086100" cy="365125"/>
          </a:xfrm>
          <a:prstGeom prst="rect">
            <a:avLst/>
          </a:prstGeom>
        </p:spPr>
        <p:txBody>
          <a:bodyPr/>
          <a:lstStyle/>
          <a:p>
            <a:endParaRPr lang="en-US"/>
          </a:p>
        </p:txBody>
      </p:sp>
      <p:sp>
        <p:nvSpPr>
          <p:cNvPr id="5" name="Slide Number Placeholder 4"/>
          <p:cNvSpPr>
            <a:spLocks noGrp="1"/>
          </p:cNvSpPr>
          <p:nvPr>
            <p:ph type="sldNum" sz="quarter" idx="12"/>
          </p:nvPr>
        </p:nvSpPr>
        <p:spPr>
          <a:xfrm>
            <a:off x="6457950" y="6356351"/>
            <a:ext cx="2057400" cy="365125"/>
          </a:xfrm>
          <a:prstGeom prst="rect">
            <a:avLst/>
          </a:prstGeom>
        </p:spPr>
        <p:txBody>
          <a:bodyPr/>
          <a:lstStyle/>
          <a:p>
            <a:fld id="{A98BEA43-E588-2D49-8C9F-D6ED546C1C02}" type="slidenum">
              <a:rPr lang="en-US" smtClean="0"/>
              <a:t>‹#›</a:t>
            </a:fld>
            <a:endParaRPr lang="en-US"/>
          </a:p>
        </p:txBody>
      </p:sp>
    </p:spTree>
    <p:extLst>
      <p:ext uri="{BB962C8B-B14F-4D97-AF65-F5344CB8AC3E}">
        <p14:creationId xmlns:p14="http://schemas.microsoft.com/office/powerpoint/2010/main" val="155543334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628650" y="6356351"/>
            <a:ext cx="2057400" cy="365125"/>
          </a:xfrm>
          <a:prstGeom prst="rect">
            <a:avLst/>
          </a:prstGeom>
        </p:spPr>
        <p:txBody>
          <a:bodyPr/>
          <a:lstStyle/>
          <a:p>
            <a:fld id="{8589F035-20E4-754E-B17B-F00EA69BD7D1}" type="datetimeFigureOut">
              <a:rPr lang="en-US" smtClean="0"/>
              <a:t>5/30/2020</a:t>
            </a:fld>
            <a:endParaRPr lang="en-US"/>
          </a:p>
        </p:txBody>
      </p:sp>
      <p:sp>
        <p:nvSpPr>
          <p:cNvPr id="3" name="Footer Placeholder 2"/>
          <p:cNvSpPr>
            <a:spLocks noGrp="1"/>
          </p:cNvSpPr>
          <p:nvPr>
            <p:ph type="ftr" sz="quarter" idx="11"/>
          </p:nvPr>
        </p:nvSpPr>
        <p:spPr>
          <a:xfrm>
            <a:off x="3028950" y="6356351"/>
            <a:ext cx="3086100" cy="365125"/>
          </a:xfrm>
          <a:prstGeom prst="rect">
            <a:avLst/>
          </a:prstGeom>
        </p:spPr>
        <p:txBody>
          <a:bodyPr/>
          <a:lstStyle/>
          <a:p>
            <a:endParaRPr lang="en-US"/>
          </a:p>
        </p:txBody>
      </p:sp>
      <p:sp>
        <p:nvSpPr>
          <p:cNvPr id="4" name="Slide Number Placeholder 3"/>
          <p:cNvSpPr>
            <a:spLocks noGrp="1"/>
          </p:cNvSpPr>
          <p:nvPr>
            <p:ph type="sldNum" sz="quarter" idx="12"/>
          </p:nvPr>
        </p:nvSpPr>
        <p:spPr>
          <a:xfrm>
            <a:off x="6457950" y="6356351"/>
            <a:ext cx="2057400" cy="365125"/>
          </a:xfrm>
          <a:prstGeom prst="rect">
            <a:avLst/>
          </a:prstGeom>
        </p:spPr>
        <p:txBody>
          <a:bodyPr/>
          <a:lstStyle/>
          <a:p>
            <a:fld id="{A98BEA43-E588-2D49-8C9F-D6ED546C1C02}" type="slidenum">
              <a:rPr lang="en-US" smtClean="0"/>
              <a:t>‹#›</a:t>
            </a:fld>
            <a:endParaRPr lang="en-US"/>
          </a:p>
        </p:txBody>
      </p:sp>
    </p:spTree>
    <p:extLst>
      <p:ext uri="{BB962C8B-B14F-4D97-AF65-F5344CB8AC3E}">
        <p14:creationId xmlns:p14="http://schemas.microsoft.com/office/powerpoint/2010/main" val="280827156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a:xfrm>
            <a:off x="628650" y="6356351"/>
            <a:ext cx="2057400" cy="365125"/>
          </a:xfrm>
          <a:prstGeom prst="rect">
            <a:avLst/>
          </a:prstGeom>
        </p:spPr>
        <p:txBody>
          <a:bodyPr/>
          <a:lstStyle/>
          <a:p>
            <a:fld id="{8589F035-20E4-754E-B17B-F00EA69BD7D1}" type="datetimeFigureOut">
              <a:rPr lang="en-US" smtClean="0"/>
              <a:t>5/30/2020</a:t>
            </a:fld>
            <a:endParaRPr lang="en-US"/>
          </a:p>
        </p:txBody>
      </p:sp>
      <p:sp>
        <p:nvSpPr>
          <p:cNvPr id="6" name="Footer Placeholder 5"/>
          <p:cNvSpPr>
            <a:spLocks noGrp="1"/>
          </p:cNvSpPr>
          <p:nvPr>
            <p:ph type="ftr" sz="quarter" idx="11"/>
          </p:nvPr>
        </p:nvSpPr>
        <p:spPr>
          <a:xfrm>
            <a:off x="3028950" y="6356351"/>
            <a:ext cx="3086100" cy="365125"/>
          </a:xfrm>
          <a:prstGeom prst="rect">
            <a:avLst/>
          </a:prstGeom>
        </p:spPr>
        <p:txBody>
          <a:bodyPr/>
          <a:lstStyle/>
          <a:p>
            <a:endParaRPr lang="en-US"/>
          </a:p>
        </p:txBody>
      </p:sp>
      <p:sp>
        <p:nvSpPr>
          <p:cNvPr id="7" name="Slide Number Placeholder 6"/>
          <p:cNvSpPr>
            <a:spLocks noGrp="1"/>
          </p:cNvSpPr>
          <p:nvPr>
            <p:ph type="sldNum" sz="quarter" idx="12"/>
          </p:nvPr>
        </p:nvSpPr>
        <p:spPr>
          <a:xfrm>
            <a:off x="6457950" y="6356351"/>
            <a:ext cx="2057400" cy="365125"/>
          </a:xfrm>
          <a:prstGeom prst="rect">
            <a:avLst/>
          </a:prstGeom>
        </p:spPr>
        <p:txBody>
          <a:bodyPr/>
          <a:lstStyle/>
          <a:p>
            <a:fld id="{A98BEA43-E588-2D49-8C9F-D6ED546C1C02}" type="slidenum">
              <a:rPr lang="en-US" smtClean="0"/>
              <a:t>‹#›</a:t>
            </a:fld>
            <a:endParaRPr lang="en-US"/>
          </a:p>
        </p:txBody>
      </p:sp>
    </p:spTree>
    <p:extLst>
      <p:ext uri="{BB962C8B-B14F-4D97-AF65-F5344CB8AC3E}">
        <p14:creationId xmlns:p14="http://schemas.microsoft.com/office/powerpoint/2010/main" val="202611037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a:xfrm>
            <a:off x="628650" y="6356351"/>
            <a:ext cx="2057400" cy="365125"/>
          </a:xfrm>
          <a:prstGeom prst="rect">
            <a:avLst/>
          </a:prstGeom>
        </p:spPr>
        <p:txBody>
          <a:bodyPr/>
          <a:lstStyle/>
          <a:p>
            <a:fld id="{8589F035-20E4-754E-B17B-F00EA69BD7D1}" type="datetimeFigureOut">
              <a:rPr lang="en-US" smtClean="0"/>
              <a:t>5/30/2020</a:t>
            </a:fld>
            <a:endParaRPr lang="en-US"/>
          </a:p>
        </p:txBody>
      </p:sp>
      <p:sp>
        <p:nvSpPr>
          <p:cNvPr id="6" name="Footer Placeholder 5"/>
          <p:cNvSpPr>
            <a:spLocks noGrp="1"/>
          </p:cNvSpPr>
          <p:nvPr>
            <p:ph type="ftr" sz="quarter" idx="11"/>
          </p:nvPr>
        </p:nvSpPr>
        <p:spPr>
          <a:xfrm>
            <a:off x="3028950" y="6356351"/>
            <a:ext cx="3086100" cy="365125"/>
          </a:xfrm>
          <a:prstGeom prst="rect">
            <a:avLst/>
          </a:prstGeom>
        </p:spPr>
        <p:txBody>
          <a:bodyPr/>
          <a:lstStyle/>
          <a:p>
            <a:endParaRPr lang="en-US"/>
          </a:p>
        </p:txBody>
      </p:sp>
      <p:sp>
        <p:nvSpPr>
          <p:cNvPr id="7" name="Slide Number Placeholder 6"/>
          <p:cNvSpPr>
            <a:spLocks noGrp="1"/>
          </p:cNvSpPr>
          <p:nvPr>
            <p:ph type="sldNum" sz="quarter" idx="12"/>
          </p:nvPr>
        </p:nvSpPr>
        <p:spPr>
          <a:xfrm>
            <a:off x="6457950" y="6356351"/>
            <a:ext cx="2057400" cy="365125"/>
          </a:xfrm>
          <a:prstGeom prst="rect">
            <a:avLst/>
          </a:prstGeom>
        </p:spPr>
        <p:txBody>
          <a:bodyPr/>
          <a:lstStyle/>
          <a:p>
            <a:fld id="{A98BEA43-E588-2D49-8C9F-D6ED546C1C02}" type="slidenum">
              <a:rPr lang="en-US" smtClean="0"/>
              <a:t>‹#›</a:t>
            </a:fld>
            <a:endParaRPr lang="en-US"/>
          </a:p>
        </p:txBody>
      </p:sp>
    </p:spTree>
    <p:extLst>
      <p:ext uri="{BB962C8B-B14F-4D97-AF65-F5344CB8AC3E}">
        <p14:creationId xmlns:p14="http://schemas.microsoft.com/office/powerpoint/2010/main" val="173285525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0168459F-06C0-FA4C-8304-13B287B1280B}"/>
              </a:ext>
            </a:extLst>
          </p:cNvPr>
          <p:cNvPicPr>
            <a:picLocks noChangeAspect="1"/>
          </p:cNvPicPr>
          <p:nvPr userDrawn="1"/>
        </p:nvPicPr>
        <p:blipFill>
          <a:blip r:embed="rId1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pic>
        <p:nvPicPr>
          <p:cNvPr id="12" name="Picture 11">
            <a:extLst>
              <a:ext uri="{FF2B5EF4-FFF2-40B4-BE49-F238E27FC236}">
                <a16:creationId xmlns:a16="http://schemas.microsoft.com/office/drawing/2014/main" id="{2A9967ED-E504-9C4D-8276-0C1E8DA2FC2A}"/>
              </a:ext>
            </a:extLst>
          </p:cNvPr>
          <p:cNvPicPr>
            <a:picLocks noChangeAspect="1"/>
          </p:cNvPicPr>
          <p:nvPr userDrawn="1"/>
        </p:nvPicPr>
        <p:blipFill>
          <a:blip r:embed="rId14"/>
          <a:stretch>
            <a:fillRect/>
          </a:stretch>
        </p:blipFill>
        <p:spPr>
          <a:xfrm>
            <a:off x="7037408" y="6310740"/>
            <a:ext cx="1562582" cy="413483"/>
          </a:xfrm>
          <a:prstGeom prst="rect">
            <a:avLst/>
          </a:prstGeom>
        </p:spPr>
      </p:pic>
      <p:sp>
        <p:nvSpPr>
          <p:cNvPr id="6" name="Text Box 15">
            <a:extLst>
              <a:ext uri="{FF2B5EF4-FFF2-40B4-BE49-F238E27FC236}">
                <a16:creationId xmlns:a16="http://schemas.microsoft.com/office/drawing/2014/main" id="{5CB0502B-B4F9-BA4D-81C5-6AC48579C559}"/>
              </a:ext>
            </a:extLst>
          </p:cNvPr>
          <p:cNvSpPr txBox="1">
            <a:spLocks noChangeArrowheads="1"/>
          </p:cNvSpPr>
          <p:nvPr userDrawn="1"/>
        </p:nvSpPr>
        <p:spPr bwMode="auto">
          <a:xfrm>
            <a:off x="557626" y="6524168"/>
            <a:ext cx="4683846" cy="200055"/>
          </a:xfrm>
          <a:prstGeom prst="rect">
            <a:avLst/>
          </a:prstGeom>
          <a:noFill/>
          <a:ln w="9525">
            <a:noFill/>
            <a:miter lim="800000"/>
            <a:headEnd/>
            <a:tailEnd/>
          </a:ln>
          <a:effectLst/>
        </p:spPr>
        <p:txBody>
          <a:bodyPr wrap="square">
            <a:prstTxWarp prst="textNoShape">
              <a:avLst/>
            </a:prstTxWarp>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spcBef>
                <a:spcPct val="50000"/>
              </a:spcBef>
            </a:pPr>
            <a:r>
              <a:rPr lang="en-US" sz="700" kern="1200" dirty="0">
                <a:solidFill>
                  <a:schemeClr val="tx1">
                    <a:lumMod val="75000"/>
                    <a:lumOff val="25000"/>
                  </a:schemeClr>
                </a:solidFill>
                <a:latin typeface="+mn-lt"/>
                <a:ea typeface="+mn-ea"/>
                <a:cs typeface="+mn-cs"/>
              </a:rPr>
              <a:t>© 2020 AHIMA</a:t>
            </a:r>
            <a:endParaRPr lang="en-US" sz="700" dirty="0">
              <a:solidFill>
                <a:schemeClr val="tx1">
                  <a:lumMod val="75000"/>
                  <a:lumOff val="25000"/>
                </a:schemeClr>
              </a:solidFill>
              <a:latin typeface="Arial" pitchFamily="-111" charset="0"/>
            </a:endParaRPr>
          </a:p>
        </p:txBody>
      </p:sp>
      <p:sp>
        <p:nvSpPr>
          <p:cNvPr id="7" name="TextBox 6">
            <a:extLst>
              <a:ext uri="{FF2B5EF4-FFF2-40B4-BE49-F238E27FC236}">
                <a16:creationId xmlns:a16="http://schemas.microsoft.com/office/drawing/2014/main" id="{61AF329E-8D4E-5742-A952-EAA1E0AEEBFA}"/>
              </a:ext>
            </a:extLst>
          </p:cNvPr>
          <p:cNvSpPr txBox="1"/>
          <p:nvPr userDrawn="1"/>
        </p:nvSpPr>
        <p:spPr>
          <a:xfrm>
            <a:off x="548748" y="6232359"/>
            <a:ext cx="1694046" cy="323165"/>
          </a:xfrm>
          <a:prstGeom prst="rect">
            <a:avLst/>
          </a:prstGeom>
          <a:noFill/>
        </p:spPr>
        <p:txBody>
          <a:bodyPr wrap="square" rtlCol="0">
            <a:spAutoFit/>
          </a:bodyPr>
          <a:lstStyle/>
          <a:p>
            <a:r>
              <a:rPr lang="en-US" sz="1500" b="1" dirty="0" err="1">
                <a:solidFill>
                  <a:srgbClr val="00548B"/>
                </a:solidFill>
                <a:latin typeface="Century Gothic" panose="020B0502020202020204" pitchFamily="34" charset="0"/>
              </a:rPr>
              <a:t>ahima.org</a:t>
            </a:r>
            <a:endParaRPr lang="en-US" sz="1500" b="1" dirty="0">
              <a:solidFill>
                <a:srgbClr val="00548B"/>
              </a:solidFill>
              <a:latin typeface="Century Gothic" panose="020B0502020202020204" pitchFamily="34" charset="0"/>
            </a:endParaRPr>
          </a:p>
        </p:txBody>
      </p:sp>
    </p:spTree>
    <p:extLst>
      <p:ext uri="{BB962C8B-B14F-4D97-AF65-F5344CB8AC3E}">
        <p14:creationId xmlns:p14="http://schemas.microsoft.com/office/powerpoint/2010/main" val="66922908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3000" b="1" kern="1200">
          <a:solidFill>
            <a:srgbClr val="00548B"/>
          </a:solidFill>
          <a:latin typeface="Century Gothic" panose="020B0502020202020204" pitchFamily="34" charset="0"/>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a:t>ICD-10-PCS: An Applied Approach 2020</a:t>
            </a:r>
          </a:p>
        </p:txBody>
      </p:sp>
      <p:sp>
        <p:nvSpPr>
          <p:cNvPr id="3" name="Subtitle 2"/>
          <p:cNvSpPr>
            <a:spLocks noGrp="1"/>
          </p:cNvSpPr>
          <p:nvPr>
            <p:ph type="subTitle" idx="1"/>
          </p:nvPr>
        </p:nvSpPr>
        <p:spPr/>
        <p:txBody>
          <a:bodyPr>
            <a:normAutofit fontScale="92500" lnSpcReduction="10000"/>
          </a:bodyPr>
          <a:lstStyle/>
          <a:p>
            <a:r>
              <a:rPr lang="en-US" dirty="0"/>
              <a:t>Chapter 25: Physical Rehabilitation and Diagnostic Audiology, Mental Health, Substance Abuse Treatment, and New Technology</a:t>
            </a:r>
          </a:p>
        </p:txBody>
      </p:sp>
    </p:spTree>
    <p:extLst>
      <p:ext uri="{BB962C8B-B14F-4D97-AF65-F5344CB8AC3E}">
        <p14:creationId xmlns:p14="http://schemas.microsoft.com/office/powerpoint/2010/main" val="358980091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Equipment and Qualifier</a:t>
            </a:r>
            <a:endParaRPr lang="en-US" dirty="0"/>
          </a:p>
        </p:txBody>
      </p:sp>
      <p:sp>
        <p:nvSpPr>
          <p:cNvPr id="3" name="Content Placeholder 2"/>
          <p:cNvSpPr>
            <a:spLocks noGrp="1"/>
          </p:cNvSpPr>
          <p:nvPr>
            <p:ph idx="1"/>
          </p:nvPr>
        </p:nvSpPr>
        <p:spPr/>
        <p:txBody>
          <a:bodyPr/>
          <a:lstStyle/>
          <a:p>
            <a:r>
              <a:rPr lang="en-US" dirty="0"/>
              <a:t>Equipment—6th character</a:t>
            </a:r>
          </a:p>
          <a:p>
            <a:pPr lvl="1">
              <a:buFont typeface="Courier New" panose="02070309020205020404" pitchFamily="49" charset="0"/>
              <a:buChar char="o"/>
            </a:pPr>
            <a:r>
              <a:rPr lang="en-US" dirty="0"/>
              <a:t>Specific to unique combinations of the 3rd, 4th, and 5th characters before the equipment character</a:t>
            </a:r>
          </a:p>
          <a:p>
            <a:pPr lvl="1">
              <a:buFont typeface="Courier New" panose="02070309020205020404" pitchFamily="49" charset="0"/>
              <a:buChar char="o"/>
            </a:pPr>
            <a:r>
              <a:rPr lang="en-US" dirty="0"/>
              <a:t>See code tables in Section F</a:t>
            </a:r>
          </a:p>
          <a:p>
            <a:r>
              <a:rPr lang="en-US" dirty="0"/>
              <a:t>Qualifier</a:t>
            </a:r>
          </a:p>
          <a:p>
            <a:pPr lvl="1">
              <a:buFont typeface="Courier New" panose="02070309020205020404" pitchFamily="49" charset="0"/>
              <a:buChar char="o"/>
            </a:pPr>
            <a:r>
              <a:rPr lang="en-US" dirty="0"/>
              <a:t>Always Z—None</a:t>
            </a:r>
          </a:p>
        </p:txBody>
      </p:sp>
    </p:spTree>
    <p:extLst>
      <p:ext uri="{BB962C8B-B14F-4D97-AF65-F5344CB8AC3E}">
        <p14:creationId xmlns:p14="http://schemas.microsoft.com/office/powerpoint/2010/main" val="304338989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AC1A2A3-1CB5-4680-861A-992E71BABBB0}"/>
              </a:ext>
            </a:extLst>
          </p:cNvPr>
          <p:cNvSpPr>
            <a:spLocks noGrp="1"/>
          </p:cNvSpPr>
          <p:nvPr>
            <p:ph type="title"/>
          </p:nvPr>
        </p:nvSpPr>
        <p:spPr/>
        <p:txBody>
          <a:bodyPr/>
          <a:lstStyle/>
          <a:p>
            <a:r>
              <a:rPr lang="en-US" dirty="0"/>
              <a:t>F09 Table</a:t>
            </a:r>
          </a:p>
        </p:txBody>
      </p:sp>
      <p:pic>
        <p:nvPicPr>
          <p:cNvPr id="5" name="Content Placeholder 4">
            <a:extLst>
              <a:ext uri="{FF2B5EF4-FFF2-40B4-BE49-F238E27FC236}">
                <a16:creationId xmlns:a16="http://schemas.microsoft.com/office/drawing/2014/main" id="{873B86F0-BBCC-4967-A246-23994950DDA6}"/>
              </a:ext>
            </a:extLst>
          </p:cNvPr>
          <p:cNvPicPr>
            <a:picLocks noGrp="1" noChangeAspect="1"/>
          </p:cNvPicPr>
          <p:nvPr>
            <p:ph idx="1"/>
          </p:nvPr>
        </p:nvPicPr>
        <p:blipFill>
          <a:blip r:embed="rId2"/>
          <a:stretch>
            <a:fillRect/>
          </a:stretch>
        </p:blipFill>
        <p:spPr>
          <a:xfrm>
            <a:off x="457200" y="2620488"/>
            <a:ext cx="8229600" cy="2920361"/>
          </a:xfrm>
          <a:prstGeom prst="rect">
            <a:avLst/>
          </a:prstGeom>
        </p:spPr>
      </p:pic>
    </p:spTree>
    <p:extLst>
      <p:ext uri="{BB962C8B-B14F-4D97-AF65-F5344CB8AC3E}">
        <p14:creationId xmlns:p14="http://schemas.microsoft.com/office/powerpoint/2010/main" val="267581034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Characters for Mental Health</a:t>
            </a:r>
            <a:endParaRPr lang="en-US" dirty="0"/>
          </a:p>
        </p:txBody>
      </p:sp>
      <p:sp>
        <p:nvSpPr>
          <p:cNvPr id="3" name="Content Placeholder 2"/>
          <p:cNvSpPr>
            <a:spLocks noGrp="1"/>
          </p:cNvSpPr>
          <p:nvPr>
            <p:ph idx="1"/>
          </p:nvPr>
        </p:nvSpPr>
        <p:spPr/>
        <p:txBody>
          <a:bodyPr/>
          <a:lstStyle/>
          <a:p>
            <a:r>
              <a:rPr lang="en-US"/>
              <a:t>1—Section (always G)</a:t>
            </a:r>
          </a:p>
          <a:p>
            <a:r>
              <a:rPr lang="en-US"/>
              <a:t>2—Body System (always Z)</a:t>
            </a:r>
          </a:p>
          <a:p>
            <a:r>
              <a:rPr lang="en-US"/>
              <a:t>3—Root Type</a:t>
            </a:r>
          </a:p>
          <a:p>
            <a:r>
              <a:rPr lang="en-US"/>
              <a:t>4—Type Qualifier</a:t>
            </a:r>
          </a:p>
          <a:p>
            <a:r>
              <a:rPr lang="en-US"/>
              <a:t>5—Qualifier (always Z)</a:t>
            </a:r>
          </a:p>
          <a:p>
            <a:r>
              <a:rPr lang="en-US"/>
              <a:t>6—Qualifier (always Z)</a:t>
            </a:r>
          </a:p>
          <a:p>
            <a:r>
              <a:rPr lang="en-US"/>
              <a:t>7—Qualifier (always Z)</a:t>
            </a:r>
          </a:p>
          <a:p>
            <a:endParaRPr lang="en-US"/>
          </a:p>
          <a:p>
            <a:endParaRPr lang="en-US"/>
          </a:p>
          <a:p>
            <a:endParaRPr lang="en-US"/>
          </a:p>
          <a:p>
            <a:endParaRPr lang="en-US" dirty="0"/>
          </a:p>
        </p:txBody>
      </p:sp>
    </p:spTree>
    <p:extLst>
      <p:ext uri="{BB962C8B-B14F-4D97-AF65-F5344CB8AC3E}">
        <p14:creationId xmlns:p14="http://schemas.microsoft.com/office/powerpoint/2010/main" val="51755244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Root Types</a:t>
            </a:r>
            <a:endParaRPr lang="en-US" dirty="0"/>
          </a:p>
        </p:txBody>
      </p:sp>
      <p:sp>
        <p:nvSpPr>
          <p:cNvPr id="3" name="Content Placeholder 2"/>
          <p:cNvSpPr>
            <a:spLocks noGrp="1"/>
          </p:cNvSpPr>
          <p:nvPr>
            <p:ph idx="1"/>
          </p:nvPr>
        </p:nvSpPr>
        <p:spPr/>
        <p:txBody>
          <a:bodyPr/>
          <a:lstStyle/>
          <a:p>
            <a:r>
              <a:rPr lang="en-US" dirty="0"/>
              <a:t>Biofeedback</a:t>
            </a:r>
          </a:p>
          <a:p>
            <a:r>
              <a:rPr lang="en-US" dirty="0"/>
              <a:t>Counseling</a:t>
            </a:r>
          </a:p>
          <a:p>
            <a:r>
              <a:rPr lang="en-US" dirty="0"/>
              <a:t>Crisis Intervention</a:t>
            </a:r>
          </a:p>
          <a:p>
            <a:r>
              <a:rPr lang="en-US" dirty="0"/>
              <a:t>Electroconvulsive Therapy</a:t>
            </a:r>
          </a:p>
          <a:p>
            <a:r>
              <a:rPr lang="en-US" dirty="0"/>
              <a:t>Family Psychotherapy</a:t>
            </a:r>
          </a:p>
          <a:p>
            <a:r>
              <a:rPr lang="en-US" dirty="0"/>
              <a:t>Group Psychotherapy</a:t>
            </a:r>
          </a:p>
        </p:txBody>
      </p:sp>
    </p:spTree>
    <p:extLst>
      <p:ext uri="{BB962C8B-B14F-4D97-AF65-F5344CB8AC3E}">
        <p14:creationId xmlns:p14="http://schemas.microsoft.com/office/powerpoint/2010/main" val="383733031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Root Types (continued)</a:t>
            </a:r>
          </a:p>
        </p:txBody>
      </p:sp>
      <p:sp>
        <p:nvSpPr>
          <p:cNvPr id="3" name="Content Placeholder 2"/>
          <p:cNvSpPr>
            <a:spLocks noGrp="1"/>
          </p:cNvSpPr>
          <p:nvPr>
            <p:ph idx="1"/>
          </p:nvPr>
        </p:nvSpPr>
        <p:spPr/>
        <p:txBody>
          <a:bodyPr/>
          <a:lstStyle/>
          <a:p>
            <a:r>
              <a:rPr lang="en-US" dirty="0"/>
              <a:t>Hypnosis</a:t>
            </a:r>
          </a:p>
          <a:p>
            <a:r>
              <a:rPr lang="en-US" dirty="0"/>
              <a:t>Individual Psychotherapy</a:t>
            </a:r>
          </a:p>
          <a:p>
            <a:r>
              <a:rPr lang="en-US" dirty="0"/>
              <a:t>Light Therapy</a:t>
            </a:r>
          </a:p>
          <a:p>
            <a:r>
              <a:rPr lang="en-US" dirty="0"/>
              <a:t>Medication Management</a:t>
            </a:r>
          </a:p>
          <a:p>
            <a:r>
              <a:rPr lang="en-US" dirty="0"/>
              <a:t>Narcosynthesis</a:t>
            </a:r>
          </a:p>
          <a:p>
            <a:r>
              <a:rPr lang="en-US" dirty="0"/>
              <a:t>Psychological Tests</a:t>
            </a:r>
          </a:p>
        </p:txBody>
      </p:sp>
    </p:spTree>
    <p:extLst>
      <p:ext uri="{BB962C8B-B14F-4D97-AF65-F5344CB8AC3E}">
        <p14:creationId xmlns:p14="http://schemas.microsoft.com/office/powerpoint/2010/main" val="294208189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a:t>Type Qualifier—4th character</a:t>
            </a:r>
            <a:endParaRPr lang="en-US" dirty="0"/>
          </a:p>
        </p:txBody>
      </p:sp>
      <p:sp>
        <p:nvSpPr>
          <p:cNvPr id="3" name="Content Placeholder 2"/>
          <p:cNvSpPr>
            <a:spLocks noGrp="1"/>
          </p:cNvSpPr>
          <p:nvPr>
            <p:ph idx="1"/>
          </p:nvPr>
        </p:nvSpPr>
        <p:spPr/>
        <p:txBody>
          <a:bodyPr>
            <a:normAutofit fontScale="92500" lnSpcReduction="20000"/>
          </a:bodyPr>
          <a:lstStyle/>
          <a:p>
            <a:r>
              <a:rPr lang="en-US" dirty="0"/>
              <a:t>Examples of psychological tests (1)</a:t>
            </a:r>
          </a:p>
          <a:p>
            <a:pPr lvl="1">
              <a:buFont typeface="Courier New" panose="02070309020205020404" pitchFamily="49" charset="0"/>
              <a:buChar char="o"/>
            </a:pPr>
            <a:r>
              <a:rPr lang="en-US" dirty="0"/>
              <a:t>Developmental tests</a:t>
            </a:r>
          </a:p>
          <a:p>
            <a:pPr lvl="1">
              <a:buFont typeface="Courier New" panose="02070309020205020404" pitchFamily="49" charset="0"/>
              <a:buChar char="o"/>
            </a:pPr>
            <a:r>
              <a:rPr lang="en-US" dirty="0"/>
              <a:t>Personality and behavioral tests</a:t>
            </a:r>
          </a:p>
          <a:p>
            <a:pPr lvl="1">
              <a:buFont typeface="Courier New" panose="02070309020205020404" pitchFamily="49" charset="0"/>
              <a:buChar char="o"/>
            </a:pPr>
            <a:r>
              <a:rPr lang="en-US" dirty="0"/>
              <a:t>Intellectual and psychoeducational</a:t>
            </a:r>
          </a:p>
          <a:p>
            <a:pPr lvl="1">
              <a:buFont typeface="Courier New" panose="02070309020205020404" pitchFamily="49" charset="0"/>
              <a:buChar char="o"/>
            </a:pPr>
            <a:r>
              <a:rPr lang="en-US" dirty="0"/>
              <a:t>Neuropsychological</a:t>
            </a:r>
          </a:p>
          <a:p>
            <a:pPr lvl="1">
              <a:buFont typeface="Courier New" panose="02070309020205020404" pitchFamily="49" charset="0"/>
              <a:buChar char="o"/>
            </a:pPr>
            <a:r>
              <a:rPr lang="en-US" dirty="0"/>
              <a:t>Neurobehavioral and cognitive status</a:t>
            </a:r>
          </a:p>
          <a:p>
            <a:r>
              <a:rPr lang="en-US" dirty="0"/>
              <a:t>Type qualifiers for</a:t>
            </a:r>
          </a:p>
          <a:p>
            <a:pPr lvl="1">
              <a:buFont typeface="Courier New" panose="02070309020205020404" pitchFamily="49" charset="0"/>
              <a:buChar char="o"/>
            </a:pPr>
            <a:r>
              <a:rPr lang="en-US" dirty="0"/>
              <a:t>Psychological tests</a:t>
            </a:r>
          </a:p>
          <a:p>
            <a:pPr lvl="1">
              <a:buFont typeface="Courier New" panose="02070309020205020404" pitchFamily="49" charset="0"/>
              <a:buChar char="o"/>
            </a:pPr>
            <a:r>
              <a:rPr lang="en-US" dirty="0"/>
              <a:t>Individual psychotherapy</a:t>
            </a:r>
          </a:p>
          <a:p>
            <a:pPr lvl="1">
              <a:buFont typeface="Courier New" panose="02070309020205020404" pitchFamily="49" charset="0"/>
              <a:buChar char="o"/>
            </a:pPr>
            <a:r>
              <a:rPr lang="en-US" dirty="0"/>
              <a:t>Counseling</a:t>
            </a:r>
          </a:p>
          <a:p>
            <a:pPr lvl="1">
              <a:buFont typeface="Courier New" panose="02070309020205020404" pitchFamily="49" charset="0"/>
              <a:buChar char="o"/>
            </a:pPr>
            <a:r>
              <a:rPr lang="en-US" dirty="0"/>
              <a:t>Family psychotherapy</a:t>
            </a:r>
          </a:p>
          <a:p>
            <a:pPr lvl="1">
              <a:buFont typeface="Courier New" panose="02070309020205020404" pitchFamily="49" charset="0"/>
              <a:buChar char="o"/>
            </a:pPr>
            <a:r>
              <a:rPr lang="en-US" dirty="0"/>
              <a:t>Electroconvulsive therapy</a:t>
            </a:r>
          </a:p>
          <a:p>
            <a:pPr lvl="1">
              <a:buFont typeface="Courier New" panose="02070309020205020404" pitchFamily="49" charset="0"/>
              <a:buChar char="o"/>
            </a:pPr>
            <a:r>
              <a:rPr lang="en-US" dirty="0"/>
              <a:t>Biofeedback</a:t>
            </a:r>
          </a:p>
          <a:p>
            <a:pPr lvl="1"/>
            <a:endParaRPr lang="en-US" dirty="0"/>
          </a:p>
        </p:txBody>
      </p:sp>
    </p:spTree>
    <p:extLst>
      <p:ext uri="{BB962C8B-B14F-4D97-AF65-F5344CB8AC3E}">
        <p14:creationId xmlns:p14="http://schemas.microsoft.com/office/powerpoint/2010/main" val="48682891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Qualifiers for Mental Health</a:t>
            </a:r>
            <a:endParaRPr lang="en-US" dirty="0"/>
          </a:p>
        </p:txBody>
      </p:sp>
      <p:sp>
        <p:nvSpPr>
          <p:cNvPr id="3" name="Content Placeholder 2"/>
          <p:cNvSpPr>
            <a:spLocks noGrp="1"/>
          </p:cNvSpPr>
          <p:nvPr>
            <p:ph idx="1"/>
          </p:nvPr>
        </p:nvSpPr>
        <p:spPr/>
        <p:txBody>
          <a:bodyPr/>
          <a:lstStyle/>
          <a:p>
            <a:r>
              <a:rPr lang="en-US"/>
              <a:t>Not defined</a:t>
            </a:r>
          </a:p>
          <a:p>
            <a:r>
              <a:rPr lang="en-US"/>
              <a:t>All codes end in ZZZ</a:t>
            </a:r>
          </a:p>
          <a:p>
            <a:endParaRPr lang="en-US" dirty="0"/>
          </a:p>
        </p:txBody>
      </p:sp>
      <p:pic>
        <p:nvPicPr>
          <p:cNvPr id="4" name="Picture 3">
            <a:extLst>
              <a:ext uri="{FF2B5EF4-FFF2-40B4-BE49-F238E27FC236}">
                <a16:creationId xmlns:a16="http://schemas.microsoft.com/office/drawing/2014/main" id="{FC404DE1-1C62-4972-B8DE-DE818B7AB6C0}"/>
              </a:ext>
            </a:extLst>
          </p:cNvPr>
          <p:cNvPicPr>
            <a:picLocks noChangeAspect="1"/>
          </p:cNvPicPr>
          <p:nvPr/>
        </p:nvPicPr>
        <p:blipFill>
          <a:blip r:embed="rId2"/>
          <a:stretch>
            <a:fillRect/>
          </a:stretch>
        </p:blipFill>
        <p:spPr>
          <a:xfrm>
            <a:off x="95691" y="3146279"/>
            <a:ext cx="8715825" cy="2036627"/>
          </a:xfrm>
          <a:prstGeom prst="rect">
            <a:avLst/>
          </a:prstGeom>
        </p:spPr>
      </p:pic>
    </p:spTree>
    <p:extLst>
      <p:ext uri="{BB962C8B-B14F-4D97-AF65-F5344CB8AC3E}">
        <p14:creationId xmlns:p14="http://schemas.microsoft.com/office/powerpoint/2010/main" val="406981357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a:t>Characters for Substance Abuse </a:t>
            </a:r>
            <a:endParaRPr lang="en-US" dirty="0"/>
          </a:p>
        </p:txBody>
      </p:sp>
      <p:sp>
        <p:nvSpPr>
          <p:cNvPr id="3" name="Content Placeholder 2"/>
          <p:cNvSpPr>
            <a:spLocks noGrp="1"/>
          </p:cNvSpPr>
          <p:nvPr>
            <p:ph idx="1"/>
          </p:nvPr>
        </p:nvSpPr>
        <p:spPr/>
        <p:txBody>
          <a:bodyPr/>
          <a:lstStyle/>
          <a:p>
            <a:r>
              <a:rPr lang="en-US"/>
              <a:t>1—Section (always H)</a:t>
            </a:r>
          </a:p>
          <a:p>
            <a:r>
              <a:rPr lang="en-US"/>
              <a:t>2—Body System (always Z)</a:t>
            </a:r>
          </a:p>
          <a:p>
            <a:r>
              <a:rPr lang="en-US"/>
              <a:t>3—Root Type</a:t>
            </a:r>
          </a:p>
          <a:p>
            <a:r>
              <a:rPr lang="en-US"/>
              <a:t>4—Type Qualifier</a:t>
            </a:r>
          </a:p>
          <a:p>
            <a:r>
              <a:rPr lang="en-US"/>
              <a:t>5—Qualifier (always Z)</a:t>
            </a:r>
          </a:p>
          <a:p>
            <a:r>
              <a:rPr lang="en-US"/>
              <a:t>6—Qualifier (always Z)</a:t>
            </a:r>
          </a:p>
          <a:p>
            <a:r>
              <a:rPr lang="en-US"/>
              <a:t>7—Qualifier (always Z)</a:t>
            </a:r>
          </a:p>
          <a:p>
            <a:endParaRPr lang="en-US"/>
          </a:p>
          <a:p>
            <a:endParaRPr lang="en-US"/>
          </a:p>
          <a:p>
            <a:endParaRPr lang="en-US"/>
          </a:p>
          <a:p>
            <a:endParaRPr lang="en-US" dirty="0"/>
          </a:p>
        </p:txBody>
      </p:sp>
    </p:spTree>
    <p:extLst>
      <p:ext uri="{BB962C8B-B14F-4D97-AF65-F5344CB8AC3E}">
        <p14:creationId xmlns:p14="http://schemas.microsoft.com/office/powerpoint/2010/main" val="116107430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Root Types </a:t>
            </a:r>
            <a:endParaRPr lang="en-US" dirty="0"/>
          </a:p>
        </p:txBody>
      </p:sp>
      <p:sp>
        <p:nvSpPr>
          <p:cNvPr id="3" name="Content Placeholder 2"/>
          <p:cNvSpPr>
            <a:spLocks noGrp="1"/>
          </p:cNvSpPr>
          <p:nvPr>
            <p:ph idx="1"/>
          </p:nvPr>
        </p:nvSpPr>
        <p:spPr/>
        <p:txBody>
          <a:bodyPr/>
          <a:lstStyle/>
          <a:p>
            <a:r>
              <a:rPr lang="en-US"/>
              <a:t>Detoxification Services</a:t>
            </a:r>
          </a:p>
          <a:p>
            <a:r>
              <a:rPr lang="en-US"/>
              <a:t>Individual Counseling</a:t>
            </a:r>
          </a:p>
          <a:p>
            <a:r>
              <a:rPr lang="en-US"/>
              <a:t>Group Counseling</a:t>
            </a:r>
          </a:p>
          <a:p>
            <a:r>
              <a:rPr lang="en-US"/>
              <a:t>Individual Psychotherapy</a:t>
            </a:r>
          </a:p>
          <a:p>
            <a:r>
              <a:rPr lang="en-US"/>
              <a:t>Family Counseling</a:t>
            </a:r>
          </a:p>
          <a:p>
            <a:r>
              <a:rPr lang="en-US"/>
              <a:t>Medication Management</a:t>
            </a:r>
          </a:p>
          <a:p>
            <a:r>
              <a:rPr lang="en-US"/>
              <a:t>Pharmacotherapy</a:t>
            </a:r>
          </a:p>
          <a:p>
            <a:endParaRPr lang="en-US" dirty="0"/>
          </a:p>
        </p:txBody>
      </p:sp>
    </p:spTree>
    <p:extLst>
      <p:ext uri="{BB962C8B-B14F-4D97-AF65-F5344CB8AC3E}">
        <p14:creationId xmlns:p14="http://schemas.microsoft.com/office/powerpoint/2010/main" val="52395045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a:t>4th Character Type Qualifiers</a:t>
            </a:r>
            <a:endParaRPr lang="en-US" dirty="0"/>
          </a:p>
        </p:txBody>
      </p:sp>
      <p:sp>
        <p:nvSpPr>
          <p:cNvPr id="3" name="Content Placeholder 2"/>
          <p:cNvSpPr>
            <a:spLocks noGrp="1"/>
          </p:cNvSpPr>
          <p:nvPr>
            <p:ph idx="1"/>
          </p:nvPr>
        </p:nvSpPr>
        <p:spPr/>
        <p:txBody>
          <a:bodyPr/>
          <a:lstStyle/>
          <a:p>
            <a:r>
              <a:rPr lang="en-US" dirty="0"/>
              <a:t>Individual and Group Counseling, Individual Psychotherapy</a:t>
            </a:r>
          </a:p>
          <a:p>
            <a:r>
              <a:rPr lang="en-US" dirty="0"/>
              <a:t>Family Counseling, Medication Management, and Pharmacotherapy</a:t>
            </a:r>
          </a:p>
          <a:p>
            <a:r>
              <a:rPr lang="en-US" dirty="0"/>
              <a:t>Root type Detoxification—always Z, None</a:t>
            </a:r>
          </a:p>
        </p:txBody>
      </p:sp>
    </p:spTree>
    <p:extLst>
      <p:ext uri="{BB962C8B-B14F-4D97-AF65-F5344CB8AC3E}">
        <p14:creationId xmlns:p14="http://schemas.microsoft.com/office/powerpoint/2010/main" val="234437033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147238"/>
            <a:ext cx="8229600" cy="891129"/>
          </a:xfrm>
        </p:spPr>
        <p:txBody>
          <a:bodyPr>
            <a:noAutofit/>
          </a:bodyPr>
          <a:lstStyle/>
          <a:p>
            <a:r>
              <a:rPr lang="en-US" sz="3600" dirty="0"/>
              <a:t>Physical Rehabilitation and Diagnostic Audiology, Mental Health, Substance Abuse Treatment, and New Technology</a:t>
            </a:r>
            <a:br>
              <a:rPr lang="en-US" sz="3200" dirty="0"/>
            </a:br>
            <a:endParaRPr lang="en-US" sz="3200" dirty="0"/>
          </a:p>
        </p:txBody>
      </p:sp>
      <p:sp>
        <p:nvSpPr>
          <p:cNvPr id="3" name="Content Placeholder 2"/>
          <p:cNvSpPr>
            <a:spLocks noGrp="1"/>
          </p:cNvSpPr>
          <p:nvPr>
            <p:ph idx="1"/>
          </p:nvPr>
        </p:nvSpPr>
        <p:spPr>
          <a:xfrm>
            <a:off x="304800" y="2647507"/>
            <a:ext cx="8610600" cy="3810000"/>
          </a:xfrm>
        </p:spPr>
        <p:txBody>
          <a:bodyPr/>
          <a:lstStyle/>
          <a:p>
            <a:r>
              <a:rPr lang="en-US" dirty="0"/>
              <a:t>F—Physical Rehabilitation and Diagnostic Audiology</a:t>
            </a:r>
          </a:p>
          <a:p>
            <a:r>
              <a:rPr lang="en-US" dirty="0"/>
              <a:t>G—Mental Health</a:t>
            </a:r>
          </a:p>
          <a:p>
            <a:r>
              <a:rPr lang="en-US" dirty="0"/>
              <a:t>H—Substance Abuse Treatment</a:t>
            </a:r>
          </a:p>
          <a:p>
            <a:r>
              <a:rPr lang="en-US" dirty="0"/>
              <a:t>X—New Technology</a:t>
            </a:r>
          </a:p>
        </p:txBody>
      </p:sp>
    </p:spTree>
    <p:extLst>
      <p:ext uri="{BB962C8B-B14F-4D97-AF65-F5344CB8AC3E}">
        <p14:creationId xmlns:p14="http://schemas.microsoft.com/office/powerpoint/2010/main" val="413148367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a:t>Characters for New Technology</a:t>
            </a:r>
            <a:endParaRPr lang="en-US" dirty="0"/>
          </a:p>
        </p:txBody>
      </p:sp>
      <p:sp>
        <p:nvSpPr>
          <p:cNvPr id="3" name="Content Placeholder 2"/>
          <p:cNvSpPr>
            <a:spLocks noGrp="1"/>
          </p:cNvSpPr>
          <p:nvPr>
            <p:ph idx="1"/>
          </p:nvPr>
        </p:nvSpPr>
        <p:spPr/>
        <p:txBody>
          <a:bodyPr/>
          <a:lstStyle/>
          <a:p>
            <a:r>
              <a:rPr lang="en-US"/>
              <a:t>1—Section (always X)</a:t>
            </a:r>
          </a:p>
          <a:p>
            <a:r>
              <a:rPr lang="en-US"/>
              <a:t>2—Body System/Region</a:t>
            </a:r>
          </a:p>
          <a:p>
            <a:r>
              <a:rPr lang="en-US"/>
              <a:t>3—Root Operation</a:t>
            </a:r>
          </a:p>
          <a:p>
            <a:r>
              <a:rPr lang="en-US"/>
              <a:t>4—Body Part</a:t>
            </a:r>
          </a:p>
          <a:p>
            <a:r>
              <a:rPr lang="en-US"/>
              <a:t>5—Approach</a:t>
            </a:r>
          </a:p>
          <a:p>
            <a:r>
              <a:rPr lang="en-US"/>
              <a:t>6—Device/Substance/Technology</a:t>
            </a:r>
          </a:p>
          <a:p>
            <a:r>
              <a:rPr lang="en-US"/>
              <a:t>7—Qualifier</a:t>
            </a:r>
            <a:endParaRPr lang="en-US" dirty="0"/>
          </a:p>
        </p:txBody>
      </p:sp>
    </p:spTree>
    <p:extLst>
      <p:ext uri="{BB962C8B-B14F-4D97-AF65-F5344CB8AC3E}">
        <p14:creationId xmlns:p14="http://schemas.microsoft.com/office/powerpoint/2010/main" val="166311188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New Technology	</a:t>
            </a:r>
            <a:endParaRPr lang="en-US" dirty="0"/>
          </a:p>
        </p:txBody>
      </p:sp>
      <p:sp>
        <p:nvSpPr>
          <p:cNvPr id="3" name="Content Placeholder 2"/>
          <p:cNvSpPr>
            <a:spLocks noGrp="1"/>
          </p:cNvSpPr>
          <p:nvPr>
            <p:ph idx="1"/>
          </p:nvPr>
        </p:nvSpPr>
        <p:spPr/>
        <p:txBody>
          <a:bodyPr>
            <a:normAutofit/>
          </a:bodyPr>
          <a:lstStyle/>
          <a:p>
            <a:r>
              <a:rPr lang="en-US"/>
              <a:t>Services new to ICD-10-PCS</a:t>
            </a:r>
          </a:p>
          <a:p>
            <a:r>
              <a:rPr lang="en-US"/>
              <a:t>Not routinely captured in ICD-10-PCS codes</a:t>
            </a:r>
          </a:p>
          <a:p>
            <a:r>
              <a:rPr lang="en-US"/>
              <a:t>May be deleted if appropriate</a:t>
            </a:r>
          </a:p>
          <a:p>
            <a:r>
              <a:rPr lang="en-US"/>
              <a:t>May be recreated into ICD-10-PCS codes if appropriate</a:t>
            </a:r>
          </a:p>
          <a:p>
            <a:r>
              <a:rPr lang="en-US"/>
              <a:t>Current character descriptions follow, may change in future</a:t>
            </a:r>
          </a:p>
          <a:p>
            <a:endParaRPr lang="en-US" dirty="0"/>
          </a:p>
        </p:txBody>
      </p:sp>
    </p:spTree>
    <p:extLst>
      <p:ext uri="{BB962C8B-B14F-4D97-AF65-F5344CB8AC3E}">
        <p14:creationId xmlns:p14="http://schemas.microsoft.com/office/powerpoint/2010/main" val="186291484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298943-1993-493E-84B6-619847D43E95}"/>
              </a:ext>
            </a:extLst>
          </p:cNvPr>
          <p:cNvSpPr>
            <a:spLocks noGrp="1"/>
          </p:cNvSpPr>
          <p:nvPr>
            <p:ph type="title"/>
          </p:nvPr>
        </p:nvSpPr>
        <p:spPr/>
        <p:txBody>
          <a:bodyPr/>
          <a:lstStyle/>
          <a:p>
            <a:r>
              <a:rPr lang="en-US" dirty="0"/>
              <a:t>Coding Guidelines—E1.a. </a:t>
            </a:r>
          </a:p>
        </p:txBody>
      </p:sp>
      <p:sp>
        <p:nvSpPr>
          <p:cNvPr id="3" name="Content Placeholder 2">
            <a:extLst>
              <a:ext uri="{FF2B5EF4-FFF2-40B4-BE49-F238E27FC236}">
                <a16:creationId xmlns:a16="http://schemas.microsoft.com/office/drawing/2014/main" id="{A638407C-0926-4B70-9F6C-006B49442404}"/>
              </a:ext>
            </a:extLst>
          </p:cNvPr>
          <p:cNvSpPr>
            <a:spLocks noGrp="1"/>
          </p:cNvSpPr>
          <p:nvPr>
            <p:ph idx="1"/>
          </p:nvPr>
        </p:nvSpPr>
        <p:spPr/>
        <p:txBody>
          <a:bodyPr>
            <a:normAutofit fontScale="62500" lnSpcReduction="20000"/>
          </a:bodyPr>
          <a:lstStyle/>
          <a:p>
            <a:pPr marL="0" indent="0" fontAlgn="auto">
              <a:buNone/>
            </a:pPr>
            <a:r>
              <a:rPr lang="en-US" sz="3500" dirty="0"/>
              <a:t>Section X codes fully represent the specific procedure described in the code title, and do not require additional codes from other sections of ICD-10-PCS. When section X contains a code title which fully describes a specific new technology procedure, and it is the only procedure performed, only the section X code is reported for the procedure. There is no need to report an additional code in another section of ICD-10-PCS. </a:t>
            </a:r>
          </a:p>
          <a:p>
            <a:pPr marL="0" indent="0">
              <a:buNone/>
            </a:pPr>
            <a:endParaRPr lang="en-US" sz="3500" i="1" dirty="0"/>
          </a:p>
          <a:p>
            <a:pPr marL="0" indent="0">
              <a:buNone/>
            </a:pPr>
            <a:r>
              <a:rPr lang="en-US" sz="3500" i="1" dirty="0"/>
              <a:t>Example</a:t>
            </a:r>
            <a:r>
              <a:rPr lang="en-US" sz="3500" dirty="0"/>
              <a:t>: XW04321 Introduction of Ceftazidime-Avibactam Anti-infective into Central Vein, Percutaneous Approach, New Technology Group 1, can be coded to indicate that Ceftazidime-Avibactam Anti-infective was administered via a central vein. A separate code from table 3E0 in the Administration section of ICD-10-PCS is not coded in addition to this code.</a:t>
            </a:r>
          </a:p>
          <a:p>
            <a:pPr marL="0" indent="0">
              <a:buNone/>
            </a:pPr>
            <a:endParaRPr lang="en-US" dirty="0"/>
          </a:p>
        </p:txBody>
      </p:sp>
    </p:spTree>
    <p:extLst>
      <p:ext uri="{BB962C8B-B14F-4D97-AF65-F5344CB8AC3E}">
        <p14:creationId xmlns:p14="http://schemas.microsoft.com/office/powerpoint/2010/main" val="383588072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8771F5-9B4A-46C0-ADFC-085FE5733468}"/>
              </a:ext>
            </a:extLst>
          </p:cNvPr>
          <p:cNvSpPr>
            <a:spLocks noGrp="1"/>
          </p:cNvSpPr>
          <p:nvPr>
            <p:ph type="title"/>
          </p:nvPr>
        </p:nvSpPr>
        <p:spPr/>
        <p:txBody>
          <a:bodyPr/>
          <a:lstStyle/>
          <a:p>
            <a:r>
              <a:rPr lang="en-US" dirty="0"/>
              <a:t>Coding Guidelines—E1.b</a:t>
            </a:r>
          </a:p>
        </p:txBody>
      </p:sp>
      <p:sp>
        <p:nvSpPr>
          <p:cNvPr id="3" name="Content Placeholder 2">
            <a:extLst>
              <a:ext uri="{FF2B5EF4-FFF2-40B4-BE49-F238E27FC236}">
                <a16:creationId xmlns:a16="http://schemas.microsoft.com/office/drawing/2014/main" id="{5A32703F-4B48-45D4-A6C8-39156B457836}"/>
              </a:ext>
            </a:extLst>
          </p:cNvPr>
          <p:cNvSpPr>
            <a:spLocks noGrp="1"/>
          </p:cNvSpPr>
          <p:nvPr>
            <p:ph idx="1"/>
          </p:nvPr>
        </p:nvSpPr>
        <p:spPr/>
        <p:txBody>
          <a:bodyPr>
            <a:normAutofit fontScale="85000" lnSpcReduction="20000"/>
          </a:bodyPr>
          <a:lstStyle/>
          <a:p>
            <a:pPr marL="0" indent="0" fontAlgn="auto">
              <a:buNone/>
            </a:pPr>
            <a:r>
              <a:rPr lang="en-US" dirty="0"/>
              <a:t>When multiple procedures are performed, New Technology section X codes are coded following the multiple procedures guideline.</a:t>
            </a:r>
          </a:p>
          <a:p>
            <a:pPr marL="0" indent="0" fontAlgn="auto">
              <a:spcBef>
                <a:spcPts val="600"/>
              </a:spcBef>
              <a:buNone/>
            </a:pPr>
            <a:endParaRPr lang="en-US" i="1" dirty="0"/>
          </a:p>
          <a:p>
            <a:pPr marL="0" indent="0" fontAlgn="auto">
              <a:buNone/>
            </a:pPr>
            <a:r>
              <a:rPr lang="en-US" i="1" dirty="0"/>
              <a:t>Examples</a:t>
            </a:r>
            <a:r>
              <a:rPr lang="en-US" dirty="0"/>
              <a:t>: Dual filter cerebral embolic filtration used during transcatheter aortic valve replacement (TAVR), X2A5312 Cerebral Embolic Filtration, Dual Filter in Innominate Artery and Left Common Carotid Artery, Percutaneous Approach, New Technology Group 2, is coded for the cerebral embolic filtration, along with an ICD-10-PCS code for the TAVR procedure.</a:t>
            </a:r>
          </a:p>
          <a:p>
            <a:pPr marL="0" indent="0">
              <a:buNone/>
            </a:pPr>
            <a:r>
              <a:rPr lang="en-US" dirty="0"/>
              <a:t>Magnetically controlled growth rod (MCGR) placed during a spinal fusion procedure, a code from table XNS, Reposition of the Bones is coded for the MCGR, along with an ICD-10-PCS code for the spinal fusion procedure.</a:t>
            </a:r>
          </a:p>
          <a:p>
            <a:pPr marL="0" indent="0">
              <a:buNone/>
            </a:pPr>
            <a:endParaRPr lang="en-US" dirty="0"/>
          </a:p>
        </p:txBody>
      </p:sp>
    </p:spTree>
    <p:extLst>
      <p:ext uri="{BB962C8B-B14F-4D97-AF65-F5344CB8AC3E}">
        <p14:creationId xmlns:p14="http://schemas.microsoft.com/office/powerpoint/2010/main" val="35143050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a:t>Body Systems in New Technology</a:t>
            </a:r>
            <a:endParaRPr lang="en-US" dirty="0"/>
          </a:p>
        </p:txBody>
      </p:sp>
      <p:sp>
        <p:nvSpPr>
          <p:cNvPr id="3" name="Content Placeholder 2"/>
          <p:cNvSpPr>
            <a:spLocks noGrp="1"/>
          </p:cNvSpPr>
          <p:nvPr>
            <p:ph idx="1"/>
          </p:nvPr>
        </p:nvSpPr>
        <p:spPr/>
        <p:txBody>
          <a:bodyPr>
            <a:normAutofit fontScale="92500" lnSpcReduction="20000"/>
          </a:bodyPr>
          <a:lstStyle/>
          <a:p>
            <a:r>
              <a:rPr lang="en-US" dirty="0"/>
              <a:t>2—Cardiovascular</a:t>
            </a:r>
          </a:p>
          <a:p>
            <a:r>
              <a:rPr lang="en-US" dirty="0"/>
              <a:t>H—Skin, Subcutaneous Tissue, Fascia and Breast</a:t>
            </a:r>
          </a:p>
          <a:p>
            <a:r>
              <a:rPr lang="en-US" dirty="0"/>
              <a:t>K—Muscles, Tendons, Bursae and Ligaments</a:t>
            </a:r>
          </a:p>
          <a:p>
            <a:r>
              <a:rPr lang="en-US" dirty="0"/>
              <a:t>N—Bones </a:t>
            </a:r>
          </a:p>
          <a:p>
            <a:r>
              <a:rPr lang="en-US" dirty="0"/>
              <a:t>R—Joints</a:t>
            </a:r>
          </a:p>
          <a:p>
            <a:r>
              <a:rPr lang="en-US" dirty="0"/>
              <a:t>T—Urinary</a:t>
            </a:r>
          </a:p>
          <a:p>
            <a:r>
              <a:rPr lang="en-US" dirty="0"/>
              <a:t>V—Male Reproductive</a:t>
            </a:r>
          </a:p>
          <a:p>
            <a:r>
              <a:rPr lang="en-US" dirty="0"/>
              <a:t>W—Anatomical Regions</a:t>
            </a:r>
          </a:p>
          <a:p>
            <a:r>
              <a:rPr lang="en-US" dirty="0"/>
              <a:t>X—Physiological Systems</a:t>
            </a:r>
          </a:p>
          <a:p>
            <a:r>
              <a:rPr lang="en-US" dirty="0"/>
              <a:t>Y—Extracorporeal</a:t>
            </a:r>
          </a:p>
        </p:txBody>
      </p:sp>
    </p:spTree>
    <p:extLst>
      <p:ext uri="{BB962C8B-B14F-4D97-AF65-F5344CB8AC3E}">
        <p14:creationId xmlns:p14="http://schemas.microsoft.com/office/powerpoint/2010/main" val="427049979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a:t>Root Operations in New Technology</a:t>
            </a:r>
            <a:endParaRPr lang="en-US" dirty="0"/>
          </a:p>
        </p:txBody>
      </p:sp>
      <p:sp>
        <p:nvSpPr>
          <p:cNvPr id="3" name="Content Placeholder 2"/>
          <p:cNvSpPr>
            <a:spLocks noGrp="1"/>
          </p:cNvSpPr>
          <p:nvPr>
            <p:ph idx="1"/>
          </p:nvPr>
        </p:nvSpPr>
        <p:spPr/>
        <p:txBody>
          <a:bodyPr>
            <a:normAutofit/>
          </a:bodyPr>
          <a:lstStyle/>
          <a:p>
            <a:r>
              <a:rPr lang="en-US" dirty="0"/>
              <a:t>Assistance—</a:t>
            </a:r>
            <a:r>
              <a:rPr lang="en-US" dirty="0">
                <a:solidFill>
                  <a:schemeClr val="tx1"/>
                </a:solidFill>
              </a:rPr>
              <a:t>Cardiovascular body system</a:t>
            </a:r>
          </a:p>
          <a:p>
            <a:pPr lvl="1">
              <a:buFont typeface="Courier New" panose="02070309020205020404" pitchFamily="49" charset="0"/>
              <a:buChar char="o"/>
            </a:pPr>
            <a:r>
              <a:rPr lang="en-US" dirty="0">
                <a:solidFill>
                  <a:schemeClr val="tx1"/>
                </a:solidFill>
              </a:rPr>
              <a:t>Cerebral embolic filtration</a:t>
            </a:r>
          </a:p>
          <a:p>
            <a:pPr lvl="2">
              <a:buFont typeface="Wingdings" panose="05000000000000000000" pitchFamily="2" charset="2"/>
              <a:buChar char="§"/>
            </a:pPr>
            <a:r>
              <a:rPr lang="en-US" dirty="0">
                <a:solidFill>
                  <a:schemeClr val="tx1"/>
                </a:solidFill>
              </a:rPr>
              <a:t>Dual filter</a:t>
            </a:r>
          </a:p>
          <a:p>
            <a:pPr lvl="2">
              <a:buFont typeface="Wingdings" panose="05000000000000000000" pitchFamily="2" charset="2"/>
              <a:buChar char="§"/>
            </a:pPr>
            <a:r>
              <a:rPr lang="en-US" dirty="0">
                <a:solidFill>
                  <a:schemeClr val="tx1"/>
                </a:solidFill>
              </a:rPr>
              <a:t>Single deflection </a:t>
            </a:r>
          </a:p>
          <a:p>
            <a:pPr lvl="1">
              <a:buFont typeface="Courier New" panose="02070309020205020404" pitchFamily="49" charset="0"/>
              <a:buChar char="o"/>
            </a:pPr>
            <a:r>
              <a:rPr lang="en-US" dirty="0">
                <a:solidFill>
                  <a:schemeClr val="tx1"/>
                </a:solidFill>
              </a:rPr>
              <a:t>Placed prior to Transcatheter Aortic Valve Replacement (TAVR)</a:t>
            </a:r>
            <a:endParaRPr lang="en-US" dirty="0"/>
          </a:p>
        </p:txBody>
      </p:sp>
    </p:spTree>
    <p:extLst>
      <p:ext uri="{BB962C8B-B14F-4D97-AF65-F5344CB8AC3E}">
        <p14:creationId xmlns:p14="http://schemas.microsoft.com/office/powerpoint/2010/main" val="357633489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a:t>Root Operations in New Technology</a:t>
            </a:r>
            <a:endParaRPr lang="en-US" dirty="0"/>
          </a:p>
        </p:txBody>
      </p:sp>
      <p:sp>
        <p:nvSpPr>
          <p:cNvPr id="3" name="Content Placeholder 2"/>
          <p:cNvSpPr>
            <a:spLocks noGrp="1"/>
          </p:cNvSpPr>
          <p:nvPr>
            <p:ph idx="1"/>
          </p:nvPr>
        </p:nvSpPr>
        <p:spPr/>
        <p:txBody>
          <a:bodyPr>
            <a:normAutofit/>
          </a:bodyPr>
          <a:lstStyle/>
          <a:p>
            <a:r>
              <a:rPr lang="en-US" dirty="0">
                <a:solidFill>
                  <a:schemeClr val="tx1"/>
                </a:solidFill>
              </a:rPr>
              <a:t>Destruction</a:t>
            </a:r>
          </a:p>
          <a:p>
            <a:pPr lvl="1">
              <a:buFont typeface="Courier New" panose="02070309020205020404" pitchFamily="49" charset="0"/>
              <a:buChar char="o"/>
            </a:pPr>
            <a:r>
              <a:rPr lang="en-US" dirty="0">
                <a:solidFill>
                  <a:schemeClr val="tx1"/>
                </a:solidFill>
              </a:rPr>
              <a:t>Robotic waterjet ablation of the prostate</a:t>
            </a:r>
          </a:p>
          <a:p>
            <a:r>
              <a:rPr lang="en-US" dirty="0">
                <a:solidFill>
                  <a:schemeClr val="tx1"/>
                </a:solidFill>
              </a:rPr>
              <a:t>Dilation </a:t>
            </a:r>
          </a:p>
          <a:p>
            <a:pPr lvl="1">
              <a:buFont typeface="Courier New" panose="02070309020205020404" pitchFamily="49" charset="0"/>
              <a:buChar char="o"/>
            </a:pPr>
            <a:r>
              <a:rPr lang="en-US" dirty="0">
                <a:solidFill>
                  <a:schemeClr val="tx1"/>
                </a:solidFill>
              </a:rPr>
              <a:t>Sustained release stents in lower leg arteries</a:t>
            </a:r>
          </a:p>
          <a:p>
            <a:pPr lvl="2">
              <a:buFont typeface="Wingdings" panose="05000000000000000000" pitchFamily="2" charset="2"/>
              <a:buChar char="§"/>
            </a:pPr>
            <a:r>
              <a:rPr lang="en-US" dirty="0">
                <a:solidFill>
                  <a:schemeClr val="tx1"/>
                </a:solidFill>
              </a:rPr>
              <a:t>Eluvia and SAVAL</a:t>
            </a:r>
          </a:p>
          <a:p>
            <a:r>
              <a:rPr lang="en-US" dirty="0">
                <a:solidFill>
                  <a:schemeClr val="tx1"/>
                </a:solidFill>
              </a:rPr>
              <a:t>Extirpation</a:t>
            </a:r>
          </a:p>
          <a:p>
            <a:pPr lvl="1">
              <a:buFont typeface="Courier New" panose="02070309020205020404" pitchFamily="49" charset="0"/>
              <a:buChar char="o"/>
            </a:pPr>
            <a:r>
              <a:rPr lang="en-US" dirty="0">
                <a:solidFill>
                  <a:schemeClr val="tx1"/>
                </a:solidFill>
              </a:rPr>
              <a:t>Orbital atherectomy in coronary arteries</a:t>
            </a:r>
          </a:p>
          <a:p>
            <a:pPr lvl="2">
              <a:buFont typeface="Wingdings" panose="05000000000000000000" pitchFamily="2" charset="2"/>
              <a:buChar char="§"/>
            </a:pPr>
            <a:r>
              <a:rPr lang="en-US" dirty="0">
                <a:solidFill>
                  <a:schemeClr val="tx1"/>
                </a:solidFill>
              </a:rPr>
              <a:t>Diamondback 360</a:t>
            </a:r>
          </a:p>
          <a:p>
            <a:pPr lvl="2">
              <a:buFont typeface="Wingdings" panose="05000000000000000000" pitchFamily="2" charset="2"/>
              <a:buChar char="§"/>
            </a:pPr>
            <a:r>
              <a:rPr lang="en-US" dirty="0">
                <a:solidFill>
                  <a:schemeClr val="tx1"/>
                </a:solidFill>
              </a:rPr>
              <a:t>If used in other arteries—coded to Medical and Surgical Section</a:t>
            </a:r>
          </a:p>
          <a:p>
            <a:pPr lvl="1"/>
            <a:endParaRPr lang="en-US" dirty="0">
              <a:solidFill>
                <a:schemeClr val="tx1"/>
              </a:solidFill>
            </a:endParaRPr>
          </a:p>
          <a:p>
            <a:pPr lvl="2"/>
            <a:endParaRPr lang="en-US" dirty="0">
              <a:solidFill>
                <a:schemeClr val="tx1"/>
              </a:solidFill>
            </a:endParaRPr>
          </a:p>
          <a:p>
            <a:endParaRPr lang="en-US" sz="1200" dirty="0">
              <a:solidFill>
                <a:schemeClr val="tx1"/>
              </a:solidFill>
            </a:endParaRPr>
          </a:p>
          <a:p>
            <a:endParaRPr lang="en-US" dirty="0">
              <a:solidFill>
                <a:schemeClr val="tx1"/>
              </a:solidFill>
            </a:endParaRPr>
          </a:p>
          <a:p>
            <a:endParaRPr lang="en-US" dirty="0"/>
          </a:p>
        </p:txBody>
      </p:sp>
    </p:spTree>
    <p:extLst>
      <p:ext uri="{BB962C8B-B14F-4D97-AF65-F5344CB8AC3E}">
        <p14:creationId xmlns:p14="http://schemas.microsoft.com/office/powerpoint/2010/main" val="422734269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a:t>Root Operations in New Technology</a:t>
            </a:r>
            <a:endParaRPr lang="en-US" dirty="0"/>
          </a:p>
        </p:txBody>
      </p:sp>
      <p:sp>
        <p:nvSpPr>
          <p:cNvPr id="3" name="Content Placeholder 2"/>
          <p:cNvSpPr>
            <a:spLocks noGrp="1"/>
          </p:cNvSpPr>
          <p:nvPr>
            <p:ph idx="1"/>
          </p:nvPr>
        </p:nvSpPr>
        <p:spPr/>
        <p:txBody>
          <a:bodyPr>
            <a:normAutofit/>
          </a:bodyPr>
          <a:lstStyle/>
          <a:p>
            <a:r>
              <a:rPr lang="en-US" dirty="0"/>
              <a:t>Fusion</a:t>
            </a:r>
          </a:p>
          <a:p>
            <a:pPr lvl="1">
              <a:buFont typeface="Courier New" panose="02070309020205020404" pitchFamily="49" charset="0"/>
              <a:buChar char="o"/>
            </a:pPr>
            <a:r>
              <a:rPr lang="en-US" dirty="0"/>
              <a:t>Two new devices for all spinal levels-placed using an open approach</a:t>
            </a:r>
          </a:p>
          <a:p>
            <a:pPr lvl="2">
              <a:buFont typeface="Wingdings" panose="05000000000000000000" pitchFamily="2" charset="2"/>
              <a:buChar char="§"/>
            </a:pPr>
            <a:r>
              <a:rPr lang="en-US" dirty="0" err="1"/>
              <a:t>NanoLOCK</a:t>
            </a:r>
            <a:r>
              <a:rPr lang="en-US" dirty="0"/>
              <a:t>—nanotextured interbody fusion device</a:t>
            </a:r>
          </a:p>
          <a:p>
            <a:pPr lvl="2">
              <a:buFont typeface="Wingdings" panose="05000000000000000000" pitchFamily="2" charset="2"/>
              <a:buChar char="§"/>
            </a:pPr>
            <a:r>
              <a:rPr lang="en-US" dirty="0"/>
              <a:t>Cohere—radiolucent porus PEEK interbody fusion device</a:t>
            </a:r>
          </a:p>
        </p:txBody>
      </p:sp>
    </p:spTree>
    <p:extLst>
      <p:ext uri="{BB962C8B-B14F-4D97-AF65-F5344CB8AC3E}">
        <p14:creationId xmlns:p14="http://schemas.microsoft.com/office/powerpoint/2010/main" val="323201473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a:t>Root Operations in New Technology</a:t>
            </a:r>
            <a:endParaRPr lang="en-US" dirty="0"/>
          </a:p>
        </p:txBody>
      </p:sp>
      <p:sp>
        <p:nvSpPr>
          <p:cNvPr id="3" name="Content Placeholder 2"/>
          <p:cNvSpPr>
            <a:spLocks noGrp="1"/>
          </p:cNvSpPr>
          <p:nvPr>
            <p:ph idx="1"/>
          </p:nvPr>
        </p:nvSpPr>
        <p:spPr/>
        <p:txBody>
          <a:bodyPr>
            <a:normAutofit/>
          </a:bodyPr>
          <a:lstStyle/>
          <a:p>
            <a:r>
              <a:rPr lang="en-US" dirty="0"/>
              <a:t>Introduction</a:t>
            </a:r>
          </a:p>
          <a:p>
            <a:pPr lvl="1">
              <a:buFont typeface="Courier New" panose="02070309020205020404" pitchFamily="49" charset="0"/>
              <a:buChar char="o"/>
            </a:pPr>
            <a:r>
              <a:rPr lang="en-US" dirty="0">
                <a:solidFill>
                  <a:schemeClr val="tx1"/>
                </a:solidFill>
              </a:rPr>
              <a:t>Muscles, tendons, bursae, and ligaments</a:t>
            </a:r>
          </a:p>
          <a:p>
            <a:pPr lvl="2">
              <a:buFont typeface="Wingdings" panose="05000000000000000000" pitchFamily="2" charset="2"/>
              <a:buChar char="§"/>
            </a:pPr>
            <a:r>
              <a:rPr lang="en-US" dirty="0">
                <a:solidFill>
                  <a:schemeClr val="tx1"/>
                </a:solidFill>
              </a:rPr>
              <a:t>Concentrated autologous bone marrow aspirate to revitalize muscle</a:t>
            </a:r>
            <a:r>
              <a:rPr lang="en-US" dirty="0"/>
              <a:t> tissue in PAD</a:t>
            </a:r>
          </a:p>
          <a:p>
            <a:pPr lvl="3"/>
            <a:r>
              <a:rPr lang="en-US" dirty="0" err="1">
                <a:solidFill>
                  <a:schemeClr val="tx1"/>
                </a:solidFill>
              </a:rPr>
              <a:t>MarrowStim</a:t>
            </a:r>
            <a:endParaRPr lang="en-US" dirty="0">
              <a:solidFill>
                <a:schemeClr val="tx1"/>
              </a:solidFill>
            </a:endParaRPr>
          </a:p>
          <a:p>
            <a:pPr lvl="1">
              <a:buFont typeface="Courier New" panose="02070309020205020404" pitchFamily="49" charset="0"/>
              <a:buChar char="o"/>
            </a:pPr>
            <a:r>
              <a:rPr lang="en-US" dirty="0">
                <a:solidFill>
                  <a:schemeClr val="tx1"/>
                </a:solidFill>
              </a:rPr>
              <a:t>Anatomical regions</a:t>
            </a:r>
          </a:p>
          <a:p>
            <a:pPr lvl="2"/>
            <a:r>
              <a:rPr lang="en-US" dirty="0">
                <a:solidFill>
                  <a:schemeClr val="tx1"/>
                </a:solidFill>
              </a:rPr>
              <a:t>New Technology drugs and treatments via subcutaneous tissue, peripheral veins, mouth and pharynx</a:t>
            </a:r>
          </a:p>
          <a:p>
            <a:pPr lvl="1">
              <a:buFont typeface="Courier New" panose="02070309020205020404" pitchFamily="49" charset="0"/>
              <a:buChar char="o"/>
            </a:pPr>
            <a:r>
              <a:rPr lang="en-US" dirty="0">
                <a:solidFill>
                  <a:schemeClr val="tx1"/>
                </a:solidFill>
              </a:rPr>
              <a:t>Extracorporeal body system</a:t>
            </a:r>
          </a:p>
          <a:p>
            <a:pPr lvl="2"/>
            <a:r>
              <a:rPr lang="en-US" dirty="0">
                <a:solidFill>
                  <a:schemeClr val="tx1"/>
                </a:solidFill>
              </a:rPr>
              <a:t>Endothelial damage inhibitor to treat vein to be used in a CABG -</a:t>
            </a:r>
            <a:r>
              <a:rPr lang="en-US" dirty="0" err="1">
                <a:solidFill>
                  <a:schemeClr val="tx1"/>
                </a:solidFill>
              </a:rPr>
              <a:t>DuraGraft</a:t>
            </a:r>
            <a:endParaRPr lang="en-US" dirty="0"/>
          </a:p>
        </p:txBody>
      </p:sp>
    </p:spTree>
    <p:extLst>
      <p:ext uri="{BB962C8B-B14F-4D97-AF65-F5344CB8AC3E}">
        <p14:creationId xmlns:p14="http://schemas.microsoft.com/office/powerpoint/2010/main" val="4424440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a:t>Root Operations in New Technology</a:t>
            </a:r>
            <a:endParaRPr lang="en-US" dirty="0"/>
          </a:p>
        </p:txBody>
      </p:sp>
      <p:sp>
        <p:nvSpPr>
          <p:cNvPr id="3" name="Content Placeholder 2"/>
          <p:cNvSpPr>
            <a:spLocks noGrp="1"/>
          </p:cNvSpPr>
          <p:nvPr>
            <p:ph idx="1"/>
          </p:nvPr>
        </p:nvSpPr>
        <p:spPr/>
        <p:txBody>
          <a:bodyPr>
            <a:normAutofit/>
          </a:bodyPr>
          <a:lstStyle/>
          <a:p>
            <a:r>
              <a:rPr lang="en-US" dirty="0"/>
              <a:t>Measurement</a:t>
            </a:r>
          </a:p>
          <a:p>
            <a:pPr lvl="1">
              <a:buFont typeface="Courier New" panose="02070309020205020404" pitchFamily="49" charset="0"/>
              <a:buChar char="o"/>
            </a:pPr>
            <a:r>
              <a:rPr lang="en-US" dirty="0"/>
              <a:t>Physiological systems body system for T2Bacteria—to detect sepsis causing bacteria</a:t>
            </a:r>
          </a:p>
          <a:p>
            <a:pPr lvl="1">
              <a:buFont typeface="Courier New" panose="02070309020205020404" pitchFamily="49" charset="0"/>
              <a:buChar char="o"/>
            </a:pPr>
            <a:r>
              <a:rPr lang="en-US" dirty="0"/>
              <a:t>Whole blood nucleic acid-base detection</a:t>
            </a:r>
          </a:p>
          <a:p>
            <a:r>
              <a:rPr lang="en-US" dirty="0"/>
              <a:t>Monitoring</a:t>
            </a:r>
          </a:p>
          <a:p>
            <a:pPr lvl="1">
              <a:buFont typeface="Courier New" panose="02070309020205020404" pitchFamily="49" charset="0"/>
              <a:buChar char="o"/>
            </a:pPr>
            <a:r>
              <a:rPr lang="en-US" dirty="0">
                <a:solidFill>
                  <a:schemeClr val="tx1"/>
                </a:solidFill>
              </a:rPr>
              <a:t>Transdermal glomerular filtration rate (GFR) monitoring system</a:t>
            </a:r>
            <a:r>
              <a:rPr lang="en-US" dirty="0"/>
              <a:t>—</a:t>
            </a:r>
            <a:r>
              <a:rPr lang="en-US" dirty="0">
                <a:solidFill>
                  <a:schemeClr val="tx1"/>
                </a:solidFill>
              </a:rPr>
              <a:t>Proprietary fluorescent tracer agent</a:t>
            </a:r>
          </a:p>
          <a:p>
            <a:pPr lvl="1">
              <a:buFont typeface="Courier New" panose="02070309020205020404" pitchFamily="49" charset="0"/>
              <a:buChar char="o"/>
            </a:pPr>
            <a:r>
              <a:rPr lang="en-US" dirty="0">
                <a:solidFill>
                  <a:schemeClr val="tx1"/>
                </a:solidFill>
              </a:rPr>
              <a:t>Intraoperative knee replacement sensor</a:t>
            </a:r>
          </a:p>
          <a:p>
            <a:pPr lvl="2">
              <a:buFont typeface="Wingdings" panose="05000000000000000000" pitchFamily="2" charset="2"/>
              <a:buChar char="§"/>
            </a:pPr>
            <a:r>
              <a:rPr lang="en-US" dirty="0">
                <a:solidFill>
                  <a:schemeClr val="tx1"/>
                </a:solidFill>
              </a:rPr>
              <a:t>VERASENSE</a:t>
            </a:r>
            <a:r>
              <a:rPr lang="en-US" dirty="0"/>
              <a:t>—</a:t>
            </a:r>
            <a:r>
              <a:rPr lang="en-US" dirty="0">
                <a:solidFill>
                  <a:schemeClr val="tx1"/>
                </a:solidFill>
              </a:rPr>
              <a:t>balance and stabilize knee implant</a:t>
            </a:r>
          </a:p>
          <a:p>
            <a:pPr lvl="2">
              <a:buFont typeface="Wingdings" panose="05000000000000000000" pitchFamily="2" charset="2"/>
              <a:buChar char="§"/>
            </a:pPr>
            <a:r>
              <a:rPr lang="en-US" dirty="0">
                <a:solidFill>
                  <a:schemeClr val="tx1"/>
                </a:solidFill>
              </a:rPr>
              <a:t>Knee replacement coded separately</a:t>
            </a:r>
          </a:p>
          <a:p>
            <a:pPr lvl="2"/>
            <a:endParaRPr lang="en-US" dirty="0">
              <a:solidFill>
                <a:schemeClr val="tx1"/>
              </a:solidFill>
            </a:endParaRPr>
          </a:p>
          <a:p>
            <a:pPr lvl="1"/>
            <a:endParaRPr lang="en-US" dirty="0"/>
          </a:p>
        </p:txBody>
      </p:sp>
    </p:spTree>
    <p:extLst>
      <p:ext uri="{BB962C8B-B14F-4D97-AF65-F5344CB8AC3E}">
        <p14:creationId xmlns:p14="http://schemas.microsoft.com/office/powerpoint/2010/main" val="263984577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Types of Procedures</a:t>
            </a:r>
            <a:endParaRPr lang="en-US" dirty="0"/>
          </a:p>
        </p:txBody>
      </p:sp>
      <p:sp>
        <p:nvSpPr>
          <p:cNvPr id="3" name="Content Placeholder 2"/>
          <p:cNvSpPr>
            <a:spLocks noGrp="1"/>
          </p:cNvSpPr>
          <p:nvPr>
            <p:ph idx="1"/>
          </p:nvPr>
        </p:nvSpPr>
        <p:spPr/>
        <p:txBody>
          <a:bodyPr/>
          <a:lstStyle/>
          <a:p>
            <a:r>
              <a:rPr lang="en-US"/>
              <a:t>Motor function assessments</a:t>
            </a:r>
          </a:p>
          <a:p>
            <a:r>
              <a:rPr lang="en-US"/>
              <a:t>Device fittings</a:t>
            </a:r>
          </a:p>
          <a:p>
            <a:r>
              <a:rPr lang="en-US"/>
              <a:t>Electroconvulsive therapy</a:t>
            </a:r>
          </a:p>
          <a:p>
            <a:r>
              <a:rPr lang="en-US"/>
              <a:t>Psychotherapy</a:t>
            </a:r>
          </a:p>
          <a:p>
            <a:r>
              <a:rPr lang="en-US"/>
              <a:t>Individual counseling</a:t>
            </a:r>
          </a:p>
          <a:p>
            <a:r>
              <a:rPr lang="en-US"/>
              <a:t>Detoxification services</a:t>
            </a:r>
          </a:p>
          <a:p>
            <a:r>
              <a:rPr lang="en-US"/>
              <a:t>New Technologies</a:t>
            </a:r>
            <a:endParaRPr lang="en-US" dirty="0"/>
          </a:p>
        </p:txBody>
      </p:sp>
    </p:spTree>
    <p:extLst>
      <p:ext uri="{BB962C8B-B14F-4D97-AF65-F5344CB8AC3E}">
        <p14:creationId xmlns:p14="http://schemas.microsoft.com/office/powerpoint/2010/main" val="419853447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a:t>Root Operations in New Technology</a:t>
            </a:r>
            <a:endParaRPr lang="en-US" dirty="0"/>
          </a:p>
        </p:txBody>
      </p:sp>
      <p:sp>
        <p:nvSpPr>
          <p:cNvPr id="3" name="Content Placeholder 2"/>
          <p:cNvSpPr>
            <a:spLocks noGrp="1"/>
          </p:cNvSpPr>
          <p:nvPr>
            <p:ph idx="1"/>
          </p:nvPr>
        </p:nvSpPr>
        <p:spPr>
          <a:xfrm>
            <a:off x="625061" y="1796129"/>
            <a:ext cx="7341990" cy="4360197"/>
          </a:xfrm>
        </p:spPr>
        <p:txBody>
          <a:bodyPr>
            <a:normAutofit/>
          </a:bodyPr>
          <a:lstStyle/>
          <a:p>
            <a:r>
              <a:rPr lang="en-US" dirty="0"/>
              <a:t>Replacement</a:t>
            </a:r>
          </a:p>
          <a:p>
            <a:pPr lvl="1">
              <a:buFont typeface="Courier New" panose="02070309020205020404" pitchFamily="49" charset="0"/>
              <a:buChar char="o"/>
            </a:pPr>
            <a:r>
              <a:rPr lang="en-US" dirty="0">
                <a:solidFill>
                  <a:schemeClr val="tx1"/>
                </a:solidFill>
              </a:rPr>
              <a:t>Cardiovascular system</a:t>
            </a:r>
          </a:p>
          <a:p>
            <a:pPr lvl="2">
              <a:buFont typeface="Wingdings" panose="05000000000000000000" pitchFamily="2" charset="2"/>
              <a:buChar char="§"/>
            </a:pPr>
            <a:r>
              <a:rPr lang="en-US" dirty="0">
                <a:solidFill>
                  <a:schemeClr val="tx1"/>
                </a:solidFill>
              </a:rPr>
              <a:t>The Edwards </a:t>
            </a:r>
            <a:r>
              <a:rPr lang="en-US" dirty="0" err="1">
                <a:solidFill>
                  <a:schemeClr val="tx1"/>
                </a:solidFill>
              </a:rPr>
              <a:t>Intuity</a:t>
            </a:r>
            <a:r>
              <a:rPr lang="en-US" dirty="0">
                <a:solidFill>
                  <a:schemeClr val="tx1"/>
                </a:solidFill>
              </a:rPr>
              <a:t> Elite for aortic valve replacement- less sutures</a:t>
            </a:r>
          </a:p>
          <a:p>
            <a:pPr lvl="1">
              <a:buFont typeface="Courier New" panose="02070309020205020404" pitchFamily="49" charset="0"/>
              <a:buChar char="o"/>
            </a:pPr>
            <a:r>
              <a:rPr lang="en-US" dirty="0">
                <a:solidFill>
                  <a:schemeClr val="tx1"/>
                </a:solidFill>
              </a:rPr>
              <a:t>Skin, Subcutaneous Tissue, Fascia and Breast body system</a:t>
            </a:r>
          </a:p>
          <a:p>
            <a:pPr lvl="2">
              <a:buFont typeface="Wingdings" panose="05000000000000000000" pitchFamily="2" charset="2"/>
              <a:buChar char="§"/>
            </a:pPr>
            <a:r>
              <a:rPr lang="en-US" dirty="0">
                <a:solidFill>
                  <a:schemeClr val="tx1"/>
                </a:solidFill>
              </a:rPr>
              <a:t>Skin replaced with product from porcine liver tissue— MIRCODERM</a:t>
            </a:r>
          </a:p>
          <a:p>
            <a:pPr lvl="3"/>
            <a:r>
              <a:rPr lang="en-US" dirty="0">
                <a:solidFill>
                  <a:schemeClr val="tx1"/>
                </a:solidFill>
              </a:rPr>
              <a:t>Rapid healing of ulcers and skin lesions</a:t>
            </a:r>
          </a:p>
          <a:p>
            <a:pPr lvl="1"/>
            <a:endParaRPr lang="en-US" dirty="0"/>
          </a:p>
        </p:txBody>
      </p:sp>
    </p:spTree>
    <p:extLst>
      <p:ext uri="{BB962C8B-B14F-4D97-AF65-F5344CB8AC3E}">
        <p14:creationId xmlns:p14="http://schemas.microsoft.com/office/powerpoint/2010/main" val="266795354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a:t>Root Operations in New Technology</a:t>
            </a:r>
            <a:endParaRPr lang="en-US" dirty="0"/>
          </a:p>
        </p:txBody>
      </p:sp>
      <p:sp>
        <p:nvSpPr>
          <p:cNvPr id="3" name="Content Placeholder 2"/>
          <p:cNvSpPr>
            <a:spLocks noGrp="1"/>
          </p:cNvSpPr>
          <p:nvPr>
            <p:ph idx="1"/>
          </p:nvPr>
        </p:nvSpPr>
        <p:spPr/>
        <p:txBody>
          <a:bodyPr>
            <a:normAutofit/>
          </a:bodyPr>
          <a:lstStyle/>
          <a:p>
            <a:r>
              <a:rPr lang="en-US" dirty="0"/>
              <a:t>Reposition</a:t>
            </a:r>
          </a:p>
          <a:p>
            <a:pPr lvl="1">
              <a:buFont typeface="Courier New" panose="02070309020205020404" pitchFamily="49" charset="0"/>
              <a:buChar char="o"/>
            </a:pPr>
            <a:r>
              <a:rPr lang="en-US" dirty="0"/>
              <a:t>Magnetically controlled growth rods—MAGEC rods</a:t>
            </a:r>
          </a:p>
          <a:p>
            <a:pPr lvl="1">
              <a:buFont typeface="Courier New" panose="02070309020205020404" pitchFamily="49" charset="0"/>
              <a:buChar char="o"/>
            </a:pPr>
            <a:r>
              <a:rPr lang="en-US" dirty="0"/>
              <a:t>Reposition vertebra displaced from scoliosis</a:t>
            </a:r>
          </a:p>
          <a:p>
            <a:pPr lvl="1">
              <a:buFont typeface="Courier New" panose="02070309020205020404" pitchFamily="49" charset="0"/>
              <a:buChar char="o"/>
            </a:pPr>
            <a:r>
              <a:rPr lang="en-US" dirty="0"/>
              <a:t>Rods adjusted via radiofrequency external controller 	</a:t>
            </a:r>
          </a:p>
          <a:p>
            <a:pPr lvl="2">
              <a:buFont typeface="Wingdings" panose="05000000000000000000" pitchFamily="2" charset="2"/>
              <a:buChar char="§"/>
            </a:pPr>
            <a:r>
              <a:rPr lang="en-US" dirty="0"/>
              <a:t>Eliminates need for the repeat surgeries</a:t>
            </a:r>
          </a:p>
          <a:p>
            <a:pPr lvl="1"/>
            <a:endParaRPr lang="en-US" dirty="0"/>
          </a:p>
        </p:txBody>
      </p:sp>
    </p:spTree>
    <p:extLst>
      <p:ext uri="{BB962C8B-B14F-4D97-AF65-F5344CB8AC3E}">
        <p14:creationId xmlns:p14="http://schemas.microsoft.com/office/powerpoint/2010/main" val="83954396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a:t>Approaches in New Technology</a:t>
            </a:r>
            <a:endParaRPr lang="en-US" dirty="0"/>
          </a:p>
        </p:txBody>
      </p:sp>
      <p:sp>
        <p:nvSpPr>
          <p:cNvPr id="3" name="Content Placeholder 2"/>
          <p:cNvSpPr>
            <a:spLocks noGrp="1"/>
          </p:cNvSpPr>
          <p:nvPr>
            <p:ph idx="1"/>
          </p:nvPr>
        </p:nvSpPr>
        <p:spPr/>
        <p:txBody>
          <a:bodyPr/>
          <a:lstStyle/>
          <a:p>
            <a:r>
              <a:rPr lang="en-US" dirty="0"/>
              <a:t>Open</a:t>
            </a:r>
          </a:p>
          <a:p>
            <a:r>
              <a:rPr lang="en-US" dirty="0"/>
              <a:t>Percutaneous</a:t>
            </a:r>
          </a:p>
          <a:p>
            <a:r>
              <a:rPr lang="en-US" dirty="0"/>
              <a:t>Percutaneous Endoscopic</a:t>
            </a:r>
          </a:p>
          <a:p>
            <a:r>
              <a:rPr lang="en-US" dirty="0"/>
              <a:t>Via Natural or Artificial Opening Endoscopic</a:t>
            </a:r>
          </a:p>
          <a:p>
            <a:r>
              <a:rPr lang="en-US" dirty="0"/>
              <a:t>External</a:t>
            </a:r>
          </a:p>
        </p:txBody>
      </p:sp>
    </p:spTree>
    <p:extLst>
      <p:ext uri="{BB962C8B-B14F-4D97-AF65-F5344CB8AC3E}">
        <p14:creationId xmlns:p14="http://schemas.microsoft.com/office/powerpoint/2010/main" val="265935144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70213" y="701674"/>
            <a:ext cx="7573476" cy="891129"/>
          </a:xfrm>
        </p:spPr>
        <p:txBody>
          <a:bodyPr>
            <a:normAutofit/>
          </a:bodyPr>
          <a:lstStyle/>
          <a:p>
            <a:r>
              <a:rPr lang="en-US" dirty="0"/>
              <a:t>Devices/Substances/Technology</a:t>
            </a:r>
          </a:p>
        </p:txBody>
      </p:sp>
      <p:sp>
        <p:nvSpPr>
          <p:cNvPr id="3" name="Content Placeholder 2"/>
          <p:cNvSpPr>
            <a:spLocks noGrp="1"/>
          </p:cNvSpPr>
          <p:nvPr>
            <p:ph idx="1"/>
          </p:nvPr>
        </p:nvSpPr>
        <p:spPr/>
        <p:txBody>
          <a:bodyPr/>
          <a:lstStyle/>
          <a:p>
            <a:r>
              <a:rPr lang="en-US" dirty="0"/>
              <a:t>6th character</a:t>
            </a:r>
          </a:p>
          <a:p>
            <a:r>
              <a:rPr lang="en-US" dirty="0"/>
              <a:t>See table 25.8</a:t>
            </a:r>
          </a:p>
          <a:p>
            <a:r>
              <a:rPr lang="en-US" dirty="0"/>
              <a:t>Examples </a:t>
            </a:r>
          </a:p>
          <a:p>
            <a:pPr lvl="1"/>
            <a:r>
              <a:rPr lang="en-US" dirty="0"/>
              <a:t>8—Intraluminal Device, Sustained 		   		Release Drug-eluting</a:t>
            </a:r>
          </a:p>
          <a:p>
            <a:pPr lvl="1"/>
            <a:r>
              <a:rPr lang="en-US" dirty="0"/>
              <a:t>E—Fluorescent Pyrazine</a:t>
            </a:r>
          </a:p>
          <a:p>
            <a:pPr lvl="1"/>
            <a:r>
              <a:rPr lang="en-US" dirty="0"/>
              <a:t>U—Imipenem-cilastatin-</a:t>
            </a:r>
            <a:r>
              <a:rPr lang="en-US" dirty="0" err="1"/>
              <a:t>relebactam</a:t>
            </a:r>
            <a:r>
              <a:rPr lang="en-US" dirty="0"/>
              <a:t> Anti-infective</a:t>
            </a:r>
          </a:p>
        </p:txBody>
      </p:sp>
    </p:spTree>
    <p:extLst>
      <p:ext uri="{BB962C8B-B14F-4D97-AF65-F5344CB8AC3E}">
        <p14:creationId xmlns:p14="http://schemas.microsoft.com/office/powerpoint/2010/main" val="49158377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Qualifiers in New Technology</a:t>
            </a:r>
            <a:endParaRPr lang="en-US" dirty="0"/>
          </a:p>
        </p:txBody>
      </p:sp>
      <p:sp>
        <p:nvSpPr>
          <p:cNvPr id="3" name="Content Placeholder 2"/>
          <p:cNvSpPr>
            <a:spLocks noGrp="1"/>
          </p:cNvSpPr>
          <p:nvPr>
            <p:ph idx="1"/>
          </p:nvPr>
        </p:nvSpPr>
        <p:spPr/>
        <p:txBody>
          <a:bodyPr/>
          <a:lstStyle/>
          <a:p>
            <a:r>
              <a:rPr lang="en-US" dirty="0"/>
              <a:t>Signifies year the code was added to system</a:t>
            </a:r>
          </a:p>
          <a:p>
            <a:r>
              <a:rPr lang="en-US" dirty="0"/>
              <a:t>1—New Technology group 1</a:t>
            </a:r>
          </a:p>
          <a:p>
            <a:r>
              <a:rPr lang="en-US" dirty="0"/>
              <a:t>2—New Technology group 2</a:t>
            </a:r>
          </a:p>
          <a:p>
            <a:r>
              <a:rPr lang="en-US" dirty="0"/>
              <a:t>3—New Technology group 3</a:t>
            </a:r>
          </a:p>
          <a:p>
            <a:r>
              <a:rPr lang="en-US" dirty="0"/>
              <a:t>4—New Technology group 4</a:t>
            </a:r>
          </a:p>
          <a:p>
            <a:r>
              <a:rPr lang="en-US" dirty="0"/>
              <a:t>5—New </a:t>
            </a:r>
            <a:r>
              <a:rPr lang="en-US"/>
              <a:t>Technology group </a:t>
            </a:r>
            <a:r>
              <a:rPr lang="en-US" dirty="0"/>
              <a:t>5</a:t>
            </a:r>
          </a:p>
        </p:txBody>
      </p:sp>
    </p:spTree>
    <p:extLst>
      <p:ext uri="{BB962C8B-B14F-4D97-AF65-F5344CB8AC3E}">
        <p14:creationId xmlns:p14="http://schemas.microsoft.com/office/powerpoint/2010/main" val="192428266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a:t>Characters for Physical Rehabilitation and Diagnostic Audiology</a:t>
            </a:r>
            <a:endParaRPr lang="en-US" dirty="0"/>
          </a:p>
        </p:txBody>
      </p:sp>
      <p:sp>
        <p:nvSpPr>
          <p:cNvPr id="3" name="Content Placeholder 2"/>
          <p:cNvSpPr>
            <a:spLocks noGrp="1"/>
          </p:cNvSpPr>
          <p:nvPr>
            <p:ph idx="1"/>
          </p:nvPr>
        </p:nvSpPr>
        <p:spPr/>
        <p:txBody>
          <a:bodyPr/>
          <a:lstStyle/>
          <a:p>
            <a:r>
              <a:rPr lang="en-US"/>
              <a:t>1—Section (always F)</a:t>
            </a:r>
          </a:p>
          <a:p>
            <a:r>
              <a:rPr lang="en-US"/>
              <a:t>2—Section Qualifier</a:t>
            </a:r>
          </a:p>
          <a:p>
            <a:r>
              <a:rPr lang="en-US"/>
              <a:t>3—Root Type</a:t>
            </a:r>
          </a:p>
          <a:p>
            <a:r>
              <a:rPr lang="en-US"/>
              <a:t>4—Body System and Region</a:t>
            </a:r>
          </a:p>
          <a:p>
            <a:r>
              <a:rPr lang="en-US"/>
              <a:t>5—Type Qualifier</a:t>
            </a:r>
          </a:p>
          <a:p>
            <a:r>
              <a:rPr lang="en-US"/>
              <a:t>6—Equipment</a:t>
            </a:r>
          </a:p>
          <a:p>
            <a:r>
              <a:rPr lang="en-US"/>
              <a:t>7—Qualifier</a:t>
            </a:r>
            <a:endParaRPr lang="en-US" dirty="0"/>
          </a:p>
        </p:txBody>
      </p:sp>
    </p:spTree>
    <p:extLst>
      <p:ext uri="{BB962C8B-B14F-4D97-AF65-F5344CB8AC3E}">
        <p14:creationId xmlns:p14="http://schemas.microsoft.com/office/powerpoint/2010/main" val="186006450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Section Qualifiers</a:t>
            </a:r>
            <a:endParaRPr lang="en-US" dirty="0"/>
          </a:p>
        </p:txBody>
      </p:sp>
      <p:sp>
        <p:nvSpPr>
          <p:cNvPr id="3" name="Content Placeholder 2"/>
          <p:cNvSpPr>
            <a:spLocks noGrp="1"/>
          </p:cNvSpPr>
          <p:nvPr>
            <p:ph idx="1"/>
          </p:nvPr>
        </p:nvSpPr>
        <p:spPr/>
        <p:txBody>
          <a:bodyPr/>
          <a:lstStyle/>
          <a:p>
            <a:r>
              <a:rPr lang="en-US"/>
              <a:t>To distinguish between two separate subjects</a:t>
            </a:r>
          </a:p>
          <a:p>
            <a:r>
              <a:rPr lang="en-US"/>
              <a:t>0 = Rehabilitation</a:t>
            </a:r>
          </a:p>
          <a:p>
            <a:r>
              <a:rPr lang="en-US"/>
              <a:t>1 = Diagnostic Audiology</a:t>
            </a:r>
          </a:p>
          <a:p>
            <a:endParaRPr lang="en-US" dirty="0"/>
          </a:p>
        </p:txBody>
      </p:sp>
    </p:spTree>
    <p:extLst>
      <p:ext uri="{BB962C8B-B14F-4D97-AF65-F5344CB8AC3E}">
        <p14:creationId xmlns:p14="http://schemas.microsoft.com/office/powerpoint/2010/main" val="188727307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Root Types </a:t>
            </a:r>
            <a:endParaRPr lang="en-US" dirty="0"/>
          </a:p>
        </p:txBody>
      </p:sp>
      <p:sp>
        <p:nvSpPr>
          <p:cNvPr id="3" name="Content Placeholder 2"/>
          <p:cNvSpPr>
            <a:spLocks noGrp="1"/>
          </p:cNvSpPr>
          <p:nvPr>
            <p:ph idx="1"/>
          </p:nvPr>
        </p:nvSpPr>
        <p:spPr/>
        <p:txBody>
          <a:bodyPr numCol="2">
            <a:normAutofit lnSpcReduction="10000"/>
          </a:bodyPr>
          <a:lstStyle/>
          <a:p>
            <a:r>
              <a:rPr lang="en-US" dirty="0"/>
              <a:t>Activities of Daily Living Assessment</a:t>
            </a:r>
          </a:p>
          <a:p>
            <a:r>
              <a:rPr lang="en-US" dirty="0"/>
              <a:t>Activities of Daily Living Treatment</a:t>
            </a:r>
          </a:p>
          <a:p>
            <a:r>
              <a:rPr lang="en-US" dirty="0"/>
              <a:t>Caregiver Training</a:t>
            </a:r>
          </a:p>
          <a:p>
            <a:r>
              <a:rPr lang="en-US" dirty="0"/>
              <a:t>Cochlear Implant Treatment</a:t>
            </a:r>
          </a:p>
          <a:p>
            <a:r>
              <a:rPr lang="en-US" dirty="0"/>
              <a:t>Device Fitting</a:t>
            </a:r>
          </a:p>
          <a:p>
            <a:r>
              <a:rPr lang="en-US" dirty="0"/>
              <a:t>Hearing Assessment</a:t>
            </a:r>
          </a:p>
          <a:p>
            <a:r>
              <a:rPr lang="en-US" dirty="0"/>
              <a:t>Hearing Aid Assessment</a:t>
            </a:r>
          </a:p>
          <a:p>
            <a:r>
              <a:rPr lang="en-US" dirty="0"/>
              <a:t>Hearing Treatment</a:t>
            </a:r>
          </a:p>
          <a:p>
            <a:r>
              <a:rPr lang="en-US" dirty="0"/>
              <a:t>Motor Treatment</a:t>
            </a:r>
          </a:p>
          <a:p>
            <a:r>
              <a:rPr lang="en-US" dirty="0"/>
              <a:t>Motor and/or Nerve Function Assessment</a:t>
            </a:r>
          </a:p>
          <a:p>
            <a:r>
              <a:rPr lang="en-US" dirty="0"/>
              <a:t>Speech Assessment</a:t>
            </a:r>
          </a:p>
          <a:p>
            <a:r>
              <a:rPr lang="en-US" dirty="0"/>
              <a:t>Speech Treatment</a:t>
            </a:r>
          </a:p>
          <a:p>
            <a:r>
              <a:rPr lang="en-US" dirty="0"/>
              <a:t>Vestibular Assessment</a:t>
            </a:r>
          </a:p>
          <a:p>
            <a:r>
              <a:rPr lang="en-US" dirty="0"/>
              <a:t>Vestibular Treatment</a:t>
            </a:r>
          </a:p>
        </p:txBody>
      </p:sp>
    </p:spTree>
    <p:extLst>
      <p:ext uri="{BB962C8B-B14F-4D97-AF65-F5344CB8AC3E}">
        <p14:creationId xmlns:p14="http://schemas.microsoft.com/office/powerpoint/2010/main" val="22375738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365125"/>
            <a:ext cx="7886700" cy="1325563"/>
          </a:xfrm>
        </p:spPr>
        <p:txBody>
          <a:bodyPr>
            <a:normAutofit/>
          </a:bodyPr>
          <a:lstStyle/>
          <a:p>
            <a:r>
              <a:rPr lang="en-US" sz="3800"/>
              <a:t>Device Fitting</a:t>
            </a:r>
          </a:p>
        </p:txBody>
      </p:sp>
      <p:sp>
        <p:nvSpPr>
          <p:cNvPr id="3" name="Content Placeholder 2"/>
          <p:cNvSpPr>
            <a:spLocks noGrp="1"/>
          </p:cNvSpPr>
          <p:nvPr>
            <p:ph idx="1"/>
          </p:nvPr>
        </p:nvSpPr>
        <p:spPr>
          <a:xfrm>
            <a:off x="628650" y="1825625"/>
            <a:ext cx="5036058" cy="4351338"/>
          </a:xfrm>
        </p:spPr>
        <p:txBody>
          <a:bodyPr>
            <a:normAutofit/>
          </a:bodyPr>
          <a:lstStyle/>
          <a:p>
            <a:r>
              <a:rPr lang="en-US" sz="2100" dirty="0"/>
              <a:t>Device fitting codes</a:t>
            </a:r>
          </a:p>
          <a:p>
            <a:pPr lvl="1">
              <a:buFont typeface="Courier New" panose="02070309020205020404" pitchFamily="49" charset="0"/>
              <a:buChar char="o"/>
            </a:pPr>
            <a:r>
              <a:rPr lang="en-US" sz="2100" dirty="0"/>
              <a:t>F0DZ6EZ and F0DZ7EZ </a:t>
            </a:r>
          </a:p>
          <a:p>
            <a:pPr lvl="1">
              <a:buFont typeface="Courier New" panose="02070309020205020404" pitchFamily="49" charset="0"/>
              <a:buChar char="o"/>
            </a:pPr>
            <a:r>
              <a:rPr lang="en-US" sz="2100" dirty="0"/>
              <a:t>Only apply to the rehabilitation setting</a:t>
            </a:r>
          </a:p>
          <a:p>
            <a:r>
              <a:rPr lang="en-US" sz="2100" dirty="0"/>
              <a:t>Placement of splints and braces</a:t>
            </a:r>
          </a:p>
          <a:p>
            <a:pPr lvl="1">
              <a:buFont typeface="Courier New" panose="02070309020205020404" pitchFamily="49" charset="0"/>
              <a:buChar char="o"/>
            </a:pPr>
            <a:r>
              <a:rPr lang="en-US" sz="2100" dirty="0"/>
              <a:t>In placement, code table 2W3</a:t>
            </a:r>
          </a:p>
          <a:p>
            <a:pPr lvl="1">
              <a:buFont typeface="Courier New" panose="02070309020205020404" pitchFamily="49" charset="0"/>
              <a:buChar char="o"/>
            </a:pPr>
            <a:r>
              <a:rPr lang="en-US" sz="2100" dirty="0"/>
              <a:t>For the inpatient setting</a:t>
            </a:r>
          </a:p>
          <a:p>
            <a:pPr lvl="2"/>
            <a:endParaRPr lang="en-US" sz="2100" dirty="0"/>
          </a:p>
        </p:txBody>
      </p:sp>
      <p:pic>
        <p:nvPicPr>
          <p:cNvPr id="5" name="Picture 4" descr="A pair of feet wearing blue and red shoes&#10;&#10;Description generated with high confidence">
            <a:extLst>
              <a:ext uri="{FF2B5EF4-FFF2-40B4-BE49-F238E27FC236}">
                <a16:creationId xmlns:a16="http://schemas.microsoft.com/office/drawing/2014/main" id="{03DBFA29-457D-4DB6-9307-DBA4CBE5C6CF}"/>
              </a:ext>
            </a:extLst>
          </p:cNvPr>
          <p:cNvPicPr>
            <a:picLocks noChangeAspect="1"/>
          </p:cNvPicPr>
          <p:nvPr/>
        </p:nvPicPr>
        <p:blipFill rotWithShape="1">
          <a:blip r:embed="rId2"/>
          <a:srcRect t="10110" r="-1" b="-1"/>
          <a:stretch/>
        </p:blipFill>
        <p:spPr>
          <a:xfrm>
            <a:off x="5984243" y="1220541"/>
            <a:ext cx="2531107" cy="4272681"/>
          </a:xfrm>
          <a:prstGeom prst="rect">
            <a:avLst/>
          </a:prstGeom>
        </p:spPr>
      </p:pic>
      <p:sp>
        <p:nvSpPr>
          <p:cNvPr id="6" name="TextBox 5">
            <a:extLst>
              <a:ext uri="{FF2B5EF4-FFF2-40B4-BE49-F238E27FC236}">
                <a16:creationId xmlns:a16="http://schemas.microsoft.com/office/drawing/2014/main" id="{60E6DB14-0F8F-4FAD-9159-2CBBA88CDD7B}"/>
              </a:ext>
            </a:extLst>
          </p:cNvPr>
          <p:cNvSpPr txBox="1"/>
          <p:nvPr/>
        </p:nvSpPr>
        <p:spPr>
          <a:xfrm>
            <a:off x="5913904" y="5493222"/>
            <a:ext cx="2813768" cy="1015663"/>
          </a:xfrm>
          <a:prstGeom prst="rect">
            <a:avLst/>
          </a:prstGeom>
          <a:noFill/>
        </p:spPr>
        <p:txBody>
          <a:bodyPr wrap="square" rtlCol="0">
            <a:spAutoFit/>
          </a:bodyPr>
          <a:lstStyle/>
          <a:p>
            <a:r>
              <a:rPr lang="en-US" sz="1000" dirty="0"/>
              <a:t>Source: Pagemaker787. 2016 (January). “An Ankle Foot Orthosis (AFO) is a type of splint used to support the foot and ankle.” Digital Image. Wikimedia Commons. https://en.wikipedia.org/wiki/File:Ankle_foot_orthosis_splint.JPG</a:t>
            </a:r>
          </a:p>
        </p:txBody>
      </p:sp>
    </p:spTree>
    <p:extLst>
      <p:ext uri="{BB962C8B-B14F-4D97-AF65-F5344CB8AC3E}">
        <p14:creationId xmlns:p14="http://schemas.microsoft.com/office/powerpoint/2010/main" val="349490467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Body System and Regions</a:t>
            </a:r>
          </a:p>
        </p:txBody>
      </p:sp>
      <p:sp>
        <p:nvSpPr>
          <p:cNvPr id="3" name="Content Placeholder 2"/>
          <p:cNvSpPr>
            <a:spLocks noGrp="1"/>
          </p:cNvSpPr>
          <p:nvPr>
            <p:ph idx="1"/>
          </p:nvPr>
        </p:nvSpPr>
        <p:spPr>
          <a:xfrm>
            <a:off x="457200" y="1879600"/>
            <a:ext cx="8229600" cy="4728234"/>
          </a:xfrm>
        </p:spPr>
        <p:txBody>
          <a:bodyPr numCol="2">
            <a:normAutofit/>
          </a:bodyPr>
          <a:lstStyle/>
          <a:p>
            <a:r>
              <a:rPr lang="en-US" dirty="0"/>
              <a:t>Rehabilitation </a:t>
            </a:r>
          </a:p>
          <a:p>
            <a:pPr lvl="1">
              <a:buFont typeface="Courier New" panose="02070309020205020404" pitchFamily="49" charset="0"/>
              <a:buChar char="o"/>
            </a:pPr>
            <a:r>
              <a:rPr lang="en-US" dirty="0"/>
              <a:t>Groupings in systems</a:t>
            </a:r>
          </a:p>
          <a:p>
            <a:pPr lvl="2">
              <a:buFont typeface="Wingdings" panose="05000000000000000000" pitchFamily="2" charset="2"/>
              <a:buChar char="§"/>
            </a:pPr>
            <a:r>
              <a:rPr lang="en-US" dirty="0"/>
              <a:t>Neurological</a:t>
            </a:r>
          </a:p>
          <a:p>
            <a:pPr lvl="2">
              <a:buFont typeface="Wingdings" panose="05000000000000000000" pitchFamily="2" charset="2"/>
              <a:buChar char="§"/>
            </a:pPr>
            <a:r>
              <a:rPr lang="en-US" dirty="0"/>
              <a:t>Circulatory</a:t>
            </a:r>
          </a:p>
          <a:p>
            <a:pPr lvl="2">
              <a:buFont typeface="Wingdings" panose="05000000000000000000" pitchFamily="2" charset="2"/>
              <a:buChar char="§"/>
            </a:pPr>
            <a:r>
              <a:rPr lang="en-US" dirty="0"/>
              <a:t>Respiratory</a:t>
            </a:r>
          </a:p>
          <a:p>
            <a:pPr lvl="2">
              <a:buFont typeface="Wingdings" panose="05000000000000000000" pitchFamily="2" charset="2"/>
              <a:buChar char="§"/>
            </a:pPr>
            <a:r>
              <a:rPr lang="en-US" dirty="0"/>
              <a:t>Integumentary</a:t>
            </a:r>
          </a:p>
          <a:p>
            <a:pPr lvl="2">
              <a:buFont typeface="Wingdings" panose="05000000000000000000" pitchFamily="2" charset="2"/>
              <a:buChar char="§"/>
            </a:pPr>
            <a:r>
              <a:rPr lang="en-US" dirty="0"/>
              <a:t>Musculoskeletal</a:t>
            </a:r>
          </a:p>
          <a:p>
            <a:pPr lvl="2">
              <a:buFont typeface="Wingdings" panose="05000000000000000000" pitchFamily="2" charset="2"/>
              <a:buChar char="§"/>
            </a:pPr>
            <a:r>
              <a:rPr lang="en-US" dirty="0"/>
              <a:t>Genitourinary</a:t>
            </a:r>
          </a:p>
          <a:p>
            <a:pPr lvl="2">
              <a:buFont typeface="Wingdings" panose="05000000000000000000" pitchFamily="2" charset="2"/>
              <a:buChar char="§"/>
            </a:pPr>
            <a:r>
              <a:rPr lang="en-US" dirty="0"/>
              <a:t>None</a:t>
            </a:r>
          </a:p>
          <a:p>
            <a:r>
              <a:rPr lang="en-US" dirty="0"/>
              <a:t>Diagnostic Audiology</a:t>
            </a:r>
          </a:p>
          <a:p>
            <a:pPr lvl="1">
              <a:buFont typeface="Courier New" panose="02070309020205020404" pitchFamily="49" charset="0"/>
              <a:buChar char="o"/>
            </a:pPr>
            <a:r>
              <a:rPr lang="en-US" dirty="0"/>
              <a:t>Not defined</a:t>
            </a:r>
          </a:p>
          <a:p>
            <a:pPr lvl="2">
              <a:buFont typeface="Wingdings" panose="05000000000000000000" pitchFamily="2" charset="2"/>
              <a:buChar char="§"/>
            </a:pPr>
            <a:r>
              <a:rPr lang="en-US" dirty="0"/>
              <a:t>Z—None</a:t>
            </a:r>
          </a:p>
        </p:txBody>
      </p:sp>
    </p:spTree>
    <p:extLst>
      <p:ext uri="{BB962C8B-B14F-4D97-AF65-F5344CB8AC3E}">
        <p14:creationId xmlns:p14="http://schemas.microsoft.com/office/powerpoint/2010/main" val="168544887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Type Qualifiers</a:t>
            </a:r>
            <a:endParaRPr lang="en-US" dirty="0"/>
          </a:p>
        </p:txBody>
      </p:sp>
      <p:sp>
        <p:nvSpPr>
          <p:cNvPr id="3" name="Content Placeholder 2"/>
          <p:cNvSpPr>
            <a:spLocks noGrp="1"/>
          </p:cNvSpPr>
          <p:nvPr>
            <p:ph idx="1"/>
          </p:nvPr>
        </p:nvSpPr>
        <p:spPr/>
        <p:txBody>
          <a:bodyPr/>
          <a:lstStyle/>
          <a:p>
            <a:r>
              <a:rPr lang="en-US"/>
              <a:t>Subdivisions for the types of services described in the root type</a:t>
            </a:r>
          </a:p>
          <a:p>
            <a:r>
              <a:rPr lang="en-US"/>
              <a:t>Refer to the code tables in section F to review type qualifiers</a:t>
            </a:r>
            <a:endParaRPr lang="en-US" dirty="0"/>
          </a:p>
        </p:txBody>
      </p:sp>
    </p:spTree>
    <p:extLst>
      <p:ext uri="{BB962C8B-B14F-4D97-AF65-F5344CB8AC3E}">
        <p14:creationId xmlns:p14="http://schemas.microsoft.com/office/powerpoint/2010/main" val="1071898107"/>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AHIMA_PPT_4" id="{FDAC70BC-4F17-A64A-8CEF-517AF3A2CB38}" vid="{907D5462-95BE-0045-987A-8A15176C92C8}"/>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2019_AHIMA_PPT</Template>
  <TotalTime>29</TotalTime>
  <Words>1381</Words>
  <Application>Microsoft Office PowerPoint</Application>
  <PresentationFormat>On-screen Show (4:3)</PresentationFormat>
  <Paragraphs>254</Paragraphs>
  <Slides>34</Slides>
  <Notes>7</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34</vt:i4>
      </vt:variant>
    </vt:vector>
  </HeadingPairs>
  <TitlesOfParts>
    <vt:vector size="40" baseType="lpstr">
      <vt:lpstr>Arial</vt:lpstr>
      <vt:lpstr>Calibri</vt:lpstr>
      <vt:lpstr>Century Gothic</vt:lpstr>
      <vt:lpstr>Courier New</vt:lpstr>
      <vt:lpstr>Wingdings</vt:lpstr>
      <vt:lpstr>Office Theme</vt:lpstr>
      <vt:lpstr>ICD-10-PCS: An Applied Approach 2020</vt:lpstr>
      <vt:lpstr>Physical Rehabilitation and Diagnostic Audiology, Mental Health, Substance Abuse Treatment, and New Technology </vt:lpstr>
      <vt:lpstr>Types of Procedures</vt:lpstr>
      <vt:lpstr>Characters for Physical Rehabilitation and Diagnostic Audiology</vt:lpstr>
      <vt:lpstr>Section Qualifiers</vt:lpstr>
      <vt:lpstr>Root Types </vt:lpstr>
      <vt:lpstr>Device Fitting</vt:lpstr>
      <vt:lpstr>Body System and Regions</vt:lpstr>
      <vt:lpstr>Type Qualifiers</vt:lpstr>
      <vt:lpstr>Equipment and Qualifier</vt:lpstr>
      <vt:lpstr>F09 Table</vt:lpstr>
      <vt:lpstr>Characters for Mental Health</vt:lpstr>
      <vt:lpstr>Root Types</vt:lpstr>
      <vt:lpstr>Root Types (continued)</vt:lpstr>
      <vt:lpstr>Type Qualifier—4th character</vt:lpstr>
      <vt:lpstr>Qualifiers for Mental Health</vt:lpstr>
      <vt:lpstr>Characters for Substance Abuse </vt:lpstr>
      <vt:lpstr>Root Types </vt:lpstr>
      <vt:lpstr>4th Character Type Qualifiers</vt:lpstr>
      <vt:lpstr>Characters for New Technology</vt:lpstr>
      <vt:lpstr>New Technology </vt:lpstr>
      <vt:lpstr>Coding Guidelines—E1.a. </vt:lpstr>
      <vt:lpstr>Coding Guidelines—E1.b</vt:lpstr>
      <vt:lpstr>Body Systems in New Technology</vt:lpstr>
      <vt:lpstr>Root Operations in New Technology</vt:lpstr>
      <vt:lpstr>Root Operations in New Technology</vt:lpstr>
      <vt:lpstr>Root Operations in New Technology</vt:lpstr>
      <vt:lpstr>Root Operations in New Technology</vt:lpstr>
      <vt:lpstr>Root Operations in New Technology</vt:lpstr>
      <vt:lpstr>Root Operations in New Technology</vt:lpstr>
      <vt:lpstr>Root Operations in New Technology</vt:lpstr>
      <vt:lpstr>Approaches in New Technology</vt:lpstr>
      <vt:lpstr>Devices/Substances/Technology</vt:lpstr>
      <vt:lpstr>Qualifiers in New Technology</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Title, Title, Title</dc:title>
  <dc:creator>JBlock</dc:creator>
  <cp:lastModifiedBy>Hilari Simmons</cp:lastModifiedBy>
  <cp:revision>12</cp:revision>
  <cp:lastPrinted>2018-12-07T14:38:18Z</cp:lastPrinted>
  <dcterms:created xsi:type="dcterms:W3CDTF">2019-10-24T18:18:40Z</dcterms:created>
  <dcterms:modified xsi:type="dcterms:W3CDTF">2020-05-30T21:19:22Z</dcterms:modified>
</cp:coreProperties>
</file>